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5" r:id="rId8"/>
    <p:sldId id="268" r:id="rId9"/>
    <p:sldId id="266" r:id="rId10"/>
    <p:sldId id="261" r:id="rId11"/>
    <p:sldId id="262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8683542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90D1-606D-454A-891B-858A6977D211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59BD-674D-4609-BC87-949FF9BDF5E1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05" y="6572252"/>
            <a:ext cx="1905000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fld id="{8056DB7D-F0F3-43C9-9E32-7FF3CBE8CED5}" type="datetime1">
              <a:rPr lang="en-US" smtClean="0"/>
              <a:pPr/>
              <a:t>12/23/2015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A7B2-9446-4605-B68F-06A96DE2912C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3429" y="142875"/>
            <a:ext cx="7402286" cy="1143000"/>
          </a:xfrm>
        </p:spPr>
        <p:txBody>
          <a:bodyPr/>
          <a:lstStyle/>
          <a:p>
            <a:r>
              <a:rPr lang="en-US" sz="3000" smtClean="0">
                <a:solidFill>
                  <a:srgbClr val="A50021"/>
                </a:solidFill>
              </a:rPr>
              <a:t>Click to edit Master title style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2857" y="1214437"/>
            <a:ext cx="823081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6" rIns="90612" bIns="45306"/>
          <a:lstStyle>
            <a:lvl1pPr marL="360363" indent="-360363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1pPr>
            <a:lvl2pPr marL="742950" indent="-28575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2pPr>
            <a:lvl3pPr marL="11430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3pPr>
            <a:lvl4pPr marL="16002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4pPr>
            <a:lvl5pPr marL="20574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9pPr>
          </a:lstStyle>
          <a:p>
            <a:pPr marL="0" lvl="1" indent="0">
              <a:spcBef>
                <a:spcPts val="1125"/>
              </a:spcBef>
            </a:pPr>
            <a:endParaRPr lang="en-US" sz="225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750094" lvl="1" indent="-321469">
              <a:spcBef>
                <a:spcPts val="563"/>
              </a:spcBef>
              <a:buFont typeface="+mj-lt"/>
              <a:buAutoNum type="arabicPeriod"/>
            </a:pPr>
            <a:endParaRPr lang="en-US" sz="225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E29D5CB8-CA68-4C12-B5B2-A81B055284CB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7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EB414D3F-3831-4F4A-875E-D719F889C5D1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55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ED42-8AAA-4E3F-8F99-3C123C055789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CFF8-28C5-49E8-92AB-F5924C357728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6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2EE-9E74-490C-BA4B-0893A29D71A5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AD6EE3-4761-462B-B2E8-470BECEB23E1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3A1D3-DB8E-4F6C-93AF-E3364A78C6AC}" type="slidenum">
              <a:rPr lang="en-US" smtClean="0">
                <a:solidFill>
                  <a:srgbClr val="344068"/>
                </a:solidFill>
              </a:rPr>
              <a:pPr/>
              <a:t>‹N›</a:t>
            </a:fld>
            <a:endParaRPr lang="en-US">
              <a:solidFill>
                <a:srgbClr val="344068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D7A7-76D6-4EA9-9BA6-AA01916573CF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99C-30CD-4E1E-A21A-6F9CFCA504CD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C90D1-606D-454A-891B-858A6977D211}" type="datetime1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C.LU- How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" y="5943552"/>
            <a:ext cx="910654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Instruction for using </a:t>
            </a:r>
            <a:r>
              <a:rPr lang="en-US" sz="5400" dirty="0" err="1" smtClean="0"/>
              <a:t>Syrmdesign</a:t>
            </a:r>
            <a:r>
              <a:rPr lang="en-US" sz="5400" dirty="0" smtClean="0"/>
              <a:t> for surface-mounted permanent magnet motor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Dec 14 2015</a:t>
            </a:r>
          </a:p>
          <a:p>
            <a:r>
              <a:rPr lang="en-US" cap="none" dirty="0"/>
              <a:t>c</a:t>
            </a:r>
            <a:r>
              <a:rPr lang="en-US" cap="none" dirty="0" smtClean="0"/>
              <a:t>hao.lu@polito.it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940960" cy="365125"/>
          </a:xfrm>
        </p:spPr>
        <p:txBody>
          <a:bodyPr/>
          <a:lstStyle/>
          <a:p>
            <a:r>
              <a:rPr lang="en-US" dirty="0" smtClean="0"/>
              <a:t>Chao.LU- instruction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Concentrated </a:t>
            </a:r>
            <a:r>
              <a:rPr lang="en-US" dirty="0" smtClean="0"/>
              <a:t>winding (CW)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826347" y="1371600"/>
            <a:ext cx="3703320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Magnetic circuit</a:t>
            </a:r>
          </a:p>
          <a:p>
            <a:r>
              <a:rPr lang="en-US" dirty="0" smtClean="0"/>
              <a:t>Take an example:</a:t>
            </a:r>
          </a:p>
          <a:p>
            <a:r>
              <a:rPr lang="en-US" dirty="0" smtClean="0"/>
              <a:t>4-pole,6slots fractional slot, q=2</a:t>
            </a:r>
          </a:p>
          <a:p>
            <a:r>
              <a:rPr lang="en-US" dirty="0" smtClean="0"/>
              <a:t>Assuming </a:t>
            </a:r>
            <a:r>
              <a:rPr lang="en-US" dirty="0" err="1" smtClean="0"/>
              <a:t>Bfe</a:t>
            </a:r>
            <a:r>
              <a:rPr lang="en-US" dirty="0" smtClean="0"/>
              <a:t> = 1.35T(flux density in both yoke and tooth); b = 0.62; Br = 1.026T;</a:t>
            </a:r>
          </a:p>
          <a:p>
            <a:r>
              <a:rPr lang="en-US" dirty="0" smtClean="0"/>
              <a:t>So the peak </a:t>
            </a:r>
            <a:r>
              <a:rPr lang="en-US" dirty="0" err="1" smtClean="0"/>
              <a:t>airgap</a:t>
            </a:r>
            <a:r>
              <a:rPr lang="en-US" dirty="0" smtClean="0"/>
              <a:t> flux density should be </a:t>
            </a:r>
            <a:r>
              <a:rPr lang="en-US" dirty="0" err="1" smtClean="0"/>
              <a:t>Bgap.p</a:t>
            </a:r>
            <a:r>
              <a:rPr lang="en-US" dirty="0" smtClean="0"/>
              <a:t> = </a:t>
            </a:r>
            <a:r>
              <a:rPr lang="en-US" dirty="0" err="1" smtClean="0"/>
              <a:t>Bfe</a:t>
            </a:r>
            <a:r>
              <a:rPr lang="en-US" dirty="0" smtClean="0"/>
              <a:t>*b=0.837T.</a:t>
            </a:r>
          </a:p>
          <a:p>
            <a:endParaRPr lang="en-US" dirty="0" smtClean="0"/>
          </a:p>
          <a:p>
            <a:r>
              <a:rPr lang="en-US" dirty="0" smtClean="0"/>
              <a:t>The gap between analytical and FEA result is less than 10%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66827" y="1371598"/>
            <a:ext cx="370332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940960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157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54102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 to check the magnetic circuit, please get you rotor in the right position</a:t>
            </a:r>
          </a:p>
        </p:txBody>
      </p:sp>
    </p:spTree>
    <p:extLst>
      <p:ext uri="{BB962C8B-B14F-4D97-AF65-F5344CB8AC3E}">
        <p14:creationId xmlns:p14="http://schemas.microsoft.com/office/powerpoint/2010/main" val="158396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Concentrated </a:t>
            </a:r>
            <a:r>
              <a:rPr lang="en-US" dirty="0" smtClean="0"/>
              <a:t>winding (CW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703320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2. Torque and power factor</a:t>
            </a:r>
          </a:p>
          <a:p>
            <a:r>
              <a:rPr lang="en-US" dirty="0" smtClean="0"/>
              <a:t>For the same motor, outer radius is 108mm, x=0.5, rated current is 178A. Select x=0.5,b=0.62 in the tradeoff map of torque and PF.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4017160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14" name="Content Placeholder 15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70332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FEA result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4883" y="4217963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torque and power factor have 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margin less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 5%</a:t>
            </a:r>
          </a:p>
        </p:txBody>
      </p:sp>
      <p:sp>
        <p:nvSpPr>
          <p:cNvPr id="7" name="Oval 6"/>
          <p:cNvSpPr/>
          <p:nvPr/>
        </p:nvSpPr>
        <p:spPr>
          <a:xfrm>
            <a:off x="2609850" y="447675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-19050" y="2897269"/>
            <a:ext cx="5257800" cy="2900599"/>
            <a:chOff x="-133350" y="2897269"/>
            <a:chExt cx="5257800" cy="29005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3350" y="2897269"/>
              <a:ext cx="5257800" cy="29005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724150" y="4164568"/>
              <a:ext cx="1771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T=150 Nm, PF =0.84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7820"/>
            <a:ext cx="4191000" cy="245382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637367" y="4467940"/>
            <a:ext cx="114300" cy="12311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 2 and demo 3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thing</a:t>
            </a:r>
            <a:r>
              <a:rPr lang="it-IT" dirty="0" smtClean="0"/>
              <a:t>:</a:t>
            </a:r>
          </a:p>
          <a:p>
            <a:r>
              <a:rPr lang="it-IT" dirty="0" smtClean="0"/>
              <a:t>Demo 2 </a:t>
            </a:r>
            <a:r>
              <a:rPr lang="it-IT" dirty="0" err="1" smtClean="0"/>
              <a:t>is</a:t>
            </a:r>
            <a:r>
              <a:rPr lang="it-IT" dirty="0" smtClean="0"/>
              <a:t> from </a:t>
            </a:r>
            <a:r>
              <a:rPr lang="it-IT" dirty="0" err="1" smtClean="0"/>
              <a:t>same</a:t>
            </a:r>
            <a:r>
              <a:rPr lang="it-IT" dirty="0" smtClean="0"/>
              <a:t> b – x </a:t>
            </a:r>
            <a:r>
              <a:rPr lang="it-IT" dirty="0" err="1" smtClean="0"/>
              <a:t>plane</a:t>
            </a:r>
            <a:endParaRPr lang="it-IT" dirty="0" smtClean="0"/>
          </a:p>
          <a:p>
            <a:r>
              <a:rPr lang="it-IT" dirty="0" smtClean="0"/>
              <a:t>Demo 3 </a:t>
            </a:r>
            <a:r>
              <a:rPr lang="it-IT" dirty="0" err="1" smtClean="0"/>
              <a:t>is</a:t>
            </a:r>
            <a:r>
              <a:rPr lang="it-IT" dirty="0" smtClean="0"/>
              <a:t> with q = 2/5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Chao.LU- instuction to use syrmDesign for spm machine with 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4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28338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1. for SPM motor, please select magnet material and define Br before using </a:t>
            </a:r>
            <a:r>
              <a:rPr lang="en-US" sz="2400" dirty="0" err="1" smtClean="0"/>
              <a:t>syrmdesign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2. the range of b is narrow, the lower limit is constrained by demagnetization and the upper limit is confined by the efficiency of lm/g ratio. After Br is defined, there is a suggested range of b that is calculated, according to 4.5&lt;lm/g&lt;6.5.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4093360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3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07720" y="2083118"/>
            <a:ext cx="3703320" cy="7362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1.Distributed </a:t>
            </a:r>
            <a:r>
              <a:rPr lang="en-US" dirty="0" err="1" smtClean="0">
                <a:solidFill>
                  <a:schemeClr val="tx1"/>
                </a:solidFill>
              </a:rPr>
              <a:t>windingS</a:t>
            </a:r>
            <a:r>
              <a:rPr lang="en-US" dirty="0" smtClean="0">
                <a:solidFill>
                  <a:schemeClr val="tx1"/>
                </a:solidFill>
              </a:rPr>
              <a:t> (DW)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07720" y="2819401"/>
            <a:ext cx="3703320" cy="1295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Magnetic circuit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Torque and power factor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2083118"/>
            <a:ext cx="4114800" cy="7362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2.Concentrated </a:t>
            </a:r>
            <a:r>
              <a:rPr lang="en-US" dirty="0" err="1" smtClean="0">
                <a:solidFill>
                  <a:schemeClr val="tx1"/>
                </a:solidFill>
              </a:rPr>
              <a:t>windingS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cw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2819400"/>
            <a:ext cx="3703320" cy="1448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Magnetic </a:t>
            </a:r>
            <a:r>
              <a:rPr lang="en-US" dirty="0">
                <a:solidFill>
                  <a:schemeClr val="tx1"/>
                </a:solidFill>
              </a:rPr>
              <a:t>circuit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Torque </a:t>
            </a:r>
            <a:r>
              <a:rPr lang="en-US" dirty="0">
                <a:solidFill>
                  <a:schemeClr val="tx1"/>
                </a:solidFill>
              </a:rPr>
              <a:t>and power factor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4398160" cy="365125"/>
          </a:xfrm>
        </p:spPr>
        <p:txBody>
          <a:bodyPr/>
          <a:lstStyle/>
          <a:p>
            <a:r>
              <a:rPr lang="en-US" dirty="0" smtClean="0"/>
              <a:t>Chao.LU- instruction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1066800" y="5638800"/>
            <a:ext cx="7924800" cy="106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**The parameters used for SPM motor are the same as those of </a:t>
            </a:r>
            <a:r>
              <a:rPr lang="en-US" dirty="0" err="1" smtClean="0"/>
              <a:t>SyR</a:t>
            </a:r>
            <a:r>
              <a:rPr lang="en-US" dirty="0" smtClean="0"/>
              <a:t> motor, they are defined in </a:t>
            </a:r>
            <a:r>
              <a:rPr lang="en-US" dirty="0"/>
              <a:t>‘2015 11 08 - </a:t>
            </a:r>
            <a:r>
              <a:rPr lang="en-US" dirty="0" err="1"/>
              <a:t>syrmDesign</a:t>
            </a:r>
            <a:r>
              <a:rPr lang="en-US" dirty="0"/>
              <a:t> instructions’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" y="1143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Two types of SPM motors are concerned in </a:t>
            </a:r>
            <a:r>
              <a:rPr lang="en-US" sz="2000" dirty="0" err="1" smtClean="0"/>
              <a:t>Syr</a:t>
            </a:r>
            <a:r>
              <a:rPr lang="en-US" sz="2000" dirty="0" smtClean="0"/>
              <a:t>-e, depends on the winding type:</a:t>
            </a:r>
            <a:endParaRPr lang="en-US" sz="20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03518"/>
            <a:ext cx="1736997" cy="173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36" y="3838800"/>
            <a:ext cx="232440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Parametric</a:t>
            </a:r>
            <a:r>
              <a:rPr lang="it-IT" dirty="0" smtClean="0"/>
              <a:t> Design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Chao.LU- instuction to use syrmDesign for spm machine with syre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" y="11430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syrmDesign</a:t>
            </a:r>
            <a:r>
              <a:rPr lang="en-US" sz="2000" dirty="0" smtClean="0"/>
              <a:t> </a:t>
            </a:r>
            <a:r>
              <a:rPr lang="en-US" sz="2000" dirty="0"/>
              <a:t>b</a:t>
            </a:r>
            <a:r>
              <a:rPr lang="en-US" sz="2000" dirty="0" smtClean="0"/>
              <a:t>utton runs parametric analysis in the (x-b) plane [..] and outputs torque and power factor as a function of x and b, to guide the initial stages of the design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53000" y="3810000"/>
            <a:ext cx="4093387" cy="2438794"/>
            <a:chOff x="4197351" y="1828800"/>
            <a:chExt cx="4952999" cy="2950940"/>
          </a:xfrm>
        </p:grpSpPr>
        <p:pic>
          <p:nvPicPr>
            <p:cNvPr id="13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51" y="1828800"/>
              <a:ext cx="4952999" cy="2950940"/>
            </a:xfrm>
            <a:prstGeom prst="rect">
              <a:avLst/>
            </a:prstGeom>
          </p:spPr>
        </p:pic>
        <p:sp>
          <p:nvSpPr>
            <p:cNvPr id="14" name="Oval 9"/>
            <p:cNvSpPr/>
            <p:nvPr/>
          </p:nvSpPr>
          <p:spPr>
            <a:xfrm>
              <a:off x="6705600" y="3200400"/>
              <a:ext cx="76200" cy="10387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6790267" y="2862069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T=26.1Nm,PF=0.91 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328914" y="5257152"/>
            <a:ext cx="339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[..] </a:t>
            </a:r>
            <a:r>
              <a:rPr lang="en-US" dirty="0" smtClean="0">
                <a:solidFill>
                  <a:srgbClr val="FF0000"/>
                </a:solidFill>
              </a:rPr>
              <a:t>is a paper we still have to write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uppo 16"/>
          <p:cNvGrpSpPr/>
          <p:nvPr/>
        </p:nvGrpSpPr>
        <p:grpSpPr>
          <a:xfrm>
            <a:off x="317809" y="2158663"/>
            <a:ext cx="5166559" cy="2908460"/>
            <a:chOff x="274220" y="1930512"/>
            <a:chExt cx="5166559" cy="2908460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220" y="1930512"/>
              <a:ext cx="5166559" cy="2908460"/>
            </a:xfrm>
            <a:prstGeom prst="rect">
              <a:avLst/>
            </a:prstGeom>
          </p:spPr>
        </p:pic>
        <p:sp>
          <p:nvSpPr>
            <p:cNvPr id="10" name="Ovale 9"/>
            <p:cNvSpPr/>
            <p:nvPr/>
          </p:nvSpPr>
          <p:spPr>
            <a:xfrm>
              <a:off x="1371600" y="2132861"/>
              <a:ext cx="8382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DW</a:t>
            </a:r>
            <a:endParaRPr lang="en-US" dirty="0"/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Winding (DW) Machines</a:t>
            </a:r>
          </a:p>
        </p:txBody>
      </p:sp>
    </p:spTree>
    <p:extLst>
      <p:ext uri="{BB962C8B-B14F-4D97-AF65-F5344CB8AC3E}">
        <p14:creationId xmlns:p14="http://schemas.microsoft.com/office/powerpoint/2010/main" val="29085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DW: Magnetic Circuit Design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826347" y="1371600"/>
            <a:ext cx="370332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Magnetic circuit</a:t>
            </a:r>
          </a:p>
          <a:p>
            <a:r>
              <a:rPr lang="en-US" dirty="0" smtClean="0"/>
              <a:t>Example: 4-pole,24slots full pitch motor</a:t>
            </a:r>
          </a:p>
          <a:p>
            <a:r>
              <a:rPr lang="en-US" dirty="0" smtClean="0"/>
              <a:t>Assuming </a:t>
            </a:r>
            <a:r>
              <a:rPr lang="en-US" dirty="0" err="1" smtClean="0"/>
              <a:t>Bfe</a:t>
            </a:r>
            <a:r>
              <a:rPr lang="en-US" dirty="0" smtClean="0"/>
              <a:t> = 1.35T(flux density in both yoke and tooth); b = 0.6; Br = 1.026T;</a:t>
            </a:r>
          </a:p>
          <a:p>
            <a:r>
              <a:rPr lang="en-US" dirty="0" smtClean="0"/>
              <a:t>So the peak </a:t>
            </a:r>
            <a:r>
              <a:rPr lang="en-US" dirty="0" err="1" smtClean="0"/>
              <a:t>airgap</a:t>
            </a:r>
            <a:r>
              <a:rPr lang="en-US" dirty="0" smtClean="0"/>
              <a:t> flux density should be </a:t>
            </a:r>
            <a:r>
              <a:rPr lang="en-US" dirty="0" err="1" smtClean="0"/>
              <a:t>Bgap.p</a:t>
            </a:r>
            <a:r>
              <a:rPr lang="en-US" dirty="0" smtClean="0"/>
              <a:t> = </a:t>
            </a:r>
            <a:r>
              <a:rPr lang="en-US" dirty="0" err="1" smtClean="0"/>
              <a:t>Bfe</a:t>
            </a:r>
            <a:r>
              <a:rPr lang="en-US" dirty="0" smtClean="0"/>
              <a:t>*b=0.81T.</a:t>
            </a:r>
          </a:p>
          <a:p>
            <a:endParaRPr lang="en-US" dirty="0" smtClean="0"/>
          </a:p>
          <a:p>
            <a:r>
              <a:rPr lang="en-US" dirty="0" smtClean="0"/>
              <a:t>The gap between analytical and FEA result is less than 10%</a:t>
            </a:r>
          </a:p>
          <a:p>
            <a:endParaRPr lang="it-IT" dirty="0"/>
          </a:p>
          <a:p>
            <a:r>
              <a:rPr lang="it-IT" dirty="0" err="1" smtClean="0">
                <a:solidFill>
                  <a:srgbClr val="0070C0"/>
                </a:solidFill>
              </a:rPr>
              <a:t>Available</a:t>
            </a:r>
            <a:r>
              <a:rPr lang="it-IT" dirty="0" smtClean="0">
                <a:solidFill>
                  <a:srgbClr val="0070C0"/>
                </a:solidFill>
              </a:rPr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>
                <a:solidFill>
                  <a:srgbClr val="0070C0"/>
                </a:solidFill>
              </a:rPr>
              <a:t>syre</a:t>
            </a:r>
            <a:r>
              <a:rPr lang="it-IT" dirty="0" smtClean="0">
                <a:solidFill>
                  <a:srgbClr val="0070C0"/>
                </a:solidFill>
              </a:rPr>
              <a:t>\demo\SPMtestDW01.fem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66827" y="1371598"/>
            <a:ext cx="370332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940960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4" y="1659463"/>
            <a:ext cx="40957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4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599" y="2971800"/>
            <a:ext cx="4952999" cy="2950940"/>
            <a:chOff x="4197351" y="1828800"/>
            <a:chExt cx="4952999" cy="29509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51" y="1828800"/>
              <a:ext cx="4952999" cy="295094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05600" y="3200400"/>
              <a:ext cx="76200" cy="10387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0267" y="2862069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T=26.1Nm,PF=0.91 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DW: Torque and 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4113976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2. Torque and power factor</a:t>
            </a:r>
          </a:p>
          <a:p>
            <a:r>
              <a:rPr lang="en-US" dirty="0" smtClean="0"/>
              <a:t>For the same motor, outer radius is 67.5mm, x=0.5, rated current is 29.5A. Select x=0.5,b=0.6 in the tradeoff map of torque and PF.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4017160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14" name="Content Placeholder 15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70332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FEA result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75" y="1598711"/>
            <a:ext cx="4412805" cy="24720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4000" y="4228271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 to the small gap between estimated and FEA flux density 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airgap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torque has 20% difference, but the PF is quite matched</a:t>
            </a:r>
          </a:p>
        </p:txBody>
      </p:sp>
      <p:sp>
        <p:nvSpPr>
          <p:cNvPr id="4" name="Rettangolo 3"/>
          <p:cNvSpPr/>
          <p:nvPr/>
        </p:nvSpPr>
        <p:spPr>
          <a:xfrm>
            <a:off x="1066800" y="6014143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Available</a:t>
            </a:r>
            <a:r>
              <a:rPr lang="it-IT" dirty="0" smtClean="0">
                <a:solidFill>
                  <a:srgbClr val="0070C0"/>
                </a:solidFill>
              </a:rPr>
              <a:t>: </a:t>
            </a:r>
            <a:r>
              <a:rPr lang="it-IT" dirty="0" err="1" smtClean="0">
                <a:solidFill>
                  <a:srgbClr val="0070C0"/>
                </a:solidFill>
              </a:rPr>
              <a:t>syre</a:t>
            </a:r>
            <a:r>
              <a:rPr lang="it-IT" dirty="0" smtClean="0">
                <a:solidFill>
                  <a:srgbClr val="0070C0"/>
                </a:solidFill>
              </a:rPr>
              <a:t>\demo\SPMtestDW01.fem </a:t>
            </a:r>
            <a:r>
              <a:rPr lang="it-IT" dirty="0" err="1" smtClean="0">
                <a:solidFill>
                  <a:srgbClr val="FF0000"/>
                </a:solidFill>
              </a:rPr>
              <a:t>we</a:t>
            </a:r>
            <a:r>
              <a:rPr lang="it-IT" dirty="0" smtClean="0">
                <a:solidFill>
                  <a:srgbClr val="FF0000"/>
                </a:solidFill>
              </a:rPr>
              <a:t> can create a demo folder and </a:t>
            </a:r>
            <a:r>
              <a:rPr lang="it-IT" dirty="0" err="1" smtClean="0">
                <a:solidFill>
                  <a:srgbClr val="FF0000"/>
                </a:solidFill>
              </a:rPr>
              <a:t>add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significant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cases</a:t>
            </a:r>
            <a:r>
              <a:rPr lang="it-IT" dirty="0" smtClean="0">
                <a:solidFill>
                  <a:srgbClr val="FF0000"/>
                </a:solidFill>
              </a:rPr>
              <a:t> for </a:t>
            </a:r>
            <a:r>
              <a:rPr lang="it-IT" dirty="0" err="1" smtClean="0">
                <a:solidFill>
                  <a:srgbClr val="FF0000"/>
                </a:solidFill>
              </a:rPr>
              <a:t>internal</a:t>
            </a:r>
            <a:r>
              <a:rPr lang="it-IT" dirty="0" smtClean="0">
                <a:solidFill>
                  <a:srgbClr val="FF0000"/>
                </a:solidFill>
              </a:rPr>
              <a:t> and </a:t>
            </a:r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use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1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DW: Demo 2</a:t>
            </a:r>
            <a:endParaRPr lang="en-US" dirty="0"/>
          </a:p>
        </p:txBody>
      </p:sp>
      <p:sp>
        <p:nvSpPr>
          <p:cNvPr id="8" name="Sottotitol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Please</a:t>
            </a:r>
            <a:r>
              <a:rPr lang="it-IT" dirty="0" smtClean="0"/>
              <a:t>,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r>
              <a:rPr lang="it-IT" dirty="0" smtClean="0"/>
              <a:t> </a:t>
            </a:r>
            <a:r>
              <a:rPr lang="it-IT" dirty="0" err="1" smtClean="0"/>
              <a:t>another</a:t>
            </a:r>
            <a:r>
              <a:rPr lang="it-IT" dirty="0" smtClean="0"/>
              <a:t> demo take from the </a:t>
            </a:r>
            <a:r>
              <a:rPr lang="it-IT" dirty="0" err="1" smtClean="0"/>
              <a:t>same</a:t>
            </a:r>
            <a:r>
              <a:rPr lang="it-IT" dirty="0" smtClean="0"/>
              <a:t> b – x </a:t>
            </a:r>
            <a:r>
              <a:rPr lang="it-IT" dirty="0" err="1" smtClean="0"/>
              <a:t>plane</a:t>
            </a:r>
            <a:endParaRPr lang="it-IT" dirty="0" smtClean="0"/>
          </a:p>
          <a:p>
            <a:r>
              <a:rPr lang="it-IT" dirty="0"/>
              <a:t>(1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for </a:t>
            </a:r>
            <a:r>
              <a:rPr lang="it-IT" dirty="0" err="1"/>
              <a:t>mag</a:t>
            </a:r>
            <a:r>
              <a:rPr lang="it-IT" dirty="0"/>
              <a:t>. </a:t>
            </a:r>
            <a:r>
              <a:rPr lang="it-IT" dirty="0" err="1"/>
              <a:t>Circ</a:t>
            </a:r>
            <a:r>
              <a:rPr lang="it-IT" dirty="0"/>
              <a:t> and T – PF) </a:t>
            </a:r>
            <a:endParaRPr lang="en-US" dirty="0"/>
          </a:p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Chao.LU- instuction to use syrmDesign for spm machine with 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DW: Demo 3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Please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demo,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, q, p and data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Chao.LU- instuction to use syrmDesign for spm machine with 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CW</a:t>
            </a:r>
            <a:endParaRPr lang="en-US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Concentrated</a:t>
            </a:r>
            <a:r>
              <a:rPr lang="it-IT" dirty="0" smtClean="0"/>
              <a:t> </a:t>
            </a:r>
            <a:r>
              <a:rPr lang="it-IT" dirty="0" err="1" smtClean="0"/>
              <a:t>winding</a:t>
            </a:r>
            <a:r>
              <a:rPr lang="it-IT" dirty="0" smtClean="0"/>
              <a:t> </a:t>
            </a:r>
            <a:r>
              <a:rPr lang="it-IT" dirty="0" err="1" smtClean="0"/>
              <a:t>machines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Chao.LU- instuction to use syrmDesign for spm machine with syre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1991"/>
      </p:ext>
    </p:extLst>
  </p:cSld>
  <p:clrMapOvr>
    <a:masterClrMapping/>
  </p:clrMapOvr>
</p:sld>
</file>

<file path=ppt/theme/theme1.xml><?xml version="1.0" encoding="utf-8"?>
<a:theme xmlns:a="http://schemas.openxmlformats.org/drawingml/2006/main" name="syre cha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 - presentazione standard" id="{E184F512-2983-43BF-BEDB-AD3D7A98DE70}" vid="{C785072C-7846-456C-98D3-A4BE67040E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syre chao</Template>
  <TotalTime>150</TotalTime>
  <Words>704</Words>
  <Application>Microsoft Office PowerPoint</Application>
  <PresentationFormat>Presentazione su schermo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PMingLiU</vt:lpstr>
      <vt:lpstr>Wingdings</vt:lpstr>
      <vt:lpstr>syre chao</vt:lpstr>
      <vt:lpstr>Instruction for using Syrmdesign for surface-mounted permanent magnet motor </vt:lpstr>
      <vt:lpstr>Introduction </vt:lpstr>
      <vt:lpstr>Parametric Design</vt:lpstr>
      <vt:lpstr>DW</vt:lpstr>
      <vt:lpstr>DW: Magnetic Circuit Design</vt:lpstr>
      <vt:lpstr>DW: Torque and PF</vt:lpstr>
      <vt:lpstr>DW: Demo 2</vt:lpstr>
      <vt:lpstr>DW: Demo 3</vt:lpstr>
      <vt:lpstr>CW</vt:lpstr>
      <vt:lpstr>Concentrated winding (CW)</vt:lpstr>
      <vt:lpstr>Concentrated winding (CW)</vt:lpstr>
      <vt:lpstr>Demo 2 and demo 3</vt:lpstr>
      <vt:lpstr>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for using Syrmdesign for surface-mounted permanent magnet motor </dc:title>
  <dc:creator>Admin</dc:creator>
  <cp:lastModifiedBy>Admin</cp:lastModifiedBy>
  <cp:revision>43</cp:revision>
  <dcterms:created xsi:type="dcterms:W3CDTF">2015-12-16T13:57:08Z</dcterms:created>
  <dcterms:modified xsi:type="dcterms:W3CDTF">2015-12-23T10:23:13Z</dcterms:modified>
</cp:coreProperties>
</file>