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8" r:id="rId2"/>
    <p:sldId id="285" r:id="rId3"/>
    <p:sldId id="284" r:id="rId4"/>
    <p:sldId id="279" r:id="rId5"/>
    <p:sldId id="280" r:id="rId6"/>
    <p:sldId id="281" r:id="rId7"/>
    <p:sldId id="275" r:id="rId8"/>
    <p:sldId id="276" r:id="rId9"/>
    <p:sldId id="278" r:id="rId10"/>
    <p:sldId id="282" r:id="rId11"/>
    <p:sldId id="259" r:id="rId12"/>
    <p:sldId id="260" r:id="rId13"/>
    <p:sldId id="261" r:id="rId14"/>
    <p:sldId id="262" r:id="rId15"/>
    <p:sldId id="264" r:id="rId16"/>
    <p:sldId id="263" r:id="rId17"/>
    <p:sldId id="266" r:id="rId18"/>
    <p:sldId id="265" r:id="rId19"/>
    <p:sldId id="267" r:id="rId20"/>
    <p:sldId id="268" r:id="rId21"/>
    <p:sldId id="286" r:id="rId22"/>
    <p:sldId id="287" r:id="rId23"/>
    <p:sldId id="269" r:id="rId24"/>
    <p:sldId id="270" r:id="rId25"/>
    <p:sldId id="271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65BF-57B4-4DE1-8A99-1ABB547ABA01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75B2C-380F-4B25-9EF8-81DF469A3FA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3922-286F-4779-BF07-A6C5C56E73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75B2C-380F-4B25-9EF8-81DF469A3F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3922-286F-4779-BF07-A6C5C56E73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" y="6371337"/>
            <a:ext cx="12178055" cy="450000"/>
            <a:chOff x="0" y="6323001"/>
            <a:chExt cx="9133541" cy="450000"/>
          </a:xfrm>
        </p:grpSpPr>
        <p:sp>
          <p:nvSpPr>
            <p:cNvPr id="14" name="Ovale 13"/>
            <p:cNvSpPr/>
            <p:nvPr/>
          </p:nvSpPr>
          <p:spPr>
            <a:xfrm>
              <a:off x="8683541" y="6323001"/>
              <a:ext cx="450000" cy="45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323001"/>
              <a:ext cx="8930936" cy="450000"/>
            </a:xfrm>
            <a:prstGeom prst="rect">
              <a:avLst/>
            </a:prstGeom>
            <a:gradFill flip="none" rotWithShape="1">
              <a:gsLst>
                <a:gs pos="17000">
                  <a:schemeClr val="bg1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15479"/>
            <a:ext cx="2472271" cy="365125"/>
          </a:xfrm>
        </p:spPr>
        <p:txBody>
          <a:bodyPr/>
          <a:lstStyle/>
          <a:p>
            <a:fld id="{1775CB78-6166-4D3C-9AF4-234BBB2FD234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15479"/>
            <a:ext cx="4822804" cy="365125"/>
          </a:xfrm>
        </p:spPr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15479"/>
            <a:ext cx="1312025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7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99C-30CD-4E1E-A21A-6F9CFCA504CD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59BD-674D-4609-BC87-949FF9BDF5E1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5206" y="6572251"/>
            <a:ext cx="2540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8056DB7D-F0F3-43C9-9E32-7FF3CBE8CED5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794" y="6572251"/>
            <a:ext cx="3862413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905" y="142875"/>
            <a:ext cx="9869714" cy="1143000"/>
          </a:xfrm>
        </p:spPr>
        <p:txBody>
          <a:bodyPr/>
          <a:lstStyle/>
          <a:p>
            <a:r>
              <a:rPr lang="en-US" sz="3000" dirty="0" smtClean="0">
                <a:solidFill>
                  <a:srgbClr val="A50021"/>
                </a:solidFill>
              </a:rPr>
              <a:t>Outline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83809" y="1214437"/>
            <a:ext cx="1097441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latin typeface="+mj-lt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11451"/>
            <a:ext cx="2472271" cy="365125"/>
          </a:xfrm>
        </p:spPr>
        <p:txBody>
          <a:bodyPr/>
          <a:lstStyle/>
          <a:p>
            <a:fld id="{E29D5CB8-CA68-4C12-B5B2-A81B055284CB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11451"/>
            <a:ext cx="4822804" cy="365125"/>
          </a:xfrm>
        </p:spPr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11451"/>
            <a:ext cx="1312025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924D-0820-4A89-B038-8B7CE540D6F9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9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011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11451"/>
            <a:ext cx="2472271" cy="365125"/>
          </a:xfrm>
        </p:spPr>
        <p:txBody>
          <a:bodyPr/>
          <a:lstStyle/>
          <a:p>
            <a:fld id="{EB414D3F-3831-4F4A-875E-D719F889C5D1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11451"/>
            <a:ext cx="4822804" cy="365125"/>
          </a:xfrm>
        </p:spPr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0" y="6411451"/>
            <a:ext cx="1312025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56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ED42-8AAA-4E3F-8F99-3C123C055789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CFF8-28C5-49E8-92AB-F5924C357728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1" y="6404629"/>
            <a:ext cx="12192001" cy="444494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accent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2EE-9E74-490C-BA4B-0893A29D71A5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3AD6EE3-4761-462B-B2E8-470BECEB23E1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D7A7-76D6-4EA9-9BA6-AA01916573CF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Rectangle 6"/>
          <p:cNvSpPr/>
          <p:nvPr/>
        </p:nvSpPr>
        <p:spPr>
          <a:xfrm>
            <a:off x="0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C90D1-606D-454A-891B-858A6977D211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" y="5943552"/>
            <a:ext cx="1214205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ourceforge.net/projects/syr-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How to use </a:t>
            </a:r>
            <a:r>
              <a:rPr lang="en-US" sz="6000" dirty="0" err="1" smtClean="0"/>
              <a:t>syrmDesign.m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and </a:t>
            </a:r>
            <a:r>
              <a:rPr lang="en-US" sz="6000" dirty="0" err="1" smtClean="0"/>
              <a:t>SyR</a:t>
            </a:r>
            <a:r>
              <a:rPr lang="en-US" sz="6000" dirty="0" smtClean="0"/>
              <a:t>-e</a:t>
            </a:r>
            <a:endParaRPr lang="en-US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Nov 6, 2015</a:t>
            </a:r>
          </a:p>
          <a:p>
            <a:r>
              <a:rPr lang="en-US" cap="none" dirty="0" smtClean="0"/>
              <a:t>gianmario.pellegrino@polito.it</a:t>
            </a:r>
            <a:endParaRPr lang="en-US" cap="none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running </a:t>
            </a:r>
            <a:r>
              <a:rPr lang="en-US" dirty="0" err="1" smtClean="0"/>
              <a:t>syrmDesign.m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Matlab</a:t>
            </a:r>
            <a:r>
              <a:rPr lang="en-US" dirty="0" smtClean="0"/>
              <a:t> and run </a:t>
            </a:r>
            <a:r>
              <a:rPr lang="en-US" dirty="0" err="1" smtClean="0"/>
              <a:t>syrmDesign.m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84" y="1235688"/>
            <a:ext cx="8886791" cy="4801209"/>
          </a:xfrm>
          <a:prstGeom prst="rect">
            <a:avLst/>
          </a:prstGeo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demo model bootCamp2015.mat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11391"/>
            <a:ext cx="6191250" cy="4791075"/>
          </a:xfrm>
          <a:prstGeom prst="rect">
            <a:avLst/>
          </a:prstGeo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figures will pop up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1" y="1629530"/>
            <a:ext cx="4866409" cy="4381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56" y="1629530"/>
            <a:ext cx="4866409" cy="43815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3714" y="952415"/>
            <a:ext cx="549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Fig1: Torque and PF parametric analysis (</a:t>
            </a:r>
            <a:r>
              <a:rPr lang="en-US" dirty="0" err="1" smtClean="0"/>
              <a:t>x,b</a:t>
            </a:r>
            <a:r>
              <a:rPr lang="en-US" dirty="0" smtClean="0"/>
              <a:t>) of the </a:t>
            </a:r>
            <a:r>
              <a:rPr lang="en-US" dirty="0" err="1" smtClean="0"/>
              <a:t>SyRM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6804548" y="950068"/>
            <a:ext cx="4589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Fig2: same quantities, in one dimensional plots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743714" y="1280563"/>
            <a:ext cx="45738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is currently paused.</a:t>
            </a:r>
          </a:p>
          <a:p>
            <a:r>
              <a:rPr lang="en-US" dirty="0" smtClean="0"/>
              <a:t>After pressing any key you will be required to select a machine to be picked up from the (</a:t>
            </a:r>
            <a:r>
              <a:rPr lang="en-US" dirty="0" err="1" smtClean="0"/>
              <a:t>x,b</a:t>
            </a:r>
            <a:r>
              <a:rPr lang="en-US" dirty="0" smtClean="0"/>
              <a:t>) plane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Coordinates </a:t>
            </a:r>
            <a:r>
              <a:rPr lang="en-US" dirty="0"/>
              <a:t>x = 0.57, b = 0.49 are selected </a:t>
            </a:r>
            <a:r>
              <a:rPr lang="en-US" dirty="0" smtClean="0"/>
              <a:t>in this example</a:t>
            </a:r>
            <a:endParaRPr lang="en-US" dirty="0"/>
          </a:p>
          <a:p>
            <a:r>
              <a:rPr lang="en-US" dirty="0" smtClean="0"/>
              <a:t>A new </a:t>
            </a:r>
            <a:r>
              <a:rPr lang="en-US" dirty="0" err="1" smtClean="0"/>
              <a:t>syre</a:t>
            </a:r>
            <a:r>
              <a:rPr lang="en-US" dirty="0" smtClean="0"/>
              <a:t> model is created, and </a:t>
            </a:r>
            <a:r>
              <a:rPr lang="en-US" dirty="0" err="1" smtClean="0"/>
              <a:t>syre</a:t>
            </a:r>
            <a:r>
              <a:rPr lang="en-US" dirty="0" smtClean="0"/>
              <a:t> is launched straight away to visualize the new machine</a:t>
            </a:r>
          </a:p>
          <a:p>
            <a:r>
              <a:rPr lang="en-US" dirty="0" smtClean="0"/>
              <a:t>New model is called </a:t>
            </a:r>
            <a:r>
              <a:rPr lang="en-US" i="1" dirty="0"/>
              <a:t>bootCamp2015</a:t>
            </a:r>
            <a:r>
              <a:rPr lang="en-US" i="1" dirty="0">
                <a:solidFill>
                  <a:srgbClr val="FF0000"/>
                </a:solidFill>
              </a:rPr>
              <a:t>x057b049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press any key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6" y="2648352"/>
            <a:ext cx="2143125" cy="13144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33" y="1431181"/>
            <a:ext cx="4866409" cy="4381500"/>
          </a:xfrm>
          <a:prstGeom prst="rect">
            <a:avLst/>
          </a:prstGeo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Syre</a:t>
            </a:r>
            <a:r>
              <a:rPr lang="en-US" dirty="0" smtClean="0"/>
              <a:t> is automatically launched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26" y="1431412"/>
            <a:ext cx="8021532" cy="44564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743714" y="1696884"/>
            <a:ext cx="29842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Syre</a:t>
            </a:r>
            <a:r>
              <a:rPr lang="en-US" dirty="0" smtClean="0"/>
              <a:t> GUI pops up</a:t>
            </a:r>
          </a:p>
          <a:p>
            <a:r>
              <a:rPr lang="en-US" dirty="0" smtClean="0"/>
              <a:t>After some iteration, the machine you will se in the plot window is the one you selected from the </a:t>
            </a:r>
            <a:r>
              <a:rPr lang="en-US" dirty="0" err="1" smtClean="0"/>
              <a:t>x,b</a:t>
            </a:r>
            <a:r>
              <a:rPr lang="en-US" dirty="0" smtClean="0"/>
              <a:t> chart</a:t>
            </a:r>
          </a:p>
          <a:p>
            <a:r>
              <a:rPr lang="en-US" dirty="0" smtClean="0"/>
              <a:t>(x = 0.57, b = 0.49)</a:t>
            </a:r>
          </a:p>
          <a:p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37827"/>
          <a:stretch/>
        </p:blipFill>
        <p:spPr>
          <a:xfrm>
            <a:off x="7386255" y="202430"/>
            <a:ext cx="4465160" cy="61817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data files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16</a:t>
            </a:fld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755306" y="1696857"/>
            <a:ext cx="54271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new </a:t>
            </a:r>
            <a:r>
              <a:rPr lang="en-US" dirty="0"/>
              <a:t>machine’s data </a:t>
            </a:r>
            <a:r>
              <a:rPr lang="en-US" dirty="0" smtClean="0"/>
              <a:t>are stored </a:t>
            </a:r>
            <a:r>
              <a:rPr lang="en-US" dirty="0"/>
              <a:t>permanently in the new case file named</a:t>
            </a:r>
          </a:p>
          <a:p>
            <a:endParaRPr lang="en-US" i="1" dirty="0" smtClean="0"/>
          </a:p>
          <a:p>
            <a:r>
              <a:rPr lang="en-US" i="1" dirty="0" smtClean="0"/>
              <a:t>bootCamp2015x057b049.fem</a:t>
            </a:r>
            <a:endParaRPr lang="en-US" i="1" dirty="0"/>
          </a:p>
          <a:p>
            <a:r>
              <a:rPr lang="en-US" i="1" dirty="0"/>
              <a:t>bootCamp2015x057b049.mat</a:t>
            </a:r>
          </a:p>
          <a:p>
            <a:endParaRPr lang="en-US" dirty="0" smtClean="0"/>
          </a:p>
          <a:p>
            <a:r>
              <a:rPr lang="en-US" dirty="0" smtClean="0"/>
              <a:t>(two </a:t>
            </a:r>
            <a:r>
              <a:rPr lang="en-US" dirty="0"/>
              <a:t>files per each machine), in the same folder of the original data file </a:t>
            </a:r>
            <a:r>
              <a:rPr lang="en-US" i="1" dirty="0" smtClean="0"/>
              <a:t>bootCamp2015.fem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94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Parameters Across the Tabs of the GUI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1" y="1593439"/>
            <a:ext cx="6629365" cy="368298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768954" y="1213251"/>
            <a:ext cx="416365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Browsing the GUI, you can become aware of </a:t>
            </a:r>
            <a:r>
              <a:rPr lang="en-US" dirty="0" smtClean="0"/>
              <a:t>how the </a:t>
            </a:r>
            <a:r>
              <a:rPr lang="en-US" dirty="0" smtClean="0"/>
              <a:t>machine’s </a:t>
            </a:r>
            <a:r>
              <a:rPr lang="en-US" dirty="0" smtClean="0"/>
              <a:t>parameters are organized </a:t>
            </a:r>
            <a:r>
              <a:rPr lang="en-US" dirty="0" smtClean="0"/>
              <a:t>(dimensions, geometry, winding scheme </a:t>
            </a:r>
            <a:r>
              <a:rPr lang="en-US" dirty="0" err="1" smtClean="0"/>
              <a:t>etc</a:t>
            </a:r>
            <a:r>
              <a:rPr lang="en-US" dirty="0" smtClean="0"/>
              <a:t> .. </a:t>
            </a:r>
            <a:r>
              <a:rPr lang="en-US" dirty="0" smtClean="0"/>
              <a:t>) and what are their values for this design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can </a:t>
            </a:r>
            <a:r>
              <a:rPr lang="en-US" dirty="0" smtClean="0"/>
              <a:t>also load other machine examples that </a:t>
            </a:r>
            <a:r>
              <a:rPr lang="en-US" dirty="0" smtClean="0"/>
              <a:t>you have (</a:t>
            </a:r>
            <a:r>
              <a:rPr lang="en-US" dirty="0" smtClean="0"/>
              <a:t>bootCamp2015.fem and mot_01.fem) </a:t>
            </a:r>
            <a:r>
              <a:rPr lang="en-US" dirty="0" smtClean="0"/>
              <a:t>and do the same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of </a:t>
            </a:r>
            <a:r>
              <a:rPr lang="en-US" i="1" dirty="0"/>
              <a:t>bootCamp2015.fem</a:t>
            </a:r>
            <a:r>
              <a:rPr lang="en-US" dirty="0"/>
              <a:t> </a:t>
            </a:r>
            <a:r>
              <a:rPr lang="en-US" dirty="0" smtClean="0"/>
              <a:t>and children </a:t>
            </a:r>
            <a:r>
              <a:rPr lang="en-US" i="1" dirty="0" smtClean="0"/>
              <a:t>bootCamp2015x057b049.fem</a:t>
            </a:r>
            <a:r>
              <a:rPr lang="en-US" dirty="0"/>
              <a:t> </a:t>
            </a:r>
            <a:r>
              <a:rPr lang="en-US" dirty="0" smtClean="0"/>
              <a:t>are very similar:</a:t>
            </a:r>
            <a:r>
              <a:rPr lang="en-US" dirty="0" smtClean="0"/>
              <a:t> </a:t>
            </a:r>
            <a:r>
              <a:rPr lang="en-US" dirty="0" smtClean="0"/>
              <a:t>the ones affected by </a:t>
            </a:r>
            <a:r>
              <a:rPr lang="en-US" dirty="0" smtClean="0"/>
              <a:t>x </a:t>
            </a:r>
            <a:r>
              <a:rPr lang="en-US" dirty="0" smtClean="0"/>
              <a:t>and b </a:t>
            </a:r>
            <a:r>
              <a:rPr lang="en-US" dirty="0" smtClean="0"/>
              <a:t>are </a:t>
            </a:r>
            <a:r>
              <a:rPr lang="en-US" b="1" dirty="0" smtClean="0"/>
              <a:t>rotor </a:t>
            </a:r>
            <a:r>
              <a:rPr lang="en-US" b="1" dirty="0" smtClean="0"/>
              <a:t>radius </a:t>
            </a:r>
            <a:r>
              <a:rPr lang="en-US" b="1" i="1" dirty="0" smtClean="0"/>
              <a:t>r</a:t>
            </a:r>
            <a:r>
              <a:rPr lang="en-US" dirty="0" smtClean="0"/>
              <a:t>, </a:t>
            </a:r>
            <a:r>
              <a:rPr lang="en-US" b="1" dirty="0" smtClean="0"/>
              <a:t>tooth length </a:t>
            </a:r>
            <a:r>
              <a:rPr lang="en-US" b="1" i="1" dirty="0" err="1" smtClean="0"/>
              <a:t>lt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/>
              <a:t>tooth </a:t>
            </a:r>
            <a:r>
              <a:rPr lang="en-US" b="1" dirty="0" smtClean="0"/>
              <a:t>width </a:t>
            </a:r>
            <a:r>
              <a:rPr lang="en-US" b="1" i="1" dirty="0" err="1" smtClean="0"/>
              <a:t>wt</a:t>
            </a:r>
            <a:r>
              <a:rPr lang="en-US" dirty="0" smtClean="0"/>
              <a:t>, </a:t>
            </a:r>
            <a:r>
              <a:rPr lang="en-US" b="1" dirty="0" smtClean="0"/>
              <a:t>rated current </a:t>
            </a:r>
            <a:r>
              <a:rPr lang="en-US" b="1" i="1" dirty="0" smtClean="0"/>
              <a:t>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FEA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4174" y="1825625"/>
            <a:ext cx="4054219" cy="37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Post Processing tab is for simulating a single </a:t>
            </a:r>
            <a:r>
              <a:rPr lang="en-US" sz="1800" dirty="0" smtClean="0"/>
              <a:t>machine with FEMM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automatic settings </a:t>
            </a:r>
            <a:r>
              <a:rPr lang="en-US" sz="1800" dirty="0" smtClean="0"/>
              <a:t>dictated by </a:t>
            </a:r>
            <a:r>
              <a:rPr lang="en-US" sz="1800" dirty="0" err="1" smtClean="0"/>
              <a:t>srymDesign.m</a:t>
            </a:r>
            <a:r>
              <a:rPr lang="en-US" sz="1800" dirty="0" smtClean="0"/>
              <a:t> refer to rated current and </a:t>
            </a:r>
            <a:r>
              <a:rPr lang="en-US" sz="1800" dirty="0" err="1" smtClean="0"/>
              <a:t>uccrent</a:t>
            </a:r>
            <a:r>
              <a:rPr lang="en-US" sz="1800" dirty="0" smtClean="0"/>
              <a:t> phase angle, according to the not very precise (</a:t>
            </a:r>
            <a:r>
              <a:rPr lang="en-US" sz="1800" dirty="0" err="1" smtClean="0"/>
              <a:t>b,x</a:t>
            </a:r>
            <a:r>
              <a:rPr lang="en-US" sz="1800" dirty="0" smtClean="0"/>
              <a:t>) model:</a:t>
            </a:r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 err="1" smtClean="0"/>
              <a:t>p.u</a:t>
            </a:r>
            <a:r>
              <a:rPr lang="en-US" sz="1800" dirty="0" smtClean="0"/>
              <a:t>. current (1 times </a:t>
            </a:r>
            <a:r>
              <a:rPr lang="en-US" sz="1800" i="1" dirty="0" smtClean="0"/>
              <a:t>i0</a:t>
            </a:r>
            <a:r>
              <a:rPr lang="en-US" sz="1800" dirty="0" smtClean="0"/>
              <a:t> [A])</a:t>
            </a:r>
          </a:p>
          <a:p>
            <a:pPr marL="0" indent="0">
              <a:buNone/>
            </a:pPr>
            <a:r>
              <a:rPr lang="en-US" sz="1800" dirty="0" smtClean="0"/>
              <a:t>phase angle (67.74°)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You can check i0 [A] in the </a:t>
            </a:r>
            <a:r>
              <a:rPr lang="en-US" sz="1800" dirty="0" smtClean="0"/>
              <a:t>“Other Options” tab: it is 8,12 A</a:t>
            </a:r>
            <a:endParaRPr lang="en-US" sz="1800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18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28" y="1584459"/>
            <a:ext cx="6331123" cy="35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8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</a:t>
            </a:r>
            <a:r>
              <a:rPr lang="en-US" dirty="0" smtClean="0"/>
              <a:t>Results Folder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460624"/>
            <a:ext cx="4906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new folder is automatically created per each new simulation.</a:t>
            </a:r>
          </a:p>
          <a:p>
            <a:pPr marL="0" indent="0">
              <a:buNone/>
            </a:pPr>
            <a:r>
              <a:rPr lang="en-US" sz="1800" dirty="0" smtClean="0"/>
              <a:t>Such folder has </a:t>
            </a:r>
            <a:r>
              <a:rPr lang="en-US" sz="1800" dirty="0" smtClean="0"/>
              <a:t>the same name of the </a:t>
            </a:r>
            <a:r>
              <a:rPr lang="en-US" sz="1800" dirty="0" smtClean="0"/>
              <a:t>machine as root, plus </a:t>
            </a:r>
            <a:r>
              <a:rPr lang="en-US" sz="1800" dirty="0" smtClean="0"/>
              <a:t>additional information about current amplitude and phase angle of the simulation</a:t>
            </a:r>
          </a:p>
          <a:p>
            <a:pPr marL="0" indent="0">
              <a:buNone/>
            </a:pPr>
            <a:r>
              <a:rPr lang="en-US" sz="1800" dirty="0" smtClean="0"/>
              <a:t>In the example, the new </a:t>
            </a:r>
            <a:r>
              <a:rPr lang="en-US" sz="1800" dirty="0"/>
              <a:t>directory name is </a:t>
            </a:r>
            <a:r>
              <a:rPr lang="en-US" sz="1800" dirty="0" smtClean="0"/>
              <a:t>“</a:t>
            </a:r>
            <a:r>
              <a:rPr lang="en-US" sz="1800" dirty="0" smtClean="0"/>
              <a:t>bootCamp2015x057b047_T_eval_8A12_67d74”, </a:t>
            </a:r>
            <a:r>
              <a:rPr lang="en-US" sz="1800" dirty="0" smtClean="0"/>
              <a:t>and it is in the </a:t>
            </a:r>
            <a:r>
              <a:rPr lang="en-US" sz="1800" dirty="0" err="1" smtClean="0"/>
              <a:t>syre</a:t>
            </a:r>
            <a:r>
              <a:rPr lang="en-US" sz="1800" dirty="0" smtClean="0"/>
              <a:t> root path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8A12_67d74 stands </a:t>
            </a:r>
            <a:r>
              <a:rPr lang="en-US" sz="1800" dirty="0" smtClean="0"/>
              <a:t>for </a:t>
            </a:r>
            <a:r>
              <a:rPr lang="en-US" sz="1800" dirty="0" smtClean="0"/>
              <a:t>8.12 </a:t>
            </a:r>
            <a:r>
              <a:rPr lang="en-US" sz="1800" dirty="0" smtClean="0"/>
              <a:t>A (= </a:t>
            </a:r>
            <a:r>
              <a:rPr lang="en-US" sz="1800" dirty="0" smtClean="0"/>
              <a:t>i0 </a:t>
            </a:r>
            <a:r>
              <a:rPr lang="en-US" sz="1800" dirty="0" smtClean="0"/>
              <a:t>for this machine and this Joule loss loading) and current phase angle equal to </a:t>
            </a:r>
            <a:r>
              <a:rPr lang="en-US" sz="1800" dirty="0" smtClean="0"/>
              <a:t>67,74 </a:t>
            </a:r>
            <a:r>
              <a:rPr lang="en-US" sz="1800" dirty="0" smtClean="0"/>
              <a:t>degrees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19</a:t>
            </a:fld>
            <a:endParaRPr lang="en-US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r="63464"/>
          <a:stretch/>
        </p:blipFill>
        <p:spPr>
          <a:xfrm>
            <a:off x="8018830" y="485570"/>
            <a:ext cx="330254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i="1" dirty="0" err="1" smtClean="0"/>
              <a:t>syrmDesign.m</a:t>
            </a:r>
            <a:r>
              <a:rPr lang="en-US" dirty="0" smtClean="0"/>
              <a:t> is </a:t>
            </a:r>
            <a:r>
              <a:rPr lang="en-US" dirty="0" smtClean="0"/>
              <a:t>a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script purposely </a:t>
            </a:r>
            <a:r>
              <a:rPr lang="en-US" dirty="0" smtClean="0"/>
              <a:t>written to </a:t>
            </a:r>
            <a:r>
              <a:rPr lang="en-US" dirty="0" smtClean="0"/>
              <a:t>the benefit </a:t>
            </a:r>
            <a:r>
              <a:rPr lang="en-US" dirty="0" smtClean="0"/>
              <a:t>of the </a:t>
            </a:r>
            <a:r>
              <a:rPr lang="en-US" dirty="0" smtClean="0"/>
              <a:t>WEMPEC Boot Camp attendees, to help with all the mathematics developed for preliminary design of one </a:t>
            </a:r>
            <a:r>
              <a:rPr lang="en-US" dirty="0" err="1" smtClean="0"/>
              <a:t>SyR</a:t>
            </a:r>
            <a:r>
              <a:rPr lang="en-US" dirty="0" smtClean="0"/>
              <a:t> motor. This script is also useful to familiarize with </a:t>
            </a:r>
            <a:r>
              <a:rPr lang="en-US" dirty="0" err="1" smtClean="0"/>
              <a:t>SyR</a:t>
            </a:r>
            <a:r>
              <a:rPr lang="en-US" dirty="0" smtClean="0"/>
              <a:t>-e and for running it for the first time.</a:t>
            </a:r>
          </a:p>
          <a:p>
            <a:r>
              <a:rPr lang="en-US" dirty="0" smtClean="0"/>
              <a:t>With reference to the 3-step design </a:t>
            </a:r>
            <a:r>
              <a:rPr lang="en-US" dirty="0" smtClean="0"/>
              <a:t>procedure of PM-assisted </a:t>
            </a:r>
            <a:r>
              <a:rPr lang="en-US" dirty="0" err="1" smtClean="0"/>
              <a:t>SyR</a:t>
            </a:r>
            <a:r>
              <a:rPr lang="en-US" dirty="0" smtClean="0"/>
              <a:t> machines:</a:t>
            </a:r>
            <a:endParaRPr lang="en-US" dirty="0" smtClean="0"/>
          </a:p>
          <a:p>
            <a:r>
              <a:rPr lang="en-US" dirty="0" smtClean="0"/>
              <a:t>1) design of the baseline </a:t>
            </a:r>
            <a:r>
              <a:rPr lang="en-US" dirty="0" err="1" smtClean="0"/>
              <a:t>SyR</a:t>
            </a:r>
            <a:r>
              <a:rPr lang="en-US" dirty="0" smtClean="0"/>
              <a:t> machine</a:t>
            </a:r>
          </a:p>
          <a:p>
            <a:r>
              <a:rPr lang="en-US" dirty="0" smtClean="0"/>
              <a:t>2) design of virtual PM contribution Br</a:t>
            </a:r>
          </a:p>
          <a:p>
            <a:r>
              <a:rPr lang="en-US" dirty="0" smtClean="0"/>
              <a:t>3) turn virtual PM into a commercial PM grade</a:t>
            </a:r>
          </a:p>
          <a:p>
            <a:r>
              <a:rPr lang="en-US" i="1" dirty="0" err="1" smtClean="0"/>
              <a:t>syrmDesign.m</a:t>
            </a:r>
            <a:r>
              <a:rPr lang="en-US" dirty="0" smtClean="0"/>
              <a:t> </a:t>
            </a:r>
            <a:r>
              <a:rPr lang="en-US" dirty="0" smtClean="0"/>
              <a:t>job covers a large part </a:t>
            </a:r>
            <a:r>
              <a:rPr lang="en-US" dirty="0" smtClean="0"/>
              <a:t>of </a:t>
            </a:r>
            <a:r>
              <a:rPr lang="en-US" dirty="0" smtClean="0"/>
              <a:t>point </a:t>
            </a:r>
            <a:r>
              <a:rPr lang="en-US" dirty="0" smtClean="0"/>
              <a:t>1), namely the (</a:t>
            </a:r>
            <a:r>
              <a:rPr lang="en-US" dirty="0" err="1" smtClean="0"/>
              <a:t>x,b</a:t>
            </a:r>
            <a:r>
              <a:rPr lang="en-US" dirty="0" smtClean="0"/>
              <a:t>) parametric analysis of torque and PF of the baseline </a:t>
            </a:r>
            <a:r>
              <a:rPr lang="en-US" dirty="0" err="1" smtClean="0"/>
              <a:t>SyRM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Eventually, the script produces a FEMM machine model compatible with </a:t>
            </a:r>
            <a:r>
              <a:rPr lang="en-US" dirty="0" err="1" smtClean="0"/>
              <a:t>SyR</a:t>
            </a:r>
            <a:r>
              <a:rPr lang="en-US" dirty="0" smtClean="0"/>
              <a:t>-e for further FEA evaluation and subsequent design of the PM-assistance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 evaluated </a:t>
            </a:r>
            <a:r>
              <a:rPr lang="en-US" dirty="0" smtClean="0"/>
              <a:t>Torque and PF</a:t>
            </a:r>
            <a:endParaRPr lang="en-US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945032" y="998487"/>
            <a:ext cx="10517090" cy="39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This two plots pop up just after the </a:t>
            </a:r>
            <a:r>
              <a:rPr lang="en-US" sz="1800" dirty="0" smtClean="0"/>
              <a:t>simulation. Figure 1 reports torque and </a:t>
            </a:r>
            <a:r>
              <a:rPr lang="en-US" sz="1800" dirty="0" smtClean="0"/>
              <a:t>internal </a:t>
            </a:r>
            <a:r>
              <a:rPr lang="en-US" sz="1800" dirty="0" smtClean="0"/>
              <a:t>PF waveforms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20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l="1866" r="1033"/>
          <a:stretch/>
        </p:blipFill>
        <p:spPr>
          <a:xfrm>
            <a:off x="1482028" y="1733979"/>
            <a:ext cx="4843067" cy="444211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30" y="3056336"/>
            <a:ext cx="2815391" cy="2507457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6607004" y="1630641"/>
            <a:ext cx="180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Fig1: Torque and </a:t>
            </a:r>
            <a:r>
              <a:rPr lang="en-US" sz="1600" dirty="0" smtClean="0"/>
              <a:t>PF</a:t>
            </a:r>
            <a:endParaRPr lang="en-US" sz="1600" dirty="0"/>
          </a:p>
        </p:txBody>
      </p:sp>
      <p:sp>
        <p:nvSpPr>
          <p:cNvPr id="13" name="Rettangolo 12"/>
          <p:cNvSpPr/>
          <p:nvPr/>
        </p:nvSpPr>
        <p:spPr>
          <a:xfrm>
            <a:off x="7488275" y="2710691"/>
            <a:ext cx="3158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Fig2: flux linkage in DQ components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1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Comparison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Model and FEA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173403"/>
            <a:ext cx="10058401" cy="793476"/>
          </a:xfrm>
        </p:spPr>
        <p:txBody>
          <a:bodyPr>
            <a:normAutofit/>
          </a:bodyPr>
          <a:lstStyle/>
          <a:p>
            <a:r>
              <a:rPr lang="it-IT" sz="1800" dirty="0" err="1" smtClean="0"/>
              <a:t>Expected</a:t>
            </a:r>
            <a:r>
              <a:rPr lang="it-IT" sz="1800" dirty="0" smtClean="0"/>
              <a:t> torque from the (</a:t>
            </a:r>
            <a:r>
              <a:rPr lang="it-IT" sz="1800" dirty="0" err="1" smtClean="0"/>
              <a:t>x,b</a:t>
            </a:r>
            <a:r>
              <a:rPr lang="it-IT" sz="1800" dirty="0" smtClean="0"/>
              <a:t>) model </a:t>
            </a:r>
            <a:r>
              <a:rPr lang="it-IT" sz="1800" dirty="0" err="1" smtClean="0"/>
              <a:t>was</a:t>
            </a:r>
            <a:r>
              <a:rPr lang="it-IT" sz="1800" dirty="0" smtClean="0"/>
              <a:t> </a:t>
            </a:r>
            <a:r>
              <a:rPr lang="it-IT" sz="1800" dirty="0" err="1" smtClean="0"/>
              <a:t>around</a:t>
            </a:r>
            <a:r>
              <a:rPr lang="it-IT" sz="1800" dirty="0" smtClean="0"/>
              <a:t> </a:t>
            </a:r>
            <a:r>
              <a:rPr lang="it-IT" sz="1800" b="1" dirty="0" smtClean="0"/>
              <a:t>5.8 Nm</a:t>
            </a:r>
            <a:r>
              <a:rPr lang="it-IT" sz="1800" dirty="0" smtClean="0"/>
              <a:t>,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b="1" dirty="0" smtClean="0"/>
              <a:t>5,5 Nm </a:t>
            </a:r>
            <a:r>
              <a:rPr lang="it-IT" sz="1800" dirty="0" err="1" smtClean="0"/>
              <a:t>according</a:t>
            </a:r>
            <a:r>
              <a:rPr lang="it-IT" sz="1800" dirty="0" smtClean="0"/>
              <a:t> to FEA</a:t>
            </a:r>
          </a:p>
          <a:p>
            <a:r>
              <a:rPr lang="it-IT" sz="1800" dirty="0" err="1" smtClean="0"/>
              <a:t>Expected</a:t>
            </a:r>
            <a:r>
              <a:rPr lang="it-IT" sz="1800" dirty="0" smtClean="0"/>
              <a:t> PF </a:t>
            </a:r>
            <a:r>
              <a:rPr lang="it-IT" sz="1800" dirty="0" err="1" smtClean="0"/>
              <a:t>was</a:t>
            </a:r>
            <a:r>
              <a:rPr lang="it-IT" sz="1800" dirty="0" smtClean="0"/>
              <a:t> </a:t>
            </a:r>
            <a:r>
              <a:rPr lang="it-IT" sz="1800" b="1" dirty="0" smtClean="0"/>
              <a:t>0.82</a:t>
            </a:r>
            <a:r>
              <a:rPr lang="it-IT" sz="1800" dirty="0" smtClean="0"/>
              <a:t> plus, in FEA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b="1" dirty="0" smtClean="0"/>
              <a:t>0,77</a:t>
            </a:r>
            <a:endParaRPr lang="en-US" sz="1800" b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01" y="2550174"/>
            <a:ext cx="4021825" cy="3621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866" r="1033"/>
          <a:stretch/>
        </p:blipFill>
        <p:spPr>
          <a:xfrm>
            <a:off x="6674723" y="2525128"/>
            <a:ext cx="4002535" cy="3671168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483901" y="2235751"/>
            <a:ext cx="2209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T(</a:t>
            </a:r>
            <a:r>
              <a:rPr lang="en-US" sz="1600" dirty="0" err="1" smtClean="0"/>
              <a:t>x,b</a:t>
            </a:r>
            <a:r>
              <a:rPr lang="en-US" sz="1600" dirty="0" smtClean="0"/>
              <a:t>) and PF(</a:t>
            </a:r>
            <a:r>
              <a:rPr lang="en-US" sz="1600" dirty="0" err="1" smtClean="0"/>
              <a:t>x,b</a:t>
            </a:r>
            <a:r>
              <a:rPr lang="en-US" sz="1600" dirty="0" smtClean="0"/>
              <a:t>) model</a:t>
            </a:r>
            <a:endParaRPr lang="en-US" sz="1600" dirty="0"/>
          </a:p>
        </p:txBody>
      </p:sp>
      <p:sp>
        <p:nvSpPr>
          <p:cNvPr id="9" name="Rettangolo 8"/>
          <p:cNvSpPr/>
          <p:nvPr/>
        </p:nvSpPr>
        <p:spPr>
          <a:xfrm>
            <a:off x="6645627" y="2229127"/>
            <a:ext cx="2760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 and PF evaluated </a:t>
            </a:r>
            <a:r>
              <a:rPr lang="en-US" sz="1600" dirty="0" smtClean="0"/>
              <a:t>with FEMM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57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22</a:t>
            </a:fld>
            <a:endParaRPr lang="en-US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Correct</a:t>
            </a:r>
            <a:r>
              <a:rPr lang="it-IT" dirty="0" smtClean="0"/>
              <a:t> Design of </a:t>
            </a:r>
            <a:r>
              <a:rPr lang="it-IT" dirty="0" err="1" smtClean="0"/>
              <a:t>Rotor</a:t>
            </a:r>
            <a:r>
              <a:rPr lang="it-IT" dirty="0" smtClean="0"/>
              <a:t> </a:t>
            </a:r>
            <a:r>
              <a:rPr lang="it-IT" dirty="0" err="1" smtClean="0"/>
              <a:t>Carriers</a:t>
            </a:r>
            <a:r>
              <a:rPr lang="it-IT" dirty="0" smtClean="0"/>
              <a:t>?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r="42899"/>
          <a:stretch/>
        </p:blipFill>
        <p:spPr>
          <a:xfrm>
            <a:off x="7375191" y="1358931"/>
            <a:ext cx="4131238" cy="3764200"/>
          </a:xfrm>
          <a:prstGeom prst="rect">
            <a:avLst/>
          </a:prstGeom>
        </p:spPr>
      </p:pic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1097279" y="1358931"/>
            <a:ext cx="5966130" cy="3729904"/>
          </a:xfrm>
        </p:spPr>
        <p:txBody>
          <a:bodyPr>
            <a:normAutofit/>
          </a:bodyPr>
          <a:lstStyle/>
          <a:p>
            <a:r>
              <a:rPr lang="it-IT" sz="1800" dirty="0" err="1" smtClean="0"/>
              <a:t>Another</a:t>
            </a:r>
            <a:r>
              <a:rPr lang="it-IT" sz="1800" dirty="0" smtClean="0"/>
              <a:t> </a:t>
            </a:r>
            <a:r>
              <a:rPr lang="it-IT" sz="1800" dirty="0" err="1" smtClean="0"/>
              <a:t>simulation</a:t>
            </a:r>
            <a:r>
              <a:rPr lang="it-IT" sz="1800" dirty="0" smtClean="0"/>
              <a:t> can be </a:t>
            </a:r>
            <a:r>
              <a:rPr lang="it-IT" sz="1800" dirty="0" err="1" smtClean="0"/>
              <a:t>launched</a:t>
            </a:r>
            <a:r>
              <a:rPr lang="it-IT" sz="1800" dirty="0" smtClean="0"/>
              <a:t>, </a:t>
            </a:r>
            <a:r>
              <a:rPr lang="it-IT" sz="1800" dirty="0" err="1" smtClean="0"/>
              <a:t>this</a:t>
            </a:r>
            <a:r>
              <a:rPr lang="it-IT" sz="1800" dirty="0" smtClean="0"/>
              <a:t> time with </a:t>
            </a:r>
            <a:r>
              <a:rPr lang="it-IT" sz="1800" dirty="0" err="1" smtClean="0"/>
              <a:t>current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in the </a:t>
            </a:r>
            <a:r>
              <a:rPr lang="it-IT" sz="1800" dirty="0" err="1" smtClean="0"/>
              <a:t>magnetization</a:t>
            </a:r>
            <a:r>
              <a:rPr lang="it-IT" sz="1800" dirty="0" smtClean="0"/>
              <a:t> </a:t>
            </a:r>
            <a:r>
              <a:rPr lang="it-IT" sz="1800" dirty="0" err="1" smtClean="0"/>
              <a:t>direction</a:t>
            </a:r>
            <a:r>
              <a:rPr lang="it-IT" sz="1800" dirty="0" smtClean="0"/>
              <a:t> (</a:t>
            </a:r>
            <a:r>
              <a:rPr lang="it-IT" sz="1800" dirty="0" err="1" smtClean="0"/>
              <a:t>current</a:t>
            </a:r>
            <a:r>
              <a:rPr lang="it-IT" sz="1800" dirty="0" smtClean="0"/>
              <a:t> </a:t>
            </a:r>
            <a:r>
              <a:rPr lang="it-IT" sz="1800" dirty="0" err="1" smtClean="0"/>
              <a:t>phase</a:t>
            </a:r>
            <a:r>
              <a:rPr lang="it-IT" sz="1800" dirty="0" smtClean="0"/>
              <a:t> angle = 0)</a:t>
            </a:r>
          </a:p>
          <a:p>
            <a:r>
              <a:rPr lang="it-IT" sz="1800" dirty="0" err="1" smtClean="0"/>
              <a:t>Amplitude</a:t>
            </a:r>
            <a:r>
              <a:rPr lang="it-IT" sz="1800" dirty="0" smtClean="0"/>
              <a:t> of the </a:t>
            </a:r>
            <a:r>
              <a:rPr lang="it-IT" sz="1800" dirty="0" err="1" smtClean="0"/>
              <a:t>current</a:t>
            </a:r>
            <a:r>
              <a:rPr lang="it-IT" sz="1800" dirty="0" smtClean="0"/>
              <a:t>, in </a:t>
            </a:r>
            <a:r>
              <a:rPr lang="it-IT" sz="1800" dirty="0" err="1" smtClean="0"/>
              <a:t>p.u</a:t>
            </a:r>
            <a:r>
              <a:rPr lang="it-IT" sz="1800" dirty="0" smtClean="0"/>
              <a:t>.,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suggested</a:t>
            </a:r>
            <a:r>
              <a:rPr lang="it-IT" sz="1800" dirty="0" smtClean="0"/>
              <a:t> by the </a:t>
            </a:r>
            <a:r>
              <a:rPr lang="it-IT" sz="1800" dirty="0" err="1" smtClean="0"/>
              <a:t>rated</a:t>
            </a:r>
            <a:r>
              <a:rPr lang="it-IT" sz="1800" dirty="0" smtClean="0"/>
              <a:t> </a:t>
            </a:r>
            <a:r>
              <a:rPr lang="it-IT" sz="1800" dirty="0" err="1" smtClean="0"/>
              <a:t>phase</a:t>
            </a:r>
            <a:r>
              <a:rPr lang="it-IT" sz="1800" dirty="0" smtClean="0"/>
              <a:t> angle:</a:t>
            </a:r>
          </a:p>
          <a:p>
            <a:r>
              <a:rPr lang="it-IT" sz="1800" dirty="0" err="1" smtClean="0"/>
              <a:t>Current</a:t>
            </a:r>
            <a:r>
              <a:rPr lang="it-IT" sz="1800" dirty="0" smtClean="0"/>
              <a:t> </a:t>
            </a:r>
            <a:r>
              <a:rPr lang="it-IT" sz="1800" dirty="0" err="1" smtClean="0"/>
              <a:t>load</a:t>
            </a:r>
            <a:r>
              <a:rPr lang="it-IT" sz="1800" dirty="0" smtClean="0"/>
              <a:t> [</a:t>
            </a:r>
            <a:r>
              <a:rPr lang="it-IT" sz="1800" dirty="0" err="1" smtClean="0"/>
              <a:t>p.u</a:t>
            </a:r>
            <a:r>
              <a:rPr lang="it-IT" sz="1800" dirty="0"/>
              <a:t>.] = 1 * cos(67.74</a:t>
            </a:r>
            <a:r>
              <a:rPr lang="it-IT" sz="1800" dirty="0" smtClean="0"/>
              <a:t>) = 0,38</a:t>
            </a:r>
          </a:p>
          <a:p>
            <a:pPr algn="r"/>
            <a:endParaRPr lang="it-IT" sz="1800" dirty="0" smtClean="0"/>
          </a:p>
          <a:p>
            <a:pPr marL="0" indent="0" algn="r">
              <a:buNone/>
            </a:pPr>
            <a:endParaRPr lang="it-IT" sz="18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747" t="14812" r="71707" b="26255"/>
          <a:stretch/>
        </p:blipFill>
        <p:spPr>
          <a:xfrm>
            <a:off x="2466986" y="3259185"/>
            <a:ext cx="2438400" cy="2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Visualize the Field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3" y="1095623"/>
            <a:ext cx="6000750" cy="5114925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6671413" y="1825625"/>
            <a:ext cx="490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results directory contains a copy of the </a:t>
            </a:r>
            <a:r>
              <a:rPr lang="en-US" sz="1800" dirty="0" err="1" smtClean="0"/>
              <a:t>femm</a:t>
            </a:r>
            <a:r>
              <a:rPr lang="en-US" sz="1800" dirty="0" smtClean="0"/>
              <a:t> model, with the phase currents appropriately set. It can be opened by clicking on the .fem file icon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This </a:t>
            </a:r>
            <a:r>
              <a:rPr lang="en-US" sz="1800" i="1" dirty="0" smtClean="0"/>
              <a:t>.fem</a:t>
            </a:r>
            <a:r>
              <a:rPr lang="en-US" sz="1800" dirty="0" smtClean="0"/>
              <a:t> file </a:t>
            </a:r>
            <a:r>
              <a:rPr lang="en-US" sz="1800" dirty="0" smtClean="0"/>
              <a:t>accounts for the last simulated position of just run multi-step static FEA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FEMM results file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i="1" dirty="0" smtClean="0"/>
              <a:t>.</a:t>
            </a:r>
            <a:r>
              <a:rPr lang="en-US" sz="1800" i="1" dirty="0" err="1" smtClean="0"/>
              <a:t>ans</a:t>
            </a:r>
            <a:r>
              <a:rPr lang="en-US" sz="1800" dirty="0" smtClean="0"/>
              <a:t>) </a:t>
            </a:r>
            <a:r>
              <a:rPr lang="en-US" sz="1800" dirty="0" smtClean="0"/>
              <a:t>was </a:t>
            </a:r>
            <a:r>
              <a:rPr lang="en-US" sz="1800" dirty="0" smtClean="0"/>
              <a:t>not memorized, so you will have to run the simulation of this </a:t>
            </a:r>
            <a:r>
              <a:rPr lang="en-US" sz="1800" dirty="0" smtClean="0"/>
              <a:t>fem </a:t>
            </a:r>
            <a:r>
              <a:rPr lang="en-US" sz="1800" dirty="0" smtClean="0"/>
              <a:t>file </a:t>
            </a:r>
            <a:r>
              <a:rPr lang="en-US" sz="1800" dirty="0" smtClean="0"/>
              <a:t> again </a:t>
            </a:r>
            <a:r>
              <a:rPr lang="en-US" sz="1800" dirty="0" smtClean="0"/>
              <a:t>manually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 txBox="1">
            <a:spLocks/>
          </p:cNvSpPr>
          <p:nvPr/>
        </p:nvSpPr>
        <p:spPr>
          <a:xfrm>
            <a:off x="499152" y="1197112"/>
            <a:ext cx="4906300" cy="59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Use the buttons “Run analysis” and “View Results” in sequence</a:t>
            </a:r>
            <a:endParaRPr lang="en-US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simulation Manually</a:t>
            </a:r>
            <a:endParaRPr lang="en-US" dirty="0"/>
          </a:p>
        </p:txBody>
      </p:sp>
      <p:grpSp>
        <p:nvGrpSpPr>
          <p:cNvPr id="5" name="Gruppo 4"/>
          <p:cNvGrpSpPr/>
          <p:nvPr/>
        </p:nvGrpSpPr>
        <p:grpSpPr>
          <a:xfrm>
            <a:off x="719920" y="2024741"/>
            <a:ext cx="4501295" cy="3917721"/>
            <a:chOff x="5793541" y="1291882"/>
            <a:chExt cx="5991225" cy="5214487"/>
          </a:xfrm>
        </p:grpSpPr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541" y="1496219"/>
              <a:ext cx="5991225" cy="5010150"/>
            </a:xfrm>
            <a:prstGeom prst="rect">
              <a:avLst/>
            </a:prstGeom>
          </p:spPr>
        </p:pic>
        <p:sp>
          <p:nvSpPr>
            <p:cNvPr id="11" name="Freccia a destra 10"/>
            <p:cNvSpPr/>
            <p:nvPr/>
          </p:nvSpPr>
          <p:spPr>
            <a:xfrm rot="5400000">
              <a:off x="7974106" y="1474761"/>
              <a:ext cx="675248" cy="30949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24</a:t>
            </a:fld>
            <a:endParaRPr lang="en-US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r="40780"/>
          <a:stretch/>
        </p:blipFill>
        <p:spPr>
          <a:xfrm>
            <a:off x="6808194" y="2150036"/>
            <a:ext cx="4284569" cy="3764200"/>
          </a:xfrm>
          <a:prstGeom prst="rect">
            <a:avLst/>
          </a:prstGeom>
        </p:spPr>
      </p:pic>
      <p:sp>
        <p:nvSpPr>
          <p:cNvPr id="15" name="Freccia a destra 14"/>
          <p:cNvSpPr/>
          <p:nvPr/>
        </p:nvSpPr>
        <p:spPr>
          <a:xfrm rot="5400000">
            <a:off x="2603374" y="2154764"/>
            <a:ext cx="507324" cy="2325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/>
          <p:cNvSpPr/>
          <p:nvPr/>
        </p:nvSpPr>
        <p:spPr>
          <a:xfrm rot="5400000">
            <a:off x="8650630" y="2154764"/>
            <a:ext cx="507324" cy="2325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6575277" y="1203740"/>
            <a:ext cx="5086636" cy="59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This is the .</a:t>
            </a:r>
            <a:r>
              <a:rPr lang="en-US" sz="1800" dirty="0" err="1" smtClean="0"/>
              <a:t>ans</a:t>
            </a:r>
            <a:r>
              <a:rPr lang="en-US" sz="1800" dirty="0" smtClean="0"/>
              <a:t> file.</a:t>
            </a:r>
            <a:br>
              <a:rPr lang="en-US" sz="1800" dirty="0" smtClean="0"/>
            </a:br>
            <a:r>
              <a:rPr lang="en-US" sz="1800" dirty="0" smtClean="0"/>
              <a:t>The rainbow button shows the colored density plot.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45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actual MTPA angle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25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49" t="15217" r="72270" b="25242"/>
          <a:stretch/>
        </p:blipFill>
        <p:spPr>
          <a:xfrm>
            <a:off x="754326" y="1154455"/>
            <a:ext cx="3167270" cy="3896139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4276020" y="1264649"/>
            <a:ext cx="7438901" cy="219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post processing window permits to run multiple simulations at once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Current phase angle and current load must be vectors of the same dimension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Here we simulate different current angles around the one forecast by the (</a:t>
            </a:r>
            <a:r>
              <a:rPr lang="en-US" sz="1800" dirty="0" err="1" smtClean="0"/>
              <a:t>x,b</a:t>
            </a:r>
            <a:r>
              <a:rPr lang="en-US" sz="1800" dirty="0" smtClean="0"/>
              <a:t>) model (circa 68°)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grpSp>
        <p:nvGrpSpPr>
          <p:cNvPr id="23" name="Gruppo 22"/>
          <p:cNvGrpSpPr/>
          <p:nvPr/>
        </p:nvGrpSpPr>
        <p:grpSpPr>
          <a:xfrm>
            <a:off x="4381382" y="2780705"/>
            <a:ext cx="7599932" cy="3337426"/>
            <a:chOff x="4381382" y="2780705"/>
            <a:chExt cx="7599932" cy="3337426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382" y="2780706"/>
              <a:ext cx="3747285" cy="3337425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4029" y="2780705"/>
              <a:ext cx="3747285" cy="3337425"/>
            </a:xfrm>
            <a:prstGeom prst="rect">
              <a:avLst/>
            </a:prstGeom>
          </p:spPr>
        </p:pic>
        <p:sp>
          <p:nvSpPr>
            <p:cNvPr id="13" name="Freccia a destra 12"/>
            <p:cNvSpPr/>
            <p:nvPr/>
          </p:nvSpPr>
          <p:spPr>
            <a:xfrm rot="16200000" flipV="1">
              <a:off x="5257055" y="4044634"/>
              <a:ext cx="507324" cy="2325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ccia a destra 13"/>
            <p:cNvSpPr/>
            <p:nvPr/>
          </p:nvSpPr>
          <p:spPr>
            <a:xfrm rot="16200000" flipV="1">
              <a:off x="9094206" y="5597295"/>
              <a:ext cx="507324" cy="2325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6546320" y="3510697"/>
              <a:ext cx="10976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Torque [Nm]</a:t>
              </a:r>
              <a:endParaRPr lang="en-US" sz="1400" dirty="0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6049365" y="4524489"/>
              <a:ext cx="5806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Sim #</a:t>
              </a:r>
              <a:endParaRPr lang="en-US" sz="1400" dirty="0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8760770" y="4820984"/>
              <a:ext cx="359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PF</a:t>
              </a:r>
              <a:endParaRPr lang="en-US" sz="1400" dirty="0"/>
            </a:p>
          </p:txBody>
        </p:sp>
        <p:sp>
          <p:nvSpPr>
            <p:cNvPr id="19" name="Freccia a destra 18"/>
            <p:cNvSpPr/>
            <p:nvPr/>
          </p:nvSpPr>
          <p:spPr>
            <a:xfrm rot="16200000" flipV="1">
              <a:off x="11344997" y="5089971"/>
              <a:ext cx="507324" cy="2325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545780" y="4179933"/>
              <a:ext cx="1034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torque</a:t>
              </a:r>
              <a:endParaRPr lang="en-US" sz="1400" dirty="0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9426872" y="5473507"/>
              <a:ext cx="1034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torque</a:t>
              </a:r>
              <a:endParaRPr lang="en-US" sz="1400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10747786" y="5052343"/>
              <a:ext cx="7167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PF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56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FEA </a:t>
            </a:r>
            <a:r>
              <a:rPr lang="it-IT" dirty="0" err="1" smtClean="0"/>
              <a:t>Results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133643"/>
            <a:ext cx="10058401" cy="4377645"/>
          </a:xfrm>
        </p:spPr>
        <p:txBody>
          <a:bodyPr>
            <a:normAutofit/>
          </a:bodyPr>
          <a:lstStyle/>
          <a:p>
            <a:r>
              <a:rPr lang="it-IT" sz="1800" dirty="0" smtClean="0"/>
              <a:t>Maximum torque angle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around</a:t>
            </a:r>
            <a:r>
              <a:rPr lang="it-IT" sz="1800" dirty="0" smtClean="0"/>
              <a:t> 59° (</a:t>
            </a:r>
            <a:r>
              <a:rPr lang="it-IT" sz="1800" dirty="0" err="1" smtClean="0"/>
              <a:t>instead</a:t>
            </a:r>
            <a:r>
              <a:rPr lang="it-IT" sz="1800" dirty="0" smtClean="0"/>
              <a:t> of 68°) and </a:t>
            </a:r>
            <a:r>
              <a:rPr lang="it-IT" sz="1800" dirty="0" err="1" smtClean="0"/>
              <a:t>max</a:t>
            </a:r>
            <a:r>
              <a:rPr lang="it-IT" sz="1800" dirty="0" smtClean="0"/>
              <a:t> torque </a:t>
            </a:r>
            <a:r>
              <a:rPr lang="it-IT" sz="1800" dirty="0" err="1" smtClean="0"/>
              <a:t>is</a:t>
            </a:r>
            <a:r>
              <a:rPr lang="it-IT" sz="1800" dirty="0" smtClean="0"/>
              <a:t> 5.8 Nm</a:t>
            </a:r>
          </a:p>
          <a:p>
            <a:r>
              <a:rPr lang="it-IT" sz="1800" dirty="0" smtClean="0"/>
              <a:t>PF </a:t>
            </a:r>
            <a:r>
              <a:rPr lang="it-IT" sz="1800" dirty="0" err="1" smtClean="0"/>
              <a:t>at</a:t>
            </a:r>
            <a:r>
              <a:rPr lang="it-IT" sz="1800" dirty="0" smtClean="0"/>
              <a:t> </a:t>
            </a:r>
            <a:r>
              <a:rPr lang="it-IT" sz="1800" dirty="0" err="1" smtClean="0"/>
              <a:t>max</a:t>
            </a:r>
            <a:r>
              <a:rPr lang="it-IT" sz="1800" dirty="0" smtClean="0"/>
              <a:t> torque angle </a:t>
            </a:r>
            <a:r>
              <a:rPr lang="it-IT" sz="1800" dirty="0" err="1" smtClean="0"/>
              <a:t>is</a:t>
            </a:r>
            <a:r>
              <a:rPr lang="it-IT" sz="1800" dirty="0" smtClean="0"/>
              <a:t> 0,72, </a:t>
            </a:r>
            <a:r>
              <a:rPr lang="it-IT" sz="1800" dirty="0" err="1" smtClean="0"/>
              <a:t>at</a:t>
            </a:r>
            <a:r>
              <a:rPr lang="it-IT" sz="1800" dirty="0" smtClean="0"/>
              <a:t> </a:t>
            </a:r>
            <a:r>
              <a:rPr lang="it-IT" sz="1800" dirty="0" err="1" smtClean="0"/>
              <a:t>max</a:t>
            </a:r>
            <a:r>
              <a:rPr lang="it-IT" sz="1800" dirty="0" smtClean="0"/>
              <a:t> PF angle </a:t>
            </a:r>
            <a:r>
              <a:rPr lang="it-IT" sz="1800" dirty="0" err="1" smtClean="0"/>
              <a:t>is</a:t>
            </a:r>
            <a:r>
              <a:rPr lang="it-IT" sz="1800" dirty="0" smtClean="0"/>
              <a:t> 0,77   </a:t>
            </a:r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uppo 5"/>
          <p:cNvGrpSpPr/>
          <p:nvPr/>
        </p:nvGrpSpPr>
        <p:grpSpPr>
          <a:xfrm>
            <a:off x="4381382" y="2780705"/>
            <a:ext cx="7599932" cy="3337426"/>
            <a:chOff x="4381382" y="2780705"/>
            <a:chExt cx="7599932" cy="333742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382" y="2780706"/>
              <a:ext cx="3747285" cy="333742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4029" y="2780705"/>
              <a:ext cx="3747285" cy="3337425"/>
            </a:xfrm>
            <a:prstGeom prst="rect">
              <a:avLst/>
            </a:prstGeom>
          </p:spPr>
        </p:pic>
        <p:sp>
          <p:nvSpPr>
            <p:cNvPr id="9" name="Freccia a destra 8"/>
            <p:cNvSpPr/>
            <p:nvPr/>
          </p:nvSpPr>
          <p:spPr>
            <a:xfrm rot="16200000" flipV="1">
              <a:off x="5257055" y="4044634"/>
              <a:ext cx="507324" cy="2325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ccia a destra 9"/>
            <p:cNvSpPr/>
            <p:nvPr/>
          </p:nvSpPr>
          <p:spPr>
            <a:xfrm rot="16200000" flipV="1">
              <a:off x="9094206" y="5597295"/>
              <a:ext cx="507324" cy="2325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6546320" y="3510697"/>
              <a:ext cx="10976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Torque [Nm]</a:t>
              </a:r>
              <a:endParaRPr lang="en-US" sz="1400" dirty="0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6049365" y="4524489"/>
              <a:ext cx="5806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Sim #</a:t>
              </a:r>
              <a:endParaRPr lang="en-US" sz="1400" dirty="0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8760770" y="4820984"/>
              <a:ext cx="359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PF</a:t>
              </a:r>
              <a:endParaRPr lang="en-US" sz="1400" dirty="0"/>
            </a:p>
          </p:txBody>
        </p:sp>
        <p:sp>
          <p:nvSpPr>
            <p:cNvPr id="14" name="Freccia a destra 13"/>
            <p:cNvSpPr/>
            <p:nvPr/>
          </p:nvSpPr>
          <p:spPr>
            <a:xfrm rot="16200000" flipV="1">
              <a:off x="11344997" y="5089971"/>
              <a:ext cx="507324" cy="2325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5545780" y="4179933"/>
              <a:ext cx="1034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torque</a:t>
              </a:r>
              <a:endParaRPr lang="en-US" sz="1400" dirty="0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9426872" y="5473507"/>
              <a:ext cx="10348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torque</a:t>
              </a:r>
              <a:endParaRPr lang="en-US" sz="1400" dirty="0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10747786" y="5052343"/>
              <a:ext cx="7167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Max PF</a:t>
              </a:r>
              <a:endParaRPr lang="en-US" sz="1400" dirty="0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4"/>
          <a:srcRect l="849" t="15217" r="72270" b="25242"/>
          <a:stretch/>
        </p:blipFill>
        <p:spPr>
          <a:xfrm>
            <a:off x="970307" y="2266276"/>
            <a:ext cx="3167270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6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Background: 3-step </a:t>
            </a:r>
            <a:r>
              <a:rPr lang="en-US" dirty="0"/>
              <a:t>Design Procedure</a:t>
            </a:r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Pellegrino - PM assisted Machine Design</a:t>
            </a:r>
            <a:endParaRPr lang="en-US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90" y="1185968"/>
            <a:ext cx="1350000" cy="135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58" y="3143474"/>
            <a:ext cx="1350000" cy="1350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7593884" y="5057178"/>
            <a:ext cx="2438014" cy="1014276"/>
            <a:chOff x="6588158" y="5596683"/>
            <a:chExt cx="2600548" cy="1081894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158" y="5596683"/>
              <a:ext cx="1081894" cy="1081894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166" y="5646230"/>
              <a:ext cx="983540" cy="983540"/>
            </a:xfrm>
            <a:prstGeom prst="rect">
              <a:avLst/>
            </a:prstGeom>
          </p:spPr>
        </p:pic>
      </p:grpSp>
      <p:sp>
        <p:nvSpPr>
          <p:cNvPr id="8" name="Rettangolo 7"/>
          <p:cNvSpPr/>
          <p:nvPr/>
        </p:nvSpPr>
        <p:spPr>
          <a:xfrm>
            <a:off x="7048373" y="851605"/>
            <a:ext cx="2712746" cy="31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B050"/>
              </a:buClr>
            </a:pPr>
            <a:r>
              <a:rPr lang="en-US" sz="1313" i="1" dirty="0">
                <a:latin typeface="+mj-lt"/>
                <a:cs typeface="Txt" panose="00000400000000000000" pitchFamily="2" charset="0"/>
              </a:rPr>
              <a:t>Step </a:t>
            </a:r>
            <a:r>
              <a:rPr lang="en-US" sz="1313" i="1" dirty="0" smtClean="0">
                <a:latin typeface="+mj-lt"/>
                <a:cs typeface="Txt" panose="00000400000000000000" pitchFamily="2" charset="0"/>
              </a:rPr>
              <a:t>1 design 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of baseline </a:t>
            </a:r>
            <a:r>
              <a:rPr lang="en-US" sz="1313" i="1" dirty="0" err="1">
                <a:latin typeface="+mj-lt"/>
                <a:cs typeface="Txt" panose="00000400000000000000" pitchFamily="2" charset="0"/>
              </a:rPr>
              <a:t>SyR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 machine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048372" y="2693802"/>
            <a:ext cx="3282424" cy="57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B050"/>
              </a:buClr>
            </a:pPr>
            <a:r>
              <a:rPr lang="en-US" sz="1313" i="1" dirty="0">
                <a:latin typeface="+mj-lt"/>
                <a:cs typeface="Txt" panose="00000400000000000000" pitchFamily="2" charset="0"/>
              </a:rPr>
              <a:t>Step </a:t>
            </a:r>
            <a:r>
              <a:rPr lang="en-US" sz="1313" i="1" dirty="0" smtClean="0">
                <a:latin typeface="+mj-lt"/>
                <a:cs typeface="Txt" panose="00000400000000000000" pitchFamily="2" charset="0"/>
              </a:rPr>
              <a:t>2 Design 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Br of equivalent PMs</a:t>
            </a:r>
          </a:p>
          <a:p>
            <a:pPr algn="r">
              <a:lnSpc>
                <a:spcPct val="120000"/>
              </a:lnSpc>
              <a:buClr>
                <a:srgbClr val="00B050"/>
              </a:buClr>
            </a:pPr>
            <a:r>
              <a:rPr lang="en-US" sz="1313" i="1" dirty="0">
                <a:latin typeface="+mj-lt"/>
                <a:cs typeface="Txt" panose="00000400000000000000" pitchFamily="2" charset="0"/>
              </a:rPr>
              <a:t>(e.g. Br = 0.15 T)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252607" y="6115490"/>
            <a:ext cx="1684402" cy="334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B050"/>
              </a:buClr>
            </a:pPr>
            <a:r>
              <a:rPr lang="en-US" sz="1313" i="1" smtClean="0">
                <a:latin typeface="+mj-lt"/>
                <a:cs typeface="Txt" panose="00000400000000000000" pitchFamily="2" charset="0"/>
              </a:rPr>
              <a:t>Ferrite (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Br ' = 0.4 T)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8738669" y="6102072"/>
            <a:ext cx="1684402" cy="334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B050"/>
              </a:buClr>
            </a:pPr>
            <a:r>
              <a:rPr lang="en-US" sz="1313" i="1" dirty="0" err="1" smtClean="0">
                <a:latin typeface="+mj-lt"/>
                <a:cs typeface="Txt" panose="00000400000000000000" pitchFamily="2" charset="0"/>
              </a:rPr>
              <a:t>NdFeB</a:t>
            </a:r>
            <a:r>
              <a:rPr lang="en-US" sz="1313" i="1" dirty="0" smtClean="0">
                <a:latin typeface="+mj-lt"/>
                <a:cs typeface="Txt" panose="00000400000000000000" pitchFamily="2" charset="0"/>
              </a:rPr>
              <a:t> (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Br '' = 1.2 T)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7048372" y="4768637"/>
            <a:ext cx="2617896" cy="294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13" i="1" dirty="0">
                <a:latin typeface="+mj-lt"/>
                <a:cs typeface="Txt" panose="00000400000000000000" pitchFamily="2" charset="0"/>
              </a:rPr>
              <a:t>Step 3: Finalize design with real PMs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arrotondato 15"/>
              <p:cNvSpPr/>
              <p:nvPr/>
            </p:nvSpPr>
            <p:spPr>
              <a:xfrm>
                <a:off x="2059781" y="1004549"/>
                <a:ext cx="4546599" cy="150707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lvl="1">
                  <a:spcBef>
                    <a:spcPts val="1125"/>
                  </a:spcBef>
                </a:pPr>
                <a:r>
                  <a:rPr lang="en-US" sz="1688" b="1" dirty="0">
                    <a:latin typeface="+mj-lt"/>
                  </a:rPr>
                  <a:t>Design the </a:t>
                </a:r>
                <a:r>
                  <a:rPr lang="en-US" sz="1688" b="1" dirty="0" err="1">
                    <a:latin typeface="+mj-lt"/>
                  </a:rPr>
                  <a:t>SyR</a:t>
                </a:r>
                <a:r>
                  <a:rPr lang="en-US" sz="1688" b="1" dirty="0">
                    <a:latin typeface="+mj-lt"/>
                  </a:rPr>
                  <a:t> machine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88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it-IT" sz="1688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88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𝒓𝒂𝒕𝒆𝒅</m:t>
                        </m:r>
                      </m:sub>
                    </m:sSub>
                  </m:oMath>
                </a14:m>
                <a:r>
                  <a:rPr lang="en-US" sz="1688" b="1" dirty="0">
                    <a:latin typeface="+mj-lt"/>
                  </a:rPr>
                  <a:t>)</a:t>
                </a:r>
              </a:p>
              <a:p>
                <a:pPr marL="168176" lvl="1" indent="-168176">
                  <a:spcBef>
                    <a:spcPts val="563"/>
                  </a:spcBef>
                  <a:buFont typeface="Arial" panose="020B0604020202020204" pitchFamily="34" charset="0"/>
                  <a:buChar char="•"/>
                </a:pPr>
                <a:r>
                  <a:rPr lang="en-US" sz="1688" dirty="0">
                    <a:latin typeface="+mj-lt"/>
                  </a:rPr>
                  <a:t>Stack size, cooling &amp; electric loading</a:t>
                </a:r>
              </a:p>
              <a:p>
                <a:pPr marL="168176" lvl="1" indent="-168176">
                  <a:spcBef>
                    <a:spcPts val="563"/>
                  </a:spcBef>
                  <a:buFont typeface="Arial" panose="020B0604020202020204" pitchFamily="34" charset="0"/>
                  <a:buChar char="•"/>
                </a:pPr>
                <a:r>
                  <a:rPr lang="en-US" sz="1688" dirty="0">
                    <a:latin typeface="+mj-lt"/>
                  </a:rPr>
                  <a:t>stator/rotor split, core/copper split</a:t>
                </a:r>
              </a:p>
              <a:p>
                <a:pPr marL="168176" lvl="1" indent="-168176">
                  <a:spcBef>
                    <a:spcPts val="563"/>
                  </a:spcBef>
                  <a:buFont typeface="Arial" panose="020B0604020202020204" pitchFamily="34" charset="0"/>
                  <a:buChar char="•"/>
                </a:pPr>
                <a:r>
                  <a:rPr lang="en-US" sz="1688" dirty="0">
                    <a:latin typeface="+mj-lt"/>
                  </a:rPr>
                  <a:t>rotor optimization</a:t>
                </a:r>
              </a:p>
            </p:txBody>
          </p:sp>
        </mc:Choice>
        <mc:Fallback xmlns="">
          <p:sp>
            <p:nvSpPr>
              <p:cNvPr id="16" name="Rettangolo arrotondat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81" y="1004549"/>
                <a:ext cx="4546599" cy="150707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>
            <a:stCxn id="16" idx="2"/>
            <a:endCxn id="21" idx="0"/>
          </p:cNvCxnSpPr>
          <p:nvPr/>
        </p:nvCxnSpPr>
        <p:spPr bwMode="auto">
          <a:xfrm>
            <a:off x="4333081" y="2511628"/>
            <a:ext cx="0" cy="350469"/>
          </a:xfrm>
          <a:prstGeom prst="straightConnector1">
            <a:avLst/>
          </a:prstGeom>
          <a:solidFill>
            <a:schemeClr val="bg2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arrotondato 20"/>
              <p:cNvSpPr/>
              <p:nvPr/>
            </p:nvSpPr>
            <p:spPr>
              <a:xfrm>
                <a:off x="2059781" y="2862097"/>
                <a:ext cx="4546599" cy="1624204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lvl="1">
                  <a:spcBef>
                    <a:spcPts val="563"/>
                  </a:spcBef>
                </a:pPr>
                <a:r>
                  <a:rPr lang="en-US" sz="1688" b="1" dirty="0">
                    <a:latin typeface="+mj-lt"/>
                  </a:rPr>
                  <a:t>Determine remanence </a:t>
                </a:r>
                <a:r>
                  <a:rPr lang="en-US" sz="1688" b="1" i="1" dirty="0">
                    <a:latin typeface="+mj-lt"/>
                  </a:rPr>
                  <a:t>B</a:t>
                </a:r>
                <a:r>
                  <a:rPr lang="en-US" sz="1688" b="1" i="1" baseline="-25000" dirty="0">
                    <a:latin typeface="+mj-lt"/>
                  </a:rPr>
                  <a:t>r</a:t>
                </a:r>
                <a:r>
                  <a:rPr lang="en-US" sz="1688" b="1" dirty="0">
                    <a:latin typeface="+mj-lt"/>
                  </a:rPr>
                  <a:t> of Virtual PMs</a:t>
                </a:r>
                <a:br>
                  <a:rPr lang="en-US" sz="1688" b="1" dirty="0">
                    <a:latin typeface="+mj-lt"/>
                  </a:rPr>
                </a:br>
                <a:r>
                  <a:rPr lang="en-US" sz="1688" b="1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88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it-IT" sz="1688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88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𝒓𝒂𝒕𝒆𝒅</m:t>
                        </m:r>
                      </m:sub>
                    </m:sSub>
                    <m:r>
                      <a:rPr lang="it-IT" sz="1688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88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it-IT" sz="1688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88" b="1" dirty="0">
                    <a:latin typeface="+mj-lt"/>
                  </a:rPr>
                  <a:t>)</a:t>
                </a:r>
              </a:p>
              <a:p>
                <a:pPr marL="0" lvl="1">
                  <a:spcBef>
                    <a:spcPts val="563"/>
                  </a:spcBef>
                </a:pPr>
                <a:r>
                  <a:rPr lang="en-US" sz="1688" dirty="0">
                    <a:latin typeface="+mj-lt"/>
                  </a:rPr>
                  <a:t>Barriers filled with PM of remanence </a:t>
                </a:r>
                <a:r>
                  <a:rPr lang="en-US" sz="1688" i="1" dirty="0">
                    <a:latin typeface="+mj-lt"/>
                  </a:rPr>
                  <a:t>B</a:t>
                </a:r>
                <a:r>
                  <a:rPr lang="en-US" sz="1688" i="1" baseline="-25000" dirty="0">
                    <a:latin typeface="+mj-lt"/>
                  </a:rPr>
                  <a:t>r</a:t>
                </a:r>
                <a:r>
                  <a:rPr lang="en-US" sz="1688" dirty="0">
                    <a:latin typeface="+mj-lt"/>
                  </a:rPr>
                  <a:t> [T] Design of B</a:t>
                </a:r>
                <a:r>
                  <a:rPr lang="en-US" sz="1688" baseline="-25000" dirty="0">
                    <a:latin typeface="+mj-lt"/>
                  </a:rPr>
                  <a:t>r</a:t>
                </a:r>
                <a:r>
                  <a:rPr lang="en-US" sz="1688" dirty="0">
                    <a:latin typeface="+mj-lt"/>
                  </a:rPr>
                  <a:t> sets the power vs speed curve height</a:t>
                </a:r>
              </a:p>
            </p:txBody>
          </p:sp>
        </mc:Choice>
        <mc:Fallback xmlns="">
          <p:sp>
            <p:nvSpPr>
              <p:cNvPr id="21" name="Rettangolo arrotondat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059335"/>
                <a:ext cx="4849706" cy="171962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tangolo arrotondato 23"/>
          <p:cNvSpPr/>
          <p:nvPr/>
        </p:nvSpPr>
        <p:spPr>
          <a:xfrm>
            <a:off x="2059781" y="5035518"/>
            <a:ext cx="4546599" cy="1049437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marL="0" lvl="1">
              <a:spcBef>
                <a:spcPts val="563"/>
              </a:spcBef>
            </a:pPr>
            <a:r>
              <a:rPr lang="en-US" sz="1688" b="1" dirty="0">
                <a:latin typeface="+mj-lt"/>
              </a:rPr>
              <a:t>Finalize Real PMs (Ferrite or </a:t>
            </a:r>
            <a:r>
              <a:rPr lang="en-US" sz="1688" b="1" dirty="0" err="1">
                <a:latin typeface="+mj-lt"/>
              </a:rPr>
              <a:t>NdFeB</a:t>
            </a:r>
            <a:r>
              <a:rPr lang="en-US" sz="1688" b="1" dirty="0">
                <a:latin typeface="+mj-lt"/>
              </a:rPr>
              <a:t>)</a:t>
            </a:r>
          </a:p>
          <a:p>
            <a:pPr marL="0" lvl="1">
              <a:spcBef>
                <a:spcPts val="563"/>
              </a:spcBef>
            </a:pPr>
            <a:r>
              <a:rPr lang="en-US" sz="1688" dirty="0">
                <a:latin typeface="+mj-lt"/>
              </a:rPr>
              <a:t>Final PMs are calculated, according</a:t>
            </a:r>
            <a:br>
              <a:rPr lang="en-US" sz="1688" dirty="0">
                <a:latin typeface="+mj-lt"/>
              </a:rPr>
            </a:br>
            <a:r>
              <a:rPr lang="en-US" sz="1688" dirty="0">
                <a:latin typeface="+mj-lt"/>
              </a:rPr>
              <a:t>to the selected commercial material</a:t>
            </a:r>
          </a:p>
        </p:txBody>
      </p:sp>
      <p:cxnSp>
        <p:nvCxnSpPr>
          <p:cNvPr id="25" name="Connettore 2 24"/>
          <p:cNvCxnSpPr>
            <a:stCxn id="21" idx="2"/>
            <a:endCxn id="24" idx="0"/>
          </p:cNvCxnSpPr>
          <p:nvPr/>
        </p:nvCxnSpPr>
        <p:spPr bwMode="auto">
          <a:xfrm>
            <a:off x="4333081" y="4486301"/>
            <a:ext cx="0" cy="549217"/>
          </a:xfrm>
          <a:prstGeom prst="straightConnector1">
            <a:avLst/>
          </a:prstGeom>
          <a:solidFill>
            <a:schemeClr val="bg2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502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Background: Design Flowchart</a:t>
            </a:r>
            <a:endParaRPr lang="en-US" sz="28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37" name="Segnaposto numero diapositiva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uppo 3"/>
          <p:cNvGrpSpPr/>
          <p:nvPr/>
        </p:nvGrpSpPr>
        <p:grpSpPr>
          <a:xfrm>
            <a:off x="1876062" y="1021990"/>
            <a:ext cx="8456902" cy="5452110"/>
            <a:chOff x="196278" y="861929"/>
            <a:chExt cx="9302592" cy="5997321"/>
          </a:xfrm>
        </p:grpSpPr>
        <p:sp>
          <p:nvSpPr>
            <p:cNvPr id="5" name="Rettangolo arrotondato 4"/>
            <p:cNvSpPr/>
            <p:nvPr/>
          </p:nvSpPr>
          <p:spPr>
            <a:xfrm>
              <a:off x="1586823" y="2256711"/>
              <a:ext cx="5334676" cy="715089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lvl="1" algn="ctr">
                <a:spcAft>
                  <a:spcPts val="600"/>
                </a:spcAft>
              </a:pPr>
              <a:r>
                <a:rPr lang="en-US" sz="1800" dirty="0">
                  <a:latin typeface="+mj-lt"/>
                </a:rPr>
                <a:t>Design a </a:t>
              </a:r>
              <a:r>
                <a:rPr lang="en-US" sz="1800" dirty="0" err="1">
                  <a:latin typeface="+mj-lt"/>
                </a:rPr>
                <a:t>SyRM</a:t>
              </a:r>
              <a:r>
                <a:rPr lang="en-US" sz="1800" dirty="0">
                  <a:latin typeface="+mj-lt"/>
                </a:rPr>
                <a:t> capable of 75% - </a:t>
              </a:r>
              <a:r>
                <a:rPr lang="en-US" sz="1800" dirty="0" smtClean="0">
                  <a:latin typeface="+mj-lt"/>
                </a:rPr>
                <a:t>80%</a:t>
              </a:r>
              <a:br>
                <a:rPr lang="en-US" sz="1800" dirty="0" smtClean="0">
                  <a:latin typeface="+mj-lt"/>
                </a:rPr>
              </a:br>
              <a:r>
                <a:rPr lang="en-US" sz="1800" dirty="0" smtClean="0">
                  <a:latin typeface="+mj-lt"/>
                </a:rPr>
                <a:t>of the target torque specification</a:t>
              </a:r>
              <a:endParaRPr lang="en-US" sz="1800" dirty="0">
                <a:latin typeface="+mj-lt"/>
              </a:endParaRPr>
            </a:p>
          </p:txBody>
        </p:sp>
        <p:cxnSp>
          <p:nvCxnSpPr>
            <p:cNvPr id="6" name="Connettore 4 5"/>
            <p:cNvCxnSpPr>
              <a:stCxn id="5" idx="3"/>
              <a:endCxn id="32" idx="3"/>
            </p:cNvCxnSpPr>
            <p:nvPr/>
          </p:nvCxnSpPr>
          <p:spPr bwMode="auto">
            <a:xfrm flipV="1">
              <a:off x="6921500" y="1532466"/>
              <a:ext cx="266734" cy="1081790"/>
            </a:xfrm>
            <a:prstGeom prst="bentConnector3">
              <a:avLst>
                <a:gd name="adj1" fmla="val 787031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cxnSp>
          <p:nvCxnSpPr>
            <p:cNvPr id="7" name="Connettore 2 6"/>
            <p:cNvCxnSpPr>
              <a:stCxn id="32" idx="2"/>
              <a:endCxn id="5" idx="0"/>
            </p:cNvCxnSpPr>
            <p:nvPr/>
          </p:nvCxnSpPr>
          <p:spPr bwMode="auto">
            <a:xfrm>
              <a:off x="4254162" y="1890010"/>
              <a:ext cx="0" cy="366701"/>
            </a:xfrm>
            <a:prstGeom prst="straightConnector1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cxnSp>
          <p:nvCxnSpPr>
            <p:cNvPr id="8" name="Connettore 2 7"/>
            <p:cNvCxnSpPr>
              <a:stCxn id="5" idx="2"/>
              <a:endCxn id="28" idx="0"/>
            </p:cNvCxnSpPr>
            <p:nvPr/>
          </p:nvCxnSpPr>
          <p:spPr bwMode="auto">
            <a:xfrm>
              <a:off x="4254162" y="2971800"/>
              <a:ext cx="0" cy="403086"/>
            </a:xfrm>
            <a:prstGeom prst="straightConnector1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sp>
          <p:nvSpPr>
            <p:cNvPr id="9" name="Rettangolo 8"/>
            <p:cNvSpPr/>
            <p:nvPr/>
          </p:nvSpPr>
          <p:spPr>
            <a:xfrm>
              <a:off x="7315200" y="1600200"/>
              <a:ext cx="1801905" cy="978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buClr>
                  <a:srgbClr val="00B050"/>
                </a:buClr>
              </a:pPr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Increase/ reduce stack size,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buClr>
                  <a:srgbClr val="00B050"/>
                </a:buClr>
              </a:pPr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Improve cooling</a:t>
              </a:r>
            </a:p>
          </p:txBody>
        </p:sp>
        <p:sp>
          <p:nvSpPr>
            <p:cNvPr id="10" name="Decisione 9"/>
            <p:cNvSpPr/>
            <p:nvPr/>
          </p:nvSpPr>
          <p:spPr>
            <a:xfrm>
              <a:off x="2842871" y="4297180"/>
              <a:ext cx="2822580" cy="964621"/>
            </a:xfrm>
            <a:prstGeom prst="flowChartDecision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</a:rPr>
                <a:t>Torque and Power ok?</a:t>
              </a:r>
              <a:endParaRPr lang="en-US" sz="1800" dirty="0">
                <a:latin typeface="+mj-lt"/>
              </a:endParaRPr>
            </a:p>
          </p:txBody>
        </p:sp>
        <p:cxnSp>
          <p:nvCxnSpPr>
            <p:cNvPr id="11" name="Connettore 2 10"/>
            <p:cNvCxnSpPr>
              <a:stCxn id="28" idx="2"/>
              <a:endCxn id="10" idx="0"/>
            </p:cNvCxnSpPr>
            <p:nvPr/>
          </p:nvCxnSpPr>
          <p:spPr bwMode="auto">
            <a:xfrm flipH="1">
              <a:off x="4254161" y="4089975"/>
              <a:ext cx="1" cy="207205"/>
            </a:xfrm>
            <a:prstGeom prst="straightConnector1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sp>
          <p:nvSpPr>
            <p:cNvPr id="12" name="Rettangolo arrotondato 11"/>
            <p:cNvSpPr/>
            <p:nvPr/>
          </p:nvSpPr>
          <p:spPr>
            <a:xfrm>
              <a:off x="3718289" y="6416576"/>
              <a:ext cx="1055437" cy="442674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lvl="1" algn="ctr">
                <a:spcAft>
                  <a:spcPts val="600"/>
                </a:spcAft>
              </a:pPr>
              <a:r>
                <a:rPr lang="en-US" sz="2000" dirty="0" smtClean="0">
                  <a:latin typeface="+mj-lt"/>
                </a:rPr>
                <a:t>END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3" name="Connettore 2 12"/>
            <p:cNvCxnSpPr>
              <a:stCxn id="10" idx="2"/>
              <a:endCxn id="23" idx="0"/>
            </p:cNvCxnSpPr>
            <p:nvPr/>
          </p:nvCxnSpPr>
          <p:spPr bwMode="auto">
            <a:xfrm flipH="1">
              <a:off x="4246007" y="5261801"/>
              <a:ext cx="8154" cy="280187"/>
            </a:xfrm>
            <a:prstGeom prst="straightConnector1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cxnSp>
          <p:nvCxnSpPr>
            <p:cNvPr id="14" name="Connettore 4 13"/>
            <p:cNvCxnSpPr>
              <a:stCxn id="10" idx="3"/>
              <a:endCxn id="28" idx="3"/>
            </p:cNvCxnSpPr>
            <p:nvPr/>
          </p:nvCxnSpPr>
          <p:spPr bwMode="auto">
            <a:xfrm flipV="1">
              <a:off x="5665451" y="3732431"/>
              <a:ext cx="1256049" cy="1047060"/>
            </a:xfrm>
            <a:prstGeom prst="bentConnector3">
              <a:avLst>
                <a:gd name="adj1" fmla="val 2220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sp>
          <p:nvSpPr>
            <p:cNvPr id="15" name="Rettangolo 14"/>
            <p:cNvSpPr/>
            <p:nvPr/>
          </p:nvSpPr>
          <p:spPr>
            <a:xfrm>
              <a:off x="6628504" y="4041136"/>
              <a:ext cx="1982096" cy="683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buClr>
                  <a:srgbClr val="00B050"/>
                </a:buClr>
              </a:pPr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Increase/decrease current and PMs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7162800" y="4864929"/>
              <a:ext cx="1111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latin typeface="+mj-lt"/>
                  <a:cs typeface="Txt" panose="00000400000000000000" pitchFamily="2" charset="0"/>
                </a:rPr>
                <a:t>NO, by little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361534" y="5178623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latin typeface="+mj-lt"/>
                  <a:cs typeface="Txt" panose="00000400000000000000" pitchFamily="2" charset="0"/>
                </a:rPr>
                <a:t>YES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754099" y="2915988"/>
              <a:ext cx="2648481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0"/>
                </a:spcBef>
                <a:buClr>
                  <a:srgbClr val="00B050"/>
                </a:buClr>
              </a:pPr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Start over</a:t>
              </a:r>
              <a:endParaRPr lang="en-US" sz="1600" i="1" dirty="0">
                <a:latin typeface="+mj-lt"/>
                <a:cs typeface="Txt" panose="00000400000000000000" pitchFamily="2" charset="0"/>
              </a:endParaRPr>
            </a:p>
          </p:txBody>
        </p:sp>
        <p:cxnSp>
          <p:nvCxnSpPr>
            <p:cNvPr id="19" name="Connettore 4 18"/>
            <p:cNvCxnSpPr>
              <a:stCxn id="10" idx="3"/>
              <a:endCxn id="32" idx="3"/>
            </p:cNvCxnSpPr>
            <p:nvPr/>
          </p:nvCxnSpPr>
          <p:spPr bwMode="auto">
            <a:xfrm flipV="1">
              <a:off x="5665451" y="1532466"/>
              <a:ext cx="1522783" cy="3247025"/>
            </a:xfrm>
            <a:prstGeom prst="bentConnector3">
              <a:avLst>
                <a:gd name="adj1" fmla="val 245936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sp>
          <p:nvSpPr>
            <p:cNvPr id="20" name="Rettangolo 19"/>
            <p:cNvSpPr/>
            <p:nvPr/>
          </p:nvSpPr>
          <p:spPr>
            <a:xfrm>
              <a:off x="8458200" y="4867930"/>
              <a:ext cx="10406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latin typeface="+mj-lt"/>
                  <a:cs typeface="Txt" panose="00000400000000000000" pitchFamily="2" charset="0"/>
                </a:rPr>
                <a:t>NO,</a:t>
              </a:r>
            </a:p>
            <a:p>
              <a:r>
                <a:rPr lang="it-IT" sz="1400" i="1" dirty="0" err="1" smtClean="0">
                  <a:latin typeface="+mj-lt"/>
                  <a:cs typeface="Txt" panose="00000400000000000000" pitchFamily="2" charset="0"/>
                </a:rPr>
                <a:t>substantial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1594800" y="1902476"/>
              <a:ext cx="7777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Step 1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1563679" y="3014246"/>
              <a:ext cx="7777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Step 2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3" name="Rettangolo arrotondato 22"/>
            <p:cNvSpPr/>
            <p:nvPr/>
          </p:nvSpPr>
          <p:spPr>
            <a:xfrm>
              <a:off x="1821154" y="5541988"/>
              <a:ext cx="4849706" cy="715089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lvl="1" algn="ctr">
                <a:spcAft>
                  <a:spcPts val="600"/>
                </a:spcAft>
              </a:pPr>
              <a:r>
                <a:rPr lang="en-US" sz="1800" dirty="0" smtClean="0">
                  <a:latin typeface="+mj-lt"/>
                </a:rPr>
                <a:t>Translate </a:t>
              </a:r>
              <a:r>
                <a:rPr lang="en-US" sz="1800" i="1" dirty="0">
                  <a:latin typeface="+mj-lt"/>
                </a:rPr>
                <a:t>B</a:t>
              </a:r>
              <a:r>
                <a:rPr lang="en-US" sz="1800" i="1" baseline="-25000" dirty="0">
                  <a:latin typeface="+mj-lt"/>
                </a:rPr>
                <a:t>r</a:t>
              </a:r>
              <a:r>
                <a:rPr lang="en-US" sz="1800" dirty="0" smtClean="0">
                  <a:latin typeface="+mj-lt"/>
                </a:rPr>
                <a:t> into a commercial PM</a:t>
              </a:r>
              <a:br>
                <a:rPr lang="en-US" sz="1800" dirty="0" smtClean="0">
                  <a:latin typeface="+mj-lt"/>
                </a:rPr>
              </a:br>
              <a:r>
                <a:rPr lang="en-US" sz="1800" dirty="0" smtClean="0">
                  <a:latin typeface="+mj-lt"/>
                </a:rPr>
                <a:t>(inverse proportion of PM volumes)</a:t>
              </a:r>
              <a:endParaRPr lang="en-US" sz="1800" dirty="0">
                <a:latin typeface="+mj-lt"/>
              </a:endParaRP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1813810" y="5209056"/>
              <a:ext cx="7777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+mj-lt"/>
                  <a:cs typeface="Txt" panose="00000400000000000000" pitchFamily="2" charset="0"/>
                </a:rPr>
                <a:t>Step 3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5" name="Connettore 2 24"/>
            <p:cNvCxnSpPr>
              <a:stCxn id="23" idx="2"/>
              <a:endCxn id="12" idx="0"/>
            </p:cNvCxnSpPr>
            <p:nvPr/>
          </p:nvCxnSpPr>
          <p:spPr bwMode="auto">
            <a:xfrm>
              <a:off x="4246007" y="6257077"/>
              <a:ext cx="1" cy="159499"/>
            </a:xfrm>
            <a:prstGeom prst="straightConnector1">
              <a:avLst/>
            </a:prstGeom>
            <a:solidFill>
              <a:schemeClr val="bg2"/>
            </a:solidFill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</p:cxnSp>
        <p:grpSp>
          <p:nvGrpSpPr>
            <p:cNvPr id="26" name="Gruppo 25"/>
            <p:cNvGrpSpPr/>
            <p:nvPr/>
          </p:nvGrpSpPr>
          <p:grpSpPr>
            <a:xfrm>
              <a:off x="196278" y="861929"/>
              <a:ext cx="6991956" cy="1028081"/>
              <a:chOff x="196278" y="762000"/>
              <a:chExt cx="6991956" cy="1028081"/>
            </a:xfrm>
          </p:grpSpPr>
          <p:sp>
            <p:nvSpPr>
              <p:cNvPr id="32" name="Rettangolo arrotondato 31"/>
              <p:cNvSpPr/>
              <p:nvPr/>
            </p:nvSpPr>
            <p:spPr>
              <a:xfrm>
                <a:off x="1320089" y="1074992"/>
                <a:ext cx="5868145" cy="71508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lvl="1" algn="ctr"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Define </a:t>
                </a:r>
                <a:r>
                  <a:rPr lang="en-US" sz="1800" dirty="0" smtClean="0">
                    <a:latin typeface="+mj-lt"/>
                  </a:rPr>
                  <a:t>outer stack size (</a:t>
                </a:r>
                <a:r>
                  <a:rPr lang="en-US" sz="1800" i="1" dirty="0" smtClean="0">
                    <a:latin typeface="+mj-lt"/>
                  </a:rPr>
                  <a:t>D</a:t>
                </a:r>
                <a:r>
                  <a:rPr lang="en-US" sz="1800" dirty="0" smtClean="0">
                    <a:latin typeface="+mj-lt"/>
                  </a:rPr>
                  <a:t>,</a:t>
                </a:r>
                <a:r>
                  <a:rPr lang="en-US" sz="1800" i="1" dirty="0" smtClean="0">
                    <a:latin typeface="+mj-lt"/>
                  </a:rPr>
                  <a:t>L</a:t>
                </a:r>
                <a:r>
                  <a:rPr lang="en-US" sz="1800" dirty="0" smtClean="0">
                    <a:latin typeface="+mj-lt"/>
                  </a:rPr>
                  <a:t>) and</a:t>
                </a:r>
                <a:br>
                  <a:rPr lang="en-US" sz="1800" dirty="0" smtClean="0">
                    <a:latin typeface="+mj-lt"/>
                  </a:rPr>
                </a:br>
                <a:r>
                  <a:rPr lang="en-US" sz="1800" dirty="0" smtClean="0">
                    <a:latin typeface="+mj-lt"/>
                  </a:rPr>
                  <a:t>thermal loading factor (</a:t>
                </a:r>
                <a:r>
                  <a:rPr lang="en-US" sz="1800" i="1" dirty="0" err="1" smtClean="0">
                    <a:latin typeface="+mj-lt"/>
                  </a:rPr>
                  <a:t>k</a:t>
                </a:r>
                <a:r>
                  <a:rPr lang="en-US" sz="1800" i="1" baseline="-25000" dirty="0" err="1" smtClean="0">
                    <a:latin typeface="+mj-lt"/>
                  </a:rPr>
                  <a:t>j</a:t>
                </a:r>
                <a:r>
                  <a:rPr lang="en-US" sz="1800" dirty="0">
                    <a:latin typeface="+mj-lt"/>
                  </a:rPr>
                  <a:t> </a:t>
                </a:r>
                <a:r>
                  <a:rPr lang="en-US" sz="1800" dirty="0" smtClean="0">
                    <a:latin typeface="+mj-lt"/>
                  </a:rPr>
                  <a:t>[W/m</a:t>
                </a:r>
                <a:r>
                  <a:rPr lang="en-US" sz="1800" baseline="30000" dirty="0" smtClean="0">
                    <a:latin typeface="+mj-lt"/>
                  </a:rPr>
                  <a:t>2</a:t>
                </a:r>
                <a:r>
                  <a:rPr lang="en-US" sz="1800" dirty="0" smtClean="0">
                    <a:latin typeface="+mj-lt"/>
                  </a:rPr>
                  <a:t>])</a:t>
                </a:r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1586823" y="762000"/>
                <a:ext cx="13676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>
                    <a:latin typeface="+mj-lt"/>
                    <a:cs typeface="Txt" panose="00000400000000000000" pitchFamily="2" charset="0"/>
                  </a:rPr>
                  <a:t>Preliminaries</a:t>
                </a:r>
                <a:endParaRPr lang="en-US" sz="1600" dirty="0">
                  <a:latin typeface="+mj-lt"/>
                </a:endParaRPr>
              </a:p>
            </p:txBody>
          </p:sp>
          <p:grpSp>
            <p:nvGrpSpPr>
              <p:cNvPr id="34" name="Gruppo 33"/>
              <p:cNvGrpSpPr/>
              <p:nvPr/>
            </p:nvGrpSpPr>
            <p:grpSpPr>
              <a:xfrm>
                <a:off x="196278" y="762000"/>
                <a:ext cx="1074905" cy="796921"/>
                <a:chOff x="196278" y="762000"/>
                <a:chExt cx="1074905" cy="796921"/>
              </a:xfrm>
            </p:grpSpPr>
            <p:sp>
              <p:nvSpPr>
                <p:cNvPr id="35" name="Freccia in giù 34"/>
                <p:cNvSpPr/>
                <p:nvPr/>
              </p:nvSpPr>
              <p:spPr>
                <a:xfrm rot="5400000" flipV="1">
                  <a:off x="876551" y="1164289"/>
                  <a:ext cx="265091" cy="524173"/>
                </a:xfrm>
                <a:prstGeom prst="downArrow">
                  <a:avLst/>
                </a:prstGeom>
                <a:solidFill>
                  <a:schemeClr val="bg2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Rettangolo 35"/>
                <p:cNvSpPr/>
                <p:nvPr/>
              </p:nvSpPr>
              <p:spPr>
                <a:xfrm>
                  <a:off x="196278" y="762000"/>
                  <a:ext cx="81503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  <a:t>Torque</a:t>
                  </a:r>
                  <a:b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</a:br>
                  <a: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  <a:t>target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  <p:grpSp>
          <p:nvGrpSpPr>
            <p:cNvPr id="27" name="Gruppo 26"/>
            <p:cNvGrpSpPr/>
            <p:nvPr/>
          </p:nvGrpSpPr>
          <p:grpSpPr>
            <a:xfrm>
              <a:off x="196278" y="3048000"/>
              <a:ext cx="6725222" cy="1041975"/>
              <a:chOff x="196278" y="2996625"/>
              <a:chExt cx="6725222" cy="1041975"/>
            </a:xfrm>
          </p:grpSpPr>
          <p:sp>
            <p:nvSpPr>
              <p:cNvPr id="28" name="Rettangolo arrotondato 27"/>
              <p:cNvSpPr/>
              <p:nvPr/>
            </p:nvSpPr>
            <p:spPr>
              <a:xfrm>
                <a:off x="1586823" y="3323511"/>
                <a:ext cx="5334677" cy="71508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lvl="1" algn="ctr"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Design </a:t>
                </a:r>
                <a:r>
                  <a:rPr lang="en-US" sz="1800" i="1" dirty="0" smtClean="0">
                    <a:latin typeface="+mj-lt"/>
                  </a:rPr>
                  <a:t>B</a:t>
                </a:r>
                <a:r>
                  <a:rPr lang="en-US" sz="1800" i="1" baseline="-25000" dirty="0" smtClean="0">
                    <a:latin typeface="+mj-lt"/>
                  </a:rPr>
                  <a:t>r</a:t>
                </a:r>
                <a:r>
                  <a:rPr lang="en-US" sz="1800" dirty="0" smtClean="0">
                    <a:latin typeface="+mj-lt"/>
                  </a:rPr>
                  <a:t> (virtual PM) so to </a:t>
                </a:r>
                <a:r>
                  <a:rPr lang="en-US" sz="1800" dirty="0">
                    <a:latin typeface="+mj-lt"/>
                  </a:rPr>
                  <a:t>meet the characteristic current </a:t>
                </a:r>
                <a:r>
                  <a:rPr lang="en-US" sz="1800" dirty="0" smtClean="0">
                    <a:latin typeface="+mj-lt"/>
                  </a:rPr>
                  <a:t>condition</a:t>
                </a:r>
                <a:endParaRPr lang="en-US" sz="1800" dirty="0">
                  <a:latin typeface="+mj-lt"/>
                </a:endParaRPr>
              </a:p>
            </p:txBody>
          </p:sp>
          <p:grpSp>
            <p:nvGrpSpPr>
              <p:cNvPr id="29" name="Gruppo 28"/>
              <p:cNvGrpSpPr/>
              <p:nvPr/>
            </p:nvGrpSpPr>
            <p:grpSpPr>
              <a:xfrm>
                <a:off x="196278" y="2996625"/>
                <a:ext cx="1287265" cy="819886"/>
                <a:chOff x="196278" y="2996625"/>
                <a:chExt cx="1287265" cy="819886"/>
              </a:xfrm>
            </p:grpSpPr>
            <p:sp>
              <p:nvSpPr>
                <p:cNvPr id="30" name="Freccia in giù 29"/>
                <p:cNvSpPr/>
                <p:nvPr/>
              </p:nvSpPr>
              <p:spPr>
                <a:xfrm rot="5400000" flipV="1">
                  <a:off x="1088911" y="3421879"/>
                  <a:ext cx="265091" cy="524173"/>
                </a:xfrm>
                <a:prstGeom prst="downArrow">
                  <a:avLst/>
                </a:prstGeom>
                <a:solidFill>
                  <a:schemeClr val="bg2"/>
                </a:solidFill>
                <a:ln w="28575">
                  <a:solidFill>
                    <a:srgbClr val="0070C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Rettangolo 30"/>
                <p:cNvSpPr/>
                <p:nvPr/>
              </p:nvSpPr>
              <p:spPr>
                <a:xfrm>
                  <a:off x="196278" y="2996625"/>
                  <a:ext cx="117532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i="1" dirty="0" err="1" smtClean="0">
                      <a:latin typeface="+mj-lt"/>
                      <a:cs typeface="Txt" panose="00000400000000000000" pitchFamily="2" charset="0"/>
                    </a:rPr>
                    <a:t>n</a:t>
                  </a:r>
                  <a:r>
                    <a:rPr lang="en-US" sz="1600" i="1" baseline="-25000" dirty="0" err="1" smtClean="0">
                      <a:latin typeface="+mj-lt"/>
                      <a:cs typeface="Txt" panose="00000400000000000000" pitchFamily="2" charset="0"/>
                    </a:rPr>
                    <a:t>max</a:t>
                  </a:r>
                  <a:r>
                    <a:rPr lang="en-US" sz="1600" i="1" baseline="-25000" dirty="0" smtClean="0">
                      <a:latin typeface="+mj-lt"/>
                      <a:cs typeface="Txt" panose="00000400000000000000" pitchFamily="2" charset="0"/>
                    </a:rPr>
                    <a:t> </a:t>
                  </a:r>
                  <a: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  <a:t>power</a:t>
                  </a:r>
                  <a:b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</a:br>
                  <a:r>
                    <a:rPr lang="en-US" sz="1600" i="1" dirty="0" smtClean="0">
                      <a:latin typeface="+mj-lt"/>
                      <a:cs typeface="Txt" panose="00000400000000000000" pitchFamily="2" charset="0"/>
                    </a:rPr>
                    <a:t>target</a:t>
                  </a:r>
                  <a:endParaRPr lang="en-US" sz="1600" baseline="-25000" dirty="0"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31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2637972" y="1203186"/>
            <a:ext cx="6858000" cy="4993248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125"/>
              </a:spcBef>
            </a:pPr>
            <a:endParaRPr lang="en-US" sz="1875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syrmDesign.m</a:t>
            </a:r>
            <a:r>
              <a:rPr lang="en-US" dirty="0"/>
              <a:t> does the (</a:t>
            </a:r>
            <a:r>
              <a:rPr lang="en-US" dirty="0" err="1"/>
              <a:t>x,b</a:t>
            </a:r>
            <a:r>
              <a:rPr lang="en-US" dirty="0"/>
              <a:t>) Parametric Analysis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G. Pellegrino - How to use </a:t>
            </a:r>
            <a:r>
              <a:rPr lang="en-US" dirty="0" err="1" smtClean="0"/>
              <a:t>syrmDesign.m</a:t>
            </a:r>
            <a:r>
              <a:rPr lang="en-US" dirty="0" smtClean="0"/>
              <a:t> in association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arrotondato 4"/>
              <p:cNvSpPr/>
              <p:nvPr/>
            </p:nvSpPr>
            <p:spPr>
              <a:xfrm>
                <a:off x="3534500" y="1337437"/>
                <a:ext cx="2853409" cy="10729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281"/>
                  </a:spcAft>
                </a:pPr>
                <a:r>
                  <a:rPr lang="en-US" sz="1688" dirty="0">
                    <a:latin typeface="+mj-lt"/>
                  </a:rPr>
                  <a:t>Design Specs:</a:t>
                </a:r>
                <a14:m>
                  <m:oMath xmlns:m="http://schemas.openxmlformats.org/officeDocument/2006/math"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it-IT" sz="1688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88" i="1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it-IT" sz="1688" i="1">
                            <a:latin typeface="Cambria Math" panose="02040503050406030204" pitchFamily="18" charset="0"/>
                            <a:ea typeface="Cambria Math"/>
                          </a:rPr>
                          <m:t>𝐹𝑒</m:t>
                        </m:r>
                      </m:sub>
                    </m:sSub>
                    <m:r>
                      <a:rPr lang="it-IT" sz="1688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8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88" i="1">
                            <a:latin typeface="Cambria Math" panose="02040503050406030204" pitchFamily="18" charset="0"/>
                          </a:rPr>
                          <m:t>𝐶𝑢</m:t>
                        </m:r>
                      </m:sub>
                    </m:sSub>
                  </m:oMath>
                </a14:m>
                <a:r>
                  <a:rPr lang="en-US" sz="1688" dirty="0">
                    <a:latin typeface="+mj-lt"/>
                  </a:rPr>
                  <a:t> ..</a:t>
                </a:r>
              </a:p>
              <a:p>
                <a:pPr algn="ctr">
                  <a:spcAft>
                    <a:spcPts val="281"/>
                  </a:spcAft>
                </a:pPr>
                <a:r>
                  <a:rPr lang="it-IT" sz="1688" dirty="0" err="1">
                    <a:latin typeface="+mj-lt"/>
                    <a:ea typeface="Cambria Math"/>
                  </a:rPr>
                  <a:t>Stack</a:t>
                </a:r>
                <a:r>
                  <a:rPr lang="it-IT" sz="1688" dirty="0">
                    <a:latin typeface="+mj-lt"/>
                    <a:ea typeface="Cambria Math"/>
                  </a:rPr>
                  <a:t> </a:t>
                </a:r>
                <a:r>
                  <a:rPr lang="it-IT" sz="1688" dirty="0" err="1">
                    <a:latin typeface="+mj-lt"/>
                    <a:ea typeface="Cambria Math"/>
                  </a:rPr>
                  <a:t>size</a:t>
                </a:r>
                <a:r>
                  <a:rPr lang="it-IT" sz="1688" dirty="0">
                    <a:latin typeface="+mj-lt"/>
                    <a:ea typeface="Cambria Math"/>
                  </a:rPr>
                  <a:t> and </a:t>
                </a:r>
                <a:r>
                  <a:rPr lang="it-IT" sz="1688" dirty="0" err="1">
                    <a:latin typeface="+mj-lt"/>
                    <a:ea typeface="Cambria Math"/>
                  </a:rPr>
                  <a:t>airgap</a:t>
                </a:r>
                <a:r>
                  <a:rPr lang="it-IT" sz="1688" dirty="0">
                    <a:latin typeface="+mj-lt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𝐷</m:t>
                    </m:r>
                    <m:r>
                      <a:rPr lang="it-IT" sz="1688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𝐿</m:t>
                    </m:r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it-IT" sz="1688" i="1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</m:oMath>
                </a14:m>
                <a:endParaRPr lang="en-US" sz="1688" dirty="0">
                  <a:latin typeface="+mj-lt"/>
                </a:endParaRPr>
              </a:p>
              <a:p>
                <a:pPr algn="ctr">
                  <a:spcAft>
                    <a:spcPts val="281"/>
                  </a:spcAft>
                </a:pPr>
                <a:r>
                  <a:rPr lang="en-US" sz="1688" dirty="0">
                    <a:latin typeface="+mj-lt"/>
                  </a:rPr>
                  <a:t>Thermal loading: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8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88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88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88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ttangolo arrotondat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00" y="1337437"/>
                <a:ext cx="2853409" cy="107291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arrotondato 6"/>
          <p:cNvSpPr/>
          <p:nvPr/>
        </p:nvSpPr>
        <p:spPr>
          <a:xfrm>
            <a:off x="4266732" y="2837934"/>
            <a:ext cx="3566575" cy="715089"/>
          </a:xfrm>
          <a:prstGeom prst="roundRect">
            <a:avLst/>
          </a:prstGeom>
          <a:ln w="28575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latin typeface="+mj-lt"/>
              </a:rPr>
              <a:t>Loads data file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Torque(</a:t>
            </a:r>
            <a:r>
              <a:rPr lang="en-US" dirty="0" err="1" smtClean="0">
                <a:latin typeface="+mj-lt"/>
              </a:rPr>
              <a:t>x,b</a:t>
            </a:r>
            <a:r>
              <a:rPr lang="en-US" dirty="0" smtClean="0">
                <a:latin typeface="+mj-lt"/>
              </a:rPr>
              <a:t>) and PF(</a:t>
            </a:r>
            <a:r>
              <a:rPr lang="en-US" dirty="0" err="1" smtClean="0">
                <a:latin typeface="+mj-lt"/>
              </a:rPr>
              <a:t>x,b</a:t>
            </a:r>
            <a:r>
              <a:rPr lang="en-US" dirty="0" smtClean="0">
                <a:latin typeface="+mj-lt"/>
              </a:rPr>
              <a:t>) equations</a:t>
            </a:r>
            <a:endParaRPr lang="en-US" dirty="0">
              <a:latin typeface="+mj-lt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86" y="4929188"/>
            <a:ext cx="1012500" cy="10125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Freccia in giù 13"/>
          <p:cNvSpPr/>
          <p:nvPr/>
        </p:nvSpPr>
        <p:spPr bwMode="auto">
          <a:xfrm rot="16200000" flipH="1">
            <a:off x="9875424" y="5330479"/>
            <a:ext cx="190633" cy="2146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</a:bodyPr>
          <a:lstStyle/>
          <a:p>
            <a:pPr defTabSz="8572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latin typeface="Times New Roman" charset="0"/>
            </a:endParaRPr>
          </a:p>
        </p:txBody>
      </p:sp>
      <p:sp>
        <p:nvSpPr>
          <p:cNvPr id="17" name="Freccia in giù 16"/>
          <p:cNvSpPr/>
          <p:nvPr/>
        </p:nvSpPr>
        <p:spPr bwMode="auto">
          <a:xfrm flipH="1">
            <a:off x="4943134" y="2515251"/>
            <a:ext cx="190633" cy="2146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</a:bodyPr>
          <a:lstStyle/>
          <a:p>
            <a:pPr defTabSz="8572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latin typeface="Times New Roman" charset="0"/>
            </a:endParaRPr>
          </a:p>
        </p:txBody>
      </p:sp>
      <p:sp>
        <p:nvSpPr>
          <p:cNvPr id="18" name="Freccia in giù 17"/>
          <p:cNvSpPr/>
          <p:nvPr/>
        </p:nvSpPr>
        <p:spPr bwMode="auto">
          <a:xfrm flipH="1">
            <a:off x="5981231" y="3698900"/>
            <a:ext cx="190633" cy="2146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</a:bodyPr>
          <a:lstStyle/>
          <a:p>
            <a:pPr defTabSz="8572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latin typeface="Times New Roman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7372165" y="3923404"/>
            <a:ext cx="2008755" cy="57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B050"/>
              </a:buClr>
            </a:pPr>
            <a:r>
              <a:rPr lang="en-US" sz="1313" i="1" dirty="0">
                <a:latin typeface="+mj-lt"/>
                <a:cs typeface="Txt" panose="00000400000000000000" pitchFamily="2" charset="0"/>
              </a:rPr>
              <a:t>Torque (</a:t>
            </a:r>
            <a:r>
              <a:rPr lang="en-US" sz="1313" i="1" dirty="0" smtClean="0">
                <a:latin typeface="+mj-lt"/>
                <a:cs typeface="Txt" panose="00000400000000000000" pitchFamily="2" charset="0"/>
              </a:rPr>
              <a:t>red) and</a:t>
            </a:r>
            <a:br>
              <a:rPr lang="en-US" sz="1313" i="1" dirty="0" smtClean="0">
                <a:latin typeface="+mj-lt"/>
                <a:cs typeface="Txt" panose="00000400000000000000" pitchFamily="2" charset="0"/>
              </a:rPr>
            </a:br>
            <a:r>
              <a:rPr lang="en-US" sz="1313" i="1" dirty="0" smtClean="0">
                <a:latin typeface="+mj-lt"/>
                <a:cs typeface="Txt" panose="00000400000000000000" pitchFamily="2" charset="0"/>
              </a:rPr>
              <a:t>PF </a:t>
            </a:r>
            <a:r>
              <a:rPr lang="en-US" sz="1313" i="1" dirty="0">
                <a:latin typeface="+mj-lt"/>
                <a:cs typeface="Txt" panose="00000400000000000000" pitchFamily="2" charset="0"/>
              </a:rPr>
              <a:t>(blue) contours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9354899" y="4499428"/>
            <a:ext cx="298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B050"/>
              </a:buClr>
            </a:pPr>
            <a:r>
              <a:rPr lang="en-US" sz="1500" i="1" dirty="0">
                <a:latin typeface="+mj-lt"/>
                <a:cs typeface="Txt" panose="00000400000000000000" pitchFamily="2" charset="0"/>
              </a:rPr>
              <a:t>Selected </a:t>
            </a:r>
            <a:r>
              <a:rPr lang="en-US" sz="1500" i="1" dirty="0" smtClean="0">
                <a:latin typeface="+mj-lt"/>
                <a:cs typeface="Txt" panose="00000400000000000000" pitchFamily="2" charset="0"/>
              </a:rPr>
              <a:t>design exported to </a:t>
            </a:r>
            <a:r>
              <a:rPr lang="en-US" sz="1500" i="1" dirty="0" err="1" smtClean="0">
                <a:latin typeface="+mj-lt"/>
                <a:cs typeface="Txt" panose="00000400000000000000" pitchFamily="2" charset="0"/>
              </a:rPr>
              <a:t>SyR</a:t>
            </a:r>
            <a:r>
              <a:rPr lang="en-US" sz="1500" i="1" dirty="0" smtClean="0">
                <a:latin typeface="+mj-lt"/>
                <a:cs typeface="Txt" panose="00000400000000000000" pitchFamily="2" charset="0"/>
              </a:rPr>
              <a:t>-e</a:t>
            </a:r>
            <a:endParaRPr lang="en-US" sz="1500" i="1" dirty="0">
              <a:latin typeface="+mj-lt"/>
              <a:cs typeface="Txt" panose="00000400000000000000" pitchFamily="2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6380869" y="2322100"/>
            <a:ext cx="2466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B050"/>
              </a:buClr>
            </a:pPr>
            <a:r>
              <a:rPr lang="en-US" sz="2000" i="1" dirty="0" err="1" smtClean="0">
                <a:latin typeface="+mj-lt"/>
                <a:cs typeface="Txt" panose="00000400000000000000" pitchFamily="2" charset="0"/>
              </a:rPr>
              <a:t>syrmDesign.m</a:t>
            </a:r>
            <a:endParaRPr lang="en-US" sz="2000" i="1" dirty="0">
              <a:latin typeface="+mj-lt"/>
              <a:cs typeface="Txt" panose="00000400000000000000" pitchFamily="2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0210549" y="5942919"/>
            <a:ext cx="1130438" cy="294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13" i="1" dirty="0" err="1" smtClean="0">
                <a:latin typeface="+mj-lt"/>
              </a:rPr>
              <a:t>x,b</a:t>
            </a:r>
            <a:r>
              <a:rPr lang="en-US" sz="1313" i="1" dirty="0" smtClean="0">
                <a:latin typeface="+mj-lt"/>
              </a:rPr>
              <a:t> </a:t>
            </a:r>
            <a:r>
              <a:rPr lang="en-US" sz="1313" i="1" dirty="0">
                <a:latin typeface="+mj-lt"/>
              </a:rPr>
              <a:t>= 0.65, 0.5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3945761" y="4030542"/>
            <a:ext cx="4014728" cy="2103300"/>
            <a:chOff x="3945761" y="4375097"/>
            <a:chExt cx="4014728" cy="2103300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496" y="4375097"/>
              <a:ext cx="2611273" cy="202500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Rettangolo 10"/>
            <p:cNvSpPr/>
            <p:nvPr/>
          </p:nvSpPr>
          <p:spPr>
            <a:xfrm>
              <a:off x="6687917" y="5257097"/>
              <a:ext cx="135000" cy="135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5725" tIns="42863" rIns="85725" bIns="42863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88" dirty="0">
                <a:latin typeface="Times New Roman" charset="0"/>
              </a:endParaRP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3945761" y="5214937"/>
              <a:ext cx="864364" cy="3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B050"/>
                </a:buClr>
              </a:pPr>
              <a:r>
                <a:rPr lang="en-US" sz="1313" i="1" dirty="0">
                  <a:latin typeface="+mj-lt"/>
                  <a:cs typeface="Txt" panose="00000400000000000000" pitchFamily="2" charset="0"/>
                </a:rPr>
                <a:t>b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7096125" y="6143625"/>
              <a:ext cx="864364" cy="3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B050"/>
                </a:buClr>
              </a:pPr>
              <a:r>
                <a:rPr lang="en-US" sz="1313" i="1" dirty="0">
                  <a:latin typeface="+mj-lt"/>
                  <a:cs typeface="Txt" panose="00000400000000000000" pitchFamily="2" charset="0"/>
                </a:rPr>
                <a:t>x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5393776" y="4714875"/>
              <a:ext cx="487912" cy="3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B050"/>
                </a:buClr>
              </a:pPr>
              <a:r>
                <a:rPr lang="en-US" sz="1313" i="1" dirty="0">
                  <a:latin typeface="+mj-lt"/>
                  <a:cs typeface="Txt" panose="00000400000000000000" pitchFamily="2" charset="0"/>
                </a:rPr>
                <a:t>PF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5965276" y="5671814"/>
              <a:ext cx="487912" cy="3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B050"/>
                </a:buClr>
              </a:pPr>
              <a:r>
                <a:rPr lang="en-US" sz="1313" i="1" dirty="0">
                  <a:latin typeface="+mj-lt"/>
                  <a:cs typeface="Txt" panose="00000400000000000000" pitchFamily="2" charset="0"/>
                </a:rPr>
                <a:t>Nm</a:t>
              </a:r>
            </a:p>
          </p:txBody>
        </p:sp>
        <p:cxnSp>
          <p:nvCxnSpPr>
            <p:cNvPr id="8" name="Connettore 2 7"/>
            <p:cNvCxnSpPr/>
            <p:nvPr/>
          </p:nvCxnSpPr>
          <p:spPr bwMode="auto">
            <a:xfrm flipV="1">
              <a:off x="4595813" y="4929188"/>
              <a:ext cx="0" cy="9569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nettore 2 28"/>
            <p:cNvCxnSpPr/>
            <p:nvPr/>
          </p:nvCxnSpPr>
          <p:spPr bwMode="auto">
            <a:xfrm flipV="1">
              <a:off x="6738938" y="6472706"/>
              <a:ext cx="10001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Rettangolo 33"/>
            <p:cNvSpPr/>
            <p:nvPr/>
          </p:nvSpPr>
          <p:spPr>
            <a:xfrm>
              <a:off x="6806946" y="5151890"/>
              <a:ext cx="1130438" cy="294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13" i="1" dirty="0" err="1" smtClean="0">
                  <a:latin typeface="+mj-lt"/>
                </a:rPr>
                <a:t>x,b</a:t>
              </a:r>
              <a:r>
                <a:rPr lang="en-US" sz="1313" i="1" dirty="0" smtClean="0">
                  <a:latin typeface="+mj-lt"/>
                </a:rPr>
                <a:t> </a:t>
              </a:r>
              <a:r>
                <a:rPr lang="en-US" sz="1313" i="1" dirty="0">
                  <a:latin typeface="+mj-lt"/>
                </a:rPr>
                <a:t>= 0.65, 0.5</a:t>
              </a:r>
            </a:p>
          </p:txBody>
        </p:sp>
      </p:grpSp>
      <p:sp>
        <p:nvSpPr>
          <p:cNvPr id="30" name="Rettangolo 29"/>
          <p:cNvSpPr/>
          <p:nvPr/>
        </p:nvSpPr>
        <p:spPr>
          <a:xfrm>
            <a:off x="6416420" y="1374895"/>
            <a:ext cx="298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B050"/>
              </a:buClr>
            </a:pPr>
            <a:r>
              <a:rPr lang="en-US" sz="1500" i="1" dirty="0" smtClean="0">
                <a:latin typeface="+mj-lt"/>
                <a:cs typeface="Txt" panose="00000400000000000000" pitchFamily="2" charset="0"/>
              </a:rPr>
              <a:t>Starting </a:t>
            </a:r>
            <a:r>
              <a:rPr lang="en-US" sz="1500" i="1" dirty="0" smtClean="0">
                <a:latin typeface="+mj-lt"/>
                <a:cs typeface="Txt" panose="00000400000000000000" pitchFamily="2" charset="0"/>
              </a:rPr>
              <a:t>data are in demo </a:t>
            </a:r>
            <a:r>
              <a:rPr lang="en-US" sz="1500" i="1" dirty="0" err="1" smtClean="0">
                <a:latin typeface="+mj-lt"/>
                <a:cs typeface="Txt" panose="00000400000000000000" pitchFamily="2" charset="0"/>
              </a:rPr>
              <a:t>Syr</a:t>
            </a:r>
            <a:r>
              <a:rPr lang="en-US" sz="1500" i="1" dirty="0" smtClean="0">
                <a:latin typeface="+mj-lt"/>
                <a:cs typeface="Txt" panose="00000400000000000000" pitchFamily="2" charset="0"/>
              </a:rPr>
              <a:t>-e file BootCamp2015.mat</a:t>
            </a:r>
            <a:endParaRPr lang="en-US" sz="1500" i="1" dirty="0">
              <a:latin typeface="+mj-lt"/>
              <a:cs typeface="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syrmDesign</a:t>
            </a:r>
            <a:r>
              <a:rPr lang="en-US" dirty="0" smtClean="0"/>
              <a:t> runs </a:t>
            </a:r>
            <a:r>
              <a:rPr lang="en-US" dirty="0" err="1" smtClean="0"/>
              <a:t>SyR</a:t>
            </a:r>
            <a:r>
              <a:rPr lang="en-US" dirty="0" smtClean="0"/>
              <a:t>-e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After </a:t>
            </a:r>
            <a:r>
              <a:rPr lang="en-US" sz="1800" dirty="0" smtClean="0"/>
              <a:t>(</a:t>
            </a:r>
            <a:r>
              <a:rPr lang="en-US" sz="1800" dirty="0" err="1" smtClean="0"/>
              <a:t>x,b</a:t>
            </a:r>
            <a:r>
              <a:rPr lang="en-US" sz="1800" dirty="0" smtClean="0"/>
              <a:t>) parametric analysis, </a:t>
            </a:r>
            <a:r>
              <a:rPr lang="en-US" sz="1800" dirty="0" err="1" smtClean="0"/>
              <a:t>syrmDesign.m</a:t>
            </a:r>
            <a:r>
              <a:rPr lang="en-US" sz="1800" dirty="0" smtClean="0"/>
              <a:t> </a:t>
            </a:r>
            <a:r>
              <a:rPr lang="en-US" sz="1800" dirty="0" smtClean="0"/>
              <a:t>enters into </a:t>
            </a:r>
            <a:r>
              <a:rPr lang="en-US" sz="1800" dirty="0" err="1" smtClean="0"/>
              <a:t>SyR</a:t>
            </a:r>
            <a:r>
              <a:rPr lang="en-US" sz="1800" dirty="0" smtClean="0"/>
              <a:t>-e</a:t>
            </a:r>
            <a:r>
              <a:rPr lang="en-US" sz="1800" dirty="0" smtClean="0"/>
              <a:t>, and commands to build </a:t>
            </a:r>
            <a:r>
              <a:rPr lang="en-US" sz="1800" dirty="0" smtClean="0"/>
              <a:t>a </a:t>
            </a:r>
            <a:r>
              <a:rPr lang="en-US" sz="1800" dirty="0" smtClean="0"/>
              <a:t>new machine model, based on the main data from the demo (BootCamp2015.mat), but with the rotor and stator dimensions dictated by the selected values of b and x.</a:t>
            </a:r>
          </a:p>
          <a:p>
            <a:r>
              <a:rPr lang="en-US" sz="1800" dirty="0" smtClean="0"/>
              <a:t>Such new </a:t>
            </a:r>
            <a:r>
              <a:rPr lang="en-US" sz="1800" dirty="0" smtClean="0"/>
              <a:t>model </a:t>
            </a:r>
            <a:r>
              <a:rPr lang="en-US" sz="1800" dirty="0" smtClean="0"/>
              <a:t>can </a:t>
            </a:r>
            <a:r>
              <a:rPr lang="en-US" sz="1800" dirty="0" smtClean="0"/>
              <a:t>be FEA evaluated in </a:t>
            </a:r>
            <a:r>
              <a:rPr lang="en-US" sz="1800" dirty="0" err="1" smtClean="0"/>
              <a:t>SyR</a:t>
            </a:r>
            <a:r>
              <a:rPr lang="en-US" sz="1800" dirty="0" smtClean="0"/>
              <a:t>-e and </a:t>
            </a:r>
            <a:r>
              <a:rPr lang="en-US" sz="1800" dirty="0" smtClean="0"/>
              <a:t>will </a:t>
            </a:r>
            <a:r>
              <a:rPr lang="en-US" sz="1800" dirty="0" smtClean="0"/>
              <a:t>be the foundation for design steps 2) and 3)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ex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lvl="1" algn="l" rtl="0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Background: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SyR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</a:t>
            </a:r>
            <a:endParaRPr lang="it-IT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966089" y="1257658"/>
            <a:ext cx="8934372" cy="346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SyR</a:t>
            </a:r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-e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stands for </a:t>
            </a:r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Sy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nchronous </a:t>
            </a:r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R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eluctance – </a:t>
            </a:r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E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volution and is an open-source (*) </a:t>
            </a:r>
            <a:r>
              <a:rPr lang="en-US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Matlab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/Octave code developed to design synchronous reluctance machines with finite element analysis and the aid of multi-objective optimization algorithms</a:t>
            </a:r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You have one version of </a:t>
            </a:r>
            <a:r>
              <a:rPr lang="en-US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SyR</a:t>
            </a:r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-e in this</a:t>
            </a:r>
            <a:b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</a:br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folder 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(syre20151106)</a:t>
            </a:r>
          </a:p>
          <a:p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Updated</a:t>
            </a: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</a:t>
            </a:r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version</a:t>
            </a: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of </a:t>
            </a:r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SyR</a:t>
            </a: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-e </a:t>
            </a:r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available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/>
            </a:r>
            <a:b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</a:b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online </a:t>
            </a:r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at</a:t>
            </a:r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  <a:hlinkClick r:id="rId2"/>
              </a:rPr>
              <a:t>://sourceforge.net/projects/syr-e/</a:t>
            </a:r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r>
              <a:rPr lang="it-IT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It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</a:t>
            </a:r>
            <a:r>
              <a:rPr lang="it-IT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requires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</a:t>
            </a:r>
            <a:r>
              <a:rPr lang="it-IT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Matlab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/</a:t>
            </a:r>
            <a:r>
              <a:rPr lang="it-IT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Octave</a:t>
            </a:r>
            <a:r>
              <a:rPr lang="it-IT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and </a:t>
            </a: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FEMM</a:t>
            </a:r>
            <a:b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</a:br>
            <a:r>
              <a:rPr lang="it-IT" sz="1688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softwares</a:t>
            </a:r>
            <a:r>
              <a:rPr lang="it-IT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</a:t>
            </a:r>
            <a:r>
              <a:rPr lang="it-IT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installed</a:t>
            </a:r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69" y="265617"/>
            <a:ext cx="1631108" cy="21984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621" y="2572862"/>
            <a:ext cx="6629365" cy="368298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156564" y="5265230"/>
            <a:ext cx="6628009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555555"/>
                </a:solidFill>
                <a:latin typeface="Arial" panose="020B0604020202020204" pitchFamily="34" charset="0"/>
              </a:rPr>
              <a:t>(*) LICENSE: The C++ programs based on the original FEMM source code are licensed under the Aladdin Free Public License, as the original FEMM source is also provided under this license. The </a:t>
            </a:r>
            <a:r>
              <a:rPr lang="en-US" sz="1313" dirty="0" err="1">
                <a:solidFill>
                  <a:srgbClr val="555555"/>
                </a:solidFill>
                <a:latin typeface="Arial" panose="020B0604020202020204" pitchFamily="34" charset="0"/>
              </a:rPr>
              <a:t>Matlab</a:t>
            </a:r>
            <a:r>
              <a:rPr lang="en-US" sz="1313" dirty="0">
                <a:solidFill>
                  <a:srgbClr val="555555"/>
                </a:solidFill>
                <a:latin typeface="Arial" panose="020B0604020202020204" pitchFamily="34" charset="0"/>
              </a:rPr>
              <a:t>/Octave code is provided under the Apache Version 2.0 license. Further details and the texts of these licenses are provided with the source.</a:t>
            </a:r>
            <a:endParaRPr lang="it-IT" sz="1313" dirty="0"/>
          </a:p>
        </p:txBody>
      </p:sp>
    </p:spTree>
    <p:extLst>
      <p:ext uri="{BB962C8B-B14F-4D97-AF65-F5344CB8AC3E}">
        <p14:creationId xmlns:p14="http://schemas.microsoft.com/office/powerpoint/2010/main" val="39800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FEMM </a:t>
            </a:r>
            <a:r>
              <a:rPr lang="en-US" dirty="0"/>
              <a:t>in C:\</a:t>
            </a:r>
            <a:r>
              <a:rPr lang="en-US" dirty="0" smtClean="0"/>
              <a:t>femm42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6669" t="5951" r="39339" b="21769"/>
          <a:stretch/>
        </p:blipFill>
        <p:spPr>
          <a:xfrm>
            <a:off x="6489255" y="1189462"/>
            <a:ext cx="3375375" cy="403746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71763" y="1558057"/>
            <a:ext cx="5660707" cy="450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Finite Element Method Magnetics (FEMM)</a:t>
            </a:r>
          </a:p>
          <a:p>
            <a:pPr algn="ctr"/>
            <a:r>
              <a:rPr lang="en-US" sz="1688" b="1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www.femm.info</a:t>
            </a:r>
          </a:p>
          <a:p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/>
            </a:r>
            <a:b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</a:b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A Windows based, Finite Element solver for 2D and axisymmetric magnetic, electrostatic, heat flow, and current flow problems with graphical pre- and post-processors.</a:t>
            </a:r>
          </a:p>
          <a:p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  <a:p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The FEMM 4.2 distribution includes </a:t>
            </a:r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scripting features for interaction 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with FEMM from Octave/</a:t>
            </a:r>
            <a:r>
              <a:rPr lang="en-US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Matlab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, </a:t>
            </a:r>
            <a:r>
              <a:rPr lang="en-US" sz="1688" kern="100" dirty="0" err="1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Scilab</a:t>
            </a:r>
            <a:r>
              <a:rPr lang="en-US" sz="1688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, and Mathematica</a:t>
            </a:r>
            <a:r>
              <a:rPr lang="en-US" sz="1688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88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88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threads of FEMM can be launched on the same machine, so to take advantage of multi-core processing (</a:t>
            </a:r>
            <a:r>
              <a:rPr lang="en-US" sz="1688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88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US" sz="1688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matlabpool</a:t>
            </a:r>
            <a:r>
              <a:rPr lang="en-US" sz="1688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88" kern="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parpool</a:t>
            </a:r>
            <a:r>
              <a:rPr lang="en-US" sz="1688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88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88" dirty="0"/>
              <a:t/>
            </a:r>
            <a:br>
              <a:rPr lang="en-US" sz="1688" dirty="0"/>
            </a:br>
            <a:endParaRPr lang="it-IT" sz="1688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Flow of </a:t>
            </a:r>
            <a:r>
              <a:rPr lang="it-IT" dirty="0" err="1" smtClean="0"/>
              <a:t>SyR</a:t>
            </a:r>
            <a:r>
              <a:rPr lang="it-IT" dirty="0" smtClean="0"/>
              <a:t>-e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Pellegrino - How to use syrmDesign.m in association with Syre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A7B2-9446-4605-B68F-06A96DE2912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09" y="1932541"/>
            <a:ext cx="6508081" cy="38049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3" y="4464285"/>
            <a:ext cx="911451" cy="915248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309813" y="1196523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en-US" sz="1600" kern="100" dirty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Data exchange is handled via </a:t>
            </a:r>
            <a:r>
              <a:rPr lang="en-US" sz="1600" b="1" i="1" kern="100" dirty="0" err="1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Matlab</a:t>
            </a:r>
            <a:r>
              <a:rPr lang="en-US" sz="1600" b="1" i="1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 scripts</a:t>
            </a:r>
            <a:endParaRPr lang="it-IT" sz="1600" b="1" i="1" kern="100" dirty="0">
              <a:latin typeface="Arial" panose="020B0604020202020204" pitchFamily="34" charset="0"/>
              <a:ea typeface="DejaVu Sans" panose="020B06030308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276897" y="2112221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00" dirty="0" smtClean="0">
                <a:latin typeface="Arial" panose="020B0604020202020204" pitchFamily="34" charset="0"/>
                <a:ea typeface="DejaVu Sans" panose="020B0603030804020204" pitchFamily="34" charset="0"/>
                <a:cs typeface="Arial" panose="020B0604020202020204" pitchFamily="34" charset="0"/>
              </a:rPr>
              <a:t>Direct flowchart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 - presentazione standard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- presentazione standard" id="{E184F512-2983-43BF-BEDB-AD3D7A98DE70}" vid="{C785072C-7846-456C-98D3-A4BE67040E2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Tema1 - presentazione standard</Template>
  <TotalTime>719</TotalTime>
  <Words>1671</Words>
  <Application>Microsoft Office PowerPoint</Application>
  <PresentationFormat>Widescreen</PresentationFormat>
  <Paragraphs>234</Paragraphs>
  <Slides>26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DejaVu Sans</vt:lpstr>
      <vt:lpstr>PMingLiU</vt:lpstr>
      <vt:lpstr>Times New Roman</vt:lpstr>
      <vt:lpstr>Txt</vt:lpstr>
      <vt:lpstr>Tema1 - presentazione standard</vt:lpstr>
      <vt:lpstr>How to use syrmDesign.m and SyR-e</vt:lpstr>
      <vt:lpstr>Introduction</vt:lpstr>
      <vt:lpstr>Background: 3-step Design Procedure</vt:lpstr>
      <vt:lpstr>Background: Design Flowchart</vt:lpstr>
      <vt:lpstr>syrmDesign.m does the (x,b) Parametric Analysis</vt:lpstr>
      <vt:lpstr>syrmDesign runs SyR-e</vt:lpstr>
      <vt:lpstr>Background: SyR-e</vt:lpstr>
      <vt:lpstr>Install FEMM in C:\femm42</vt:lpstr>
      <vt:lpstr>Data Flow of SyR-e</vt:lpstr>
      <vt:lpstr>Instructions for running syrmDesign.m</vt:lpstr>
      <vt:lpstr>Open Matlab and run syrmDesign.m</vt:lpstr>
      <vt:lpstr>Select the demo model bootCamp2015.mat</vt:lpstr>
      <vt:lpstr>Two figures will pop up</vt:lpstr>
      <vt:lpstr>After you press any key</vt:lpstr>
      <vt:lpstr>Syre is automatically launched</vt:lpstr>
      <vt:lpstr>Machine data files</vt:lpstr>
      <vt:lpstr>Design Parameters Across the Tabs of the GUI</vt:lpstr>
      <vt:lpstr>Run FEA</vt:lpstr>
      <vt:lpstr>FEA Results Folder</vt:lpstr>
      <vt:lpstr>FEA evaluated Torque and PF</vt:lpstr>
      <vt:lpstr>Comparison between Model and FEA</vt:lpstr>
      <vt:lpstr>How to Verify the Correct Design of Rotor Carriers?</vt:lpstr>
      <vt:lpstr>How to Visualize the Field Distribution</vt:lpstr>
      <vt:lpstr>Run the simulation Manually</vt:lpstr>
      <vt:lpstr>Find the actual MTPA angle</vt:lpstr>
      <vt:lpstr>FEA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Gianmario Pellegrino</dc:creator>
  <cp:lastModifiedBy>Admin</cp:lastModifiedBy>
  <cp:revision>43</cp:revision>
  <dcterms:created xsi:type="dcterms:W3CDTF">2015-11-04T12:14:54Z</dcterms:created>
  <dcterms:modified xsi:type="dcterms:W3CDTF">2015-11-07T20:26:59Z</dcterms:modified>
</cp:coreProperties>
</file>