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67" r:id="rId4"/>
    <p:sldId id="259" r:id="rId5"/>
    <p:sldId id="260" r:id="rId6"/>
    <p:sldId id="261" r:id="rId7"/>
    <p:sldId id="262"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7" autoAdjust="0"/>
  </p:normalViewPr>
  <p:slideViewPr>
    <p:cSldViewPr>
      <p:cViewPr>
        <p:scale>
          <a:sx n="200" d="100"/>
          <a:sy n="200" d="100"/>
        </p:scale>
        <p:origin x="-1068" y="-208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D0403-5CF9-411F-8CD3-FC03D29CD96D}" type="datetimeFigureOut">
              <a:rPr lang="it-IT" smtClean="0"/>
              <a:t>27/03/2017</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E3FC3-DE26-4127-B53B-7BC40E5E392F}" type="slidenum">
              <a:rPr lang="it-IT" smtClean="0"/>
              <a:t>‹N›</a:t>
            </a:fld>
            <a:endParaRPr lang="it-IT"/>
          </a:p>
        </p:txBody>
      </p:sp>
    </p:spTree>
    <p:extLst>
      <p:ext uri="{BB962C8B-B14F-4D97-AF65-F5344CB8AC3E}">
        <p14:creationId xmlns:p14="http://schemas.microsoft.com/office/powerpoint/2010/main" val="340229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2BFE3FC3-DE26-4127-B53B-7BC40E5E392F}" type="slidenum">
              <a:rPr lang="it-IT" smtClean="0"/>
              <a:t>1</a:t>
            </a:fld>
            <a:endParaRPr lang="it-IT"/>
          </a:p>
        </p:txBody>
      </p:sp>
    </p:spTree>
    <p:extLst>
      <p:ext uri="{BB962C8B-B14F-4D97-AF65-F5344CB8AC3E}">
        <p14:creationId xmlns:p14="http://schemas.microsoft.com/office/powerpoint/2010/main" val="154904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Ovale 13"/>
          <p:cNvSpPr/>
          <p:nvPr/>
        </p:nvSpPr>
        <p:spPr>
          <a:xfrm>
            <a:off x="8683542" y="6371337"/>
            <a:ext cx="450000" cy="45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smtClean="0"/>
              <a:t>Fare clic per modificare lo stile del sottotitolo dello schema</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0DAA8315-1A3B-4668-A072-C2B930FADAF6}" type="datetime1">
              <a:rPr lang="en-US" smtClean="0"/>
              <a:t>3/27/2017</a:t>
            </a:fld>
            <a:endParaRPr lang="en-US"/>
          </a:p>
        </p:txBody>
      </p:sp>
      <p:sp>
        <p:nvSpPr>
          <p:cNvPr id="10" name="Footer Placeholder 9"/>
          <p:cNvSpPr>
            <a:spLocks noGrp="1"/>
          </p:cNvSpPr>
          <p:nvPr>
            <p:ph type="ftr" sz="quarter" idx="11"/>
          </p:nvPr>
        </p:nvSpPr>
        <p:spPr/>
        <p:txBody>
          <a:bodyPr/>
          <a:lstStyle/>
          <a:p>
            <a:r>
              <a:rPr lang="en-US" smtClean="0"/>
              <a:t>Simone Ferrari - syrmDesign staircase</a:t>
            </a:r>
            <a:endParaRPr lang="en-US" dirty="0"/>
          </a:p>
        </p:txBody>
      </p:sp>
      <p:sp>
        <p:nvSpPr>
          <p:cNvPr id="11" name="Slide Number Placeholder 10"/>
          <p:cNvSpPr>
            <a:spLocks noGrp="1"/>
          </p:cNvSpPr>
          <p:nvPr>
            <p:ph type="sldNum" sz="quarter" idx="12"/>
          </p:nvPr>
        </p:nvSpPr>
        <p:spPr/>
        <p:txBody>
          <a:bodyPr/>
          <a:lstStyle/>
          <a:p>
            <a:fld id="{4153A1D3-DB8E-4F6C-93AF-E3364A78C6AC}" type="slidenum">
              <a:rPr lang="en-US" smtClean="0"/>
              <a:pPr/>
              <a:t>‹N›</a:t>
            </a:fld>
            <a:endParaRPr lang="en-US"/>
          </a:p>
        </p:txBody>
      </p:sp>
    </p:spTree>
    <p:extLst>
      <p:ext uri="{BB962C8B-B14F-4D97-AF65-F5344CB8AC3E}">
        <p14:creationId xmlns:p14="http://schemas.microsoft.com/office/powerpoint/2010/main" val="23005862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D2F1F6A-4E41-4B30-99D6-86CDA44A4896}" type="datetime1">
              <a:rPr lang="en-US" smtClean="0"/>
              <a:t>3/27/2017</a:t>
            </a:fld>
            <a:endParaRPr lang="en-US"/>
          </a:p>
        </p:txBody>
      </p:sp>
      <p:sp>
        <p:nvSpPr>
          <p:cNvPr id="6" name="Slide Number Placeholder 5"/>
          <p:cNvSpPr>
            <a:spLocks noGrp="1"/>
          </p:cNvSpPr>
          <p:nvPr>
            <p:ph type="sldNum" sz="quarter" idx="12"/>
          </p:nvPr>
        </p:nvSpPr>
        <p:spPr/>
        <p:txBody>
          <a:bodyPr/>
          <a:lstStyle/>
          <a:p>
            <a:fld id="{4153A1D3-DB8E-4F6C-93AF-E3364A78C6AC}" type="slidenum">
              <a:rPr lang="en-US" smtClean="0"/>
              <a:pPr/>
              <a:t>‹N›</a:t>
            </a:fld>
            <a:endParaRPr lang="en-US"/>
          </a:p>
        </p:txBody>
      </p:sp>
      <p:sp>
        <p:nvSpPr>
          <p:cNvPr id="9"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92499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olo e contenuto">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xfrm>
            <a:off x="686405" y="6572252"/>
            <a:ext cx="1905000" cy="258749"/>
          </a:xfrm>
          <a:ln/>
        </p:spPr>
        <p:txBody>
          <a:bodyPr/>
          <a:lstStyle>
            <a:lvl1pPr>
              <a:defRPr sz="1125">
                <a:latin typeface="+mj-lt"/>
              </a:defRPr>
            </a:lvl1pPr>
          </a:lstStyle>
          <a:p>
            <a:fld id="{991AEAD4-595A-459C-A463-45FD88C7EC5A}" type="datetime1">
              <a:rPr lang="en-US" smtClean="0"/>
              <a:t>3/27/2017</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EA14A7B2-9446-4605-B68F-06A96DE2912C}" type="slidenum">
              <a:rPr lang="en-US"/>
              <a:pPr/>
              <a:t>‹N›</a:t>
            </a:fld>
            <a:endParaRPr lang="en-US"/>
          </a:p>
        </p:txBody>
      </p:sp>
      <p:sp>
        <p:nvSpPr>
          <p:cNvPr id="8" name="Title 1"/>
          <p:cNvSpPr>
            <a:spLocks noGrp="1"/>
          </p:cNvSpPr>
          <p:nvPr>
            <p:ph type="title"/>
          </p:nvPr>
        </p:nvSpPr>
        <p:spPr>
          <a:xfrm>
            <a:off x="943429" y="142875"/>
            <a:ext cx="7402286" cy="1143000"/>
          </a:xfrm>
        </p:spPr>
        <p:txBody>
          <a:bodyPr/>
          <a:lstStyle/>
          <a:p>
            <a:r>
              <a:rPr lang="it-IT" sz="3000" smtClean="0">
                <a:solidFill>
                  <a:srgbClr val="A50021"/>
                </a:solidFill>
              </a:rPr>
              <a:t>Fare clic per modificare lo stile del titolo</a:t>
            </a:r>
            <a:endParaRPr lang="en-US" dirty="0">
              <a:solidFill>
                <a:srgbClr val="A50021"/>
              </a:solidFill>
            </a:endParaRPr>
          </a:p>
        </p:txBody>
      </p:sp>
      <p:sp>
        <p:nvSpPr>
          <p:cNvPr id="9" name="Content Placeholder 2"/>
          <p:cNvSpPr txBox="1">
            <a:spLocks/>
          </p:cNvSpPr>
          <p:nvPr userDrawn="1"/>
        </p:nvSpPr>
        <p:spPr bwMode="auto">
          <a:xfrm>
            <a:off x="362857" y="1214437"/>
            <a:ext cx="823081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12" tIns="45306" rIns="90612" bIns="45306"/>
          <a:lstStyle>
            <a:lvl1pPr marL="360363" indent="-360363" defTabSz="966788" eaLnBrk="0" hangingPunct="0">
              <a:defRPr kumimoji="1" sz="2400">
                <a:solidFill>
                  <a:schemeClr val="tx1"/>
                </a:solidFill>
                <a:latin typeface="Times New Roman" pitchFamily="-64" charset="0"/>
                <a:ea typeface="PMingLiU" pitchFamily="18" charset="-120"/>
              </a:defRPr>
            </a:lvl1pPr>
            <a:lvl2pPr marL="742950" indent="-285750" defTabSz="966788" eaLnBrk="0" hangingPunct="0">
              <a:defRPr kumimoji="1" sz="2400">
                <a:solidFill>
                  <a:schemeClr val="tx1"/>
                </a:solidFill>
                <a:latin typeface="Times New Roman" pitchFamily="-64" charset="0"/>
                <a:ea typeface="PMingLiU" pitchFamily="18" charset="-120"/>
              </a:defRPr>
            </a:lvl2pPr>
            <a:lvl3pPr marL="1143000" indent="-228600" defTabSz="966788" eaLnBrk="0" hangingPunct="0">
              <a:defRPr kumimoji="1" sz="2400">
                <a:solidFill>
                  <a:schemeClr val="tx1"/>
                </a:solidFill>
                <a:latin typeface="Times New Roman" pitchFamily="-64" charset="0"/>
                <a:ea typeface="PMingLiU" pitchFamily="18" charset="-120"/>
              </a:defRPr>
            </a:lvl3pPr>
            <a:lvl4pPr marL="1600200" indent="-228600" defTabSz="966788" eaLnBrk="0" hangingPunct="0">
              <a:defRPr kumimoji="1" sz="2400">
                <a:solidFill>
                  <a:schemeClr val="tx1"/>
                </a:solidFill>
                <a:latin typeface="Times New Roman" pitchFamily="-64" charset="0"/>
                <a:ea typeface="PMingLiU" pitchFamily="18" charset="-120"/>
              </a:defRPr>
            </a:lvl4pPr>
            <a:lvl5pPr marL="2057400" indent="-228600" defTabSz="966788" eaLnBrk="0" hangingPunct="0">
              <a:defRPr kumimoji="1" sz="2400">
                <a:solidFill>
                  <a:schemeClr val="tx1"/>
                </a:solidFill>
                <a:latin typeface="Times New Roman" pitchFamily="-64" charset="0"/>
                <a:ea typeface="PMingLiU" pitchFamily="18" charset="-120"/>
              </a:defRPr>
            </a:lvl5pPr>
            <a:lvl6pPr marL="25146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6pPr>
            <a:lvl7pPr marL="29718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7pPr>
            <a:lvl8pPr marL="34290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8pPr>
            <a:lvl9pPr marL="3886200" indent="-228600" defTabSz="966788" eaLnBrk="0" fontAlgn="base" hangingPunct="0">
              <a:spcBef>
                <a:spcPct val="0"/>
              </a:spcBef>
              <a:spcAft>
                <a:spcPct val="0"/>
              </a:spcAft>
              <a:defRPr kumimoji="1" sz="2400">
                <a:solidFill>
                  <a:schemeClr val="tx1"/>
                </a:solidFill>
                <a:latin typeface="Times New Roman" pitchFamily="-64" charset="0"/>
                <a:ea typeface="PMingLiU" pitchFamily="18" charset="-120"/>
              </a:defRPr>
            </a:lvl9pPr>
          </a:lstStyle>
          <a:p>
            <a:pPr marL="0" lvl="1" indent="0">
              <a:spcBef>
                <a:spcPts val="1125"/>
              </a:spcBef>
            </a:pPr>
            <a:endParaRPr lang="en-US" sz="2250" dirty="0" smtClean="0">
              <a:solidFill>
                <a:prstClr val="black"/>
              </a:solidFill>
              <a:latin typeface="Calibri Light" panose="020F0302020204030204"/>
            </a:endParaRPr>
          </a:p>
          <a:p>
            <a:pPr marL="750094" lvl="1" indent="-321469">
              <a:spcBef>
                <a:spcPts val="563"/>
              </a:spcBef>
              <a:buFont typeface="+mj-lt"/>
              <a:buAutoNum type="arabicPeriod"/>
            </a:pPr>
            <a:endParaRPr lang="en-US" sz="2250" dirty="0">
              <a:solidFill>
                <a:prstClr val="black"/>
              </a:solidFill>
              <a:latin typeface="Calibri Light" panose="020F0302020204030204"/>
            </a:endParaRPr>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97084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574530"/>
          </a:xfrm>
        </p:spPr>
        <p:txBody>
          <a:bodyPr>
            <a:normAutofit/>
          </a:bodyPr>
          <a:lstStyle>
            <a:lvl1pPr>
              <a:defRPr sz="3600"/>
            </a:lvl1pPr>
          </a:lstStyle>
          <a:p>
            <a:r>
              <a:rPr lang="it-IT" smtClean="0"/>
              <a:t>Fare clic per modificare lo stile del titolo</a:t>
            </a:r>
            <a:endParaRPr lang="en-US" dirty="0"/>
          </a:p>
        </p:txBody>
      </p:sp>
      <p:sp>
        <p:nvSpPr>
          <p:cNvPr id="3" name="Content Placeholder 2"/>
          <p:cNvSpPr>
            <a:spLocks noGrp="1"/>
          </p:cNvSpPr>
          <p:nvPr>
            <p:ph idx="1"/>
          </p:nvPr>
        </p:nvSpPr>
        <p:spPr>
          <a:xfrm>
            <a:off x="822959" y="1491450"/>
            <a:ext cx="7543801" cy="437764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a:xfrm>
            <a:off x="822962" y="6411452"/>
            <a:ext cx="1854203" cy="365125"/>
          </a:xfrm>
        </p:spPr>
        <p:txBody>
          <a:bodyPr/>
          <a:lstStyle/>
          <a:p>
            <a:fld id="{092A8801-2F95-48B4-ADEE-161B4D282D90}" type="datetime1">
              <a:rPr lang="en-US" smtClean="0"/>
              <a:t>3/27/2017</a:t>
            </a:fld>
            <a:endParaRPr lang="en-US"/>
          </a:p>
        </p:txBody>
      </p:sp>
      <p:sp>
        <p:nvSpPr>
          <p:cNvPr id="6" name="Slide Number Placeholder 5"/>
          <p:cNvSpPr>
            <a:spLocks noGrp="1"/>
          </p:cNvSpPr>
          <p:nvPr>
            <p:ph type="sldNum" sz="quarter" idx="12"/>
          </p:nvPr>
        </p:nvSpPr>
        <p:spPr>
          <a:xfrm>
            <a:off x="7425345" y="6411452"/>
            <a:ext cx="984019" cy="365125"/>
          </a:xfrm>
        </p:spPr>
        <p:txBody>
          <a:bodyPr/>
          <a:lstStyle/>
          <a:p>
            <a:fld id="{4153A1D3-DB8E-4F6C-93AF-E3364A78C6AC}" type="slidenum">
              <a:rPr lang="en-US" smtClean="0"/>
              <a:pPr/>
              <a:t>‹N›</a:t>
            </a:fld>
            <a:endParaRPr lang="en-US"/>
          </a:p>
        </p:txBody>
      </p:sp>
      <p:sp>
        <p:nvSpPr>
          <p:cNvPr id="8"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17521417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601163"/>
          </a:xfrm>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a:xfrm>
            <a:off x="822962" y="6411452"/>
            <a:ext cx="1854203" cy="365125"/>
          </a:xfrm>
        </p:spPr>
        <p:txBody>
          <a:bodyPr/>
          <a:lstStyle/>
          <a:p>
            <a:fld id="{13F21E30-07E2-4551-8FA8-EABE4C3604A0}" type="datetime1">
              <a:rPr lang="en-US" smtClean="0"/>
              <a:t>3/27/2017</a:t>
            </a:fld>
            <a:endParaRPr lang="en-US"/>
          </a:p>
        </p:txBody>
      </p:sp>
      <p:sp>
        <p:nvSpPr>
          <p:cNvPr id="7" name="Slide Number Placeholder 6"/>
          <p:cNvSpPr>
            <a:spLocks noGrp="1"/>
          </p:cNvSpPr>
          <p:nvPr>
            <p:ph type="sldNum" sz="quarter" idx="12"/>
          </p:nvPr>
        </p:nvSpPr>
        <p:spPr>
          <a:xfrm>
            <a:off x="7425345" y="6411452"/>
            <a:ext cx="984019" cy="365125"/>
          </a:xfrm>
        </p:spPr>
        <p:txBody>
          <a:bodyPr/>
          <a:lstStyle/>
          <a:p>
            <a:fld id="{4153A1D3-DB8E-4F6C-93AF-E3364A78C6AC}" type="slidenum">
              <a:rPr lang="en-US" smtClean="0"/>
              <a:pPr/>
              <a:t>‹N›</a:t>
            </a:fld>
            <a:endParaRPr lang="en-US"/>
          </a:p>
        </p:txBody>
      </p:sp>
      <p:sp>
        <p:nvSpPr>
          <p:cNvPr id="9"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583015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556775"/>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22960" y="147318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22960" y="2209468"/>
            <a:ext cx="370332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663440" y="1473185"/>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63440" y="2209467"/>
            <a:ext cx="3703320" cy="328676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C4C56682-D5A2-49B3-99B3-5B5643F4C889}" type="datetime1">
              <a:rPr lang="en-US" smtClean="0"/>
              <a:t>3/27/2017</a:t>
            </a:fld>
            <a:endParaRPr lang="en-US"/>
          </a:p>
        </p:txBody>
      </p:sp>
      <p:sp>
        <p:nvSpPr>
          <p:cNvPr id="9" name="Slide Number Placeholder 8"/>
          <p:cNvSpPr>
            <a:spLocks noGrp="1"/>
          </p:cNvSpPr>
          <p:nvPr>
            <p:ph type="sldNum" sz="quarter" idx="12"/>
          </p:nvPr>
        </p:nvSpPr>
        <p:spPr/>
        <p:txBody>
          <a:bodyPr/>
          <a:lstStyle/>
          <a:p>
            <a:fld id="{4153A1D3-DB8E-4F6C-93AF-E3364A78C6AC}" type="slidenum">
              <a:rPr lang="en-US" smtClean="0"/>
              <a:pPr/>
              <a:t>‹N›</a:t>
            </a:fld>
            <a:endParaRPr lang="en-US"/>
          </a:p>
        </p:txBody>
      </p:sp>
      <p:sp>
        <p:nvSpPr>
          <p:cNvPr id="11"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663464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34328"/>
          </a:xfrm>
        </p:spPr>
        <p:txBody>
          <a:bodyPr>
            <a:normAutofit/>
          </a:bodyPr>
          <a:lstStyle>
            <a:lvl1pPr>
              <a:defRPr sz="3600"/>
            </a:lvl1p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983051DB-AE9F-42FF-964F-90DCF13AA8DA}" type="datetime1">
              <a:rPr lang="en-US" smtClean="0"/>
              <a:t>3/27/2017</a:t>
            </a:fld>
            <a:endParaRPr lang="en-US"/>
          </a:p>
        </p:txBody>
      </p:sp>
      <p:sp>
        <p:nvSpPr>
          <p:cNvPr id="5" name="Slide Number Placeholder 4"/>
          <p:cNvSpPr>
            <a:spLocks noGrp="1"/>
          </p:cNvSpPr>
          <p:nvPr>
            <p:ph type="sldNum" sz="quarter" idx="12"/>
          </p:nvPr>
        </p:nvSpPr>
        <p:spPr/>
        <p:txBody>
          <a:bodyPr/>
          <a:lstStyle/>
          <a:p>
            <a:fld id="{4153A1D3-DB8E-4F6C-93AF-E3364A78C6AC}" type="slidenum">
              <a:rPr lang="en-US" smtClean="0"/>
              <a:pPr/>
              <a:t>‹N›</a:t>
            </a:fld>
            <a:endParaRPr lang="en-US"/>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3466672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AE37881-A5A9-46BE-AFDC-44DDB084529E}" type="datetime1">
              <a:rPr lang="en-US" smtClean="0"/>
              <a:t>3/27/2017</a:t>
            </a:fld>
            <a:endParaRPr lang="en-US"/>
          </a:p>
        </p:txBody>
      </p:sp>
      <p:sp>
        <p:nvSpPr>
          <p:cNvPr id="9" name="Slide Number Placeholder 8"/>
          <p:cNvSpPr>
            <a:spLocks noGrp="1"/>
          </p:cNvSpPr>
          <p:nvPr>
            <p:ph type="sldNum" sz="quarter" idx="12"/>
          </p:nvPr>
        </p:nvSpPr>
        <p:spPr/>
        <p:txBody>
          <a:bodyPr/>
          <a:lstStyle/>
          <a:p>
            <a:fld id="{4153A1D3-DB8E-4F6C-93AF-E3364A78C6AC}" type="slidenum">
              <a:rPr lang="en-US" smtClean="0"/>
              <a:pPr/>
              <a:t>‹N›</a:t>
            </a:fld>
            <a:endParaRPr lang="en-US"/>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5072434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it-IT" smtClean="0"/>
              <a:t>Fare clic per modificare lo stile del titolo</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5918EA62-6B91-49EC-AC61-6FF3CE3D7545}" type="datetime1">
              <a:rPr lang="en-US" smtClean="0"/>
              <a:t>3/27/2017</a:t>
            </a:fld>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53A1D3-DB8E-4F6C-93AF-E3364A78C6AC}" type="slidenum">
              <a:rPr lang="en-US" smtClean="0">
                <a:solidFill>
                  <a:srgbClr val="344068"/>
                </a:solidFill>
              </a:rPr>
              <a:pPr/>
              <a:t>‹N›</a:t>
            </a:fld>
            <a:endParaRPr lang="en-US">
              <a:solidFill>
                <a:srgbClr val="344068"/>
              </a:solidFill>
            </a:endParaRPr>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11256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3BC02E5-7C6B-48E6-8A94-64B3B04E4A80}" type="datetime1">
              <a:rPr lang="en-US" smtClean="0"/>
              <a:t>3/27/2017</a:t>
            </a:fld>
            <a:endParaRPr lang="en-US"/>
          </a:p>
        </p:txBody>
      </p:sp>
      <p:sp>
        <p:nvSpPr>
          <p:cNvPr id="7" name="Slide Number Placeholder 6"/>
          <p:cNvSpPr>
            <a:spLocks noGrp="1"/>
          </p:cNvSpPr>
          <p:nvPr>
            <p:ph type="sldNum" sz="quarter" idx="12"/>
          </p:nvPr>
        </p:nvSpPr>
        <p:spPr/>
        <p:txBody>
          <a:bodyPr/>
          <a:lstStyle/>
          <a:p>
            <a:fld id="{4153A1D3-DB8E-4F6C-93AF-E3364A78C6AC}" type="slidenum">
              <a:rPr lang="en-US" smtClean="0"/>
              <a:pPr/>
              <a:t>‹N›</a:t>
            </a:fld>
            <a:endParaRPr lang="en-US"/>
          </a:p>
        </p:txBody>
      </p:sp>
      <p:sp>
        <p:nvSpPr>
          <p:cNvPr id="10"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62751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D15EBF4-88B7-49CA-8B88-A81F308ABD8D}" type="datetime1">
              <a:rPr lang="en-US" smtClean="0"/>
              <a:t>3/27/2017</a:t>
            </a:fld>
            <a:endParaRPr lang="en-US"/>
          </a:p>
        </p:txBody>
      </p:sp>
      <p:sp>
        <p:nvSpPr>
          <p:cNvPr id="6" name="Slide Number Placeholder 5"/>
          <p:cNvSpPr>
            <a:spLocks noGrp="1"/>
          </p:cNvSpPr>
          <p:nvPr>
            <p:ph type="sldNum" sz="quarter" idx="12"/>
          </p:nvPr>
        </p:nvSpPr>
        <p:spPr/>
        <p:txBody>
          <a:bodyPr/>
          <a:lstStyle/>
          <a:p>
            <a:fld id="{4153A1D3-DB8E-4F6C-93AF-E3364A78C6AC}" type="slidenum">
              <a:rPr lang="en-US" smtClean="0"/>
              <a:pPr/>
              <a:t>‹N›</a:t>
            </a:fld>
            <a:endParaRPr lang="en-US"/>
          </a:p>
        </p:txBody>
      </p:sp>
      <p:sp>
        <p:nvSpPr>
          <p:cNvPr id="7" name="Footer Placeholder 9"/>
          <p:cNvSpPr>
            <a:spLocks noGrp="1"/>
          </p:cNvSpPr>
          <p:nvPr>
            <p:ph type="ftr" sz="quarter" idx="11"/>
          </p:nvPr>
        </p:nvSpPr>
        <p:spPr>
          <a:xfrm>
            <a:off x="2764640" y="6459788"/>
            <a:ext cx="3617103" cy="365125"/>
          </a:xfrm>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1835589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Ovale 10"/>
          <p:cNvSpPr/>
          <p:nvPr/>
        </p:nvSpPr>
        <p:spPr>
          <a:xfrm>
            <a:off x="8683541" y="6371337"/>
            <a:ext cx="450000" cy="45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4" name="Rectangle 6"/>
          <p:cNvSpPr/>
          <p:nvPr/>
        </p:nvSpPr>
        <p:spPr>
          <a:xfrm>
            <a:off x="1" y="6371337"/>
            <a:ext cx="8930936" cy="450000"/>
          </a:xfrm>
          <a:prstGeom prst="rect">
            <a:avLst/>
          </a:prstGeom>
          <a:gradFill flip="none" rotWithShape="1">
            <a:gsLst>
              <a:gs pos="17000">
                <a:schemeClr val="bg1"/>
              </a:gs>
              <a:gs pos="31000">
                <a:schemeClr val="accent1">
                  <a:lumMod val="45000"/>
                  <a:lumOff val="55000"/>
                </a:schemeClr>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601163"/>
          </a:xfrm>
          <a:prstGeom prst="rect">
            <a:avLst/>
          </a:prstGeom>
        </p:spPr>
        <p:txBody>
          <a:bodyPr vert="horz" lIns="91440" tIns="45720" rIns="91440" bIns="45720" rtlCol="0" anchor="b">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22959" y="1393794"/>
            <a:ext cx="7543801" cy="4475300"/>
          </a:xfrm>
          <a:prstGeom prst="rect">
            <a:avLst/>
          </a:prstGeom>
        </p:spPr>
        <p:txBody>
          <a:bodyPr vert="horz" lIns="0" tIns="45720" rIns="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900">
                <a:solidFill>
                  <a:srgbClr val="FFFFFF"/>
                </a:solidFill>
              </a:defRPr>
            </a:lvl1pPr>
          </a:lstStyle>
          <a:p>
            <a:fld id="{44110935-5519-4825-8952-F357B55D469A}" type="datetime1">
              <a:rPr lang="en-US" smtClean="0"/>
              <a:t>3/27/2017</a:t>
            </a:fld>
            <a:endParaRPr lang="en-US"/>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Simone Ferrari - syrmDesign staircase</a:t>
            </a:r>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1050">
                <a:solidFill>
                  <a:srgbClr val="FFFFFF"/>
                </a:solidFill>
              </a:defRPr>
            </a:lvl1pPr>
          </a:lstStyle>
          <a:p>
            <a:fld id="{4153A1D3-DB8E-4F6C-93AF-E3364A78C6AC}" type="slidenum">
              <a:rPr lang="en-US" smtClean="0"/>
              <a:pPr/>
              <a:t>‹N›</a:t>
            </a:fld>
            <a:endParaRPr lang="en-US"/>
          </a:p>
        </p:txBody>
      </p:sp>
      <p:pic>
        <p:nvPicPr>
          <p:cNvPr id="13" name="Immagin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877" y="5943552"/>
            <a:ext cx="910654" cy="914448"/>
          </a:xfrm>
          <a:prstGeom prst="rect">
            <a:avLst/>
          </a:prstGeom>
        </p:spPr>
      </p:pic>
    </p:spTree>
    <p:extLst>
      <p:ext uri="{BB962C8B-B14F-4D97-AF65-F5344CB8AC3E}">
        <p14:creationId xmlns:p14="http://schemas.microsoft.com/office/powerpoint/2010/main" val="14101654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t-IT" sz="5400" dirty="0" err="1" smtClean="0"/>
              <a:t>syrmDesign</a:t>
            </a:r>
            <a:r>
              <a:rPr lang="it-IT" sz="5400" dirty="0"/>
              <a:t> </a:t>
            </a:r>
            <a:r>
              <a:rPr lang="it-IT" sz="5400" dirty="0" smtClean="0"/>
              <a:t>with </a:t>
            </a:r>
            <a:r>
              <a:rPr lang="it-IT" sz="5400" dirty="0" err="1" smtClean="0"/>
              <a:t>staircase</a:t>
            </a:r>
            <a:r>
              <a:rPr lang="it-IT" sz="5400" dirty="0" smtClean="0"/>
              <a:t> </a:t>
            </a:r>
            <a:r>
              <a:rPr lang="it-IT" sz="5400" dirty="0" err="1" smtClean="0"/>
              <a:t>airgap</a:t>
            </a:r>
            <a:r>
              <a:rPr lang="it-IT" sz="5400" dirty="0" smtClean="0"/>
              <a:t> </a:t>
            </a:r>
            <a:r>
              <a:rPr lang="it-IT" sz="5400" dirty="0" err="1" smtClean="0"/>
              <a:t>induction</a:t>
            </a:r>
            <a:r>
              <a:rPr lang="en-US" sz="5400" dirty="0"/>
              <a:t/>
            </a:r>
            <a:br>
              <a:rPr lang="en-US" sz="5400" dirty="0"/>
            </a:br>
            <a:endParaRPr lang="en-US" sz="5400" dirty="0"/>
          </a:p>
        </p:txBody>
      </p:sp>
      <p:sp>
        <p:nvSpPr>
          <p:cNvPr id="3" name="Subtitle 2"/>
          <p:cNvSpPr>
            <a:spLocks noGrp="1"/>
          </p:cNvSpPr>
          <p:nvPr>
            <p:ph type="subTitle" idx="1"/>
          </p:nvPr>
        </p:nvSpPr>
        <p:spPr/>
        <p:txBody>
          <a:bodyPr/>
          <a:lstStyle/>
          <a:p>
            <a:r>
              <a:rPr lang="en-US" cap="none" dirty="0" smtClean="0"/>
              <a:t>March 24 2017</a:t>
            </a:r>
          </a:p>
          <a:p>
            <a:r>
              <a:rPr lang="en-US" cap="none" dirty="0"/>
              <a:t>s</a:t>
            </a:r>
            <a:r>
              <a:rPr lang="en-US" cap="none" dirty="0" smtClean="0"/>
              <a:t>imone.ferrari@polito.it</a:t>
            </a:r>
          </a:p>
        </p:txBody>
      </p:sp>
      <p:sp>
        <p:nvSpPr>
          <p:cNvPr id="4" name="Footer Placeholder 3"/>
          <p:cNvSpPr>
            <a:spLocks noGrp="1"/>
          </p:cNvSpPr>
          <p:nvPr>
            <p:ph type="ftr" sz="quarter" idx="11"/>
          </p:nvPr>
        </p:nvSpPr>
        <p:spPr>
          <a:xfrm>
            <a:off x="2764640" y="6459788"/>
            <a:ext cx="3940960" cy="365125"/>
          </a:xfrm>
        </p:spPr>
        <p:txBody>
          <a:bodyPr/>
          <a:lstStyle/>
          <a:p>
            <a:r>
              <a:rPr lang="en-US" smtClean="0"/>
              <a:t>Simone Ferrari - syrmDesign staircase</a:t>
            </a:r>
            <a:endParaRPr lang="en-US" dirty="0"/>
          </a:p>
        </p:txBody>
      </p:sp>
      <p:sp>
        <p:nvSpPr>
          <p:cNvPr id="5" name="Slide Number Placeholder 4"/>
          <p:cNvSpPr>
            <a:spLocks noGrp="1"/>
          </p:cNvSpPr>
          <p:nvPr>
            <p:ph type="sldNum" sz="quarter" idx="12"/>
          </p:nvPr>
        </p:nvSpPr>
        <p:spPr/>
        <p:txBody>
          <a:bodyPr/>
          <a:lstStyle/>
          <a:p>
            <a:fld id="{4153A1D3-DB8E-4F6C-93AF-E3364A78C6AC}" type="slidenum">
              <a:rPr lang="en-US" smtClean="0"/>
              <a:pPr/>
              <a:t>1</a:t>
            </a:fld>
            <a:endParaRPr lang="en-US"/>
          </a:p>
        </p:txBody>
      </p:sp>
    </p:spTree>
    <p:extLst>
      <p:ext uri="{BB962C8B-B14F-4D97-AF65-F5344CB8AC3E}">
        <p14:creationId xmlns:p14="http://schemas.microsoft.com/office/powerpoint/2010/main" val="249748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Content</a:t>
            </a:r>
            <a:endParaRPr lang="en-US" dirty="0"/>
          </a:p>
        </p:txBody>
      </p:sp>
      <p:sp>
        <p:nvSpPr>
          <p:cNvPr id="3" name="Segnaposto contenuto 2"/>
          <p:cNvSpPr>
            <a:spLocks noGrp="1"/>
          </p:cNvSpPr>
          <p:nvPr>
            <p:ph idx="1"/>
          </p:nvPr>
        </p:nvSpPr>
        <p:spPr/>
        <p:txBody>
          <a:bodyPr/>
          <a:lstStyle/>
          <a:p>
            <a:pPr marL="263525" indent="-176213">
              <a:buClrTx/>
              <a:buFont typeface="Arial" panose="020B0604020202020204" pitchFamily="34" charset="0"/>
              <a:buChar char="•"/>
            </a:pPr>
            <a:r>
              <a:rPr lang="en-US" dirty="0" err="1" smtClean="0"/>
              <a:t>syrmDesign</a:t>
            </a:r>
            <a:r>
              <a:rPr lang="en-US" dirty="0" smtClean="0"/>
              <a:t> flowchart</a:t>
            </a:r>
          </a:p>
          <a:p>
            <a:pPr marL="263525" indent="-176213">
              <a:buClrTx/>
              <a:buFont typeface="Arial" panose="020B0604020202020204" pitchFamily="34" charset="0"/>
              <a:buChar char="•"/>
            </a:pPr>
            <a:r>
              <a:rPr lang="en-US" dirty="0" smtClean="0"/>
              <a:t>New parameter definition: </a:t>
            </a:r>
            <a:r>
              <a:rPr lang="en-US" dirty="0" err="1" smtClean="0"/>
              <a:t>kt</a:t>
            </a:r>
            <a:endParaRPr lang="en-US" dirty="0" smtClean="0"/>
          </a:p>
          <a:p>
            <a:pPr marL="263525" indent="-176213">
              <a:buClrTx/>
              <a:buFont typeface="Arial" panose="020B0604020202020204" pitchFamily="34" charset="0"/>
              <a:buChar char="•"/>
            </a:pPr>
            <a:r>
              <a:rPr lang="en-US" dirty="0" smtClean="0"/>
              <a:t>Staircase evaluation</a:t>
            </a:r>
          </a:p>
          <a:p>
            <a:pPr marL="263525" indent="-176213">
              <a:buClrTx/>
              <a:buFont typeface="Arial" panose="020B0604020202020204" pitchFamily="34" charset="0"/>
              <a:buChar char="•"/>
            </a:pPr>
            <a:r>
              <a:rPr lang="en-US" dirty="0" smtClean="0"/>
              <a:t>d-axis evaluation</a:t>
            </a:r>
          </a:p>
          <a:p>
            <a:pPr marL="263525" indent="-176213">
              <a:buClrTx/>
              <a:buFont typeface="Arial" panose="020B0604020202020204" pitchFamily="34" charset="0"/>
              <a:buChar char="•"/>
            </a:pPr>
            <a:r>
              <a:rPr lang="en-US" dirty="0" smtClean="0"/>
              <a:t>Minor modifications</a:t>
            </a:r>
          </a:p>
          <a:p>
            <a:pPr marL="263525" indent="-176213">
              <a:buClrTx/>
              <a:buFont typeface="Arial" panose="020B0604020202020204" pitchFamily="34" charset="0"/>
              <a:buChar char="•"/>
            </a:pPr>
            <a:r>
              <a:rPr lang="en-US" dirty="0" smtClean="0"/>
              <a:t>FEA verification</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2</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53876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syrmDesign</a:t>
            </a:r>
            <a:r>
              <a:rPr lang="it-IT" dirty="0" smtClean="0"/>
              <a:t> </a:t>
            </a:r>
            <a:r>
              <a:rPr lang="it-IT" dirty="0" err="1" smtClean="0"/>
              <a:t>flowchart</a:t>
            </a:r>
            <a:endParaRPr lang="it-IT" dirty="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3</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
        <p:nvSpPr>
          <p:cNvPr id="6" name="Ovale 5"/>
          <p:cNvSpPr/>
          <p:nvPr/>
        </p:nvSpPr>
        <p:spPr>
          <a:xfrm>
            <a:off x="251520" y="1126428"/>
            <a:ext cx="90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solidFill>
                  <a:sysClr val="windowText" lastClr="000000"/>
                </a:solidFill>
              </a:rPr>
              <a:t>start</a:t>
            </a:r>
            <a:endParaRPr lang="en-US" sz="1400" dirty="0">
              <a:ln w="3175">
                <a:noFill/>
              </a:ln>
              <a:solidFill>
                <a:sysClr val="windowText" lastClr="000000"/>
              </a:solidFill>
            </a:endParaRPr>
          </a:p>
        </p:txBody>
      </p:sp>
      <p:sp>
        <p:nvSpPr>
          <p:cNvPr id="7" name="Rettangolo 6"/>
          <p:cNvSpPr/>
          <p:nvPr/>
        </p:nvSpPr>
        <p:spPr>
          <a:xfrm>
            <a:off x="1331640" y="1030687"/>
            <a:ext cx="1080000" cy="54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staircase</a:t>
            </a:r>
            <a:r>
              <a:rPr lang="en-US" sz="1400" dirty="0" smtClean="0"/>
              <a:t> </a:t>
            </a:r>
            <a:r>
              <a:rPr lang="en-US" sz="1400" dirty="0" smtClean="0">
                <a:solidFill>
                  <a:sysClr val="windowText" lastClr="000000"/>
                </a:solidFill>
              </a:rPr>
              <a:t>evaluation</a:t>
            </a:r>
            <a:endParaRPr lang="en-US" sz="1400" dirty="0">
              <a:solidFill>
                <a:sysClr val="windowText" lastClr="000000"/>
              </a:solidFill>
            </a:endParaRPr>
          </a:p>
        </p:txBody>
      </p:sp>
      <p:sp>
        <p:nvSpPr>
          <p:cNvPr id="8" name="Rettangolo 7"/>
          <p:cNvSpPr/>
          <p:nvPr/>
        </p:nvSpPr>
        <p:spPr>
          <a:xfrm>
            <a:off x="2595869" y="1033003"/>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geometric definitions</a:t>
            </a:r>
            <a:endParaRPr lang="en-US" sz="1400" dirty="0">
              <a:solidFill>
                <a:sysClr val="windowText" lastClr="000000"/>
              </a:solidFill>
            </a:endParaRPr>
          </a:p>
        </p:txBody>
      </p:sp>
      <p:sp>
        <p:nvSpPr>
          <p:cNvPr id="9" name="Rettangolo 8"/>
          <p:cNvSpPr/>
          <p:nvPr/>
        </p:nvSpPr>
        <p:spPr>
          <a:xfrm>
            <a:off x="3860098" y="1027247"/>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d-axis evaluation</a:t>
            </a:r>
            <a:endParaRPr lang="en-US" sz="1400" dirty="0">
              <a:solidFill>
                <a:sysClr val="windowText" lastClr="000000"/>
              </a:solidFill>
            </a:endParaRPr>
          </a:p>
        </p:txBody>
      </p:sp>
      <p:sp>
        <p:nvSpPr>
          <p:cNvPr id="10" name="Rettangolo 9"/>
          <p:cNvSpPr/>
          <p:nvPr/>
        </p:nvSpPr>
        <p:spPr>
          <a:xfrm>
            <a:off x="5124327" y="1027247"/>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q-axis evaluation</a:t>
            </a:r>
            <a:endParaRPr lang="en-US" sz="1400" dirty="0">
              <a:solidFill>
                <a:sysClr val="windowText" lastClr="000000"/>
              </a:solidFill>
            </a:endParaRPr>
          </a:p>
        </p:txBody>
      </p:sp>
      <p:sp>
        <p:nvSpPr>
          <p:cNvPr id="11" name="Rettangolo 10"/>
          <p:cNvSpPr/>
          <p:nvPr/>
        </p:nvSpPr>
        <p:spPr>
          <a:xfrm>
            <a:off x="6388556" y="1036428"/>
            <a:ext cx="1080000"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Slot area and leakage</a:t>
            </a:r>
            <a:endParaRPr lang="en-US" sz="1400" dirty="0">
              <a:solidFill>
                <a:sysClr val="windowText" lastClr="000000"/>
              </a:solidFill>
            </a:endParaRPr>
          </a:p>
        </p:txBody>
      </p:sp>
      <p:sp>
        <p:nvSpPr>
          <p:cNvPr id="12" name="Rettangolo 11"/>
          <p:cNvSpPr/>
          <p:nvPr/>
        </p:nvSpPr>
        <p:spPr>
          <a:xfrm>
            <a:off x="7652784" y="1036428"/>
            <a:ext cx="1167687" cy="5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Torque and PF evaluation</a:t>
            </a:r>
            <a:endParaRPr lang="en-US" sz="1400" dirty="0">
              <a:solidFill>
                <a:sysClr val="windowText" lastClr="000000"/>
              </a:solidFill>
            </a:endParaRPr>
          </a:p>
        </p:txBody>
      </p:sp>
      <p:pic>
        <p:nvPicPr>
          <p:cNvPr id="13" name="Immagine 12"/>
          <p:cNvPicPr>
            <a:picLocks noChangeAspect="1"/>
          </p:cNvPicPr>
          <p:nvPr/>
        </p:nvPicPr>
        <p:blipFill>
          <a:blip r:embed="rId2"/>
          <a:stretch>
            <a:fillRect/>
          </a:stretch>
        </p:blipFill>
        <p:spPr>
          <a:xfrm>
            <a:off x="2101829" y="1885822"/>
            <a:ext cx="3600000" cy="2696990"/>
          </a:xfrm>
          <a:prstGeom prst="rect">
            <a:avLst/>
          </a:prstGeom>
          <a:ln>
            <a:solidFill>
              <a:schemeClr val="tx1"/>
            </a:solidFill>
          </a:ln>
        </p:spPr>
      </p:pic>
      <p:sp>
        <p:nvSpPr>
          <p:cNvPr id="14" name="Rettangolo 13"/>
          <p:cNvSpPr/>
          <p:nvPr/>
        </p:nvSpPr>
        <p:spPr>
          <a:xfrm>
            <a:off x="827585" y="5265264"/>
            <a:ext cx="1167687" cy="54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Flux barrier design (</a:t>
            </a:r>
            <a:r>
              <a:rPr lang="en-US" sz="1400" dirty="0" err="1" smtClean="0">
                <a:solidFill>
                  <a:sysClr val="windowText" lastClr="000000"/>
                </a:solidFill>
              </a:rPr>
              <a:t>hc</a:t>
            </a:r>
            <a:r>
              <a:rPr lang="en-US" sz="1400" dirty="0" smtClean="0">
                <a:solidFill>
                  <a:sysClr val="windowText" lastClr="000000"/>
                </a:solidFill>
              </a:rPr>
              <a:t>)</a:t>
            </a:r>
            <a:endParaRPr lang="en-US" sz="1400" dirty="0">
              <a:solidFill>
                <a:sysClr val="windowText" lastClr="000000"/>
              </a:solidFill>
            </a:endParaRPr>
          </a:p>
        </p:txBody>
      </p:sp>
      <p:sp>
        <p:nvSpPr>
          <p:cNvPr id="15" name="Rettangolo 14"/>
          <p:cNvSpPr/>
          <p:nvPr/>
        </p:nvSpPr>
        <p:spPr>
          <a:xfrm>
            <a:off x="3317985" y="5265264"/>
            <a:ext cx="1167687" cy="540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rPr>
              <a:t>Flux carrier design (dx)</a:t>
            </a:r>
            <a:endParaRPr lang="en-US" sz="1400" dirty="0">
              <a:solidFill>
                <a:sysClr val="windowText" lastClr="000000"/>
              </a:solidFill>
            </a:endParaRPr>
          </a:p>
        </p:txBody>
      </p:sp>
      <p:sp>
        <p:nvSpPr>
          <p:cNvPr id="16" name="Ovale 15"/>
          <p:cNvSpPr/>
          <p:nvPr/>
        </p:nvSpPr>
        <p:spPr>
          <a:xfrm>
            <a:off x="5808385" y="5355263"/>
            <a:ext cx="90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3175">
                  <a:noFill/>
                </a:ln>
                <a:solidFill>
                  <a:sysClr val="windowText" lastClr="000000"/>
                </a:solidFill>
              </a:rPr>
              <a:t>end</a:t>
            </a:r>
            <a:endParaRPr lang="en-US" sz="1400" dirty="0">
              <a:ln w="3175">
                <a:noFill/>
              </a:ln>
              <a:solidFill>
                <a:sysClr val="windowText" lastClr="000000"/>
              </a:solidFill>
            </a:endParaRPr>
          </a:p>
        </p:txBody>
      </p:sp>
      <p:cxnSp>
        <p:nvCxnSpPr>
          <p:cNvPr id="18" name="Connettore 2 17"/>
          <p:cNvCxnSpPr>
            <a:stCxn id="6" idx="6"/>
            <a:endCxn id="7" idx="1"/>
          </p:cNvCxnSpPr>
          <p:nvPr/>
        </p:nvCxnSpPr>
        <p:spPr>
          <a:xfrm flipV="1">
            <a:off x="1151520" y="1300687"/>
            <a:ext cx="180120" cy="5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7" idx="3"/>
            <a:endCxn id="8" idx="1"/>
          </p:cNvCxnSpPr>
          <p:nvPr/>
        </p:nvCxnSpPr>
        <p:spPr>
          <a:xfrm>
            <a:off x="2411640" y="1300687"/>
            <a:ext cx="184229" cy="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stCxn id="8" idx="3"/>
            <a:endCxn id="9" idx="1"/>
          </p:cNvCxnSpPr>
          <p:nvPr/>
        </p:nvCxnSpPr>
        <p:spPr>
          <a:xfrm flipV="1">
            <a:off x="3675869" y="1297247"/>
            <a:ext cx="184229" cy="5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stCxn id="9" idx="3"/>
            <a:endCxn id="10" idx="1"/>
          </p:cNvCxnSpPr>
          <p:nvPr/>
        </p:nvCxnSpPr>
        <p:spPr>
          <a:xfrm>
            <a:off x="4940098" y="1297247"/>
            <a:ext cx="1842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10" idx="3"/>
            <a:endCxn id="11" idx="1"/>
          </p:cNvCxnSpPr>
          <p:nvPr/>
        </p:nvCxnSpPr>
        <p:spPr>
          <a:xfrm>
            <a:off x="6204327" y="1297247"/>
            <a:ext cx="184229" cy="9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a:stCxn id="11" idx="3"/>
            <a:endCxn id="12" idx="1"/>
          </p:cNvCxnSpPr>
          <p:nvPr/>
        </p:nvCxnSpPr>
        <p:spPr>
          <a:xfrm>
            <a:off x="7468556" y="1306428"/>
            <a:ext cx="184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Ovale 31"/>
          <p:cNvSpPr/>
          <p:nvPr/>
        </p:nvSpPr>
        <p:spPr>
          <a:xfrm>
            <a:off x="6494117" y="3198317"/>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4 33"/>
          <p:cNvCxnSpPr>
            <a:stCxn id="12" idx="3"/>
            <a:endCxn id="32" idx="6"/>
          </p:cNvCxnSpPr>
          <p:nvPr/>
        </p:nvCxnSpPr>
        <p:spPr>
          <a:xfrm flipH="1">
            <a:off x="6566117" y="1306428"/>
            <a:ext cx="2254354" cy="1927889"/>
          </a:xfrm>
          <a:prstGeom prst="bentConnector3">
            <a:avLst>
              <a:gd name="adj1" fmla="val -101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p:cNvCxnSpPr>
            <a:stCxn id="32" idx="2"/>
            <a:endCxn id="13" idx="3"/>
          </p:cNvCxnSpPr>
          <p:nvPr/>
        </p:nvCxnSpPr>
        <p:spPr>
          <a:xfrm flipH="1">
            <a:off x="5701829" y="3234317"/>
            <a:ext cx="7922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e 36"/>
          <p:cNvSpPr/>
          <p:nvPr/>
        </p:nvSpPr>
        <p:spPr>
          <a:xfrm>
            <a:off x="1165469" y="3201041"/>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p:cNvCxnSpPr>
            <a:stCxn id="13" idx="1"/>
            <a:endCxn id="37" idx="6"/>
          </p:cNvCxnSpPr>
          <p:nvPr/>
        </p:nvCxnSpPr>
        <p:spPr>
          <a:xfrm flipH="1">
            <a:off x="1237469" y="3234317"/>
            <a:ext cx="864360" cy="27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4 42"/>
          <p:cNvCxnSpPr>
            <a:stCxn id="37" idx="2"/>
            <a:endCxn id="14" idx="1"/>
          </p:cNvCxnSpPr>
          <p:nvPr/>
        </p:nvCxnSpPr>
        <p:spPr>
          <a:xfrm rot="10800000" flipV="1">
            <a:off x="827585" y="3237040"/>
            <a:ext cx="337884" cy="2298223"/>
          </a:xfrm>
          <a:prstGeom prst="bentConnector3">
            <a:avLst>
              <a:gd name="adj1" fmla="val 1676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37" idx="4"/>
            <a:endCxn id="32" idx="4"/>
          </p:cNvCxnSpPr>
          <p:nvPr/>
        </p:nvCxnSpPr>
        <p:spPr>
          <a:xfrm rot="5400000" flipH="1" flipV="1">
            <a:off x="3864431" y="607355"/>
            <a:ext cx="2724" cy="5328648"/>
          </a:xfrm>
          <a:prstGeom prst="bentConnector3">
            <a:avLst>
              <a:gd name="adj1" fmla="val -545484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p:cNvCxnSpPr>
            <a:stCxn id="14" idx="3"/>
            <a:endCxn id="15" idx="1"/>
          </p:cNvCxnSpPr>
          <p:nvPr/>
        </p:nvCxnSpPr>
        <p:spPr>
          <a:xfrm>
            <a:off x="1995272" y="5535264"/>
            <a:ext cx="13227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p:cNvCxnSpPr>
            <a:stCxn id="15" idx="3"/>
            <a:endCxn id="16" idx="2"/>
          </p:cNvCxnSpPr>
          <p:nvPr/>
        </p:nvCxnSpPr>
        <p:spPr>
          <a:xfrm flipV="1">
            <a:off x="4485672" y="5535263"/>
            <a:ext cx="13227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7020272" y="3573016"/>
            <a:ext cx="1800199" cy="1938992"/>
          </a:xfrm>
          <a:prstGeom prst="rect">
            <a:avLst/>
          </a:prstGeom>
          <a:noFill/>
        </p:spPr>
        <p:txBody>
          <a:bodyPr wrap="square" rtlCol="0">
            <a:spAutoFit/>
          </a:bodyPr>
          <a:lstStyle/>
          <a:p>
            <a:r>
              <a:rPr lang="en-US" sz="1200" dirty="0" smtClean="0"/>
              <a:t>NOTE:</a:t>
            </a:r>
          </a:p>
          <a:p>
            <a:pPr marL="171450" indent="-171450">
              <a:buFont typeface="Wingdings" panose="05000000000000000000" pitchFamily="2" charset="2"/>
              <a:buChar char="Ø"/>
            </a:pPr>
            <a:r>
              <a:rPr lang="en-US" sz="1200" dirty="0" smtClean="0"/>
              <a:t>The </a:t>
            </a:r>
            <a:r>
              <a:rPr lang="en-US" sz="1200" dirty="0" smtClean="0">
                <a:solidFill>
                  <a:srgbClr val="00B050"/>
                </a:solidFill>
              </a:rPr>
              <a:t>green </a:t>
            </a:r>
            <a:r>
              <a:rPr lang="en-US" sz="1200" dirty="0" smtClean="0"/>
              <a:t>blocks are </a:t>
            </a:r>
            <a:r>
              <a:rPr lang="en-US" sz="1200" dirty="0" smtClean="0">
                <a:solidFill>
                  <a:srgbClr val="00B050"/>
                </a:solidFill>
              </a:rPr>
              <a:t>added</a:t>
            </a:r>
            <a:r>
              <a:rPr lang="en-US" sz="1200" dirty="0" smtClean="0"/>
              <a:t> in this release. The </a:t>
            </a:r>
            <a:r>
              <a:rPr lang="en-US" sz="1200" dirty="0" smtClean="0">
                <a:solidFill>
                  <a:srgbClr val="FFC000"/>
                </a:solidFill>
              </a:rPr>
              <a:t>yellow</a:t>
            </a:r>
            <a:r>
              <a:rPr lang="en-US" sz="1200" dirty="0" smtClean="0"/>
              <a:t> blocks are </a:t>
            </a:r>
            <a:r>
              <a:rPr lang="en-US" sz="1200" dirty="0" smtClean="0">
                <a:solidFill>
                  <a:srgbClr val="FFC000"/>
                </a:solidFill>
              </a:rPr>
              <a:t>modified</a:t>
            </a:r>
            <a:r>
              <a:rPr lang="en-US" sz="1200" dirty="0" smtClean="0"/>
              <a:t> in this release.</a:t>
            </a:r>
          </a:p>
          <a:p>
            <a:pPr marL="171450" indent="-171450">
              <a:buFont typeface="Wingdings" panose="05000000000000000000" pitchFamily="2" charset="2"/>
              <a:buChar char="Ø"/>
            </a:pPr>
            <a:r>
              <a:rPr lang="en-US" sz="1200" dirty="0" smtClean="0"/>
              <a:t>The order in the performance evaluation is slightly different in the script.</a:t>
            </a:r>
            <a:endParaRPr lang="en-US" sz="1200" dirty="0"/>
          </a:p>
        </p:txBody>
      </p:sp>
    </p:spTree>
    <p:extLst>
      <p:ext uri="{BB962C8B-B14F-4D97-AF65-F5344CB8AC3E}">
        <p14:creationId xmlns:p14="http://schemas.microsoft.com/office/powerpoint/2010/main" val="197629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New </a:t>
            </a:r>
            <a:r>
              <a:rPr lang="en-US" dirty="0" smtClean="0"/>
              <a:t>tooth factor </a:t>
            </a:r>
            <a:r>
              <a:rPr lang="en-US" dirty="0" smtClean="0"/>
              <a:t>definition: </a:t>
            </a:r>
            <a:r>
              <a:rPr lang="en-US" dirty="0" err="1" smtClean="0"/>
              <a:t>kt</a:t>
            </a:r>
            <a:endParaRPr lang="en-US" dirty="0"/>
          </a:p>
        </p:txBody>
      </p:sp>
      <p:sp>
        <p:nvSpPr>
          <p:cNvPr id="3" name="Segnaposto contenuto 2"/>
          <p:cNvSpPr>
            <a:spLocks noGrp="1"/>
          </p:cNvSpPr>
          <p:nvPr>
            <p:ph idx="1"/>
          </p:nvPr>
        </p:nvSpPr>
        <p:spPr/>
        <p:txBody>
          <a:bodyPr/>
          <a:lstStyle/>
          <a:p>
            <a:pPr marL="87312" indent="0">
              <a:buClrTx/>
              <a:buNone/>
            </a:pPr>
            <a:r>
              <a:rPr lang="en-US" dirty="0" smtClean="0"/>
              <a:t>The new factor </a:t>
            </a:r>
            <a:r>
              <a:rPr lang="en-US" dirty="0" err="1" smtClean="0"/>
              <a:t>kt</a:t>
            </a:r>
            <a:r>
              <a:rPr lang="en-US" dirty="0" smtClean="0"/>
              <a:t> is defined as the ratio (lower than 1) between the tooth width evaluated to have a tooth induction equal to the yoke induction, and the final tooth width.</a:t>
            </a:r>
          </a:p>
          <a:p>
            <a:pPr marL="87312" indent="0">
              <a:buClrTx/>
              <a:buNone/>
            </a:pPr>
            <a:r>
              <a:rPr lang="en-US" dirty="0" smtClean="0"/>
              <a:t>A smaller tooth cause:</a:t>
            </a:r>
          </a:p>
          <a:p>
            <a:pPr marL="430212" indent="-342900">
              <a:buClrTx/>
              <a:buFont typeface="Wingdings" panose="05000000000000000000" pitchFamily="2" charset="2"/>
              <a:buChar char="Ø"/>
            </a:pPr>
            <a:r>
              <a:rPr lang="en-US" dirty="0" smtClean="0"/>
              <a:t>a reduction of the ratio between the maximum </a:t>
            </a:r>
            <a:r>
              <a:rPr lang="en-US" dirty="0" err="1" smtClean="0"/>
              <a:t>airgap</a:t>
            </a:r>
            <a:r>
              <a:rPr lang="en-US" dirty="0" smtClean="0"/>
              <a:t> induction and the yoke induction</a:t>
            </a:r>
          </a:p>
          <a:p>
            <a:pPr marL="430212" indent="-342900">
              <a:buClrTx/>
              <a:buFont typeface="Wingdings" panose="05000000000000000000" pitchFamily="2" charset="2"/>
              <a:buChar char="Ø"/>
            </a:pPr>
            <a:r>
              <a:rPr lang="en-US" dirty="0" smtClean="0"/>
              <a:t>a possible increase of the peak of the first harmonic in the </a:t>
            </a:r>
            <a:r>
              <a:rPr lang="en-US" dirty="0" err="1" smtClean="0"/>
              <a:t>airgap</a:t>
            </a:r>
            <a:r>
              <a:rPr lang="en-US" dirty="0" smtClean="0"/>
              <a:t>, respect to the maximum induction allowed at the </a:t>
            </a:r>
            <a:r>
              <a:rPr lang="en-US" dirty="0" err="1" smtClean="0"/>
              <a:t>airgap</a:t>
            </a:r>
            <a:endParaRPr lang="en-US" dirty="0" smtClean="0"/>
          </a:p>
          <a:p>
            <a:pPr marL="430212" indent="-342900">
              <a:buClrTx/>
              <a:buFont typeface="Wingdings" panose="05000000000000000000" pitchFamily="2" charset="2"/>
              <a:buChar char="Ø"/>
            </a:pPr>
            <a:r>
              <a:rPr lang="en-US" dirty="0"/>
              <a:t>a</a:t>
            </a:r>
            <a:r>
              <a:rPr lang="en-US" dirty="0" smtClean="0"/>
              <a:t>n increasing of the slot area, that means an higher rated current</a:t>
            </a:r>
          </a:p>
          <a:p>
            <a:pPr marL="430212" indent="-342900">
              <a:buClrTx/>
              <a:buFont typeface="Wingdings" panose="05000000000000000000" pitchFamily="2" charset="2"/>
              <a:buChar char="Ø"/>
            </a:pPr>
            <a:endParaRPr lang="en-US" dirty="0" smtClean="0"/>
          </a:p>
        </p:txBody>
      </p:sp>
      <p:sp>
        <p:nvSpPr>
          <p:cNvPr id="4" name="Segnaposto numero diapositiva 3"/>
          <p:cNvSpPr>
            <a:spLocks noGrp="1"/>
          </p:cNvSpPr>
          <p:nvPr>
            <p:ph type="sldNum" sz="quarter" idx="12"/>
          </p:nvPr>
        </p:nvSpPr>
        <p:spPr/>
        <p:txBody>
          <a:bodyPr/>
          <a:lstStyle/>
          <a:p>
            <a:fld id="{4153A1D3-DB8E-4F6C-93AF-E3364A78C6AC}" type="slidenum">
              <a:rPr lang="en-US" smtClean="0"/>
              <a:pPr/>
              <a:t>4</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2660237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Staircase evaluation</a:t>
            </a:r>
            <a:endParaRPr lang="en-US" dirty="0"/>
          </a:p>
        </p:txBody>
      </p:sp>
      <p:sp>
        <p:nvSpPr>
          <p:cNvPr id="3" name="Segnaposto contenuto 2"/>
          <p:cNvSpPr>
            <a:spLocks noGrp="1"/>
          </p:cNvSpPr>
          <p:nvPr>
            <p:ph idx="1"/>
          </p:nvPr>
        </p:nvSpPr>
        <p:spPr/>
        <p:txBody>
          <a:bodyPr>
            <a:normAutofit lnSpcReduction="10000"/>
          </a:bodyPr>
          <a:lstStyle/>
          <a:p>
            <a:pPr marL="87312" indent="0">
              <a:buClrTx/>
              <a:buNone/>
            </a:pPr>
            <a:r>
              <a:rPr lang="en-US" dirty="0" smtClean="0"/>
              <a:t>Ideally, the </a:t>
            </a:r>
            <a:r>
              <a:rPr lang="en-US" dirty="0" err="1" smtClean="0"/>
              <a:t>airgap</a:t>
            </a:r>
            <a:r>
              <a:rPr lang="en-US" dirty="0" smtClean="0"/>
              <a:t> induction is a sinewave. The effect of the stator teeth make the </a:t>
            </a:r>
            <a:r>
              <a:rPr lang="en-US" dirty="0" err="1" smtClean="0"/>
              <a:t>airgap</a:t>
            </a:r>
            <a:r>
              <a:rPr lang="en-US" dirty="0" smtClean="0"/>
              <a:t> induction a staircase, which copy the original sine (called generator in the following slides).</a:t>
            </a:r>
          </a:p>
          <a:p>
            <a:pPr marL="87312" indent="0">
              <a:buClrTx/>
              <a:buNone/>
            </a:pPr>
            <a:r>
              <a:rPr lang="en-US" dirty="0" smtClean="0"/>
              <a:t>In the proposed analysis, the staircase is used to evaluate the shape factor to obtain the mean value and the peak of the first harmonic of the staircase, starting from the maximum </a:t>
            </a:r>
            <a:r>
              <a:rPr lang="en-US" dirty="0" err="1" smtClean="0"/>
              <a:t>airgap</a:t>
            </a:r>
            <a:r>
              <a:rPr lang="en-US" dirty="0" smtClean="0"/>
              <a:t> induction (b*</a:t>
            </a:r>
            <a:r>
              <a:rPr lang="en-US" dirty="0" err="1" smtClean="0"/>
              <a:t>Bfe</a:t>
            </a:r>
            <a:r>
              <a:rPr lang="en-US" dirty="0" smtClean="0"/>
              <a:t>).</a:t>
            </a:r>
          </a:p>
          <a:p>
            <a:pPr marL="87312" indent="0">
              <a:buClrTx/>
              <a:buNone/>
            </a:pPr>
            <a:r>
              <a:rPr lang="en-US" dirty="0" smtClean="0"/>
              <a:t>Using a per-unit notation, where the base value is b*</a:t>
            </a:r>
            <a:r>
              <a:rPr lang="en-US" dirty="0" err="1" smtClean="0"/>
              <a:t>Bfe</a:t>
            </a:r>
            <a:r>
              <a:rPr lang="en-US" dirty="0" smtClean="0"/>
              <a:t>, the maximum instantaneous induction allowed in the </a:t>
            </a:r>
            <a:r>
              <a:rPr lang="en-US" dirty="0" err="1" smtClean="0"/>
              <a:t>airgap</a:t>
            </a:r>
            <a:r>
              <a:rPr lang="en-US" dirty="0" smtClean="0"/>
              <a:t> is equal to 1: all the points of the wave with </a:t>
            </a:r>
            <a:r>
              <a:rPr lang="en-US" dirty="0" err="1" smtClean="0"/>
              <a:t>Bpu</a:t>
            </a:r>
            <a:r>
              <a:rPr lang="en-US" dirty="0" smtClean="0"/>
              <a:t>&gt;1 will be saturated to 1.</a:t>
            </a:r>
            <a:r>
              <a:rPr lang="en-US" dirty="0"/>
              <a:t> </a:t>
            </a:r>
            <a:r>
              <a:rPr lang="en-US" dirty="0" smtClean="0"/>
              <a:t>With </a:t>
            </a:r>
            <a:r>
              <a:rPr lang="en-US" dirty="0" err="1" smtClean="0"/>
              <a:t>kt</a:t>
            </a:r>
            <a:r>
              <a:rPr lang="en-US" dirty="0" smtClean="0"/>
              <a:t>=1, the peak of the generator wave is equal to 1 and no saturation is applied (top figure of the next slide).</a:t>
            </a:r>
          </a:p>
          <a:p>
            <a:pPr marL="87312" indent="0">
              <a:buClrTx/>
              <a:buNone/>
            </a:pPr>
            <a:r>
              <a:rPr lang="en-US" dirty="0" smtClean="0"/>
              <a:t>With </a:t>
            </a:r>
            <a:r>
              <a:rPr lang="en-US" dirty="0" err="1" smtClean="0"/>
              <a:t>kt</a:t>
            </a:r>
            <a:r>
              <a:rPr lang="en-US" dirty="0" smtClean="0"/>
              <a:t>&lt;1, the peak of the generator wave is increased, causing a saturation in the staircase wave. This saturation leads to a first harmonic peak higher than 1 (bottom figures of next slide)</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5</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169406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Staircase evaluation</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6</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pic>
        <p:nvPicPr>
          <p:cNvPr id="7" name="Immagine 6"/>
          <p:cNvPicPr>
            <a:picLocks noChangeAspect="1"/>
          </p:cNvPicPr>
          <p:nvPr/>
        </p:nvPicPr>
        <p:blipFill>
          <a:blip r:embed="rId2"/>
          <a:stretch>
            <a:fillRect/>
          </a:stretch>
        </p:blipFill>
        <p:spPr>
          <a:xfrm>
            <a:off x="2772000" y="804018"/>
            <a:ext cx="3600000" cy="2696990"/>
          </a:xfrm>
          <a:prstGeom prst="rect">
            <a:avLst/>
          </a:prstGeom>
        </p:spPr>
      </p:pic>
      <p:pic>
        <p:nvPicPr>
          <p:cNvPr id="8" name="Immagine 7"/>
          <p:cNvPicPr>
            <a:picLocks noChangeAspect="1"/>
          </p:cNvPicPr>
          <p:nvPr/>
        </p:nvPicPr>
        <p:blipFill>
          <a:blip r:embed="rId3"/>
          <a:stretch>
            <a:fillRect/>
          </a:stretch>
        </p:blipFill>
        <p:spPr>
          <a:xfrm>
            <a:off x="648000" y="3501008"/>
            <a:ext cx="3600000" cy="2696990"/>
          </a:xfrm>
          <a:prstGeom prst="rect">
            <a:avLst/>
          </a:prstGeom>
        </p:spPr>
      </p:pic>
      <p:pic>
        <p:nvPicPr>
          <p:cNvPr id="9" name="Immagine 8"/>
          <p:cNvPicPr>
            <a:picLocks noChangeAspect="1"/>
          </p:cNvPicPr>
          <p:nvPr/>
        </p:nvPicPr>
        <p:blipFill>
          <a:blip r:embed="rId4"/>
          <a:stretch>
            <a:fillRect/>
          </a:stretch>
        </p:blipFill>
        <p:spPr>
          <a:xfrm>
            <a:off x="4896000" y="3501008"/>
            <a:ext cx="3600000" cy="2696990"/>
          </a:xfrm>
          <a:prstGeom prst="rect">
            <a:avLst/>
          </a:prstGeom>
        </p:spPr>
      </p:pic>
    </p:spTree>
    <p:extLst>
      <p:ext uri="{BB962C8B-B14F-4D97-AF65-F5344CB8AC3E}">
        <p14:creationId xmlns:p14="http://schemas.microsoft.com/office/powerpoint/2010/main" val="966436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d-axis evaluation: saturation factor</a:t>
            </a:r>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p:txBody>
              <a:bodyPr/>
              <a:lstStyle/>
              <a:p>
                <a:pPr marL="87312" indent="0">
                  <a:buClrTx/>
                  <a:buNone/>
                </a:pPr>
                <a:r>
                  <a:rPr lang="en-US" dirty="0" smtClean="0"/>
                  <a:t>To improve the estimation of the correct magnetization current (d-current), the </a:t>
                </a:r>
                <a:r>
                  <a:rPr lang="en-US" dirty="0" err="1" smtClean="0"/>
                  <a:t>mmf</a:t>
                </a:r>
                <a:r>
                  <a:rPr lang="en-US" dirty="0" smtClean="0"/>
                  <a:t> drops along the iron path should be taken into account. To do this, a saturation factor (</a:t>
                </a:r>
                <a:r>
                  <a:rPr lang="en-US" dirty="0" err="1" smtClean="0"/>
                  <a:t>ks</a:t>
                </a:r>
                <a:r>
                  <a:rPr lang="en-US" dirty="0" smtClean="0"/>
                  <a:t>) is multiplied to the evaluated d-current. This factor consider only the </a:t>
                </a:r>
                <a:r>
                  <a:rPr lang="en-US" dirty="0" err="1" smtClean="0"/>
                  <a:t>mmf</a:t>
                </a:r>
                <a:r>
                  <a:rPr lang="en-US" dirty="0" smtClean="0"/>
                  <a:t> drop in the stator yoke and in the stator tooth. The hardest part for this estimation is the evaluation of the magnetic field (the induction is imposed, but the relative permeability is not constant). For the (most loaded) tooth, the induction can be considered constant, and the magnetic field intensity is easily extrapolated by the B-H characteristic.</a:t>
                </a:r>
              </a:p>
              <a:p>
                <a:pPr marL="87312" indent="0">
                  <a:buClrTx/>
                  <a:buNone/>
                </a:pPr>
                <a:r>
                  <a:rPr lang="en-US" dirty="0" smtClean="0"/>
                  <a:t>For the yoke, the induction have a roughly-sine shape, but the relation between field and induction is strongly non-linear. The choice is to use the mean value of the induction in a pole pitch (half sine), evaluated as:</a:t>
                </a:r>
              </a:p>
              <a:p>
                <a:pPr marL="87312" indent="0">
                  <a:buClrTx/>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𝐻</m:t>
                          </m:r>
                        </m:e>
                        <m:sub>
                          <m:r>
                            <a:rPr lang="it-IT" b="0" i="1" smtClean="0">
                              <a:latin typeface="Cambria Math" panose="02040503050406030204" pitchFamily="18" charset="0"/>
                            </a:rPr>
                            <m:t>𝑦</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2</m:t>
                          </m:r>
                        </m:num>
                        <m:den>
                          <m:r>
                            <a:rPr lang="it-IT" b="0" i="1" smtClean="0">
                              <a:latin typeface="Cambria Math" panose="02040503050406030204" pitchFamily="18" charset="0"/>
                              <a:ea typeface="Cambria Math" panose="02040503050406030204" pitchFamily="18" charset="0"/>
                            </a:rPr>
                            <m:t>𝜋</m:t>
                          </m:r>
                        </m:den>
                      </m:f>
                      <m:nary>
                        <m:naryPr>
                          <m:ctrlPr>
                            <a:rPr lang="it-IT" b="0" i="1" smtClean="0">
                              <a:latin typeface="Cambria Math" panose="02040503050406030204" pitchFamily="18" charset="0"/>
                            </a:rPr>
                          </m:ctrlPr>
                        </m:naryPr>
                        <m:sub>
                          <m:r>
                            <m:rPr>
                              <m:brk m:alnAt="23"/>
                            </m:rPr>
                            <a:rPr lang="it-IT" b="0" i="1" smtClean="0">
                              <a:latin typeface="Cambria Math" panose="02040503050406030204" pitchFamily="18" charset="0"/>
                            </a:rPr>
                            <m:t>0</m:t>
                          </m:r>
                        </m:sub>
                        <m:sup>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𝜋</m:t>
                              </m:r>
                            </m:num>
                            <m:den>
                              <m:r>
                                <a:rPr lang="it-IT" b="0" i="1" smtClean="0">
                                  <a:latin typeface="Cambria Math" panose="02040503050406030204" pitchFamily="18" charset="0"/>
                                </a:rPr>
                                <m:t>2</m:t>
                              </m:r>
                            </m:den>
                          </m:f>
                        </m:sup>
                        <m:e>
                          <m:r>
                            <a:rPr lang="it-IT" b="0" i="1" smtClean="0">
                              <a:latin typeface="Cambria Math" panose="02040503050406030204" pitchFamily="18" charset="0"/>
                            </a:rPr>
                            <m:t>𝐻</m:t>
                          </m:r>
                          <m:d>
                            <m:dPr>
                              <m:ctrlPr>
                                <a:rPr lang="it-IT" b="0" i="1" smtClean="0">
                                  <a:latin typeface="Cambria Math" panose="02040503050406030204" pitchFamily="18" charset="0"/>
                                </a:rPr>
                              </m:ctrlPr>
                            </m:dPr>
                            <m:e>
                              <m:r>
                                <a:rPr lang="it-IT" b="0" i="1" smtClean="0">
                                  <a:latin typeface="Cambria Math" panose="02040503050406030204" pitchFamily="18" charset="0"/>
                                </a:rPr>
                                <m:t>𝐵</m:t>
                              </m:r>
                              <m:d>
                                <m:dPr>
                                  <m:ctrlPr>
                                    <a:rPr lang="it-IT" b="0" i="1" smtClean="0">
                                      <a:latin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𝜃</m:t>
                                  </m:r>
                                </m:e>
                              </m:d>
                            </m:e>
                          </m:d>
                          <m:r>
                            <a:rPr lang="it-IT" b="0" i="1" smtClean="0">
                              <a:latin typeface="Cambria Math" panose="02040503050406030204" pitchFamily="18" charset="0"/>
                            </a:rPr>
                            <m:t>𝑑</m:t>
                          </m:r>
                          <m:r>
                            <a:rPr lang="it-IT" b="0" i="1" smtClean="0">
                              <a:latin typeface="Cambria Math" panose="02040503050406030204" pitchFamily="18" charset="0"/>
                              <a:ea typeface="Cambria Math" panose="02040503050406030204" pitchFamily="18" charset="0"/>
                            </a:rPr>
                            <m:t>𝜃</m:t>
                          </m:r>
                        </m:e>
                      </m:nary>
                      <m:r>
                        <a:rPr lang="it-IT" b="0" i="1" smtClean="0">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2</m:t>
                          </m:r>
                        </m:num>
                        <m:den>
                          <m:r>
                            <a:rPr lang="it-IT" i="1">
                              <a:latin typeface="Cambria Math" panose="02040503050406030204" pitchFamily="18" charset="0"/>
                              <a:ea typeface="Cambria Math" panose="02040503050406030204" pitchFamily="18" charset="0"/>
                            </a:rPr>
                            <m:t>𝜋</m:t>
                          </m:r>
                        </m:den>
                      </m:f>
                      <m:nary>
                        <m:naryPr>
                          <m:ctrlPr>
                            <a:rPr lang="it-IT" i="1">
                              <a:latin typeface="Cambria Math" panose="02040503050406030204" pitchFamily="18" charset="0"/>
                            </a:rPr>
                          </m:ctrlPr>
                        </m:naryPr>
                        <m:sub>
                          <m:r>
                            <m:rPr>
                              <m:brk m:alnAt="23"/>
                            </m:rPr>
                            <a:rPr lang="it-IT" i="1">
                              <a:latin typeface="Cambria Math" panose="02040503050406030204" pitchFamily="18" charset="0"/>
                            </a:rPr>
                            <m:t>0</m:t>
                          </m:r>
                        </m:sub>
                        <m:sup>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𝜋</m:t>
                              </m:r>
                            </m:num>
                            <m:den>
                              <m:r>
                                <a:rPr lang="it-IT" i="1">
                                  <a:latin typeface="Cambria Math" panose="02040503050406030204" pitchFamily="18" charset="0"/>
                                </a:rPr>
                                <m:t>2</m:t>
                              </m:r>
                            </m:den>
                          </m:f>
                        </m:sup>
                        <m:e>
                          <m:r>
                            <a:rPr lang="it-IT" i="1">
                              <a:latin typeface="Cambria Math" panose="02040503050406030204" pitchFamily="18" charset="0"/>
                            </a:rPr>
                            <m:t>𝐻</m:t>
                          </m:r>
                          <m:d>
                            <m:dPr>
                              <m:ctrlPr>
                                <a:rPr lang="it-IT" i="1">
                                  <a:latin typeface="Cambria Math" panose="02040503050406030204" pitchFamily="18" charset="0"/>
                                </a:rPr>
                              </m:ctrlPr>
                            </m:dPr>
                            <m:e>
                              <m:sSub>
                                <m:sSubPr>
                                  <m:ctrlPr>
                                    <a:rPr lang="it-IT" i="1" smtClean="0">
                                      <a:latin typeface="Cambria Math" panose="02040503050406030204" pitchFamily="18" charset="0"/>
                                    </a:rPr>
                                  </m:ctrlPr>
                                </m:sSubPr>
                                <m:e>
                                  <m:r>
                                    <a:rPr lang="it-IT" b="0" i="1" smtClean="0">
                                      <a:latin typeface="Cambria Math" panose="02040503050406030204" pitchFamily="18" charset="0"/>
                                    </a:rPr>
                                    <m:t>𝐵</m:t>
                                  </m:r>
                                </m:e>
                                <m:sub>
                                  <m:r>
                                    <a:rPr lang="it-IT" b="0" i="1" smtClean="0">
                                      <a:latin typeface="Cambria Math" panose="02040503050406030204" pitchFamily="18" charset="0"/>
                                    </a:rPr>
                                    <m:t>𝐹𝑒</m:t>
                                  </m:r>
                                </m:sub>
                              </m:sSub>
                              <m:r>
                                <a:rPr lang="it-IT" i="1" smtClean="0">
                                  <a:latin typeface="Cambria Math" panose="02040503050406030204" pitchFamily="18" charset="0"/>
                                  <a:ea typeface="Cambria Math" panose="02040503050406030204" pitchFamily="18" charset="0"/>
                                </a:rPr>
                                <m:t>∙</m:t>
                              </m:r>
                              <m:func>
                                <m:funcPr>
                                  <m:ctrlPr>
                                    <a:rPr lang="it-IT" i="1" smtClean="0">
                                      <a:latin typeface="Cambria Math" panose="02040503050406030204" pitchFamily="18" charset="0"/>
                                      <a:ea typeface="Cambria Math" panose="02040503050406030204" pitchFamily="18" charset="0"/>
                                    </a:rPr>
                                  </m:ctrlPr>
                                </m:funcPr>
                                <m:fName>
                                  <m:r>
                                    <m:rPr>
                                      <m:sty m:val="p"/>
                                    </m:rPr>
                                    <a:rPr lang="it-IT" i="0" smtClean="0">
                                      <a:latin typeface="Cambria Math" panose="02040503050406030204" pitchFamily="18" charset="0"/>
                                      <a:ea typeface="Cambria Math" panose="02040503050406030204" pitchFamily="18" charset="0"/>
                                    </a:rPr>
                                    <m:t>cos</m:t>
                                  </m:r>
                                </m:fName>
                                <m:e>
                                  <m:r>
                                    <a:rPr lang="it-IT" i="1" smtClean="0">
                                      <a:latin typeface="Cambria Math" panose="02040503050406030204" pitchFamily="18" charset="0"/>
                                      <a:ea typeface="Cambria Math" panose="02040503050406030204" pitchFamily="18" charset="0"/>
                                    </a:rPr>
                                    <m:t>𝜃</m:t>
                                  </m:r>
                                </m:e>
                              </m:func>
                            </m:e>
                          </m:d>
                          <m:r>
                            <a:rPr lang="it-IT" i="1">
                              <a:latin typeface="Cambria Math" panose="02040503050406030204" pitchFamily="18" charset="0"/>
                            </a:rPr>
                            <m:t>𝑑</m:t>
                          </m:r>
                          <m:r>
                            <a:rPr lang="it-IT" i="1">
                              <a:latin typeface="Cambria Math" panose="02040503050406030204" pitchFamily="18" charset="0"/>
                              <a:ea typeface="Cambria Math" panose="02040503050406030204" pitchFamily="18" charset="0"/>
                            </a:rPr>
                            <m:t>𝜃</m:t>
                          </m:r>
                        </m:e>
                      </m:nary>
                    </m:oMath>
                  </m:oMathPara>
                </a14:m>
                <a:endParaRPr lang="en-US" dirty="0" smtClean="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blipFill rotWithShape="0">
                <a:blip r:embed="rId2"/>
                <a:stretch>
                  <a:fillRect l="-889" t="-1532" r="-2666"/>
                </a:stretch>
              </a:blipFill>
            </p:spPr>
            <p:txBody>
              <a:bodyPr/>
              <a:lstStyle/>
              <a:p>
                <a:r>
                  <a:rPr lang="it-IT">
                    <a:noFill/>
                  </a:rPr>
                  <a:t> </a:t>
                </a:r>
              </a:p>
            </p:txBody>
          </p:sp>
        </mc:Fallback>
      </mc:AlternateContent>
      <p:sp>
        <p:nvSpPr>
          <p:cNvPr id="4" name="Segnaposto numero diapositiva 3"/>
          <p:cNvSpPr>
            <a:spLocks noGrp="1"/>
          </p:cNvSpPr>
          <p:nvPr>
            <p:ph type="sldNum" sz="quarter" idx="12"/>
          </p:nvPr>
        </p:nvSpPr>
        <p:spPr/>
        <p:txBody>
          <a:bodyPr/>
          <a:lstStyle/>
          <a:p>
            <a:fld id="{4153A1D3-DB8E-4F6C-93AF-E3364A78C6AC}" type="slidenum">
              <a:rPr lang="en-US" smtClean="0"/>
              <a:pPr/>
              <a:t>7</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86967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Minor modifications</a:t>
            </a:r>
            <a:endParaRPr lang="en-US" dirty="0"/>
          </a:p>
        </p:txBody>
      </p:sp>
      <p:sp>
        <p:nvSpPr>
          <p:cNvPr id="3" name="Segnaposto contenuto 2"/>
          <p:cNvSpPr>
            <a:spLocks noGrp="1"/>
          </p:cNvSpPr>
          <p:nvPr>
            <p:ph idx="1"/>
          </p:nvPr>
        </p:nvSpPr>
        <p:spPr/>
        <p:txBody>
          <a:bodyPr/>
          <a:lstStyle/>
          <a:p>
            <a:pPr marL="87312" indent="0">
              <a:buClrTx/>
              <a:buNone/>
            </a:pPr>
            <a:r>
              <a:rPr lang="en-US" dirty="0" smtClean="0"/>
              <a:t>Additional minor modification are done, as:</a:t>
            </a:r>
          </a:p>
          <a:p>
            <a:pPr marL="430212" indent="-342900">
              <a:buClrTx/>
              <a:buFont typeface="Wingdings" panose="05000000000000000000" pitchFamily="2" charset="2"/>
              <a:buChar char="Ø"/>
            </a:pPr>
            <a:r>
              <a:rPr lang="en-US" dirty="0" smtClean="0"/>
              <a:t>Correction of the </a:t>
            </a:r>
            <a:r>
              <a:rPr lang="en-US" dirty="0" err="1" smtClean="0"/>
              <a:t>Lqfpu</a:t>
            </a:r>
            <a:r>
              <a:rPr lang="en-US" dirty="0" smtClean="0"/>
              <a:t>, using the “real” geometry definition, with evaluated </a:t>
            </a:r>
            <a:r>
              <a:rPr lang="en-US" dirty="0" err="1" smtClean="0"/>
              <a:t>permeance</a:t>
            </a:r>
            <a:endParaRPr lang="en-US" dirty="0"/>
          </a:p>
          <a:p>
            <a:pPr marL="430212" indent="-342900">
              <a:buClrTx/>
              <a:buFont typeface="Wingdings" panose="05000000000000000000" pitchFamily="2" charset="2"/>
              <a:buChar char="Ø"/>
            </a:pPr>
            <a:r>
              <a:rPr lang="en-US" dirty="0" smtClean="0"/>
              <a:t>Use of the saturated staircase for the flux carrier design</a:t>
            </a:r>
          </a:p>
        </p:txBody>
      </p:sp>
      <p:sp>
        <p:nvSpPr>
          <p:cNvPr id="4" name="Segnaposto numero diapositiva 3"/>
          <p:cNvSpPr>
            <a:spLocks noGrp="1"/>
          </p:cNvSpPr>
          <p:nvPr>
            <p:ph type="sldNum" sz="quarter" idx="12"/>
          </p:nvPr>
        </p:nvSpPr>
        <p:spPr/>
        <p:txBody>
          <a:bodyPr/>
          <a:lstStyle/>
          <a:p>
            <a:fld id="{4153A1D3-DB8E-4F6C-93AF-E3364A78C6AC}" type="slidenum">
              <a:rPr lang="en-US" smtClean="0"/>
              <a:pPr/>
              <a:t>8</a:t>
            </a:fld>
            <a:endParaRPr lang="en-US"/>
          </a:p>
        </p:txBody>
      </p:sp>
      <p:sp>
        <p:nvSpPr>
          <p:cNvPr id="5" name="Segnaposto piè di pagina 4"/>
          <p:cNvSpPr>
            <a:spLocks noGrp="1"/>
          </p:cNvSpPr>
          <p:nvPr>
            <p:ph type="ftr" sz="quarter" idx="11"/>
          </p:nvPr>
        </p:nvSpPr>
        <p:spPr/>
        <p:txBody>
          <a:bodyPr/>
          <a:lstStyle/>
          <a:p>
            <a:r>
              <a:rPr lang="en-US" smtClean="0"/>
              <a:t>Simone Ferrari - syrmDesign staircase</a:t>
            </a:r>
            <a:endParaRPr lang="en-US" dirty="0"/>
          </a:p>
        </p:txBody>
      </p:sp>
    </p:spTree>
    <p:extLst>
      <p:ext uri="{BB962C8B-B14F-4D97-AF65-F5344CB8AC3E}">
        <p14:creationId xmlns:p14="http://schemas.microsoft.com/office/powerpoint/2010/main" val="3789525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yre chao">
  <a:themeElements>
    <a:clrScheme name="Retrospettivo">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odello presentazione.potx" id="{98D23154-2C3E-42F0-864C-B170DB1B43AA}" vid="{A0C4384F-6394-45C1-9DEC-6DEEDECFDC7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modello presentazione</Template>
  <TotalTime>391</TotalTime>
  <Words>616</Words>
  <Application>Microsoft Office PowerPoint</Application>
  <PresentationFormat>Presentazione su schermo (4:3)</PresentationFormat>
  <Paragraphs>61</Paragraphs>
  <Slides>8</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8</vt:i4>
      </vt:variant>
    </vt:vector>
  </HeadingPairs>
  <TitlesOfParts>
    <vt:vector size="15" baseType="lpstr">
      <vt:lpstr>Arial</vt:lpstr>
      <vt:lpstr>Calibri</vt:lpstr>
      <vt:lpstr>Calibri Light</vt:lpstr>
      <vt:lpstr>Cambria Math</vt:lpstr>
      <vt:lpstr>PMingLiU</vt:lpstr>
      <vt:lpstr>Wingdings</vt:lpstr>
      <vt:lpstr>syre chao</vt:lpstr>
      <vt:lpstr>syrmDesign with staircase airgap induction </vt:lpstr>
      <vt:lpstr>Content</vt:lpstr>
      <vt:lpstr>syrmDesign flowchart</vt:lpstr>
      <vt:lpstr>New tooth factor definition: kt</vt:lpstr>
      <vt:lpstr>Staircase evaluation</vt:lpstr>
      <vt:lpstr>Staircase evaluation</vt:lpstr>
      <vt:lpstr>d-axis evaluation: saturation factor</vt:lpstr>
      <vt:lpstr>Minor modifications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syrmDesign with staircase airgap induction</dc:title>
  <dc:creator>Simone Ferrari</dc:creator>
  <cp:lastModifiedBy>Simone Ferrari</cp:lastModifiedBy>
  <cp:revision>25</cp:revision>
  <dcterms:created xsi:type="dcterms:W3CDTF">2017-03-23T10:14:51Z</dcterms:created>
  <dcterms:modified xsi:type="dcterms:W3CDTF">2017-03-27T14:28:39Z</dcterms:modified>
</cp:coreProperties>
</file>