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022C-4963-481B-BFB8-8C56555DFF2E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3E7A5-EE07-4570-A8D4-53A2195DA9E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3E7A5-EE07-4570-A8D4-53A2195DA9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BF63-9E60-478D-95F9-41A49364F728}" type="datetimeFigureOut">
              <a:rPr lang="it-IT" smtClean="0"/>
              <a:pPr/>
              <a:t>07/06/2015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8DBB-4759-4F93-9BCA-8654C18D59FA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Stator slot construction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5720" y="3886200"/>
            <a:ext cx="8215370" cy="17526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Stator slot main geometrical points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Slot area variation respect to previous format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/>
          <p:cNvSpPr txBox="1"/>
          <p:nvPr/>
        </p:nvSpPr>
        <p:spPr>
          <a:xfrm>
            <a:off x="0" y="142852"/>
            <a:ext cx="885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Stator slot main geometrical points</a:t>
            </a:r>
            <a:endParaRPr lang="en-US" sz="2400" dirty="0">
              <a:latin typeface="+mj-lt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214282" y="785794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figure is reported the stator slot and the main point for its construction, </a:t>
            </a:r>
            <a:r>
              <a:rPr lang="en-US" dirty="0" err="1" smtClean="0"/>
              <a:t>syre</a:t>
            </a:r>
            <a:r>
              <a:rPr lang="en-US" dirty="0" smtClean="0"/>
              <a:t> code maintain the equivalent numeration reported below.</a:t>
            </a:r>
            <a:endParaRPr lang="en-US" dirty="0"/>
          </a:p>
        </p:txBody>
      </p:sp>
      <p:grpSp>
        <p:nvGrpSpPr>
          <p:cNvPr id="100" name="Gruppo 99"/>
          <p:cNvGrpSpPr/>
          <p:nvPr/>
        </p:nvGrpSpPr>
        <p:grpSpPr>
          <a:xfrm>
            <a:off x="-131156" y="1500174"/>
            <a:ext cx="9275156" cy="4839098"/>
            <a:chOff x="-131156" y="1500174"/>
            <a:chExt cx="9275156" cy="4839098"/>
          </a:xfrm>
        </p:grpSpPr>
        <p:sp>
          <p:nvSpPr>
            <p:cNvPr id="36" name="Arco 35"/>
            <p:cNvSpPr/>
            <p:nvPr/>
          </p:nvSpPr>
          <p:spPr>
            <a:xfrm rot="2569850">
              <a:off x="-131156" y="3869380"/>
              <a:ext cx="1440000" cy="1440000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uppo 79"/>
            <p:cNvGrpSpPr/>
            <p:nvPr/>
          </p:nvGrpSpPr>
          <p:grpSpPr>
            <a:xfrm>
              <a:off x="214282" y="1500174"/>
              <a:ext cx="8929718" cy="4839098"/>
              <a:chOff x="214282" y="518728"/>
              <a:chExt cx="8929718" cy="4839098"/>
            </a:xfrm>
          </p:grpSpPr>
          <p:sp>
            <p:nvSpPr>
              <p:cNvPr id="4" name="Arco 3"/>
              <p:cNvSpPr/>
              <p:nvPr/>
            </p:nvSpPr>
            <p:spPr>
              <a:xfrm>
                <a:off x="1785918" y="1928802"/>
                <a:ext cx="2000264" cy="2857520"/>
              </a:xfrm>
              <a:prstGeom prst="arc">
                <a:avLst>
                  <a:gd name="adj1" fmla="val 17924779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ttore 1 5"/>
              <p:cNvCxnSpPr/>
              <p:nvPr/>
            </p:nvCxnSpPr>
            <p:spPr>
              <a:xfrm>
                <a:off x="3786182" y="3357562"/>
                <a:ext cx="357190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1 7"/>
              <p:cNvCxnSpPr/>
              <p:nvPr/>
            </p:nvCxnSpPr>
            <p:spPr>
              <a:xfrm rot="5400000" flipH="1" flipV="1">
                <a:off x="4071934" y="2786058"/>
                <a:ext cx="642942" cy="500066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9"/>
              <p:cNvCxnSpPr/>
              <p:nvPr/>
            </p:nvCxnSpPr>
            <p:spPr>
              <a:xfrm flipV="1">
                <a:off x="4643438" y="2000240"/>
                <a:ext cx="2428892" cy="71438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o 12"/>
              <p:cNvSpPr/>
              <p:nvPr/>
            </p:nvSpPr>
            <p:spPr>
              <a:xfrm rot="20663060">
                <a:off x="6652721" y="2009259"/>
                <a:ext cx="1080000" cy="1080000"/>
              </a:xfrm>
              <a:prstGeom prst="arc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ttore 1 14"/>
              <p:cNvCxnSpPr>
                <a:stCxn id="13" idx="2"/>
              </p:cNvCxnSpPr>
              <p:nvPr/>
            </p:nvCxnSpPr>
            <p:spPr>
              <a:xfrm rot="16200000" flipH="1">
                <a:off x="6951447" y="3165241"/>
                <a:ext cx="1739482" cy="216799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igura a mano libera 17"/>
              <p:cNvSpPr/>
              <p:nvPr/>
            </p:nvSpPr>
            <p:spPr>
              <a:xfrm rot="21424375">
                <a:off x="7878746" y="518728"/>
                <a:ext cx="824528" cy="3625720"/>
              </a:xfrm>
              <a:custGeom>
                <a:avLst/>
                <a:gdLst>
                  <a:gd name="connsiteX0" fmla="*/ 675249 w 712763"/>
                  <a:gd name="connsiteY0" fmla="*/ 3530990 h 3530990"/>
                  <a:gd name="connsiteX1" fmla="*/ 675249 w 712763"/>
                  <a:gd name="connsiteY1" fmla="*/ 2307101 h 3530990"/>
                  <a:gd name="connsiteX2" fmla="*/ 450166 w 712763"/>
                  <a:gd name="connsiteY2" fmla="*/ 1125415 h 3530990"/>
                  <a:gd name="connsiteX3" fmla="*/ 196948 w 712763"/>
                  <a:gd name="connsiteY3" fmla="*/ 422030 h 3530990"/>
                  <a:gd name="connsiteX4" fmla="*/ 0 w 712763"/>
                  <a:gd name="connsiteY4" fmla="*/ 0 h 353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2763" h="3530990">
                    <a:moveTo>
                      <a:pt x="675249" y="3530990"/>
                    </a:moveTo>
                    <a:cubicBezTo>
                      <a:pt x="694006" y="3119510"/>
                      <a:pt x="712763" y="2708030"/>
                      <a:pt x="675249" y="2307101"/>
                    </a:cubicBezTo>
                    <a:cubicBezTo>
                      <a:pt x="637735" y="1906172"/>
                      <a:pt x="529883" y="1439593"/>
                      <a:pt x="450166" y="1125415"/>
                    </a:cubicBezTo>
                    <a:cubicBezTo>
                      <a:pt x="370449" y="811237"/>
                      <a:pt x="271976" y="609599"/>
                      <a:pt x="196948" y="422030"/>
                    </a:cubicBezTo>
                    <a:cubicBezTo>
                      <a:pt x="121920" y="234461"/>
                      <a:pt x="60960" y="117230"/>
                      <a:pt x="0" y="0"/>
                    </a:cubicBezTo>
                  </a:path>
                </a:pathLst>
              </a:cu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Connettore 1 19"/>
              <p:cNvCxnSpPr/>
              <p:nvPr/>
            </p:nvCxnSpPr>
            <p:spPr>
              <a:xfrm rot="10800000">
                <a:off x="571472" y="4143380"/>
                <a:ext cx="8572528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21"/>
              <p:cNvCxnSpPr/>
              <p:nvPr/>
            </p:nvCxnSpPr>
            <p:spPr>
              <a:xfrm rot="10800000" flipV="1">
                <a:off x="2643174" y="2714620"/>
                <a:ext cx="1000132" cy="28575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sellaDiTesto 23"/>
              <p:cNvSpPr txBox="1"/>
              <p:nvPr/>
            </p:nvSpPr>
            <p:spPr>
              <a:xfrm>
                <a:off x="2786050" y="2571744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RSI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Connettore 1 24"/>
              <p:cNvCxnSpPr/>
              <p:nvPr/>
            </p:nvCxnSpPr>
            <p:spPr>
              <a:xfrm rot="10800000" flipV="1">
                <a:off x="7215206" y="785794"/>
                <a:ext cx="642942" cy="21431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sellaDiTesto 25"/>
              <p:cNvSpPr txBox="1"/>
              <p:nvPr/>
            </p:nvSpPr>
            <p:spPr>
              <a:xfrm>
                <a:off x="6858016" y="571480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RSE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" name="Connettore 1 28"/>
              <p:cNvCxnSpPr/>
              <p:nvPr/>
            </p:nvCxnSpPr>
            <p:spPr>
              <a:xfrm rot="10800000" flipV="1">
                <a:off x="214282" y="1000108"/>
                <a:ext cx="7761776" cy="22860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36"/>
              <p:cNvSpPr txBox="1"/>
              <p:nvPr/>
            </p:nvSpPr>
            <p:spPr>
              <a:xfrm>
                <a:off x="1285852" y="3429000"/>
                <a:ext cx="13573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 smtClean="0">
                    <a:latin typeface="Symbol" pitchFamily="18" charset="2"/>
                  </a:rPr>
                  <a:t>a</a:t>
                </a:r>
                <a:r>
                  <a:rPr lang="en-US" sz="2000" i="1" baseline="-25000" dirty="0" err="1" smtClean="0"/>
                  <a:t>slot</a:t>
                </a:r>
                <a:endParaRPr lang="en-US" sz="2000" i="1" baseline="-25000" dirty="0"/>
              </a:p>
            </p:txBody>
          </p:sp>
          <p:cxnSp>
            <p:nvCxnSpPr>
              <p:cNvPr id="39" name="Connettore 1 38"/>
              <p:cNvCxnSpPr/>
              <p:nvPr/>
            </p:nvCxnSpPr>
            <p:spPr>
              <a:xfrm rot="5400000">
                <a:off x="3393273" y="3750471"/>
                <a:ext cx="78581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1 40"/>
              <p:cNvCxnSpPr/>
              <p:nvPr/>
            </p:nvCxnSpPr>
            <p:spPr>
              <a:xfrm rot="5400000">
                <a:off x="3750463" y="3750471"/>
                <a:ext cx="78581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sellaDiTesto 41"/>
              <p:cNvSpPr txBox="1"/>
              <p:nvPr/>
            </p:nvSpPr>
            <p:spPr>
              <a:xfrm>
                <a:off x="2928926" y="207167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(0)</a:t>
                </a:r>
                <a:endParaRPr lang="en-US" dirty="0"/>
              </a:p>
            </p:txBody>
          </p:sp>
          <p:sp>
            <p:nvSpPr>
              <p:cNvPr id="43" name="Ovale 42"/>
              <p:cNvSpPr/>
              <p:nvPr/>
            </p:nvSpPr>
            <p:spPr>
              <a:xfrm>
                <a:off x="3428992" y="228599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e 43"/>
              <p:cNvSpPr/>
              <p:nvPr/>
            </p:nvSpPr>
            <p:spPr>
              <a:xfrm>
                <a:off x="3714744" y="3286124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e 44"/>
              <p:cNvSpPr/>
              <p:nvPr/>
            </p:nvSpPr>
            <p:spPr>
              <a:xfrm>
                <a:off x="4071934" y="3286124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e 45"/>
              <p:cNvSpPr/>
              <p:nvPr/>
            </p:nvSpPr>
            <p:spPr>
              <a:xfrm>
                <a:off x="4572000" y="264318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e 46"/>
              <p:cNvSpPr/>
              <p:nvPr/>
            </p:nvSpPr>
            <p:spPr>
              <a:xfrm>
                <a:off x="7000892" y="192880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e 47"/>
              <p:cNvSpPr/>
              <p:nvPr/>
            </p:nvSpPr>
            <p:spPr>
              <a:xfrm>
                <a:off x="7643834" y="2357430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e 48"/>
              <p:cNvSpPr/>
              <p:nvPr/>
            </p:nvSpPr>
            <p:spPr>
              <a:xfrm>
                <a:off x="7857024" y="407194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e 49"/>
              <p:cNvSpPr/>
              <p:nvPr/>
            </p:nvSpPr>
            <p:spPr>
              <a:xfrm>
                <a:off x="5857884" y="228599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asellaDiTesto 50"/>
              <p:cNvSpPr txBox="1"/>
              <p:nvPr/>
            </p:nvSpPr>
            <p:spPr>
              <a:xfrm>
                <a:off x="3286116" y="328612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(1)</a:t>
                </a:r>
                <a:endParaRPr lang="en-US" dirty="0"/>
              </a:p>
            </p:txBody>
          </p:sp>
          <p:sp>
            <p:nvSpPr>
              <p:cNvPr id="52" name="CasellaDiTesto 51"/>
              <p:cNvSpPr txBox="1"/>
              <p:nvPr/>
            </p:nvSpPr>
            <p:spPr>
              <a:xfrm>
                <a:off x="4214810" y="3273982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endParaRPr lang="en-US" dirty="0"/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>
                <a:off x="4643438" y="2643182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(3)</a:t>
                </a:r>
                <a:endParaRPr lang="en-US" dirty="0"/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>
                <a:off x="6000760" y="2285992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(7)</a:t>
                </a:r>
                <a:endParaRPr lang="en-US" dirty="0"/>
              </a:p>
            </p:txBody>
          </p:sp>
          <p:sp>
            <p:nvSpPr>
              <p:cNvPr id="55" name="CasellaDiTesto 54"/>
              <p:cNvSpPr txBox="1"/>
              <p:nvPr/>
            </p:nvSpPr>
            <p:spPr>
              <a:xfrm>
                <a:off x="6858016" y="2000240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</a:t>
                </a:r>
                <a:endParaRPr lang="en-US" dirty="0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7786710" y="221455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</a:t>
                </a:r>
                <a:endParaRPr lang="en-US" dirty="0"/>
              </a:p>
            </p:txBody>
          </p:sp>
          <p:sp>
            <p:nvSpPr>
              <p:cNvPr id="57" name="CasellaDiTesto 56"/>
              <p:cNvSpPr txBox="1"/>
              <p:nvPr/>
            </p:nvSpPr>
            <p:spPr>
              <a:xfrm>
                <a:off x="7572396" y="421481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(6)</a:t>
                </a:r>
                <a:endParaRPr lang="en-US" dirty="0"/>
              </a:p>
            </p:txBody>
          </p:sp>
          <p:cxnSp>
            <p:nvCxnSpPr>
              <p:cNvPr id="59" name="Connettore 1 58"/>
              <p:cNvCxnSpPr>
                <a:stCxn id="50" idx="4"/>
              </p:cNvCxnSpPr>
              <p:nvPr/>
            </p:nvCxnSpPr>
            <p:spPr>
              <a:xfrm rot="5400000">
                <a:off x="5072347" y="3285843"/>
                <a:ext cx="1714512" cy="5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e 59"/>
              <p:cNvSpPr/>
              <p:nvPr/>
            </p:nvSpPr>
            <p:spPr>
              <a:xfrm>
                <a:off x="5857884" y="407194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e 60"/>
              <p:cNvSpPr/>
              <p:nvPr/>
            </p:nvSpPr>
            <p:spPr>
              <a:xfrm>
                <a:off x="4071934" y="407194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3714744" y="4071942"/>
                <a:ext cx="144000" cy="1428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asellaDiTesto 63"/>
              <p:cNvSpPr txBox="1"/>
              <p:nvPr/>
            </p:nvSpPr>
            <p:spPr>
              <a:xfrm>
                <a:off x="5715008" y="421481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(8)</a:t>
                </a:r>
                <a:endParaRPr lang="en-US" dirty="0"/>
              </a:p>
            </p:txBody>
          </p:sp>
          <p:sp>
            <p:nvSpPr>
              <p:cNvPr id="65" name="CasellaDiTesto 64"/>
              <p:cNvSpPr txBox="1"/>
              <p:nvPr/>
            </p:nvSpPr>
            <p:spPr>
              <a:xfrm>
                <a:off x="3428992" y="428625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A1</a:t>
                </a:r>
                <a:endParaRPr lang="en-US" dirty="0"/>
              </a:p>
            </p:txBody>
          </p:sp>
          <p:sp>
            <p:nvSpPr>
              <p:cNvPr id="66" name="CasellaDiTesto 65"/>
              <p:cNvSpPr txBox="1"/>
              <p:nvPr/>
            </p:nvSpPr>
            <p:spPr>
              <a:xfrm>
                <a:off x="4000496" y="428625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 rot="5400000">
                <a:off x="3571868" y="514271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 rot="5400000">
                <a:off x="7787504" y="5071280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70"/>
              <p:cNvCxnSpPr/>
              <p:nvPr/>
            </p:nvCxnSpPr>
            <p:spPr>
              <a:xfrm>
                <a:off x="3786182" y="5142718"/>
                <a:ext cx="4143404" cy="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CasellaDiTesto 71"/>
              <p:cNvSpPr txBox="1"/>
              <p:nvPr/>
            </p:nvSpPr>
            <p:spPr>
              <a:xfrm>
                <a:off x="5643570" y="4714884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0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Connettore 1 72"/>
              <p:cNvCxnSpPr/>
              <p:nvPr/>
            </p:nvCxnSpPr>
            <p:spPr>
              <a:xfrm rot="5400000">
                <a:off x="8430446" y="514271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/>
              <p:cNvCxnSpPr/>
              <p:nvPr/>
            </p:nvCxnSpPr>
            <p:spPr>
              <a:xfrm>
                <a:off x="8072462" y="5143512"/>
                <a:ext cx="500066" cy="1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CasellaDiTesto 75"/>
              <p:cNvSpPr txBox="1"/>
              <p:nvPr/>
            </p:nvSpPr>
            <p:spPr>
              <a:xfrm>
                <a:off x="8143900" y="4714884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0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Connettore 1 77"/>
              <p:cNvCxnSpPr/>
              <p:nvPr/>
            </p:nvCxnSpPr>
            <p:spPr>
              <a:xfrm rot="16200000" flipH="1">
                <a:off x="4964909" y="2107397"/>
                <a:ext cx="571504" cy="21431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CasellaDiTesto 78"/>
              <p:cNvSpPr txBox="1"/>
              <p:nvPr/>
            </p:nvSpPr>
            <p:spPr>
              <a:xfrm>
                <a:off x="5214942" y="1857364"/>
                <a:ext cx="785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/2</a:t>
                </a:r>
                <a:endParaRPr 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5" name="Connettore 1 84"/>
            <p:cNvCxnSpPr>
              <a:stCxn id="55" idx="0"/>
            </p:cNvCxnSpPr>
            <p:nvPr/>
          </p:nvCxnSpPr>
          <p:spPr>
            <a:xfrm rot="5400000" flipH="1" flipV="1">
              <a:off x="7411661" y="2463760"/>
              <a:ext cx="214314" cy="8215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>
              <a:stCxn id="48" idx="0"/>
            </p:cNvCxnSpPr>
            <p:nvPr/>
          </p:nvCxnSpPr>
          <p:spPr>
            <a:xfrm rot="16200000" flipV="1">
              <a:off x="7251206" y="2874248"/>
              <a:ext cx="785818" cy="1434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e 92"/>
            <p:cNvSpPr/>
            <p:nvPr/>
          </p:nvSpPr>
          <p:spPr>
            <a:xfrm>
              <a:off x="7571272" y="2714620"/>
              <a:ext cx="144000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asellaDiTesto 96"/>
            <p:cNvSpPr txBox="1"/>
            <p:nvPr/>
          </p:nvSpPr>
          <p:spPr>
            <a:xfrm>
              <a:off x="7286644" y="228599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(LT2)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rapezio 83"/>
          <p:cNvSpPr/>
          <p:nvPr/>
        </p:nvSpPr>
        <p:spPr>
          <a:xfrm rot="1143571">
            <a:off x="5605716" y="2983353"/>
            <a:ext cx="428628" cy="715178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ttangolo 84"/>
          <p:cNvSpPr/>
          <p:nvPr/>
        </p:nvSpPr>
        <p:spPr>
          <a:xfrm>
            <a:off x="5500694" y="3500438"/>
            <a:ext cx="500066" cy="714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57290" y="214290"/>
            <a:ext cx="5944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Slot area variation respect to previous format</a:t>
            </a:r>
          </a:p>
        </p:txBody>
      </p:sp>
      <p:grpSp>
        <p:nvGrpSpPr>
          <p:cNvPr id="67" name="Gruppo 66"/>
          <p:cNvGrpSpPr/>
          <p:nvPr/>
        </p:nvGrpSpPr>
        <p:grpSpPr>
          <a:xfrm>
            <a:off x="-1071602" y="857232"/>
            <a:ext cx="5174647" cy="3888180"/>
            <a:chOff x="1500166" y="1214422"/>
            <a:chExt cx="6889159" cy="4173932"/>
          </a:xfrm>
        </p:grpSpPr>
        <p:grpSp>
          <p:nvGrpSpPr>
            <p:cNvPr id="66" name="Gruppo 65"/>
            <p:cNvGrpSpPr/>
            <p:nvPr/>
          </p:nvGrpSpPr>
          <p:grpSpPr>
            <a:xfrm>
              <a:off x="4357686" y="2698316"/>
              <a:ext cx="3071834" cy="2088338"/>
              <a:chOff x="4357686" y="2698316"/>
              <a:chExt cx="3071834" cy="2088338"/>
            </a:xfrm>
          </p:grpSpPr>
          <p:sp>
            <p:nvSpPr>
              <p:cNvPr id="62" name="Rettangolo 61"/>
              <p:cNvSpPr/>
              <p:nvPr/>
            </p:nvSpPr>
            <p:spPr>
              <a:xfrm>
                <a:off x="4357686" y="3286124"/>
                <a:ext cx="3071834" cy="14287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io 63"/>
              <p:cNvSpPr/>
              <p:nvPr/>
            </p:nvSpPr>
            <p:spPr>
              <a:xfrm rot="15855822">
                <a:off x="4658501" y="2423825"/>
                <a:ext cx="2088338" cy="2637320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ttangolo 64"/>
              <p:cNvSpPr/>
              <p:nvPr/>
            </p:nvSpPr>
            <p:spPr>
              <a:xfrm>
                <a:off x="6715140" y="2928934"/>
                <a:ext cx="714380" cy="7858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o 4"/>
            <p:cNvGrpSpPr/>
            <p:nvPr/>
          </p:nvGrpSpPr>
          <p:grpSpPr>
            <a:xfrm>
              <a:off x="1500166" y="1214422"/>
              <a:ext cx="6889159" cy="4173932"/>
              <a:chOff x="1785918" y="612390"/>
              <a:chExt cx="6889159" cy="4173932"/>
            </a:xfrm>
          </p:grpSpPr>
          <p:sp>
            <p:nvSpPr>
              <p:cNvPr id="6" name="Arco 5"/>
              <p:cNvSpPr/>
              <p:nvPr/>
            </p:nvSpPr>
            <p:spPr>
              <a:xfrm>
                <a:off x="1785918" y="1928802"/>
                <a:ext cx="2000264" cy="2857520"/>
              </a:xfrm>
              <a:prstGeom prst="arc">
                <a:avLst>
                  <a:gd name="adj1" fmla="val 17924779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Connettore 1 6"/>
              <p:cNvCxnSpPr/>
              <p:nvPr/>
            </p:nvCxnSpPr>
            <p:spPr>
              <a:xfrm>
                <a:off x="3786182" y="3357562"/>
                <a:ext cx="357190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1 7"/>
              <p:cNvCxnSpPr/>
              <p:nvPr/>
            </p:nvCxnSpPr>
            <p:spPr>
              <a:xfrm rot="5400000" flipH="1" flipV="1">
                <a:off x="4071934" y="2786058"/>
                <a:ext cx="642942" cy="500066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1 8"/>
              <p:cNvCxnSpPr/>
              <p:nvPr/>
            </p:nvCxnSpPr>
            <p:spPr>
              <a:xfrm flipV="1">
                <a:off x="4643438" y="2000240"/>
                <a:ext cx="2428892" cy="71438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o 9"/>
              <p:cNvSpPr/>
              <p:nvPr/>
            </p:nvSpPr>
            <p:spPr>
              <a:xfrm rot="20663060">
                <a:off x="6652721" y="2009259"/>
                <a:ext cx="1080000" cy="1080000"/>
              </a:xfrm>
              <a:prstGeom prst="arc">
                <a:avLst/>
              </a:prstGeom>
              <a:solidFill>
                <a:srgbClr val="FF000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Connettore 1 10"/>
              <p:cNvCxnSpPr>
                <a:stCxn id="10" idx="2"/>
              </p:cNvCxnSpPr>
              <p:nvPr/>
            </p:nvCxnSpPr>
            <p:spPr>
              <a:xfrm rot="16200000" flipH="1">
                <a:off x="6844290" y="3272398"/>
                <a:ext cx="1739480" cy="2483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igura a mano libera 11"/>
              <p:cNvSpPr/>
              <p:nvPr/>
            </p:nvSpPr>
            <p:spPr>
              <a:xfrm>
                <a:off x="7962314" y="612390"/>
                <a:ext cx="712763" cy="3530990"/>
              </a:xfrm>
              <a:custGeom>
                <a:avLst/>
                <a:gdLst>
                  <a:gd name="connsiteX0" fmla="*/ 675249 w 712763"/>
                  <a:gd name="connsiteY0" fmla="*/ 3530990 h 3530990"/>
                  <a:gd name="connsiteX1" fmla="*/ 675249 w 712763"/>
                  <a:gd name="connsiteY1" fmla="*/ 2307101 h 3530990"/>
                  <a:gd name="connsiteX2" fmla="*/ 450166 w 712763"/>
                  <a:gd name="connsiteY2" fmla="*/ 1125415 h 3530990"/>
                  <a:gd name="connsiteX3" fmla="*/ 196948 w 712763"/>
                  <a:gd name="connsiteY3" fmla="*/ 422030 h 3530990"/>
                  <a:gd name="connsiteX4" fmla="*/ 0 w 712763"/>
                  <a:gd name="connsiteY4" fmla="*/ 0 h 353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2763" h="3530990">
                    <a:moveTo>
                      <a:pt x="675249" y="3530990"/>
                    </a:moveTo>
                    <a:cubicBezTo>
                      <a:pt x="694006" y="3119510"/>
                      <a:pt x="712763" y="2708030"/>
                      <a:pt x="675249" y="2307101"/>
                    </a:cubicBezTo>
                    <a:cubicBezTo>
                      <a:pt x="637735" y="1906172"/>
                      <a:pt x="529883" y="1439593"/>
                      <a:pt x="450166" y="1125415"/>
                    </a:cubicBezTo>
                    <a:cubicBezTo>
                      <a:pt x="370449" y="811237"/>
                      <a:pt x="271976" y="609599"/>
                      <a:pt x="196948" y="422030"/>
                    </a:cubicBezTo>
                    <a:cubicBezTo>
                      <a:pt x="121920" y="234461"/>
                      <a:pt x="60960" y="117230"/>
                      <a:pt x="0" y="0"/>
                    </a:cubicBezTo>
                  </a:path>
                </a:pathLst>
              </a:cu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Connettore 1 20"/>
              <p:cNvCxnSpPr/>
              <p:nvPr/>
            </p:nvCxnSpPr>
            <p:spPr>
              <a:xfrm rot="5400000">
                <a:off x="3929852" y="3469116"/>
                <a:ext cx="142876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uppo 67"/>
          <p:cNvGrpSpPr/>
          <p:nvPr/>
        </p:nvGrpSpPr>
        <p:grpSpPr>
          <a:xfrm>
            <a:off x="3714744" y="1000108"/>
            <a:ext cx="5174647" cy="3888180"/>
            <a:chOff x="1500166" y="1214422"/>
            <a:chExt cx="6889159" cy="4173932"/>
          </a:xfrm>
        </p:grpSpPr>
        <p:grpSp>
          <p:nvGrpSpPr>
            <p:cNvPr id="69" name="Gruppo 65"/>
            <p:cNvGrpSpPr/>
            <p:nvPr/>
          </p:nvGrpSpPr>
          <p:grpSpPr>
            <a:xfrm>
              <a:off x="4357686" y="2698316"/>
              <a:ext cx="3071834" cy="2088338"/>
              <a:chOff x="4357686" y="2698316"/>
              <a:chExt cx="3071834" cy="2088338"/>
            </a:xfrm>
          </p:grpSpPr>
          <p:sp>
            <p:nvSpPr>
              <p:cNvPr id="79" name="Rettangolo 78"/>
              <p:cNvSpPr/>
              <p:nvPr/>
            </p:nvSpPr>
            <p:spPr>
              <a:xfrm>
                <a:off x="4357686" y="3286124"/>
                <a:ext cx="3071834" cy="13792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80" name="Trapezio 79"/>
              <p:cNvSpPr/>
              <p:nvPr/>
            </p:nvSpPr>
            <p:spPr>
              <a:xfrm rot="15855822">
                <a:off x="4658501" y="2423825"/>
                <a:ext cx="2088338" cy="263732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81" name="Rettangolo 80"/>
              <p:cNvSpPr/>
              <p:nvPr/>
            </p:nvSpPr>
            <p:spPr>
              <a:xfrm>
                <a:off x="6715140" y="2928934"/>
                <a:ext cx="714380" cy="78581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70" name="Gruppo 4"/>
            <p:cNvGrpSpPr/>
            <p:nvPr/>
          </p:nvGrpSpPr>
          <p:grpSpPr>
            <a:xfrm>
              <a:off x="1500166" y="1214422"/>
              <a:ext cx="6889159" cy="4173932"/>
              <a:chOff x="1785918" y="612390"/>
              <a:chExt cx="6889159" cy="4173932"/>
            </a:xfrm>
          </p:grpSpPr>
          <p:sp>
            <p:nvSpPr>
              <p:cNvPr id="71" name="Arco 70"/>
              <p:cNvSpPr/>
              <p:nvPr/>
            </p:nvSpPr>
            <p:spPr>
              <a:xfrm>
                <a:off x="1785918" y="1928802"/>
                <a:ext cx="2000264" cy="2857520"/>
              </a:xfrm>
              <a:prstGeom prst="arc">
                <a:avLst>
                  <a:gd name="adj1" fmla="val 17924779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Connettore 1 71"/>
              <p:cNvCxnSpPr/>
              <p:nvPr/>
            </p:nvCxnSpPr>
            <p:spPr>
              <a:xfrm>
                <a:off x="3786182" y="3357562"/>
                <a:ext cx="357190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/>
              <p:cNvCxnSpPr/>
              <p:nvPr/>
            </p:nvCxnSpPr>
            <p:spPr>
              <a:xfrm rot="5400000" flipH="1" flipV="1">
                <a:off x="4071934" y="2786058"/>
                <a:ext cx="642942" cy="500066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/>
            </p:nvCxnSpPr>
            <p:spPr>
              <a:xfrm flipV="1">
                <a:off x="4643438" y="2000240"/>
                <a:ext cx="2428892" cy="71438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Arco 74"/>
              <p:cNvSpPr/>
              <p:nvPr/>
            </p:nvSpPr>
            <p:spPr>
              <a:xfrm rot="20663060">
                <a:off x="6652721" y="2009259"/>
                <a:ext cx="1080000" cy="1080000"/>
              </a:xfrm>
              <a:prstGeom prst="arc">
                <a:avLst/>
              </a:prstGeom>
              <a:solidFill>
                <a:srgbClr val="FFC00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Connettore 1 75"/>
              <p:cNvCxnSpPr>
                <a:stCxn id="75" idx="2"/>
              </p:cNvCxnSpPr>
              <p:nvPr/>
            </p:nvCxnSpPr>
            <p:spPr>
              <a:xfrm rot="16200000" flipH="1">
                <a:off x="6844290" y="3272398"/>
                <a:ext cx="1739480" cy="2483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igura a mano libera 76"/>
              <p:cNvSpPr/>
              <p:nvPr/>
            </p:nvSpPr>
            <p:spPr>
              <a:xfrm>
                <a:off x="7962314" y="612390"/>
                <a:ext cx="712763" cy="3530990"/>
              </a:xfrm>
              <a:custGeom>
                <a:avLst/>
                <a:gdLst>
                  <a:gd name="connsiteX0" fmla="*/ 675249 w 712763"/>
                  <a:gd name="connsiteY0" fmla="*/ 3530990 h 3530990"/>
                  <a:gd name="connsiteX1" fmla="*/ 675249 w 712763"/>
                  <a:gd name="connsiteY1" fmla="*/ 2307101 h 3530990"/>
                  <a:gd name="connsiteX2" fmla="*/ 450166 w 712763"/>
                  <a:gd name="connsiteY2" fmla="*/ 1125415 h 3530990"/>
                  <a:gd name="connsiteX3" fmla="*/ 196948 w 712763"/>
                  <a:gd name="connsiteY3" fmla="*/ 422030 h 3530990"/>
                  <a:gd name="connsiteX4" fmla="*/ 0 w 712763"/>
                  <a:gd name="connsiteY4" fmla="*/ 0 h 353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2763" h="3530990">
                    <a:moveTo>
                      <a:pt x="675249" y="3530990"/>
                    </a:moveTo>
                    <a:cubicBezTo>
                      <a:pt x="694006" y="3119510"/>
                      <a:pt x="712763" y="2708030"/>
                      <a:pt x="675249" y="2307101"/>
                    </a:cubicBezTo>
                    <a:cubicBezTo>
                      <a:pt x="637735" y="1906172"/>
                      <a:pt x="529883" y="1439593"/>
                      <a:pt x="450166" y="1125415"/>
                    </a:cubicBezTo>
                    <a:cubicBezTo>
                      <a:pt x="370449" y="811237"/>
                      <a:pt x="271976" y="609599"/>
                      <a:pt x="196948" y="422030"/>
                    </a:cubicBezTo>
                    <a:cubicBezTo>
                      <a:pt x="121920" y="234461"/>
                      <a:pt x="60960" y="117230"/>
                      <a:pt x="0" y="0"/>
                    </a:cubicBezTo>
                  </a:path>
                </a:pathLst>
              </a:cu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3" name="Connettore 1 82"/>
          <p:cNvCxnSpPr/>
          <p:nvPr/>
        </p:nvCxnSpPr>
        <p:spPr>
          <a:xfrm rot="5400000">
            <a:off x="5179223" y="389334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1785918" y="32146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Aslot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6286512" y="3286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Aslot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285720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version</a:t>
            </a:r>
            <a:endParaRPr lang="en-US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5072066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version</a:t>
            </a:r>
            <a:endParaRPr lang="en-US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214282" y="5143512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new slot area is particularly significant in case of Fractional slot winding machines, where avoiding slot tooth polar expansion contribution, mean not considering a significant term of area.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130</Words>
  <Application>Microsoft Office PowerPoint</Application>
  <PresentationFormat>Presentazione su schermo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Stator slot construction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matteo</dc:creator>
  <cp:lastModifiedBy>matteo</cp:lastModifiedBy>
  <cp:revision>34</cp:revision>
  <dcterms:created xsi:type="dcterms:W3CDTF">2015-06-02T21:29:57Z</dcterms:created>
  <dcterms:modified xsi:type="dcterms:W3CDTF">2015-06-07T20:57:58Z</dcterms:modified>
</cp:coreProperties>
</file>