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65" r:id="rId2"/>
    <p:sldId id="256" r:id="rId3"/>
    <p:sldId id="258" r:id="rId4"/>
    <p:sldId id="259" r:id="rId5"/>
    <p:sldId id="260" r:id="rId6"/>
    <p:sldId id="266" r:id="rId7"/>
    <p:sldId id="267" r:id="rId8"/>
    <p:sldId id="264" r:id="rId9"/>
    <p:sldId id="257" r:id="rId10"/>
    <p:sldId id="261" r:id="rId11"/>
    <p:sldId id="262" r:id="rId12"/>
    <p:sldId id="263"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060A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486"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02685A-C8C0-4ABD-AEA3-A15B66F5DE15}" type="datetimeFigureOut">
              <a:rPr lang="en-US" smtClean="0"/>
              <a:t>10/13/2015</a:t>
            </a:fld>
            <a:endParaRPr lang="en-US"/>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B17CA12-3058-46C8-8296-FA67ACB93DF8}" type="slidenum">
              <a:rPr lang="en-US" smtClean="0"/>
              <a:t>‹N›</a:t>
            </a:fld>
            <a:endParaRPr lang="en-US"/>
          </a:p>
        </p:txBody>
      </p:sp>
    </p:spTree>
    <p:extLst>
      <p:ext uri="{BB962C8B-B14F-4D97-AF65-F5344CB8AC3E}">
        <p14:creationId xmlns:p14="http://schemas.microsoft.com/office/powerpoint/2010/main" val="29725874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smtClean="0"/>
              <a:t>Fare clic per modificare lo stile del titolo</a:t>
            </a:r>
            <a:endParaRPr lang="en-US"/>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en-US"/>
          </a:p>
        </p:txBody>
      </p:sp>
      <p:sp>
        <p:nvSpPr>
          <p:cNvPr id="4" name="Segnaposto data 3"/>
          <p:cNvSpPr>
            <a:spLocks noGrp="1"/>
          </p:cNvSpPr>
          <p:nvPr>
            <p:ph type="dt" sz="half" idx="10"/>
          </p:nvPr>
        </p:nvSpPr>
        <p:spPr/>
        <p:txBody>
          <a:bodyPr/>
          <a:lstStyle/>
          <a:p>
            <a:fld id="{9AFC0CE3-B57C-4310-B769-237FFD385C37}" type="datetime1">
              <a:rPr lang="en-US" smtClean="0"/>
              <a:t>10/13/2015</a:t>
            </a:fld>
            <a:endParaRPr lang="en-US"/>
          </a:p>
        </p:txBody>
      </p:sp>
      <p:sp>
        <p:nvSpPr>
          <p:cNvPr id="5" name="Segnaposto piè di pagina 4"/>
          <p:cNvSpPr>
            <a:spLocks noGrp="1"/>
          </p:cNvSpPr>
          <p:nvPr>
            <p:ph type="ftr" sz="quarter" idx="11"/>
          </p:nvPr>
        </p:nvSpPr>
        <p:spPr/>
        <p:txBody>
          <a:bodyPr/>
          <a:lstStyle/>
          <a:p>
            <a:endParaRPr lang="en-US"/>
          </a:p>
        </p:txBody>
      </p:sp>
      <p:sp>
        <p:nvSpPr>
          <p:cNvPr id="6" name="Segnaposto numero diapositiva 5"/>
          <p:cNvSpPr>
            <a:spLocks noGrp="1"/>
          </p:cNvSpPr>
          <p:nvPr>
            <p:ph type="sldNum" sz="quarter" idx="12"/>
          </p:nvPr>
        </p:nvSpPr>
        <p:spPr/>
        <p:txBody>
          <a:bodyPr/>
          <a:lstStyle/>
          <a:p>
            <a:fld id="{0ED3CA5F-6D11-461C-BAB1-C991C90DC7DD}" type="slidenum">
              <a:rPr lang="en-US" smtClean="0"/>
              <a:pPr/>
              <a:t>‹N›</a:t>
            </a:fld>
            <a:endParaRPr lang="en-US"/>
          </a:p>
        </p:txBody>
      </p:sp>
    </p:spTree>
    <p:extLst>
      <p:ext uri="{BB962C8B-B14F-4D97-AF65-F5344CB8AC3E}">
        <p14:creationId xmlns:p14="http://schemas.microsoft.com/office/powerpoint/2010/main" val="3478986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en-US"/>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4" name="Segnaposto data 3"/>
          <p:cNvSpPr>
            <a:spLocks noGrp="1"/>
          </p:cNvSpPr>
          <p:nvPr>
            <p:ph type="dt" sz="half" idx="10"/>
          </p:nvPr>
        </p:nvSpPr>
        <p:spPr/>
        <p:txBody>
          <a:bodyPr/>
          <a:lstStyle/>
          <a:p>
            <a:fld id="{B7B0FFC2-B978-40F0-804B-5143CB5480DE}" type="datetime1">
              <a:rPr lang="en-US" smtClean="0"/>
              <a:t>10/13/2015</a:t>
            </a:fld>
            <a:endParaRPr lang="en-US"/>
          </a:p>
        </p:txBody>
      </p:sp>
      <p:sp>
        <p:nvSpPr>
          <p:cNvPr id="5" name="Segnaposto piè di pagina 4"/>
          <p:cNvSpPr>
            <a:spLocks noGrp="1"/>
          </p:cNvSpPr>
          <p:nvPr>
            <p:ph type="ftr" sz="quarter" idx="11"/>
          </p:nvPr>
        </p:nvSpPr>
        <p:spPr/>
        <p:txBody>
          <a:bodyPr/>
          <a:lstStyle/>
          <a:p>
            <a:endParaRPr lang="en-US"/>
          </a:p>
        </p:txBody>
      </p:sp>
      <p:sp>
        <p:nvSpPr>
          <p:cNvPr id="6" name="Segnaposto numero diapositiva 5"/>
          <p:cNvSpPr>
            <a:spLocks noGrp="1"/>
          </p:cNvSpPr>
          <p:nvPr>
            <p:ph type="sldNum" sz="quarter" idx="12"/>
          </p:nvPr>
        </p:nvSpPr>
        <p:spPr/>
        <p:txBody>
          <a:bodyPr/>
          <a:lstStyle/>
          <a:p>
            <a:fld id="{0ED3CA5F-6D11-461C-BAB1-C991C90DC7DD}" type="slidenum">
              <a:rPr lang="en-US" smtClean="0"/>
              <a:pPr/>
              <a:t>‹N›</a:t>
            </a:fld>
            <a:endParaRPr lang="en-US"/>
          </a:p>
        </p:txBody>
      </p:sp>
    </p:spTree>
    <p:extLst>
      <p:ext uri="{BB962C8B-B14F-4D97-AF65-F5344CB8AC3E}">
        <p14:creationId xmlns:p14="http://schemas.microsoft.com/office/powerpoint/2010/main" val="2263141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smtClean="0"/>
              <a:t>Fare clic per modificare lo stile del titolo</a:t>
            </a:r>
            <a:endParaRPr lang="en-US"/>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4" name="Segnaposto data 3"/>
          <p:cNvSpPr>
            <a:spLocks noGrp="1"/>
          </p:cNvSpPr>
          <p:nvPr>
            <p:ph type="dt" sz="half" idx="10"/>
          </p:nvPr>
        </p:nvSpPr>
        <p:spPr/>
        <p:txBody>
          <a:bodyPr/>
          <a:lstStyle/>
          <a:p>
            <a:fld id="{58CF1D46-8C7B-4CA7-9BA8-9C90734BF54E}" type="datetime1">
              <a:rPr lang="en-US" smtClean="0"/>
              <a:t>10/13/2015</a:t>
            </a:fld>
            <a:endParaRPr lang="en-US"/>
          </a:p>
        </p:txBody>
      </p:sp>
      <p:sp>
        <p:nvSpPr>
          <p:cNvPr id="5" name="Segnaposto piè di pagina 4"/>
          <p:cNvSpPr>
            <a:spLocks noGrp="1"/>
          </p:cNvSpPr>
          <p:nvPr>
            <p:ph type="ftr" sz="quarter" idx="11"/>
          </p:nvPr>
        </p:nvSpPr>
        <p:spPr/>
        <p:txBody>
          <a:bodyPr/>
          <a:lstStyle/>
          <a:p>
            <a:endParaRPr lang="en-US"/>
          </a:p>
        </p:txBody>
      </p:sp>
      <p:sp>
        <p:nvSpPr>
          <p:cNvPr id="6" name="Segnaposto numero diapositiva 5"/>
          <p:cNvSpPr>
            <a:spLocks noGrp="1"/>
          </p:cNvSpPr>
          <p:nvPr>
            <p:ph type="sldNum" sz="quarter" idx="12"/>
          </p:nvPr>
        </p:nvSpPr>
        <p:spPr/>
        <p:txBody>
          <a:bodyPr/>
          <a:lstStyle/>
          <a:p>
            <a:fld id="{0ED3CA5F-6D11-461C-BAB1-C991C90DC7DD}" type="slidenum">
              <a:rPr lang="en-US" smtClean="0"/>
              <a:pPr/>
              <a:t>‹N›</a:t>
            </a:fld>
            <a:endParaRPr lang="en-US"/>
          </a:p>
        </p:txBody>
      </p:sp>
    </p:spTree>
    <p:extLst>
      <p:ext uri="{BB962C8B-B14F-4D97-AF65-F5344CB8AC3E}">
        <p14:creationId xmlns:p14="http://schemas.microsoft.com/office/powerpoint/2010/main" val="3655497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en-US"/>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4" name="Segnaposto data 3"/>
          <p:cNvSpPr>
            <a:spLocks noGrp="1"/>
          </p:cNvSpPr>
          <p:nvPr>
            <p:ph type="dt" sz="half" idx="10"/>
          </p:nvPr>
        </p:nvSpPr>
        <p:spPr/>
        <p:txBody>
          <a:bodyPr/>
          <a:lstStyle/>
          <a:p>
            <a:fld id="{8B68E5AC-7ABE-4308-8205-9A6B88AF61CF}" type="datetime1">
              <a:rPr lang="en-US" smtClean="0"/>
              <a:t>10/13/2015</a:t>
            </a:fld>
            <a:endParaRPr lang="en-US"/>
          </a:p>
        </p:txBody>
      </p:sp>
      <p:sp>
        <p:nvSpPr>
          <p:cNvPr id="5" name="Segnaposto piè di pagina 4"/>
          <p:cNvSpPr>
            <a:spLocks noGrp="1"/>
          </p:cNvSpPr>
          <p:nvPr>
            <p:ph type="ftr" sz="quarter" idx="11"/>
          </p:nvPr>
        </p:nvSpPr>
        <p:spPr/>
        <p:txBody>
          <a:bodyPr/>
          <a:lstStyle/>
          <a:p>
            <a:endParaRPr lang="en-US"/>
          </a:p>
        </p:txBody>
      </p:sp>
      <p:sp>
        <p:nvSpPr>
          <p:cNvPr id="6" name="Segnaposto numero diapositiva 5"/>
          <p:cNvSpPr>
            <a:spLocks noGrp="1"/>
          </p:cNvSpPr>
          <p:nvPr>
            <p:ph type="sldNum" sz="quarter" idx="12"/>
          </p:nvPr>
        </p:nvSpPr>
        <p:spPr/>
        <p:txBody>
          <a:bodyPr/>
          <a:lstStyle/>
          <a:p>
            <a:fld id="{0ED3CA5F-6D11-461C-BAB1-C991C90DC7DD}" type="slidenum">
              <a:rPr lang="en-US" smtClean="0"/>
              <a:pPr/>
              <a:t>‹N›</a:t>
            </a:fld>
            <a:endParaRPr lang="en-US"/>
          </a:p>
        </p:txBody>
      </p:sp>
    </p:spTree>
    <p:extLst>
      <p:ext uri="{BB962C8B-B14F-4D97-AF65-F5344CB8AC3E}">
        <p14:creationId xmlns:p14="http://schemas.microsoft.com/office/powerpoint/2010/main" val="2278319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smtClean="0"/>
              <a:t>Fare clic per modificare lo stile del titolo</a:t>
            </a:r>
            <a:endParaRPr lang="en-US"/>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Segnaposto data 3"/>
          <p:cNvSpPr>
            <a:spLocks noGrp="1"/>
          </p:cNvSpPr>
          <p:nvPr>
            <p:ph type="dt" sz="half" idx="10"/>
          </p:nvPr>
        </p:nvSpPr>
        <p:spPr/>
        <p:txBody>
          <a:bodyPr/>
          <a:lstStyle/>
          <a:p>
            <a:fld id="{05CDA71D-EBB1-490E-9E0F-83288F44342B}" type="datetime1">
              <a:rPr lang="en-US" smtClean="0"/>
              <a:t>10/13/2015</a:t>
            </a:fld>
            <a:endParaRPr lang="en-US"/>
          </a:p>
        </p:txBody>
      </p:sp>
      <p:sp>
        <p:nvSpPr>
          <p:cNvPr id="5" name="Segnaposto piè di pagina 4"/>
          <p:cNvSpPr>
            <a:spLocks noGrp="1"/>
          </p:cNvSpPr>
          <p:nvPr>
            <p:ph type="ftr" sz="quarter" idx="11"/>
          </p:nvPr>
        </p:nvSpPr>
        <p:spPr/>
        <p:txBody>
          <a:bodyPr/>
          <a:lstStyle/>
          <a:p>
            <a:endParaRPr lang="en-US"/>
          </a:p>
        </p:txBody>
      </p:sp>
      <p:sp>
        <p:nvSpPr>
          <p:cNvPr id="6" name="Segnaposto numero diapositiva 5"/>
          <p:cNvSpPr>
            <a:spLocks noGrp="1"/>
          </p:cNvSpPr>
          <p:nvPr>
            <p:ph type="sldNum" sz="quarter" idx="12"/>
          </p:nvPr>
        </p:nvSpPr>
        <p:spPr/>
        <p:txBody>
          <a:bodyPr/>
          <a:lstStyle/>
          <a:p>
            <a:fld id="{0ED3CA5F-6D11-461C-BAB1-C991C90DC7DD}" type="slidenum">
              <a:rPr lang="en-US" smtClean="0"/>
              <a:pPr/>
              <a:t>‹N›</a:t>
            </a:fld>
            <a:endParaRPr lang="en-US"/>
          </a:p>
        </p:txBody>
      </p:sp>
    </p:spTree>
    <p:extLst>
      <p:ext uri="{BB962C8B-B14F-4D97-AF65-F5344CB8AC3E}">
        <p14:creationId xmlns:p14="http://schemas.microsoft.com/office/powerpoint/2010/main" val="3970845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en-US"/>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5" name="Segnaposto data 4"/>
          <p:cNvSpPr>
            <a:spLocks noGrp="1"/>
          </p:cNvSpPr>
          <p:nvPr>
            <p:ph type="dt" sz="half" idx="10"/>
          </p:nvPr>
        </p:nvSpPr>
        <p:spPr/>
        <p:txBody>
          <a:bodyPr/>
          <a:lstStyle/>
          <a:p>
            <a:fld id="{734187A6-B78B-4A1D-A181-206253F6C29C}" type="datetime1">
              <a:rPr lang="en-US" smtClean="0"/>
              <a:t>10/13/2015</a:t>
            </a:fld>
            <a:endParaRPr lang="en-US"/>
          </a:p>
        </p:txBody>
      </p:sp>
      <p:sp>
        <p:nvSpPr>
          <p:cNvPr id="6" name="Segnaposto piè di pagina 5"/>
          <p:cNvSpPr>
            <a:spLocks noGrp="1"/>
          </p:cNvSpPr>
          <p:nvPr>
            <p:ph type="ftr" sz="quarter" idx="11"/>
          </p:nvPr>
        </p:nvSpPr>
        <p:spPr/>
        <p:txBody>
          <a:bodyPr/>
          <a:lstStyle/>
          <a:p>
            <a:endParaRPr lang="en-US"/>
          </a:p>
        </p:txBody>
      </p:sp>
      <p:sp>
        <p:nvSpPr>
          <p:cNvPr id="7" name="Segnaposto numero diapositiva 6"/>
          <p:cNvSpPr>
            <a:spLocks noGrp="1"/>
          </p:cNvSpPr>
          <p:nvPr>
            <p:ph type="sldNum" sz="quarter" idx="12"/>
          </p:nvPr>
        </p:nvSpPr>
        <p:spPr/>
        <p:txBody>
          <a:bodyPr/>
          <a:lstStyle/>
          <a:p>
            <a:fld id="{0ED3CA5F-6D11-461C-BAB1-C991C90DC7DD}" type="slidenum">
              <a:rPr lang="en-US" smtClean="0"/>
              <a:pPr/>
              <a:t>‹N›</a:t>
            </a:fld>
            <a:endParaRPr lang="en-US"/>
          </a:p>
        </p:txBody>
      </p:sp>
    </p:spTree>
    <p:extLst>
      <p:ext uri="{BB962C8B-B14F-4D97-AF65-F5344CB8AC3E}">
        <p14:creationId xmlns:p14="http://schemas.microsoft.com/office/powerpoint/2010/main" val="611407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smtClean="0"/>
              <a:t>Fare clic per modificare lo stile del titolo</a:t>
            </a:r>
            <a:endParaRPr lang="en-US"/>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7" name="Segnaposto data 6"/>
          <p:cNvSpPr>
            <a:spLocks noGrp="1"/>
          </p:cNvSpPr>
          <p:nvPr>
            <p:ph type="dt" sz="half" idx="10"/>
          </p:nvPr>
        </p:nvSpPr>
        <p:spPr/>
        <p:txBody>
          <a:bodyPr/>
          <a:lstStyle/>
          <a:p>
            <a:fld id="{A5EAE379-6C0A-445F-A3AC-23859CF81B37}" type="datetime1">
              <a:rPr lang="en-US" smtClean="0"/>
              <a:t>10/13/2015</a:t>
            </a:fld>
            <a:endParaRPr lang="en-US"/>
          </a:p>
        </p:txBody>
      </p:sp>
      <p:sp>
        <p:nvSpPr>
          <p:cNvPr id="8" name="Segnaposto piè di pagina 7"/>
          <p:cNvSpPr>
            <a:spLocks noGrp="1"/>
          </p:cNvSpPr>
          <p:nvPr>
            <p:ph type="ftr" sz="quarter" idx="11"/>
          </p:nvPr>
        </p:nvSpPr>
        <p:spPr/>
        <p:txBody>
          <a:bodyPr/>
          <a:lstStyle/>
          <a:p>
            <a:endParaRPr lang="en-US"/>
          </a:p>
        </p:txBody>
      </p:sp>
      <p:sp>
        <p:nvSpPr>
          <p:cNvPr id="9" name="Segnaposto numero diapositiva 8"/>
          <p:cNvSpPr>
            <a:spLocks noGrp="1"/>
          </p:cNvSpPr>
          <p:nvPr>
            <p:ph type="sldNum" sz="quarter" idx="12"/>
          </p:nvPr>
        </p:nvSpPr>
        <p:spPr/>
        <p:txBody>
          <a:bodyPr/>
          <a:lstStyle/>
          <a:p>
            <a:fld id="{0ED3CA5F-6D11-461C-BAB1-C991C90DC7DD}" type="slidenum">
              <a:rPr lang="en-US" smtClean="0"/>
              <a:pPr/>
              <a:t>‹N›</a:t>
            </a:fld>
            <a:endParaRPr lang="en-US"/>
          </a:p>
        </p:txBody>
      </p:sp>
    </p:spTree>
    <p:extLst>
      <p:ext uri="{BB962C8B-B14F-4D97-AF65-F5344CB8AC3E}">
        <p14:creationId xmlns:p14="http://schemas.microsoft.com/office/powerpoint/2010/main" val="1150747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en-US"/>
          </a:p>
        </p:txBody>
      </p:sp>
      <p:sp>
        <p:nvSpPr>
          <p:cNvPr id="3" name="Segnaposto data 2"/>
          <p:cNvSpPr>
            <a:spLocks noGrp="1"/>
          </p:cNvSpPr>
          <p:nvPr>
            <p:ph type="dt" sz="half" idx="10"/>
          </p:nvPr>
        </p:nvSpPr>
        <p:spPr/>
        <p:txBody>
          <a:bodyPr/>
          <a:lstStyle/>
          <a:p>
            <a:fld id="{22B031CA-C9A8-4642-AF6D-36A2E4969051}" type="datetime1">
              <a:rPr lang="en-US" smtClean="0"/>
              <a:t>10/13/2015</a:t>
            </a:fld>
            <a:endParaRPr lang="en-US"/>
          </a:p>
        </p:txBody>
      </p:sp>
      <p:sp>
        <p:nvSpPr>
          <p:cNvPr id="4" name="Segnaposto piè di pagina 3"/>
          <p:cNvSpPr>
            <a:spLocks noGrp="1"/>
          </p:cNvSpPr>
          <p:nvPr>
            <p:ph type="ftr" sz="quarter" idx="11"/>
          </p:nvPr>
        </p:nvSpPr>
        <p:spPr/>
        <p:txBody>
          <a:bodyPr/>
          <a:lstStyle/>
          <a:p>
            <a:endParaRPr lang="en-US"/>
          </a:p>
        </p:txBody>
      </p:sp>
      <p:sp>
        <p:nvSpPr>
          <p:cNvPr id="5" name="Segnaposto numero diapositiva 4"/>
          <p:cNvSpPr>
            <a:spLocks noGrp="1"/>
          </p:cNvSpPr>
          <p:nvPr>
            <p:ph type="sldNum" sz="quarter" idx="12"/>
          </p:nvPr>
        </p:nvSpPr>
        <p:spPr/>
        <p:txBody>
          <a:bodyPr/>
          <a:lstStyle/>
          <a:p>
            <a:fld id="{0ED3CA5F-6D11-461C-BAB1-C991C90DC7DD}" type="slidenum">
              <a:rPr lang="en-US" smtClean="0"/>
              <a:pPr/>
              <a:t>‹N›</a:t>
            </a:fld>
            <a:endParaRPr lang="en-US"/>
          </a:p>
        </p:txBody>
      </p:sp>
    </p:spTree>
    <p:extLst>
      <p:ext uri="{BB962C8B-B14F-4D97-AF65-F5344CB8AC3E}">
        <p14:creationId xmlns:p14="http://schemas.microsoft.com/office/powerpoint/2010/main" val="2880751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C7A98081-5D35-4C0C-AD16-E99406E9B825}" type="datetime1">
              <a:rPr lang="en-US" smtClean="0"/>
              <a:t>10/13/2015</a:t>
            </a:fld>
            <a:endParaRPr lang="en-US"/>
          </a:p>
        </p:txBody>
      </p:sp>
      <p:sp>
        <p:nvSpPr>
          <p:cNvPr id="3" name="Segnaposto piè di pagina 2"/>
          <p:cNvSpPr>
            <a:spLocks noGrp="1"/>
          </p:cNvSpPr>
          <p:nvPr>
            <p:ph type="ftr" sz="quarter" idx="11"/>
          </p:nvPr>
        </p:nvSpPr>
        <p:spPr/>
        <p:txBody>
          <a:bodyPr/>
          <a:lstStyle/>
          <a:p>
            <a:endParaRPr lang="en-US"/>
          </a:p>
        </p:txBody>
      </p:sp>
      <p:sp>
        <p:nvSpPr>
          <p:cNvPr id="4" name="Segnaposto numero diapositiva 3"/>
          <p:cNvSpPr>
            <a:spLocks noGrp="1"/>
          </p:cNvSpPr>
          <p:nvPr>
            <p:ph type="sldNum" sz="quarter" idx="12"/>
          </p:nvPr>
        </p:nvSpPr>
        <p:spPr/>
        <p:txBody>
          <a:bodyPr/>
          <a:lstStyle/>
          <a:p>
            <a:fld id="{0ED3CA5F-6D11-461C-BAB1-C991C90DC7DD}" type="slidenum">
              <a:rPr lang="en-US" smtClean="0"/>
              <a:pPr/>
              <a:t>‹N›</a:t>
            </a:fld>
            <a:endParaRPr lang="en-US"/>
          </a:p>
        </p:txBody>
      </p:sp>
    </p:spTree>
    <p:extLst>
      <p:ext uri="{BB962C8B-B14F-4D97-AF65-F5344CB8AC3E}">
        <p14:creationId xmlns:p14="http://schemas.microsoft.com/office/powerpoint/2010/main" val="1634232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smtClean="0"/>
              <a:t>Fare clic per modificare lo stile del titolo</a:t>
            </a:r>
            <a:endParaRPr lang="en-US"/>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FC433223-5C55-4B2A-977B-2FEE1DC26E2A}" type="datetime1">
              <a:rPr lang="en-US" smtClean="0"/>
              <a:t>10/13/2015</a:t>
            </a:fld>
            <a:endParaRPr lang="en-US"/>
          </a:p>
        </p:txBody>
      </p:sp>
      <p:sp>
        <p:nvSpPr>
          <p:cNvPr id="6" name="Segnaposto piè di pagina 5"/>
          <p:cNvSpPr>
            <a:spLocks noGrp="1"/>
          </p:cNvSpPr>
          <p:nvPr>
            <p:ph type="ftr" sz="quarter" idx="11"/>
          </p:nvPr>
        </p:nvSpPr>
        <p:spPr/>
        <p:txBody>
          <a:bodyPr/>
          <a:lstStyle/>
          <a:p>
            <a:endParaRPr lang="en-US"/>
          </a:p>
        </p:txBody>
      </p:sp>
      <p:sp>
        <p:nvSpPr>
          <p:cNvPr id="7" name="Segnaposto numero diapositiva 6"/>
          <p:cNvSpPr>
            <a:spLocks noGrp="1"/>
          </p:cNvSpPr>
          <p:nvPr>
            <p:ph type="sldNum" sz="quarter" idx="12"/>
          </p:nvPr>
        </p:nvSpPr>
        <p:spPr/>
        <p:txBody>
          <a:bodyPr/>
          <a:lstStyle/>
          <a:p>
            <a:fld id="{0ED3CA5F-6D11-461C-BAB1-C991C90DC7DD}" type="slidenum">
              <a:rPr lang="en-US" smtClean="0"/>
              <a:pPr/>
              <a:t>‹N›</a:t>
            </a:fld>
            <a:endParaRPr lang="en-US"/>
          </a:p>
        </p:txBody>
      </p:sp>
    </p:spTree>
    <p:extLst>
      <p:ext uri="{BB962C8B-B14F-4D97-AF65-F5344CB8AC3E}">
        <p14:creationId xmlns:p14="http://schemas.microsoft.com/office/powerpoint/2010/main" val="1192920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smtClean="0"/>
              <a:t>Fare clic per modificare lo stile del titolo</a:t>
            </a:r>
            <a:endParaRPr lang="en-US"/>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9EE5CDBE-AA4B-4613-AA18-DFEA86A3821C}" type="datetime1">
              <a:rPr lang="en-US" smtClean="0"/>
              <a:t>10/13/2015</a:t>
            </a:fld>
            <a:endParaRPr lang="en-US"/>
          </a:p>
        </p:txBody>
      </p:sp>
      <p:sp>
        <p:nvSpPr>
          <p:cNvPr id="6" name="Segnaposto piè di pagina 5"/>
          <p:cNvSpPr>
            <a:spLocks noGrp="1"/>
          </p:cNvSpPr>
          <p:nvPr>
            <p:ph type="ftr" sz="quarter" idx="11"/>
          </p:nvPr>
        </p:nvSpPr>
        <p:spPr/>
        <p:txBody>
          <a:bodyPr/>
          <a:lstStyle/>
          <a:p>
            <a:endParaRPr lang="en-US"/>
          </a:p>
        </p:txBody>
      </p:sp>
      <p:sp>
        <p:nvSpPr>
          <p:cNvPr id="7" name="Segnaposto numero diapositiva 6"/>
          <p:cNvSpPr>
            <a:spLocks noGrp="1"/>
          </p:cNvSpPr>
          <p:nvPr>
            <p:ph type="sldNum" sz="quarter" idx="12"/>
          </p:nvPr>
        </p:nvSpPr>
        <p:spPr/>
        <p:txBody>
          <a:bodyPr/>
          <a:lstStyle/>
          <a:p>
            <a:fld id="{0ED3CA5F-6D11-461C-BAB1-C991C90DC7DD}" type="slidenum">
              <a:rPr lang="en-US" smtClean="0"/>
              <a:pPr/>
              <a:t>‹N›</a:t>
            </a:fld>
            <a:endParaRPr lang="en-US"/>
          </a:p>
        </p:txBody>
      </p:sp>
    </p:spTree>
    <p:extLst>
      <p:ext uri="{BB962C8B-B14F-4D97-AF65-F5344CB8AC3E}">
        <p14:creationId xmlns:p14="http://schemas.microsoft.com/office/powerpoint/2010/main" val="1139972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smtClean="0"/>
              <a:t>Fare clic per modificare lo stile del titolo</a:t>
            </a:r>
            <a:endParaRPr lang="en-US"/>
          </a:p>
        </p:txBody>
      </p:sp>
      <p:sp>
        <p:nvSpPr>
          <p:cNvPr id="3" name="Segnaposto tes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4" name="Segnaposto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AE5B10-AF3D-4999-BFB4-92A933B73039}" type="datetime1">
              <a:rPr lang="en-US" smtClean="0"/>
              <a:t>10/13/2015</a:t>
            </a:fld>
            <a:endParaRPr lang="en-US"/>
          </a:p>
        </p:txBody>
      </p:sp>
      <p:sp>
        <p:nvSpPr>
          <p:cNvPr id="5" name="Segnaposto piè di pa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D3CA5F-6D11-461C-BAB1-C991C90DC7DD}" type="slidenum">
              <a:rPr lang="en-US" smtClean="0"/>
              <a:pPr/>
              <a:t>‹N›</a:t>
            </a:fld>
            <a:endParaRPr lang="en-US"/>
          </a:p>
        </p:txBody>
      </p:sp>
    </p:spTree>
    <p:extLst>
      <p:ext uri="{BB962C8B-B14F-4D97-AF65-F5344CB8AC3E}">
        <p14:creationId xmlns:p14="http://schemas.microsoft.com/office/powerpoint/2010/main" val="3007119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4.emf"/><Relationship Id="rId1" Type="http://schemas.openxmlformats.org/officeDocument/2006/relationships/slideLayout" Target="../slideLayouts/slideLayout2.xml"/><Relationship Id="rId6" Type="http://schemas.openxmlformats.org/officeDocument/2006/relationships/image" Target="../media/image39.png"/><Relationship Id="rId11" Type="http://schemas.openxmlformats.org/officeDocument/2006/relationships/image" Target="../media/image44.png"/><Relationship Id="rId5" Type="http://schemas.openxmlformats.org/officeDocument/2006/relationships/image" Target="../media/image38.png"/><Relationship Id="rId10" Type="http://schemas.openxmlformats.org/officeDocument/2006/relationships/image" Target="../media/image43.png"/><Relationship Id="rId4" Type="http://schemas.openxmlformats.org/officeDocument/2006/relationships/image" Target="../media/image37.png"/><Relationship Id="rId9" Type="http://schemas.openxmlformats.org/officeDocument/2006/relationships/image" Target="../media/image4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26.png"/><Relationship Id="rId4" Type="http://schemas.openxmlformats.org/officeDocument/2006/relationships/image" Target="../media/image3.png"/><Relationship Id="rId9"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5.png"/><Relationship Id="rId7" Type="http://schemas.openxmlformats.org/officeDocument/2006/relationships/image" Target="../media/image30.png"/><Relationship Id="rId2" Type="http://schemas.openxmlformats.org/officeDocument/2006/relationships/image" Target="../media/image10.emf"/><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323528" y="116632"/>
            <a:ext cx="8352928" cy="1261884"/>
          </a:xfrm>
          <a:prstGeom prst="rect">
            <a:avLst/>
          </a:prstGeom>
          <a:noFill/>
        </p:spPr>
        <p:txBody>
          <a:bodyPr wrap="square" rtlCol="0">
            <a:spAutoFit/>
          </a:bodyPr>
          <a:lstStyle/>
          <a:p>
            <a:pPr algn="ctr"/>
            <a:r>
              <a:rPr lang="it-IT" dirty="0" smtClean="0"/>
              <a:t>25 giugno 2014</a:t>
            </a:r>
          </a:p>
          <a:p>
            <a:pPr algn="ctr"/>
            <a:endParaRPr lang="it-IT" dirty="0" smtClean="0"/>
          </a:p>
          <a:p>
            <a:pPr algn="ctr"/>
            <a:r>
              <a:rPr lang="it-IT" sz="2000" b="1" dirty="0" smtClean="0">
                <a:solidFill>
                  <a:srgbClr val="FF0000"/>
                </a:solidFill>
              </a:rPr>
              <a:t>Nuovo procedimento per determinare gli </a:t>
            </a:r>
            <a:r>
              <a:rPr lang="it-IT" sz="2000" b="1" dirty="0" err="1" smtClean="0">
                <a:solidFill>
                  <a:srgbClr val="FF0000"/>
                </a:solidFill>
              </a:rPr>
              <a:t>hc</a:t>
            </a:r>
            <a:r>
              <a:rPr lang="it-IT" sz="2000" b="1" dirty="0" smtClean="0">
                <a:solidFill>
                  <a:srgbClr val="FF0000"/>
                </a:solidFill>
              </a:rPr>
              <a:t> a partire dagli </a:t>
            </a:r>
            <a:r>
              <a:rPr lang="it-IT" sz="2000" b="1" dirty="0" err="1" smtClean="0">
                <a:solidFill>
                  <a:srgbClr val="FF0000"/>
                </a:solidFill>
              </a:rPr>
              <a:t>alpha</a:t>
            </a:r>
            <a:r>
              <a:rPr lang="it-IT" sz="2000" b="1" dirty="0" smtClean="0">
                <a:solidFill>
                  <a:srgbClr val="FF0000"/>
                </a:solidFill>
              </a:rPr>
              <a:t> e dagli </a:t>
            </a:r>
            <a:r>
              <a:rPr lang="it-IT" sz="2000" b="1" dirty="0" err="1" smtClean="0">
                <a:solidFill>
                  <a:srgbClr val="FF0000"/>
                </a:solidFill>
              </a:rPr>
              <a:t>hc_pu</a:t>
            </a:r>
            <a:endParaRPr lang="en-US" sz="2000" b="1" dirty="0">
              <a:solidFill>
                <a:srgbClr val="FF0000"/>
              </a:solidFill>
            </a:endParaRPr>
          </a:p>
        </p:txBody>
      </p:sp>
      <p:sp>
        <p:nvSpPr>
          <p:cNvPr id="5" name="Rettangolo 4"/>
          <p:cNvSpPr/>
          <p:nvPr/>
        </p:nvSpPr>
        <p:spPr>
          <a:xfrm>
            <a:off x="413792" y="1596856"/>
            <a:ext cx="8334672" cy="3970318"/>
          </a:xfrm>
          <a:prstGeom prst="rect">
            <a:avLst/>
          </a:prstGeom>
        </p:spPr>
        <p:txBody>
          <a:bodyPr wrap="square">
            <a:spAutoFit/>
          </a:bodyPr>
          <a:lstStyle/>
          <a:p>
            <a:r>
              <a:rPr lang="it-IT" dirty="0"/>
              <a:t>Problema</a:t>
            </a:r>
          </a:p>
          <a:p>
            <a:r>
              <a:rPr lang="it-IT" dirty="0"/>
              <a:t>Il metodo di calcolo degli </a:t>
            </a:r>
            <a:r>
              <a:rPr lang="it-IT" dirty="0" err="1"/>
              <a:t>hc</a:t>
            </a:r>
            <a:r>
              <a:rPr lang="it-IT" dirty="0"/>
              <a:t> usato fin qui (da MOGA a MODE a </a:t>
            </a:r>
            <a:r>
              <a:rPr lang="it-IT" dirty="0" err="1"/>
              <a:t>SyR</a:t>
            </a:r>
            <a:r>
              <a:rPr lang="it-IT" dirty="0"/>
              <a:t>-E) privilegiava la barriera più interna</a:t>
            </a:r>
            <a:r>
              <a:rPr lang="it-IT" dirty="0" smtClean="0"/>
              <a:t>, che veniva calcolata per prima sulla base di tutto lo spazio disponibile moltiplicato per il suo </a:t>
            </a:r>
            <a:r>
              <a:rPr lang="it-IT" dirty="0" err="1" smtClean="0"/>
              <a:t>hc_pu</a:t>
            </a:r>
            <a:r>
              <a:rPr lang="it-IT" dirty="0" smtClean="0"/>
              <a:t>.</a:t>
            </a:r>
          </a:p>
          <a:p>
            <a:r>
              <a:rPr lang="it-IT" dirty="0" smtClean="0"/>
              <a:t>In questo modo, se </a:t>
            </a:r>
            <a:r>
              <a:rPr lang="it-IT" dirty="0" err="1" smtClean="0"/>
              <a:t>hc_pu</a:t>
            </a:r>
            <a:r>
              <a:rPr lang="it-IT" dirty="0" smtClean="0"/>
              <a:t> della barriera interna</a:t>
            </a:r>
            <a:r>
              <a:rPr lang="it-IT" dirty="0" smtClean="0"/>
              <a:t> è </a:t>
            </a:r>
            <a:r>
              <a:rPr lang="it-IT" dirty="0"/>
              <a:t>grande, lo spazio preso è tanto e </a:t>
            </a:r>
            <a:r>
              <a:rPr lang="it-IT" dirty="0" smtClean="0"/>
              <a:t>le barriere successive sono penalizzate.</a:t>
            </a:r>
            <a:endParaRPr lang="it-IT" dirty="0"/>
          </a:p>
          <a:p>
            <a:endParaRPr lang="it-IT" dirty="0" smtClean="0"/>
          </a:p>
          <a:p>
            <a:r>
              <a:rPr lang="it-IT" b="1" dirty="0" smtClean="0"/>
              <a:t>Nuovo </a:t>
            </a:r>
            <a:r>
              <a:rPr lang="it-IT" b="1" dirty="0" smtClean="0"/>
              <a:t>metodo</a:t>
            </a:r>
          </a:p>
          <a:p>
            <a:r>
              <a:rPr lang="it-IT" dirty="0" smtClean="0"/>
              <a:t>Il nuovo metodo cerca di rispettare le proporzioni suggerite dagli </a:t>
            </a:r>
            <a:r>
              <a:rPr lang="it-IT" dirty="0" err="1" smtClean="0"/>
              <a:t>hc_pu</a:t>
            </a:r>
            <a:r>
              <a:rPr lang="it-IT" dirty="0" smtClean="0"/>
              <a:t> e dove nascono conflitti li risolve riducendo solo le due mezze barriere che si toccano, in modo da minimizzare l’impatto dei conflitti sul rispetto degli </a:t>
            </a:r>
            <a:r>
              <a:rPr lang="it-IT" dirty="0" err="1" smtClean="0"/>
              <a:t>hc_pu</a:t>
            </a:r>
            <a:r>
              <a:rPr lang="it-IT" dirty="0" smtClean="0"/>
              <a:t>.</a:t>
            </a:r>
          </a:p>
          <a:p>
            <a:endParaRPr lang="it-IT" dirty="0" smtClean="0"/>
          </a:p>
          <a:p>
            <a:r>
              <a:rPr lang="it-IT" dirty="0" smtClean="0"/>
              <a:t>N.B. I conflitti possono produrre barriere non centrate rispetto alla mediana anche nel caso con 2 gradi di libertà per barriera (3C – I2U).</a:t>
            </a:r>
          </a:p>
        </p:txBody>
      </p:sp>
      <p:sp>
        <p:nvSpPr>
          <p:cNvPr id="3" name="Segnaposto numero diapositiva 2"/>
          <p:cNvSpPr>
            <a:spLocks noGrp="1"/>
          </p:cNvSpPr>
          <p:nvPr>
            <p:ph type="sldNum" sz="quarter" idx="12"/>
          </p:nvPr>
        </p:nvSpPr>
        <p:spPr/>
        <p:txBody>
          <a:bodyPr/>
          <a:lstStyle/>
          <a:p>
            <a:fld id="{0ED3CA5F-6D11-461C-BAB1-C991C90DC7DD}" type="slidenum">
              <a:rPr lang="en-US" smtClean="0"/>
              <a:pPr/>
              <a:t>1</a:t>
            </a:fld>
            <a:endParaRPr lang="en-US"/>
          </a:p>
        </p:txBody>
      </p:sp>
    </p:spTree>
    <p:extLst>
      <p:ext uri="{BB962C8B-B14F-4D97-AF65-F5344CB8AC3E}">
        <p14:creationId xmlns:p14="http://schemas.microsoft.com/office/powerpoint/2010/main" val="12235436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71438"/>
            <a:ext cx="8229600" cy="500042"/>
          </a:xfrm>
        </p:spPr>
        <p:txBody>
          <a:bodyPr>
            <a:normAutofit fontScale="90000"/>
          </a:bodyPr>
          <a:lstStyle/>
          <a:p>
            <a:r>
              <a:rPr lang="it-IT" dirty="0" smtClean="0"/>
              <a:t>Considerazioni su 3C</a:t>
            </a:r>
            <a:endParaRPr lang="it-IT" dirty="0"/>
          </a:p>
        </p:txBody>
      </p:sp>
      <p:sp>
        <p:nvSpPr>
          <p:cNvPr id="4" name="CasellaDiTesto 3"/>
          <p:cNvSpPr txBox="1"/>
          <p:nvPr/>
        </p:nvSpPr>
        <p:spPr>
          <a:xfrm>
            <a:off x="357158" y="1214422"/>
            <a:ext cx="8429684" cy="5109091"/>
          </a:xfrm>
          <a:prstGeom prst="rect">
            <a:avLst/>
          </a:prstGeom>
          <a:noFill/>
        </p:spPr>
        <p:txBody>
          <a:bodyPr wrap="square" rtlCol="0">
            <a:spAutoFit/>
          </a:bodyPr>
          <a:lstStyle/>
          <a:p>
            <a:pPr algn="just">
              <a:spcAft>
                <a:spcPts val="600"/>
              </a:spcAft>
              <a:buFont typeface="Arial" pitchFamily="34" charset="0"/>
              <a:buChar char="•"/>
            </a:pPr>
            <a:r>
              <a:rPr lang="it-IT" dirty="0" smtClean="0"/>
              <a:t> I risultati ottenuti sono in linea con il passato.</a:t>
            </a:r>
          </a:p>
          <a:p>
            <a:pPr algn="just">
              <a:spcAft>
                <a:spcPts val="600"/>
              </a:spcAft>
              <a:buFont typeface="Arial" pitchFamily="34" charset="0"/>
              <a:buChar char="•"/>
            </a:pPr>
            <a:r>
              <a:rPr lang="it-IT" dirty="0" smtClean="0"/>
              <a:t> In questo caso salvo conflitti la dimensione fisica delle barriere di </a:t>
            </a:r>
            <a:r>
              <a:rPr lang="it-IT" dirty="0" err="1" smtClean="0"/>
              <a:t>flux</a:t>
            </a:r>
            <a:r>
              <a:rPr lang="it-IT" dirty="0" smtClean="0"/>
              <a:t> coincide è nello stesso rapporto degli </a:t>
            </a:r>
            <a:r>
              <a:rPr lang="it-IT" dirty="0" err="1" smtClean="0"/>
              <a:t>hc</a:t>
            </a:r>
            <a:r>
              <a:rPr lang="it-IT" dirty="0" smtClean="0"/>
              <a:t>,</a:t>
            </a:r>
            <a:r>
              <a:rPr lang="it-IT" dirty="0" err="1" smtClean="0"/>
              <a:t>p.u.</a:t>
            </a:r>
            <a:endParaRPr lang="it-IT" dirty="0" smtClean="0"/>
          </a:p>
          <a:p>
            <a:pPr algn="just">
              <a:spcAft>
                <a:spcPts val="600"/>
              </a:spcAft>
              <a:buFont typeface="Arial" pitchFamily="34" charset="0"/>
              <a:buChar char="•"/>
            </a:pPr>
            <a:r>
              <a:rPr lang="it-IT" dirty="0" smtClean="0"/>
              <a:t> la tendenza sembra essere quella di ottenere macchine con la barriera centrale maggiore delle altre 2, questo veniva già ottenuto in passato.</a:t>
            </a:r>
          </a:p>
          <a:p>
            <a:pPr algn="just">
              <a:spcAft>
                <a:spcPts val="600"/>
              </a:spcAft>
              <a:buFont typeface="Arial" pitchFamily="34" charset="0"/>
              <a:buChar char="•"/>
            </a:pPr>
            <a:r>
              <a:rPr lang="it-IT" dirty="0" smtClean="0"/>
              <a:t> Nei vari </a:t>
            </a:r>
            <a:r>
              <a:rPr lang="it-IT" dirty="0" err="1" smtClean="0"/>
              <a:t>run</a:t>
            </a:r>
            <a:r>
              <a:rPr lang="it-IT" dirty="0" smtClean="0"/>
              <a:t> si è ottenuto un fronte che presenta la progressione più simile allo stato dell’arte dei </a:t>
            </a:r>
            <a:r>
              <a:rPr lang="it-IT" dirty="0" err="1" smtClean="0"/>
              <a:t>SyR</a:t>
            </a:r>
            <a:r>
              <a:rPr lang="it-IT" dirty="0" smtClean="0"/>
              <a:t> (soluzione 56 </a:t>
            </a:r>
            <a:r>
              <a:rPr lang="it-IT" dirty="0" err="1" smtClean="0"/>
              <a:t>frontre</a:t>
            </a:r>
            <a:r>
              <a:rPr lang="it-IT" dirty="0" smtClean="0"/>
              <a:t> blu) la frequenza di apparizione di questa soluzione è stata di  ¼ fronti (cioè è apparsa in un solo fronte su 4), se poi considerassimo il numero di casi analizzati la percentuale scenderebbe drasticamente, quindi la tendenza dell’algoritmo sembra essere quella di mettere più aria nella barriera centrale.</a:t>
            </a:r>
          </a:p>
          <a:p>
            <a:pPr algn="just">
              <a:spcAft>
                <a:spcPts val="600"/>
              </a:spcAft>
              <a:buFont typeface="Arial" pitchFamily="34" charset="0"/>
              <a:buChar char="•"/>
            </a:pPr>
            <a:r>
              <a:rPr lang="it-IT" dirty="0" smtClean="0">
                <a:solidFill>
                  <a:srgbClr val="FF0000"/>
                </a:solidFill>
              </a:rPr>
              <a:t> Per il momento il numero di </a:t>
            </a:r>
            <a:r>
              <a:rPr lang="it-IT" dirty="0" err="1" smtClean="0">
                <a:solidFill>
                  <a:srgbClr val="FF0000"/>
                </a:solidFill>
              </a:rPr>
              <a:t>run</a:t>
            </a:r>
            <a:r>
              <a:rPr lang="it-IT" dirty="0" smtClean="0">
                <a:solidFill>
                  <a:srgbClr val="FF0000"/>
                </a:solidFill>
              </a:rPr>
              <a:t> non è elevatissimo e non vi sono particolari sorprese, la tendenza ad una non progressione delle barriere di </a:t>
            </a:r>
            <a:r>
              <a:rPr lang="it-IT" dirty="0" err="1" smtClean="0">
                <a:solidFill>
                  <a:srgbClr val="FF0000"/>
                </a:solidFill>
              </a:rPr>
              <a:t>flux</a:t>
            </a:r>
            <a:r>
              <a:rPr lang="it-IT" dirty="0" smtClean="0">
                <a:solidFill>
                  <a:srgbClr val="FF0000"/>
                </a:solidFill>
              </a:rPr>
              <a:t> può essere legata sia alla maggiore reattività dello spazio di ricerca che in questo caso viene effettivamente analizzato senza particolari vincoli, sia ipotesi al fatto che dando più ferro allo </a:t>
            </a:r>
            <a:r>
              <a:rPr lang="it-IT" dirty="0" err="1" smtClean="0">
                <a:solidFill>
                  <a:srgbClr val="FF0000"/>
                </a:solidFill>
              </a:rPr>
              <a:t>spyder</a:t>
            </a:r>
            <a:r>
              <a:rPr lang="it-IT" dirty="0" smtClean="0">
                <a:solidFill>
                  <a:srgbClr val="FF0000"/>
                </a:solidFill>
              </a:rPr>
              <a:t>  tende ad aumentare il flusso concatenato soprattutto di asse d e quindi la coppia, ma la soluzione 56 sembrerebbe negare questa considerazione.</a:t>
            </a:r>
          </a:p>
        </p:txBody>
      </p:sp>
      <p:sp>
        <p:nvSpPr>
          <p:cNvPr id="5" name="Segnaposto numero diapositiva 4"/>
          <p:cNvSpPr>
            <a:spLocks noGrp="1"/>
          </p:cNvSpPr>
          <p:nvPr>
            <p:ph type="sldNum" sz="quarter" idx="12"/>
          </p:nvPr>
        </p:nvSpPr>
        <p:spPr/>
        <p:txBody>
          <a:bodyPr/>
          <a:lstStyle/>
          <a:p>
            <a:fld id="{0ED3CA5F-6D11-461C-BAB1-C991C90DC7DD}"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44624"/>
            <a:ext cx="8229600" cy="1143000"/>
          </a:xfrm>
        </p:spPr>
        <p:txBody>
          <a:bodyPr/>
          <a:lstStyle/>
          <a:p>
            <a:r>
              <a:rPr lang="it-IT" smtClean="0"/>
              <a:t>5C</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060848"/>
            <a:ext cx="5334000" cy="40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60031"/>
          <a:stretch/>
        </p:blipFill>
        <p:spPr bwMode="auto">
          <a:xfrm>
            <a:off x="1835696" y="5013176"/>
            <a:ext cx="1440000" cy="1626577"/>
          </a:xfrm>
          <a:prstGeom prst="rect">
            <a:avLst/>
          </a:prstGeom>
          <a:noFill/>
          <a:ln w="28575">
            <a:solidFill>
              <a:srgbClr val="00B050"/>
            </a:solidFill>
            <a:miter lim="800000"/>
            <a:headEnd/>
            <a:tailEnd/>
          </a:ln>
          <a:extLst>
            <a:ext uri="{909E8E84-426E-40DD-AFC4-6F175D3DCCD1}">
              <a14:hiddenFill xmlns:a14="http://schemas.microsoft.com/office/drawing/2010/main">
                <a:solidFill>
                  <a:schemeClr val="accent1"/>
                </a:solidFill>
              </a14:hiddenFill>
            </a:ext>
          </a:extLst>
        </p:spPr>
      </p:pic>
      <p:pic>
        <p:nvPicPr>
          <p:cNvPr id="1028" name="Picture 4"/>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59784"/>
          <a:stretch/>
        </p:blipFill>
        <p:spPr bwMode="auto">
          <a:xfrm>
            <a:off x="4716016" y="5301208"/>
            <a:ext cx="1440000" cy="1616574"/>
          </a:xfrm>
          <a:prstGeom prst="rect">
            <a:avLst/>
          </a:prstGeom>
          <a:noFill/>
          <a:ln w="28575">
            <a:solidFill>
              <a:srgbClr val="00B050"/>
            </a:solidFill>
            <a:miter lim="800000"/>
            <a:headEnd/>
            <a:tailEnd/>
          </a:ln>
          <a:extLst>
            <a:ext uri="{909E8E84-426E-40DD-AFC4-6F175D3DCCD1}">
              <a14:hiddenFill xmlns:a14="http://schemas.microsoft.com/office/drawing/2010/main">
                <a:solidFill>
                  <a:schemeClr val="accent1"/>
                </a:solidFill>
              </a14:hiddenFill>
            </a:ext>
          </a:extLst>
        </p:spPr>
      </p:pic>
      <p:cxnSp>
        <p:nvCxnSpPr>
          <p:cNvPr id="5" name="Connettore 2 4"/>
          <p:cNvCxnSpPr>
            <a:stCxn id="1028" idx="0"/>
          </p:cNvCxnSpPr>
          <p:nvPr/>
        </p:nvCxnSpPr>
        <p:spPr>
          <a:xfrm flipH="1" flipV="1">
            <a:off x="4788024" y="5157192"/>
            <a:ext cx="647992"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29" name="Picture 5"/>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r="59784"/>
          <a:stretch/>
        </p:blipFill>
        <p:spPr bwMode="auto">
          <a:xfrm>
            <a:off x="7020272" y="4505981"/>
            <a:ext cx="1440000" cy="1616574"/>
          </a:xfrm>
          <a:prstGeom prst="rect">
            <a:avLst/>
          </a:prstGeom>
          <a:noFill/>
          <a:ln w="28575">
            <a:solidFill>
              <a:srgbClr val="00B050"/>
            </a:solidFill>
            <a:miter lim="800000"/>
            <a:headEnd/>
            <a:tailEnd/>
          </a:ln>
          <a:extLst>
            <a:ext uri="{909E8E84-426E-40DD-AFC4-6F175D3DCCD1}">
              <a14:hiddenFill xmlns:a14="http://schemas.microsoft.com/office/drawing/2010/main">
                <a:solidFill>
                  <a:schemeClr val="accent1"/>
                </a:solidFill>
              </a14:hiddenFill>
            </a:ext>
          </a:extLst>
        </p:spPr>
      </p:pic>
      <p:cxnSp>
        <p:nvCxnSpPr>
          <p:cNvPr id="7" name="Connettore 2 6"/>
          <p:cNvCxnSpPr/>
          <p:nvPr/>
        </p:nvCxnSpPr>
        <p:spPr>
          <a:xfrm flipH="1" flipV="1">
            <a:off x="6660232" y="5157192"/>
            <a:ext cx="360040" cy="1570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30" name="Picture 6"/>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r="59784"/>
          <a:stretch/>
        </p:blipFill>
        <p:spPr bwMode="auto">
          <a:xfrm>
            <a:off x="4283968" y="2889407"/>
            <a:ext cx="1440000" cy="1616574"/>
          </a:xfrm>
          <a:prstGeom prst="rect">
            <a:avLst/>
          </a:prstGeom>
          <a:noFill/>
          <a:ln w="28575">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cxnSp>
        <p:nvCxnSpPr>
          <p:cNvPr id="9" name="Connettore 2 8"/>
          <p:cNvCxnSpPr/>
          <p:nvPr/>
        </p:nvCxnSpPr>
        <p:spPr>
          <a:xfrm flipH="1">
            <a:off x="3779912" y="4505981"/>
            <a:ext cx="504056" cy="50719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1031" name="Picture 7"/>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58587"/>
          <a:stretch/>
        </p:blipFill>
        <p:spPr bwMode="auto">
          <a:xfrm>
            <a:off x="395696" y="3974657"/>
            <a:ext cx="1440000" cy="1569841"/>
          </a:xfrm>
          <a:prstGeom prst="rect">
            <a:avLst/>
          </a:prstGeom>
          <a:noFill/>
          <a:ln w="28575">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cxnSp>
        <p:nvCxnSpPr>
          <p:cNvPr id="16" name="Connettore 2 15"/>
          <p:cNvCxnSpPr>
            <a:stCxn id="1031" idx="3"/>
          </p:cNvCxnSpPr>
          <p:nvPr/>
        </p:nvCxnSpPr>
        <p:spPr>
          <a:xfrm flipV="1">
            <a:off x="1835696" y="4505981"/>
            <a:ext cx="1440000" cy="25359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1032" name="Picture 8"/>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r="59784"/>
          <a:stretch/>
        </p:blipFill>
        <p:spPr bwMode="auto">
          <a:xfrm>
            <a:off x="451705" y="2204864"/>
            <a:ext cx="1440000" cy="1616575"/>
          </a:xfrm>
          <a:prstGeom prst="rect">
            <a:avLst/>
          </a:prstGeom>
          <a:noFill/>
          <a:ln w="28575">
            <a:solidFill>
              <a:srgbClr val="060A9C"/>
            </a:solidFill>
            <a:miter lim="800000"/>
            <a:headEnd/>
            <a:tailEnd/>
          </a:ln>
          <a:extLst>
            <a:ext uri="{909E8E84-426E-40DD-AFC4-6F175D3DCCD1}">
              <a14:hiddenFill xmlns:a14="http://schemas.microsoft.com/office/drawing/2010/main">
                <a:solidFill>
                  <a:schemeClr val="accent1"/>
                </a:solidFill>
              </a14:hiddenFill>
            </a:ext>
          </a:extLst>
        </p:spPr>
      </p:pic>
      <p:cxnSp>
        <p:nvCxnSpPr>
          <p:cNvPr id="14" name="Connettore 2 13"/>
          <p:cNvCxnSpPr/>
          <p:nvPr/>
        </p:nvCxnSpPr>
        <p:spPr>
          <a:xfrm>
            <a:off x="1905000" y="3429000"/>
            <a:ext cx="1298848" cy="720080"/>
          </a:xfrm>
          <a:prstGeom prst="straightConnector1">
            <a:avLst/>
          </a:prstGeom>
          <a:ln>
            <a:solidFill>
              <a:srgbClr val="060A9C"/>
            </a:solidFill>
            <a:tailEnd type="arrow"/>
          </a:ln>
        </p:spPr>
        <p:style>
          <a:lnRef idx="1">
            <a:schemeClr val="accent1"/>
          </a:lnRef>
          <a:fillRef idx="0">
            <a:schemeClr val="accent1"/>
          </a:fillRef>
          <a:effectRef idx="0">
            <a:schemeClr val="accent1"/>
          </a:effectRef>
          <a:fontRef idx="minor">
            <a:schemeClr val="tx1"/>
          </a:fontRef>
        </p:style>
      </p:cxnSp>
      <p:pic>
        <p:nvPicPr>
          <p:cNvPr id="1033" name="Picture 9"/>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r="59784"/>
          <a:stretch/>
        </p:blipFill>
        <p:spPr bwMode="auto">
          <a:xfrm>
            <a:off x="3419872" y="1124744"/>
            <a:ext cx="1440000" cy="1616574"/>
          </a:xfrm>
          <a:prstGeom prst="rect">
            <a:avLst/>
          </a:prstGeom>
          <a:noFill/>
          <a:ln w="28575">
            <a:solidFill>
              <a:srgbClr val="060A9C"/>
            </a:solidFill>
            <a:miter lim="800000"/>
            <a:headEnd/>
            <a:tailEnd/>
          </a:ln>
          <a:extLst>
            <a:ext uri="{909E8E84-426E-40DD-AFC4-6F175D3DCCD1}">
              <a14:hiddenFill xmlns:a14="http://schemas.microsoft.com/office/drawing/2010/main">
                <a:solidFill>
                  <a:schemeClr val="accent1"/>
                </a:solidFill>
              </a14:hiddenFill>
            </a:ext>
          </a:extLst>
        </p:spPr>
      </p:pic>
      <p:cxnSp>
        <p:nvCxnSpPr>
          <p:cNvPr id="17" name="Connettore 2 16"/>
          <p:cNvCxnSpPr/>
          <p:nvPr/>
        </p:nvCxnSpPr>
        <p:spPr>
          <a:xfrm flipH="1">
            <a:off x="3419872" y="2741318"/>
            <a:ext cx="288032" cy="1891461"/>
          </a:xfrm>
          <a:prstGeom prst="straightConnector1">
            <a:avLst/>
          </a:prstGeom>
          <a:ln>
            <a:solidFill>
              <a:srgbClr val="060A9C"/>
            </a:solidFill>
            <a:tailEnd type="arrow"/>
          </a:ln>
        </p:spPr>
        <p:style>
          <a:lnRef idx="1">
            <a:schemeClr val="accent1"/>
          </a:lnRef>
          <a:fillRef idx="0">
            <a:schemeClr val="accent1"/>
          </a:fillRef>
          <a:effectRef idx="0">
            <a:schemeClr val="accent1"/>
          </a:effectRef>
          <a:fontRef idx="minor">
            <a:schemeClr val="tx1"/>
          </a:fontRef>
        </p:style>
      </p:cxnSp>
      <p:pic>
        <p:nvPicPr>
          <p:cNvPr id="1034" name="Picture 10"/>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r="59784"/>
          <a:stretch/>
        </p:blipFill>
        <p:spPr bwMode="auto">
          <a:xfrm>
            <a:off x="323528" y="764704"/>
            <a:ext cx="1440000" cy="1616574"/>
          </a:xfrm>
          <a:prstGeom prst="rect">
            <a:avLst/>
          </a:prstGeom>
          <a:noFill/>
          <a:ln w="28575">
            <a:solidFill>
              <a:srgbClr val="060A9C"/>
            </a:solidFill>
            <a:miter lim="800000"/>
            <a:headEnd/>
            <a:tailEnd/>
          </a:ln>
          <a:extLst>
            <a:ext uri="{909E8E84-426E-40DD-AFC4-6F175D3DCCD1}">
              <a14:hiddenFill xmlns:a14="http://schemas.microsoft.com/office/drawing/2010/main">
                <a:solidFill>
                  <a:schemeClr val="accent1"/>
                </a:solidFill>
              </a14:hiddenFill>
            </a:ext>
          </a:extLst>
        </p:spPr>
      </p:pic>
      <p:cxnSp>
        <p:nvCxnSpPr>
          <p:cNvPr id="21" name="Connettore 2 20"/>
          <p:cNvCxnSpPr>
            <a:stCxn id="1034" idx="3"/>
          </p:cNvCxnSpPr>
          <p:nvPr/>
        </p:nvCxnSpPr>
        <p:spPr>
          <a:xfrm>
            <a:off x="1763528" y="1572991"/>
            <a:ext cx="1152288" cy="808287"/>
          </a:xfrm>
          <a:prstGeom prst="straightConnector1">
            <a:avLst/>
          </a:prstGeom>
          <a:ln>
            <a:solidFill>
              <a:srgbClr val="060A9C"/>
            </a:solidFill>
            <a:tailEnd type="arrow"/>
          </a:ln>
        </p:spPr>
        <p:style>
          <a:lnRef idx="1">
            <a:schemeClr val="accent1"/>
          </a:lnRef>
          <a:fillRef idx="0">
            <a:schemeClr val="accent1"/>
          </a:fillRef>
          <a:effectRef idx="0">
            <a:schemeClr val="accent1"/>
          </a:effectRef>
          <a:fontRef idx="minor">
            <a:schemeClr val="tx1"/>
          </a:fontRef>
        </p:style>
      </p:cxnSp>
      <p:pic>
        <p:nvPicPr>
          <p:cNvPr id="1035" name="Picture 11"/>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r="59784"/>
          <a:stretch/>
        </p:blipFill>
        <p:spPr bwMode="auto">
          <a:xfrm>
            <a:off x="6300272" y="2763444"/>
            <a:ext cx="1440000" cy="1616574"/>
          </a:xfrm>
          <a:prstGeom prst="rect">
            <a:avLst/>
          </a:prstGeom>
          <a:noFill/>
          <a:ln w="28575">
            <a:solidFill>
              <a:srgbClr val="060A9C"/>
            </a:solidFill>
            <a:miter lim="800000"/>
            <a:headEnd/>
            <a:tailEnd/>
          </a:ln>
          <a:extLst>
            <a:ext uri="{909E8E84-426E-40DD-AFC4-6F175D3DCCD1}">
              <a14:hiddenFill xmlns:a14="http://schemas.microsoft.com/office/drawing/2010/main">
                <a:solidFill>
                  <a:schemeClr val="accent1"/>
                </a:solidFill>
              </a14:hiddenFill>
            </a:ext>
          </a:extLst>
        </p:spPr>
      </p:pic>
      <p:cxnSp>
        <p:nvCxnSpPr>
          <p:cNvPr id="24" name="Connettore 2 23"/>
          <p:cNvCxnSpPr/>
          <p:nvPr/>
        </p:nvCxnSpPr>
        <p:spPr>
          <a:xfrm flipH="1">
            <a:off x="4031940" y="4380018"/>
            <a:ext cx="2268332" cy="489142"/>
          </a:xfrm>
          <a:prstGeom prst="straightConnector1">
            <a:avLst/>
          </a:prstGeom>
          <a:ln>
            <a:solidFill>
              <a:srgbClr val="060A9C"/>
            </a:solidFill>
            <a:tailEnd type="arrow"/>
          </a:ln>
        </p:spPr>
        <p:style>
          <a:lnRef idx="1">
            <a:schemeClr val="accent1"/>
          </a:lnRef>
          <a:fillRef idx="0">
            <a:schemeClr val="accent1"/>
          </a:fillRef>
          <a:effectRef idx="0">
            <a:schemeClr val="accent1"/>
          </a:effectRef>
          <a:fontRef idx="minor">
            <a:schemeClr val="tx1"/>
          </a:fontRef>
        </p:style>
      </p:cxnSp>
      <p:sp>
        <p:nvSpPr>
          <p:cNvPr id="4" name="Segnaposto numero diapositiva 3"/>
          <p:cNvSpPr>
            <a:spLocks noGrp="1"/>
          </p:cNvSpPr>
          <p:nvPr>
            <p:ph type="sldNum" sz="quarter" idx="12"/>
          </p:nvPr>
        </p:nvSpPr>
        <p:spPr/>
        <p:txBody>
          <a:bodyPr/>
          <a:lstStyle/>
          <a:p>
            <a:fld id="{0ED3CA5F-6D11-461C-BAB1-C991C90DC7DD}" type="slidenum">
              <a:rPr lang="en-US" smtClean="0"/>
              <a:pPr/>
              <a:t>11</a:t>
            </a:fld>
            <a:endParaRPr lang="en-US"/>
          </a:p>
        </p:txBody>
      </p:sp>
    </p:spTree>
    <p:extLst>
      <p:ext uri="{BB962C8B-B14F-4D97-AF65-F5344CB8AC3E}">
        <p14:creationId xmlns:p14="http://schemas.microsoft.com/office/powerpoint/2010/main" val="4023571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Considerazioni </a:t>
            </a:r>
            <a:r>
              <a:rPr lang="it-IT" dirty="0" err="1" smtClean="0"/>
              <a:t>nlay</a:t>
            </a:r>
            <a:r>
              <a:rPr lang="it-IT" dirty="0" smtClean="0"/>
              <a:t> 5</a:t>
            </a:r>
            <a:endParaRPr lang="en-US" dirty="0"/>
          </a:p>
        </p:txBody>
      </p:sp>
      <p:sp>
        <p:nvSpPr>
          <p:cNvPr id="4" name="CasellaDiTesto 3"/>
          <p:cNvSpPr txBox="1"/>
          <p:nvPr/>
        </p:nvSpPr>
        <p:spPr>
          <a:xfrm>
            <a:off x="179512" y="1484784"/>
            <a:ext cx="8856984" cy="2031325"/>
          </a:xfrm>
          <a:prstGeom prst="rect">
            <a:avLst/>
          </a:prstGeom>
          <a:noFill/>
        </p:spPr>
        <p:txBody>
          <a:bodyPr wrap="square" rtlCol="0">
            <a:spAutoFit/>
          </a:bodyPr>
          <a:lstStyle/>
          <a:p>
            <a:pPr marL="285750" indent="-285750" algn="just">
              <a:buFont typeface="Arial" panose="020B0604020202020204" pitchFamily="34" charset="0"/>
              <a:buChar char="•"/>
            </a:pPr>
            <a:r>
              <a:rPr lang="it-IT" dirty="0" smtClean="0"/>
              <a:t>Sono presenti differenze con i casi del passato</a:t>
            </a:r>
          </a:p>
          <a:p>
            <a:pPr marL="285750" indent="-285750" algn="just">
              <a:buFont typeface="Arial" panose="020B0604020202020204" pitchFamily="34" charset="0"/>
              <a:buChar char="•"/>
            </a:pPr>
            <a:r>
              <a:rPr lang="it-IT" dirty="0" smtClean="0"/>
              <a:t>L’effetto alternanza barriera spessa sottile sembra essere inibito, permangono ancora dei casi che non hanno un andamento regolare, ma portano ad avere delle barriere di spessore molto piccolo, es. </a:t>
            </a:r>
            <a:r>
              <a:rPr lang="it-IT" dirty="0" err="1" smtClean="0"/>
              <a:t>mot</a:t>
            </a:r>
            <a:r>
              <a:rPr lang="it-IT" dirty="0" smtClean="0"/>
              <a:t> 12 curva blu, </a:t>
            </a:r>
            <a:r>
              <a:rPr lang="it-IT" dirty="0" err="1" smtClean="0"/>
              <a:t>mot</a:t>
            </a:r>
            <a:r>
              <a:rPr lang="it-IT" dirty="0" smtClean="0"/>
              <a:t> 44 curva rossa, </a:t>
            </a:r>
            <a:r>
              <a:rPr lang="it-IT" dirty="0" err="1" smtClean="0"/>
              <a:t>mot</a:t>
            </a:r>
            <a:r>
              <a:rPr lang="it-IT" dirty="0" smtClean="0"/>
              <a:t> 11 curva verde.</a:t>
            </a:r>
            <a:endParaRPr lang="it-IT" dirty="0"/>
          </a:p>
          <a:p>
            <a:pPr marL="285750" indent="-285750" algn="just">
              <a:buFont typeface="Arial" panose="020B0604020202020204" pitchFamily="34" charset="0"/>
              <a:buChar char="•"/>
            </a:pPr>
            <a:r>
              <a:rPr lang="it-IT" dirty="0" smtClean="0"/>
              <a:t>In questi casi è stata la barriera numero 4 ad essere sottile, indicazione forse del fatto che per la minimizzazione del </a:t>
            </a:r>
            <a:r>
              <a:rPr lang="it-IT" dirty="0" err="1" smtClean="0"/>
              <a:t>ripple</a:t>
            </a:r>
            <a:r>
              <a:rPr lang="it-IT" dirty="0" smtClean="0"/>
              <a:t> 4 barriere sarebbero già più che sufficienti….</a:t>
            </a:r>
          </a:p>
          <a:p>
            <a:pPr marL="285750" indent="-285750" algn="just">
              <a:buFont typeface="Arial" panose="020B0604020202020204" pitchFamily="34" charset="0"/>
              <a:buChar char="•"/>
            </a:pPr>
            <a:endParaRPr lang="it-IT" dirty="0"/>
          </a:p>
        </p:txBody>
      </p:sp>
      <p:sp>
        <p:nvSpPr>
          <p:cNvPr id="5" name="Titolo 1"/>
          <p:cNvSpPr txBox="1">
            <a:spLocks/>
          </p:cNvSpPr>
          <p:nvPr/>
        </p:nvSpPr>
        <p:spPr>
          <a:xfrm>
            <a:off x="395536" y="335699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it-IT" dirty="0" smtClean="0"/>
              <a:t>Finale</a:t>
            </a:r>
            <a:endParaRPr lang="en-US" dirty="0"/>
          </a:p>
        </p:txBody>
      </p:sp>
      <p:sp>
        <p:nvSpPr>
          <p:cNvPr id="6" name="CasellaDiTesto 5"/>
          <p:cNvSpPr txBox="1"/>
          <p:nvPr/>
        </p:nvSpPr>
        <p:spPr>
          <a:xfrm>
            <a:off x="179512" y="4350003"/>
            <a:ext cx="8856984" cy="923330"/>
          </a:xfrm>
          <a:prstGeom prst="rect">
            <a:avLst/>
          </a:prstGeom>
          <a:noFill/>
        </p:spPr>
        <p:txBody>
          <a:bodyPr wrap="square" rtlCol="0">
            <a:spAutoFit/>
          </a:bodyPr>
          <a:lstStyle/>
          <a:p>
            <a:pPr marL="285750" indent="-285750" algn="just">
              <a:buFont typeface="Arial" panose="020B0604020202020204" pitchFamily="34" charset="0"/>
              <a:buChar char="•"/>
            </a:pPr>
            <a:r>
              <a:rPr lang="it-IT" dirty="0" smtClean="0"/>
              <a:t>I risultati del 3C sembrano in linea con il passato</a:t>
            </a:r>
          </a:p>
          <a:p>
            <a:pPr marL="285750" indent="-285750" algn="just">
              <a:buFont typeface="Arial" panose="020B0604020202020204" pitchFamily="34" charset="0"/>
              <a:buChar char="•"/>
            </a:pPr>
            <a:r>
              <a:rPr lang="it-IT" dirty="0" smtClean="0"/>
              <a:t>Il 5C dell’articolo è sospetto</a:t>
            </a:r>
          </a:p>
          <a:p>
            <a:pPr marL="285750" indent="-285750" algn="just">
              <a:buFont typeface="Arial" panose="020B0604020202020204" pitchFamily="34" charset="0"/>
              <a:buChar char="•"/>
            </a:pPr>
            <a:endParaRPr lang="it-IT" dirty="0"/>
          </a:p>
        </p:txBody>
      </p:sp>
      <p:sp>
        <p:nvSpPr>
          <p:cNvPr id="7" name="Segnaposto numero diapositiva 6"/>
          <p:cNvSpPr>
            <a:spLocks noGrp="1"/>
          </p:cNvSpPr>
          <p:nvPr>
            <p:ph type="sldNum" sz="quarter" idx="12"/>
          </p:nvPr>
        </p:nvSpPr>
        <p:spPr/>
        <p:txBody>
          <a:bodyPr/>
          <a:lstStyle/>
          <a:p>
            <a:fld id="{0ED3CA5F-6D11-461C-BAB1-C991C90DC7DD}" type="slidenum">
              <a:rPr lang="en-US" smtClean="0"/>
              <a:pPr/>
              <a:t>12</a:t>
            </a:fld>
            <a:endParaRPr lang="en-US"/>
          </a:p>
        </p:txBody>
      </p:sp>
    </p:spTree>
    <p:extLst>
      <p:ext uri="{BB962C8B-B14F-4D97-AF65-F5344CB8AC3E}">
        <p14:creationId xmlns:p14="http://schemas.microsoft.com/office/powerpoint/2010/main" val="2705222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323528" y="116632"/>
            <a:ext cx="8352928" cy="369332"/>
          </a:xfrm>
          <a:prstGeom prst="rect">
            <a:avLst/>
          </a:prstGeom>
          <a:noFill/>
        </p:spPr>
        <p:txBody>
          <a:bodyPr wrap="square" rtlCol="0">
            <a:spAutoFit/>
          </a:bodyPr>
          <a:lstStyle/>
          <a:p>
            <a:r>
              <a:rPr lang="it-IT" b="1" dirty="0" smtClean="0">
                <a:solidFill>
                  <a:srgbClr val="FF0000"/>
                </a:solidFill>
              </a:rPr>
              <a:t>Descrizione del nuovo metodo</a:t>
            </a:r>
            <a:endParaRPr lang="en-US" b="1" dirty="0">
              <a:solidFill>
                <a:srgbClr val="FF0000"/>
              </a:solidFill>
            </a:endParaRPr>
          </a:p>
        </p:txBody>
      </p:sp>
      <p:sp>
        <p:nvSpPr>
          <p:cNvPr id="5" name="CasellaDiTesto 4"/>
          <p:cNvSpPr txBox="1"/>
          <p:nvPr/>
        </p:nvSpPr>
        <p:spPr>
          <a:xfrm>
            <a:off x="251520" y="836712"/>
            <a:ext cx="8640960" cy="2308324"/>
          </a:xfrm>
          <a:prstGeom prst="rect">
            <a:avLst/>
          </a:prstGeom>
          <a:noFill/>
        </p:spPr>
        <p:txBody>
          <a:bodyPr wrap="square" rtlCol="0">
            <a:spAutoFit/>
          </a:bodyPr>
          <a:lstStyle/>
          <a:p>
            <a:pPr marL="285750" indent="-285750">
              <a:buFont typeface="Arial" panose="020B0604020202020204" pitchFamily="34" charset="0"/>
              <a:buChar char="•"/>
            </a:pPr>
            <a:r>
              <a:rPr lang="it-IT" dirty="0" smtClean="0"/>
              <a:t>Estrazione degli </a:t>
            </a:r>
            <a:r>
              <a:rPr lang="it-IT" dirty="0" err="1" smtClean="0"/>
              <a:t>hc</a:t>
            </a:r>
            <a:r>
              <a:rPr lang="it-IT" dirty="0" smtClean="0"/>
              <a:t> </a:t>
            </a:r>
            <a:r>
              <a:rPr lang="it-IT" dirty="0" err="1" smtClean="0"/>
              <a:t>p.u</a:t>
            </a:r>
            <a:r>
              <a:rPr lang="it-IT" dirty="0" smtClean="0"/>
              <a:t>. </a:t>
            </a:r>
            <a:r>
              <a:rPr lang="it-IT" dirty="0" smtClean="0"/>
              <a:t>e </a:t>
            </a:r>
            <a:r>
              <a:rPr lang="it-IT" dirty="0" smtClean="0"/>
              <a:t>degli </a:t>
            </a:r>
            <a:r>
              <a:rPr lang="it-IT" dirty="0" err="1" smtClean="0"/>
              <a:t>alpha</a:t>
            </a:r>
            <a:r>
              <a:rPr lang="it-IT" dirty="0" smtClean="0"/>
              <a:t> come al </a:t>
            </a:r>
            <a:r>
              <a:rPr lang="it-IT" dirty="0" smtClean="0"/>
              <a:t>solito (vettore RQ)</a:t>
            </a:r>
            <a:endParaRPr lang="it-IT" dirty="0" smtClean="0"/>
          </a:p>
          <a:p>
            <a:pPr marL="285750" indent="-285750">
              <a:buFont typeface="Arial" panose="020B0604020202020204" pitchFamily="34" charset="0"/>
              <a:buChar char="•"/>
            </a:pPr>
            <a:r>
              <a:rPr lang="it-IT" dirty="0" smtClean="0"/>
              <a:t>Gli </a:t>
            </a:r>
            <a:r>
              <a:rPr lang="it-IT" dirty="0" err="1" smtClean="0"/>
              <a:t>alpha</a:t>
            </a:r>
            <a:r>
              <a:rPr lang="it-IT" dirty="0" smtClean="0"/>
              <a:t> determinano lo </a:t>
            </a:r>
            <a:r>
              <a:rPr lang="it-IT" b="1" dirty="0" smtClean="0">
                <a:solidFill>
                  <a:srgbClr val="FF0000"/>
                </a:solidFill>
              </a:rPr>
              <a:t>spazio totale disponibile L</a:t>
            </a:r>
            <a:r>
              <a:rPr lang="it-IT" dirty="0" smtClean="0"/>
              <a:t> </a:t>
            </a:r>
            <a:r>
              <a:rPr lang="it-IT" dirty="0" smtClean="0"/>
              <a:t>come definito </a:t>
            </a:r>
            <a:r>
              <a:rPr lang="it-IT" dirty="0" smtClean="0"/>
              <a:t>in </a:t>
            </a:r>
            <a:r>
              <a:rPr lang="it-IT" dirty="0" smtClean="0"/>
              <a:t>figura.</a:t>
            </a:r>
            <a:endParaRPr lang="it-IT" dirty="0" smtClean="0"/>
          </a:p>
          <a:p>
            <a:pPr marL="285750" indent="-285750">
              <a:buFont typeface="Arial" panose="020B0604020202020204" pitchFamily="34" charset="0"/>
              <a:buChar char="•"/>
            </a:pPr>
            <a:r>
              <a:rPr lang="it-IT" dirty="0" smtClean="0"/>
              <a:t>L viene misurato dalle mediane delle barriere </a:t>
            </a:r>
            <a:r>
              <a:rPr lang="it-IT" dirty="0" smtClean="0"/>
              <a:t>estreme</a:t>
            </a:r>
          </a:p>
          <a:p>
            <a:pPr marL="285750" indent="-285750">
              <a:buFont typeface="Arial" panose="020B0604020202020204" pitchFamily="34" charset="0"/>
              <a:buChar char="•"/>
            </a:pPr>
            <a:r>
              <a:rPr lang="it-IT" dirty="0" smtClean="0"/>
              <a:t>L </a:t>
            </a:r>
            <a:r>
              <a:rPr lang="it-IT" dirty="0" smtClean="0"/>
              <a:t>è la somma di </a:t>
            </a:r>
            <a:r>
              <a:rPr lang="it-IT" dirty="0" err="1" smtClean="0"/>
              <a:t>nlay</a:t>
            </a:r>
            <a:r>
              <a:rPr lang="it-IT" dirty="0" smtClean="0"/>
              <a:t> – 2 barriere intere + 2 mezze barriere (metà della più interna, metà della più esterna</a:t>
            </a:r>
            <a:r>
              <a:rPr lang="it-IT" dirty="0" smtClean="0"/>
              <a:t>).</a:t>
            </a:r>
          </a:p>
          <a:p>
            <a:pPr marL="285750" indent="-285750">
              <a:buFont typeface="Arial" panose="020B0604020202020204" pitchFamily="34" charset="0"/>
              <a:buChar char="•"/>
            </a:pPr>
            <a:r>
              <a:rPr lang="it-IT" dirty="0" smtClean="0"/>
              <a:t>In </a:t>
            </a:r>
            <a:r>
              <a:rPr lang="it-IT" dirty="0" smtClean="0"/>
              <a:t>altre </a:t>
            </a:r>
            <a:r>
              <a:rPr lang="it-IT" dirty="0" smtClean="0"/>
              <a:t>parole, tenuto in conto il ferro minimo, </a:t>
            </a:r>
            <a:r>
              <a:rPr lang="it-IT" dirty="0" smtClean="0"/>
              <a:t>L è la somma pesata della larghezza massima di barriera, dove le barriere estreme hanno peso 1/2</a:t>
            </a:r>
          </a:p>
          <a:p>
            <a:pPr marL="285750" indent="-285750">
              <a:buFont typeface="Arial" panose="020B0604020202020204" pitchFamily="34" charset="0"/>
              <a:buChar char="•"/>
            </a:pPr>
            <a:endParaRPr lang="it-IT" dirty="0" smtClean="0"/>
          </a:p>
        </p:txBody>
      </p:sp>
      <p:grpSp>
        <p:nvGrpSpPr>
          <p:cNvPr id="85" name="Gruppo 84"/>
          <p:cNvGrpSpPr/>
          <p:nvPr/>
        </p:nvGrpSpPr>
        <p:grpSpPr>
          <a:xfrm>
            <a:off x="4721061" y="3717032"/>
            <a:ext cx="3333867" cy="2880000"/>
            <a:chOff x="6156176" y="1557112"/>
            <a:chExt cx="3333867" cy="2880000"/>
          </a:xfrm>
        </p:grpSpPr>
        <p:grpSp>
          <p:nvGrpSpPr>
            <p:cNvPr id="62" name="Gruppo 61"/>
            <p:cNvGrpSpPr/>
            <p:nvPr/>
          </p:nvGrpSpPr>
          <p:grpSpPr>
            <a:xfrm>
              <a:off x="6156176" y="1557112"/>
              <a:ext cx="3168354" cy="2880000"/>
              <a:chOff x="5508104" y="2204864"/>
              <a:chExt cx="3168354" cy="2880000"/>
            </a:xfrm>
          </p:grpSpPr>
          <p:grpSp>
            <p:nvGrpSpPr>
              <p:cNvPr id="39" name="Gruppo 38"/>
              <p:cNvGrpSpPr/>
              <p:nvPr/>
            </p:nvGrpSpPr>
            <p:grpSpPr>
              <a:xfrm>
                <a:off x="5508104" y="2204864"/>
                <a:ext cx="3168354" cy="2880000"/>
                <a:chOff x="5508104" y="2407442"/>
                <a:chExt cx="3168354" cy="2880000"/>
              </a:xfrm>
            </p:grpSpPr>
            <p:sp>
              <p:nvSpPr>
                <p:cNvPr id="19" name="Ovale 18"/>
                <p:cNvSpPr/>
                <p:nvPr/>
              </p:nvSpPr>
              <p:spPr>
                <a:xfrm>
                  <a:off x="5508104" y="2407442"/>
                  <a:ext cx="2880000" cy="288000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Connettore 1 20"/>
                <p:cNvCxnSpPr>
                  <a:stCxn id="19" idx="6"/>
                </p:cNvCxnSpPr>
                <p:nvPr/>
              </p:nvCxnSpPr>
              <p:spPr>
                <a:xfrm flipH="1">
                  <a:off x="6948104" y="3847442"/>
                  <a:ext cx="1440000" cy="64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Connettore 1 22"/>
                <p:cNvCxnSpPr>
                  <a:stCxn id="19" idx="0"/>
                </p:cNvCxnSpPr>
                <p:nvPr/>
              </p:nvCxnSpPr>
              <p:spPr>
                <a:xfrm>
                  <a:off x="6948104" y="2407442"/>
                  <a:ext cx="0" cy="1440000"/>
                </a:xfrm>
                <a:prstGeom prst="line">
                  <a:avLst/>
                </a:prstGeom>
              </p:spPr>
              <p:style>
                <a:lnRef idx="1">
                  <a:schemeClr val="accent1"/>
                </a:lnRef>
                <a:fillRef idx="0">
                  <a:schemeClr val="accent1"/>
                </a:fillRef>
                <a:effectRef idx="0">
                  <a:schemeClr val="accent1"/>
                </a:effectRef>
                <a:fontRef idx="minor">
                  <a:schemeClr val="tx1"/>
                </a:fontRef>
              </p:style>
            </p:cxnSp>
            <p:sp>
              <p:nvSpPr>
                <p:cNvPr id="25" name="Arco 24"/>
                <p:cNvSpPr/>
                <p:nvPr/>
              </p:nvSpPr>
              <p:spPr>
                <a:xfrm rot="16200000">
                  <a:off x="6379999" y="3263580"/>
                  <a:ext cx="2569890" cy="1145325"/>
                </a:xfrm>
                <a:prstGeom prst="arc">
                  <a:avLst>
                    <a:gd name="adj1" fmla="val 16200000"/>
                    <a:gd name="adj2" fmla="val 2131454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Arco 25"/>
                <p:cNvSpPr/>
                <p:nvPr/>
              </p:nvSpPr>
              <p:spPr>
                <a:xfrm rot="16200000">
                  <a:off x="7449870" y="3833792"/>
                  <a:ext cx="1775396" cy="677781"/>
                </a:xfrm>
                <a:prstGeom prst="arc">
                  <a:avLst>
                    <a:gd name="adj1" fmla="val 19078879"/>
                    <a:gd name="adj2" fmla="val 2131454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Figura a mano libera 27"/>
                <p:cNvSpPr/>
                <p:nvPr/>
              </p:nvSpPr>
              <p:spPr>
                <a:xfrm>
                  <a:off x="7026001" y="2581392"/>
                  <a:ext cx="521248" cy="1272533"/>
                </a:xfrm>
                <a:custGeom>
                  <a:avLst/>
                  <a:gdLst>
                    <a:gd name="connsiteX0" fmla="*/ 204532 w 521248"/>
                    <a:gd name="connsiteY0" fmla="*/ 1245541 h 1272533"/>
                    <a:gd name="connsiteX1" fmla="*/ 221466 w 521248"/>
                    <a:gd name="connsiteY1" fmla="*/ 873008 h 1272533"/>
                    <a:gd name="connsiteX2" fmla="*/ 348466 w 521248"/>
                    <a:gd name="connsiteY2" fmla="*/ 466608 h 1272533"/>
                    <a:gd name="connsiteX3" fmla="*/ 509332 w 521248"/>
                    <a:gd name="connsiteY3" fmla="*/ 161808 h 1272533"/>
                    <a:gd name="connsiteX4" fmla="*/ 509332 w 521248"/>
                    <a:gd name="connsiteY4" fmla="*/ 60208 h 1272533"/>
                    <a:gd name="connsiteX5" fmla="*/ 509332 w 521248"/>
                    <a:gd name="connsiteY5" fmla="*/ 26341 h 1272533"/>
                    <a:gd name="connsiteX6" fmla="*/ 399266 w 521248"/>
                    <a:gd name="connsiteY6" fmla="*/ 941 h 1272533"/>
                    <a:gd name="connsiteX7" fmla="*/ 255332 w 521248"/>
                    <a:gd name="connsiteY7" fmla="*/ 60208 h 1272533"/>
                    <a:gd name="connsiteX8" fmla="*/ 111399 w 521248"/>
                    <a:gd name="connsiteY8" fmla="*/ 424275 h 1272533"/>
                    <a:gd name="connsiteX9" fmla="*/ 43666 w 521248"/>
                    <a:gd name="connsiteY9" fmla="*/ 754475 h 1272533"/>
                    <a:gd name="connsiteX10" fmla="*/ 1332 w 521248"/>
                    <a:gd name="connsiteY10" fmla="*/ 1093141 h 1272533"/>
                    <a:gd name="connsiteX11" fmla="*/ 9799 w 521248"/>
                    <a:gd name="connsiteY11" fmla="*/ 1254008 h 1272533"/>
                    <a:gd name="connsiteX12" fmla="*/ 1332 w 521248"/>
                    <a:gd name="connsiteY12" fmla="*/ 1262475 h 1272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21248" h="1272533">
                      <a:moveTo>
                        <a:pt x="204532" y="1245541"/>
                      </a:moveTo>
                      <a:cubicBezTo>
                        <a:pt x="201004" y="1124185"/>
                        <a:pt x="197477" y="1002830"/>
                        <a:pt x="221466" y="873008"/>
                      </a:cubicBezTo>
                      <a:cubicBezTo>
                        <a:pt x="245455" y="743186"/>
                        <a:pt x="300488" y="585141"/>
                        <a:pt x="348466" y="466608"/>
                      </a:cubicBezTo>
                      <a:cubicBezTo>
                        <a:pt x="396444" y="348075"/>
                        <a:pt x="482521" y="229541"/>
                        <a:pt x="509332" y="161808"/>
                      </a:cubicBezTo>
                      <a:cubicBezTo>
                        <a:pt x="536143" y="94075"/>
                        <a:pt x="509332" y="60208"/>
                        <a:pt x="509332" y="60208"/>
                      </a:cubicBezTo>
                      <a:cubicBezTo>
                        <a:pt x="509332" y="37630"/>
                        <a:pt x="527676" y="36219"/>
                        <a:pt x="509332" y="26341"/>
                      </a:cubicBezTo>
                      <a:cubicBezTo>
                        <a:pt x="490988" y="16463"/>
                        <a:pt x="441599" y="-4704"/>
                        <a:pt x="399266" y="941"/>
                      </a:cubicBezTo>
                      <a:cubicBezTo>
                        <a:pt x="356933" y="6586"/>
                        <a:pt x="303310" y="-10348"/>
                        <a:pt x="255332" y="60208"/>
                      </a:cubicBezTo>
                      <a:cubicBezTo>
                        <a:pt x="207354" y="130764"/>
                        <a:pt x="146677" y="308564"/>
                        <a:pt x="111399" y="424275"/>
                      </a:cubicBezTo>
                      <a:cubicBezTo>
                        <a:pt x="76121" y="539986"/>
                        <a:pt x="62010" y="642997"/>
                        <a:pt x="43666" y="754475"/>
                      </a:cubicBezTo>
                      <a:cubicBezTo>
                        <a:pt x="25322" y="865953"/>
                        <a:pt x="6976" y="1009886"/>
                        <a:pt x="1332" y="1093141"/>
                      </a:cubicBezTo>
                      <a:cubicBezTo>
                        <a:pt x="-4312" y="1176396"/>
                        <a:pt x="9799" y="1225786"/>
                        <a:pt x="9799" y="1254008"/>
                      </a:cubicBezTo>
                      <a:cubicBezTo>
                        <a:pt x="9799" y="1282230"/>
                        <a:pt x="5565" y="1272352"/>
                        <a:pt x="1332" y="1262475"/>
                      </a:cubicBezTo>
                    </a:path>
                  </a:pathLst>
                </a:custGeom>
                <a:no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igura a mano libera 28"/>
                <p:cNvSpPr/>
                <p:nvPr/>
              </p:nvSpPr>
              <p:spPr>
                <a:xfrm>
                  <a:off x="7452320" y="2846238"/>
                  <a:ext cx="574739" cy="1014562"/>
                </a:xfrm>
                <a:custGeom>
                  <a:avLst/>
                  <a:gdLst>
                    <a:gd name="connsiteX0" fmla="*/ 145814 w 502731"/>
                    <a:gd name="connsiteY0" fmla="*/ 972229 h 1014562"/>
                    <a:gd name="connsiteX1" fmla="*/ 196614 w 502731"/>
                    <a:gd name="connsiteY1" fmla="*/ 650495 h 1014562"/>
                    <a:gd name="connsiteX2" fmla="*/ 332081 w 502731"/>
                    <a:gd name="connsiteY2" fmla="*/ 328762 h 1014562"/>
                    <a:gd name="connsiteX3" fmla="*/ 476014 w 502731"/>
                    <a:gd name="connsiteY3" fmla="*/ 167895 h 1014562"/>
                    <a:gd name="connsiteX4" fmla="*/ 492948 w 502731"/>
                    <a:gd name="connsiteY4" fmla="*/ 40895 h 1014562"/>
                    <a:gd name="connsiteX5" fmla="*/ 365948 w 502731"/>
                    <a:gd name="connsiteY5" fmla="*/ 15495 h 1014562"/>
                    <a:gd name="connsiteX6" fmla="*/ 188148 w 502731"/>
                    <a:gd name="connsiteY6" fmla="*/ 261029 h 1014562"/>
                    <a:gd name="connsiteX7" fmla="*/ 27281 w 502731"/>
                    <a:gd name="connsiteY7" fmla="*/ 574295 h 1014562"/>
                    <a:gd name="connsiteX8" fmla="*/ 1881 w 502731"/>
                    <a:gd name="connsiteY8" fmla="*/ 870629 h 1014562"/>
                    <a:gd name="connsiteX9" fmla="*/ 1881 w 502731"/>
                    <a:gd name="connsiteY9" fmla="*/ 997629 h 1014562"/>
                    <a:gd name="connsiteX10" fmla="*/ 1881 w 502731"/>
                    <a:gd name="connsiteY10" fmla="*/ 1014562 h 1014562"/>
                    <a:gd name="connsiteX11" fmla="*/ 1881 w 502731"/>
                    <a:gd name="connsiteY11" fmla="*/ 1014562 h 101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731" h="1014562">
                      <a:moveTo>
                        <a:pt x="145814" y="972229"/>
                      </a:moveTo>
                      <a:cubicBezTo>
                        <a:pt x="155692" y="864984"/>
                        <a:pt x="165570" y="757739"/>
                        <a:pt x="196614" y="650495"/>
                      </a:cubicBezTo>
                      <a:cubicBezTo>
                        <a:pt x="227658" y="543251"/>
                        <a:pt x="285514" y="409195"/>
                        <a:pt x="332081" y="328762"/>
                      </a:cubicBezTo>
                      <a:cubicBezTo>
                        <a:pt x="378648" y="248329"/>
                        <a:pt x="449203" y="215873"/>
                        <a:pt x="476014" y="167895"/>
                      </a:cubicBezTo>
                      <a:cubicBezTo>
                        <a:pt x="502825" y="119917"/>
                        <a:pt x="511292" y="66295"/>
                        <a:pt x="492948" y="40895"/>
                      </a:cubicBezTo>
                      <a:cubicBezTo>
                        <a:pt x="474604" y="15495"/>
                        <a:pt x="416748" y="-21194"/>
                        <a:pt x="365948" y="15495"/>
                      </a:cubicBezTo>
                      <a:cubicBezTo>
                        <a:pt x="315148" y="52184"/>
                        <a:pt x="244592" y="167896"/>
                        <a:pt x="188148" y="261029"/>
                      </a:cubicBezTo>
                      <a:cubicBezTo>
                        <a:pt x="131704" y="354162"/>
                        <a:pt x="58325" y="472695"/>
                        <a:pt x="27281" y="574295"/>
                      </a:cubicBezTo>
                      <a:cubicBezTo>
                        <a:pt x="-3764" y="675895"/>
                        <a:pt x="6114" y="800073"/>
                        <a:pt x="1881" y="870629"/>
                      </a:cubicBezTo>
                      <a:cubicBezTo>
                        <a:pt x="-2352" y="941185"/>
                        <a:pt x="1881" y="997629"/>
                        <a:pt x="1881" y="997629"/>
                      </a:cubicBezTo>
                      <a:lnTo>
                        <a:pt x="1881" y="1014562"/>
                      </a:lnTo>
                      <a:lnTo>
                        <a:pt x="1881" y="1014562"/>
                      </a:lnTo>
                    </a:path>
                  </a:pathLst>
                </a:custGeom>
                <a:no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igura a mano libera 29"/>
                <p:cNvSpPr/>
                <p:nvPr/>
              </p:nvSpPr>
              <p:spPr>
                <a:xfrm>
                  <a:off x="7955531" y="3325450"/>
                  <a:ext cx="296294" cy="518417"/>
                </a:xfrm>
                <a:custGeom>
                  <a:avLst/>
                  <a:gdLst>
                    <a:gd name="connsiteX0" fmla="*/ 223269 w 296294"/>
                    <a:gd name="connsiteY0" fmla="*/ 518417 h 518417"/>
                    <a:gd name="connsiteX1" fmla="*/ 257136 w 296294"/>
                    <a:gd name="connsiteY1" fmla="*/ 205150 h 518417"/>
                    <a:gd name="connsiteX2" fmla="*/ 291002 w 296294"/>
                    <a:gd name="connsiteY2" fmla="*/ 44283 h 518417"/>
                    <a:gd name="connsiteX3" fmla="*/ 282536 w 296294"/>
                    <a:gd name="connsiteY3" fmla="*/ 10417 h 518417"/>
                    <a:gd name="connsiteX4" fmla="*/ 164002 w 296294"/>
                    <a:gd name="connsiteY4" fmla="*/ 18883 h 518417"/>
                    <a:gd name="connsiteX5" fmla="*/ 45469 w 296294"/>
                    <a:gd name="connsiteY5" fmla="*/ 213617 h 518417"/>
                    <a:gd name="connsiteX6" fmla="*/ 3136 w 296294"/>
                    <a:gd name="connsiteY6" fmla="*/ 459150 h 518417"/>
                    <a:gd name="connsiteX7" fmla="*/ 3136 w 296294"/>
                    <a:gd name="connsiteY7" fmla="*/ 509950 h 518417"/>
                    <a:gd name="connsiteX8" fmla="*/ 3136 w 296294"/>
                    <a:gd name="connsiteY8" fmla="*/ 509950 h 518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6294" h="518417">
                      <a:moveTo>
                        <a:pt x="223269" y="518417"/>
                      </a:moveTo>
                      <a:cubicBezTo>
                        <a:pt x="234558" y="401294"/>
                        <a:pt x="245847" y="284172"/>
                        <a:pt x="257136" y="205150"/>
                      </a:cubicBezTo>
                      <a:cubicBezTo>
                        <a:pt x="268425" y="126128"/>
                        <a:pt x="286769" y="76738"/>
                        <a:pt x="291002" y="44283"/>
                      </a:cubicBezTo>
                      <a:cubicBezTo>
                        <a:pt x="295235" y="11827"/>
                        <a:pt x="303703" y="14650"/>
                        <a:pt x="282536" y="10417"/>
                      </a:cubicBezTo>
                      <a:cubicBezTo>
                        <a:pt x="261369" y="6184"/>
                        <a:pt x="203513" y="-14984"/>
                        <a:pt x="164002" y="18883"/>
                      </a:cubicBezTo>
                      <a:cubicBezTo>
                        <a:pt x="124491" y="52750"/>
                        <a:pt x="72280" y="140239"/>
                        <a:pt x="45469" y="213617"/>
                      </a:cubicBezTo>
                      <a:cubicBezTo>
                        <a:pt x="18658" y="286995"/>
                        <a:pt x="10191" y="409761"/>
                        <a:pt x="3136" y="459150"/>
                      </a:cubicBezTo>
                      <a:cubicBezTo>
                        <a:pt x="-3920" y="508539"/>
                        <a:pt x="3136" y="509950"/>
                        <a:pt x="3136" y="509950"/>
                      </a:cubicBezTo>
                      <a:lnTo>
                        <a:pt x="3136" y="509950"/>
                      </a:lnTo>
                    </a:path>
                  </a:pathLst>
                </a:custGeom>
                <a:no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Connettore 1 33"/>
                <p:cNvCxnSpPr>
                  <a:stCxn id="25" idx="0"/>
                </p:cNvCxnSpPr>
                <p:nvPr/>
              </p:nvCxnSpPr>
              <p:spPr>
                <a:xfrm flipH="1">
                  <a:off x="7092281" y="3836243"/>
                  <a:ext cx="1" cy="336439"/>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Connettore 1 34"/>
                <p:cNvCxnSpPr/>
                <p:nvPr/>
              </p:nvCxnSpPr>
              <p:spPr>
                <a:xfrm flipH="1">
                  <a:off x="8027058" y="3820152"/>
                  <a:ext cx="1" cy="336439"/>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Connettore 2 36"/>
                <p:cNvCxnSpPr/>
                <p:nvPr/>
              </p:nvCxnSpPr>
              <p:spPr>
                <a:xfrm>
                  <a:off x="7092282" y="4004462"/>
                  <a:ext cx="934776" cy="0"/>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38" name="CasellaDiTesto 37"/>
                <p:cNvSpPr txBox="1"/>
                <p:nvPr/>
              </p:nvSpPr>
              <p:spPr>
                <a:xfrm>
                  <a:off x="7381159" y="4005064"/>
                  <a:ext cx="863249" cy="369332"/>
                </a:xfrm>
                <a:prstGeom prst="rect">
                  <a:avLst/>
                </a:prstGeom>
                <a:noFill/>
              </p:spPr>
              <p:txBody>
                <a:bodyPr wrap="square" rtlCol="0">
                  <a:spAutoFit/>
                </a:bodyPr>
                <a:lstStyle/>
                <a:p>
                  <a:r>
                    <a:rPr lang="it-IT" i="1" dirty="0" smtClean="0"/>
                    <a:t>L</a:t>
                  </a:r>
                  <a:endParaRPr lang="en-US" i="1" dirty="0"/>
                </a:p>
              </p:txBody>
            </p:sp>
          </p:grpSp>
          <p:sp>
            <p:nvSpPr>
              <p:cNvPr id="40" name="CasellaDiTesto 39"/>
              <p:cNvSpPr txBox="1"/>
              <p:nvPr/>
            </p:nvSpPr>
            <p:spPr>
              <a:xfrm>
                <a:off x="7020695" y="2991269"/>
                <a:ext cx="863249" cy="369332"/>
              </a:xfrm>
              <a:prstGeom prst="rect">
                <a:avLst/>
              </a:prstGeom>
              <a:noFill/>
            </p:spPr>
            <p:txBody>
              <a:bodyPr wrap="square" rtlCol="0">
                <a:spAutoFit/>
              </a:bodyPr>
              <a:lstStyle/>
              <a:p>
                <a:r>
                  <a:rPr lang="it-IT" i="1" dirty="0" smtClean="0"/>
                  <a:t>hc3</a:t>
                </a:r>
                <a:endParaRPr lang="en-US" i="1" dirty="0"/>
              </a:p>
            </p:txBody>
          </p:sp>
          <p:sp>
            <p:nvSpPr>
              <p:cNvPr id="41" name="CasellaDiTesto 40"/>
              <p:cNvSpPr txBox="1"/>
              <p:nvPr/>
            </p:nvSpPr>
            <p:spPr>
              <a:xfrm>
                <a:off x="7452319" y="2953487"/>
                <a:ext cx="863249" cy="369332"/>
              </a:xfrm>
              <a:prstGeom prst="rect">
                <a:avLst/>
              </a:prstGeom>
              <a:noFill/>
            </p:spPr>
            <p:txBody>
              <a:bodyPr wrap="square" rtlCol="0">
                <a:spAutoFit/>
              </a:bodyPr>
              <a:lstStyle/>
              <a:p>
                <a:r>
                  <a:rPr lang="it-IT" i="1" dirty="0" smtClean="0"/>
                  <a:t>hc2</a:t>
                </a:r>
                <a:endParaRPr lang="en-US" i="1" dirty="0"/>
              </a:p>
            </p:txBody>
          </p:sp>
        </p:grpSp>
        <p:sp>
          <p:nvSpPr>
            <p:cNvPr id="42" name="CasellaDiTesto 41"/>
            <p:cNvSpPr txBox="1"/>
            <p:nvPr/>
          </p:nvSpPr>
          <p:spPr>
            <a:xfrm>
              <a:off x="8626794" y="2555612"/>
              <a:ext cx="863249" cy="369332"/>
            </a:xfrm>
            <a:prstGeom prst="rect">
              <a:avLst/>
            </a:prstGeom>
            <a:noFill/>
          </p:spPr>
          <p:txBody>
            <a:bodyPr wrap="square" rtlCol="0">
              <a:spAutoFit/>
            </a:bodyPr>
            <a:lstStyle/>
            <a:p>
              <a:r>
                <a:rPr lang="it-IT" i="1" dirty="0" smtClean="0"/>
                <a:t>hc1</a:t>
              </a:r>
              <a:endParaRPr lang="en-US" i="1" dirty="0"/>
            </a:p>
          </p:txBody>
        </p:sp>
      </p:grpSp>
      <p:sp>
        <p:nvSpPr>
          <p:cNvPr id="87" name="CasellaDiTesto 86"/>
          <p:cNvSpPr txBox="1"/>
          <p:nvPr/>
        </p:nvSpPr>
        <p:spPr>
          <a:xfrm>
            <a:off x="7469035" y="3860887"/>
            <a:ext cx="1071789" cy="369332"/>
          </a:xfrm>
          <a:prstGeom prst="rect">
            <a:avLst/>
          </a:prstGeom>
          <a:noFill/>
        </p:spPr>
        <p:txBody>
          <a:bodyPr wrap="square" rtlCol="0">
            <a:spAutoFit/>
          </a:bodyPr>
          <a:lstStyle/>
          <a:p>
            <a:r>
              <a:rPr lang="it-IT" i="1" dirty="0" err="1" smtClean="0"/>
              <a:t>l</a:t>
            </a:r>
            <a:r>
              <a:rPr lang="it-IT" i="1" baseline="-25000" dirty="0" err="1" smtClean="0"/>
              <a:t>fe</a:t>
            </a:r>
            <a:endParaRPr lang="en-US" i="1" baseline="-25000" dirty="0"/>
          </a:p>
        </p:txBody>
      </p:sp>
      <p:sp>
        <p:nvSpPr>
          <p:cNvPr id="3" name="Segnaposto numero diapositiva 2"/>
          <p:cNvSpPr>
            <a:spLocks noGrp="1"/>
          </p:cNvSpPr>
          <p:nvPr>
            <p:ph type="sldNum" sz="quarter" idx="12"/>
          </p:nvPr>
        </p:nvSpPr>
        <p:spPr/>
        <p:txBody>
          <a:bodyPr/>
          <a:lstStyle/>
          <a:p>
            <a:fld id="{0ED3CA5F-6D11-461C-BAB1-C991C90DC7DD}" type="slidenum">
              <a:rPr lang="en-US" smtClean="0"/>
              <a:pPr/>
              <a:t>2</a:t>
            </a:fld>
            <a:endParaRPr lang="en-US"/>
          </a:p>
        </p:txBody>
      </p:sp>
    </p:spTree>
    <p:extLst>
      <p:ext uri="{BB962C8B-B14F-4D97-AF65-F5344CB8AC3E}">
        <p14:creationId xmlns:p14="http://schemas.microsoft.com/office/powerpoint/2010/main" val="1215497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0" name="CasellaDiTesto 19"/>
              <p:cNvSpPr txBox="1"/>
              <p:nvPr/>
            </p:nvSpPr>
            <p:spPr>
              <a:xfrm>
                <a:off x="107504" y="1471338"/>
                <a:ext cx="1366464" cy="566437"/>
              </a:xfrm>
              <a:prstGeom prst="rect">
                <a:avLst/>
              </a:prstGeom>
              <a:noFill/>
            </p:spPr>
            <p:txBody>
              <a:bodyPr wrap="none" rtlCol="0">
                <a:spAutoFit/>
              </a:bodyPr>
              <a:lstStyle/>
              <a:p>
                <a14:m>
                  <m:oMath xmlns:m="http://schemas.openxmlformats.org/officeDocument/2006/math">
                    <m:r>
                      <a:rPr lang="en-US" i="1" smtClean="0">
                        <a:latin typeface="Cambria Math"/>
                        <a:ea typeface="Cambria Math"/>
                      </a:rPr>
                      <m:t>𝛿</m:t>
                    </m:r>
                    <m:r>
                      <a:rPr lang="it-IT" b="0" i="1" smtClean="0">
                        <a:latin typeface="Cambria Math"/>
                        <a:ea typeface="Cambria Math"/>
                      </a:rPr>
                      <m:t>=</m:t>
                    </m:r>
                    <m:f>
                      <m:fPr>
                        <m:ctrlPr>
                          <a:rPr lang="en-US" i="1" smtClean="0">
                            <a:latin typeface="Cambria Math" panose="02040503050406030204" pitchFamily="18" charset="0"/>
                          </a:rPr>
                        </m:ctrlPr>
                      </m:fPr>
                      <m:num>
                        <m:nary>
                          <m:naryPr>
                            <m:chr m:val="∑"/>
                            <m:subHide m:val="on"/>
                            <m:supHide m:val="on"/>
                            <m:ctrlPr>
                              <a:rPr lang="en-US" i="1" smtClean="0">
                                <a:latin typeface="Cambria Math" panose="02040503050406030204" pitchFamily="18" charset="0"/>
                              </a:rPr>
                            </m:ctrlPr>
                          </m:naryPr>
                          <m:sub/>
                          <m:sup/>
                          <m:e>
                            <m:r>
                              <a:rPr lang="it-IT" b="0" i="1" smtClean="0">
                                <a:latin typeface="Cambria Math" panose="02040503050406030204" pitchFamily="18" charset="0"/>
                              </a:rPr>
                              <m:t>h𝑐</m:t>
                            </m:r>
                            <m:r>
                              <a:rPr lang="it-IT" b="0" i="1" smtClean="0">
                                <a:latin typeface="Cambria Math" panose="02040503050406030204" pitchFamily="18" charset="0"/>
                              </a:rPr>
                              <m:t>_</m:t>
                            </m:r>
                            <m:r>
                              <a:rPr lang="it-IT" b="0" i="1" smtClean="0">
                                <a:latin typeface="Cambria Math" panose="02040503050406030204" pitchFamily="18" charset="0"/>
                              </a:rPr>
                              <m:t>𝑝𝑢</m:t>
                            </m:r>
                          </m:e>
                        </m:nary>
                      </m:num>
                      <m:den>
                        <m:sSub>
                          <m:sSubPr>
                            <m:ctrlPr>
                              <a:rPr lang="en-US" i="1" smtClean="0">
                                <a:latin typeface="Cambria Math" panose="02040503050406030204" pitchFamily="18" charset="0"/>
                              </a:rPr>
                            </m:ctrlPr>
                          </m:sSubPr>
                          <m:e>
                            <m:r>
                              <a:rPr lang="it-IT" b="0" i="1" smtClean="0">
                                <a:latin typeface="Cambria Math"/>
                              </a:rPr>
                              <m:t>𝑛</m:t>
                            </m:r>
                          </m:e>
                          <m:sub>
                            <m:r>
                              <a:rPr lang="it-IT" b="0" i="1" smtClean="0">
                                <a:latin typeface="Cambria Math"/>
                              </a:rPr>
                              <m:t>𝑙𝑎𝑦</m:t>
                            </m:r>
                          </m:sub>
                        </m:sSub>
                      </m:den>
                    </m:f>
                  </m:oMath>
                </a14:m>
                <a:r>
                  <a:rPr lang="en-US" dirty="0" smtClean="0"/>
                  <a:t>=</a:t>
                </a:r>
                <a:endParaRPr lang="en-US" dirty="0"/>
              </a:p>
            </p:txBody>
          </p:sp>
        </mc:Choice>
        <mc:Fallback>
          <p:sp>
            <p:nvSpPr>
              <p:cNvPr id="20" name="CasellaDiTesto 19"/>
              <p:cNvSpPr txBox="1">
                <a:spLocks noRot="1" noChangeAspect="1" noMove="1" noResize="1" noEditPoints="1" noAdjustHandles="1" noChangeArrowheads="1" noChangeShapeType="1" noTextEdit="1"/>
              </p:cNvSpPr>
              <p:nvPr/>
            </p:nvSpPr>
            <p:spPr>
              <a:xfrm>
                <a:off x="107504" y="1471338"/>
                <a:ext cx="1366464" cy="566437"/>
              </a:xfrm>
              <a:prstGeom prst="rect">
                <a:avLst/>
              </a:prstGeom>
              <a:blipFill rotWithShape="0">
                <a:blip r:embed="rId2"/>
                <a:stretch>
                  <a:fillRect t="-56989" r="-2679" b="-39785"/>
                </a:stretch>
              </a:blipFill>
            </p:spPr>
            <p:txBody>
              <a:bodyPr/>
              <a:lstStyle/>
              <a:p>
                <a:r>
                  <a:rPr lang="en-US">
                    <a:noFill/>
                  </a:rPr>
                  <a:t> </a:t>
                </a:r>
              </a:p>
            </p:txBody>
          </p:sp>
        </mc:Fallback>
      </mc:AlternateContent>
      <p:cxnSp>
        <p:nvCxnSpPr>
          <p:cNvPr id="21" name="Connettore 4 20"/>
          <p:cNvCxnSpPr/>
          <p:nvPr/>
        </p:nvCxnSpPr>
        <p:spPr>
          <a:xfrm flipV="1">
            <a:off x="1246594" y="1290682"/>
            <a:ext cx="504056" cy="463875"/>
          </a:xfrm>
          <a:prstGeom prst="bentConnector3">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 name="CasellaDiTesto 21"/>
          <p:cNvSpPr txBox="1"/>
          <p:nvPr/>
        </p:nvSpPr>
        <p:spPr>
          <a:xfrm>
            <a:off x="1750650" y="1052736"/>
            <a:ext cx="1533057" cy="369332"/>
          </a:xfrm>
          <a:prstGeom prst="rect">
            <a:avLst/>
          </a:prstGeom>
          <a:noFill/>
        </p:spPr>
        <p:txBody>
          <a:bodyPr wrap="square" rtlCol="0">
            <a:spAutoFit/>
          </a:bodyPr>
          <a:lstStyle/>
          <a:p>
            <a:r>
              <a:rPr lang="it-IT" dirty="0" smtClean="0"/>
              <a:t>1</a:t>
            </a:r>
            <a:endParaRPr lang="en-US" dirty="0"/>
          </a:p>
        </p:txBody>
      </p:sp>
      <p:sp>
        <p:nvSpPr>
          <p:cNvPr id="23" name="CasellaDiTesto 22"/>
          <p:cNvSpPr txBox="1"/>
          <p:nvPr/>
        </p:nvSpPr>
        <p:spPr>
          <a:xfrm>
            <a:off x="1787710" y="1986494"/>
            <a:ext cx="1533057" cy="369332"/>
          </a:xfrm>
          <a:prstGeom prst="rect">
            <a:avLst/>
          </a:prstGeom>
          <a:noFill/>
        </p:spPr>
        <p:txBody>
          <a:bodyPr wrap="square" rtlCol="0">
            <a:spAutoFit/>
          </a:bodyPr>
          <a:lstStyle/>
          <a:p>
            <a:r>
              <a:rPr lang="it-IT" dirty="0" smtClean="0"/>
              <a:t>0</a:t>
            </a:r>
            <a:endParaRPr lang="en-US" dirty="0"/>
          </a:p>
        </p:txBody>
      </p:sp>
      <mc:AlternateContent xmlns:mc="http://schemas.openxmlformats.org/markup-compatibility/2006">
        <mc:Choice xmlns:a14="http://schemas.microsoft.com/office/drawing/2010/main" Requires="a14">
          <p:sp>
            <p:nvSpPr>
              <p:cNvPr id="24" name="CasellaDiTesto 23"/>
              <p:cNvSpPr txBox="1"/>
              <p:nvPr/>
            </p:nvSpPr>
            <p:spPr>
              <a:xfrm>
                <a:off x="2131578" y="1052736"/>
                <a:ext cx="5536765" cy="411331"/>
              </a:xfrm>
              <a:prstGeom prst="rect">
                <a:avLst/>
              </a:prstGeom>
              <a:noFill/>
            </p:spPr>
            <p:txBody>
              <a:bodyPr wrap="square" rtlCol="0">
                <a:spAutoFit/>
              </a:bodyPr>
              <a:lstStyle/>
              <a:p>
                <a:r>
                  <a:rPr lang="it-IT" dirty="0" smtClean="0"/>
                  <a:t>Aria in L </a:t>
                </a:r>
                <a:r>
                  <a:rPr lang="it-IT" dirty="0" smtClean="0"/>
                  <a:t>= </a:t>
                </a:r>
                <a14:m>
                  <m:oMath xmlns:m="http://schemas.openxmlformats.org/officeDocument/2006/math">
                    <m:r>
                      <a:rPr lang="it-IT" i="1">
                        <a:latin typeface="Cambria Math"/>
                        <a:ea typeface="Cambria Math"/>
                      </a:rPr>
                      <m:t>𝐿</m:t>
                    </m:r>
                    <m:r>
                      <a:rPr lang="it-IT" i="1">
                        <a:latin typeface="Cambria Math"/>
                        <a:ea typeface="Cambria Math"/>
                      </a:rPr>
                      <m:t>−</m:t>
                    </m:r>
                    <m:d>
                      <m:dPr>
                        <m:ctrlPr>
                          <a:rPr lang="it-IT" i="1">
                            <a:latin typeface="Cambria Math" panose="02040503050406030204" pitchFamily="18" charset="0"/>
                            <a:ea typeface="Cambria Math"/>
                          </a:rPr>
                        </m:ctrlPr>
                      </m:dPr>
                      <m:e>
                        <m:sSub>
                          <m:sSubPr>
                            <m:ctrlPr>
                              <a:rPr lang="it-IT" i="1">
                                <a:latin typeface="Cambria Math" panose="02040503050406030204" pitchFamily="18" charset="0"/>
                                <a:ea typeface="Cambria Math"/>
                              </a:rPr>
                            </m:ctrlPr>
                          </m:sSubPr>
                          <m:e>
                            <m:r>
                              <a:rPr lang="it-IT" i="1">
                                <a:latin typeface="Cambria Math"/>
                                <a:ea typeface="Cambria Math"/>
                              </a:rPr>
                              <m:t>𝑛</m:t>
                            </m:r>
                          </m:e>
                          <m:sub>
                            <m:r>
                              <a:rPr lang="it-IT" i="1">
                                <a:latin typeface="Cambria Math"/>
                                <a:ea typeface="Cambria Math"/>
                              </a:rPr>
                              <m:t>𝑙𝑎𝑦</m:t>
                            </m:r>
                          </m:sub>
                        </m:sSub>
                        <m:r>
                          <a:rPr lang="it-IT" i="1">
                            <a:latin typeface="Cambria Math"/>
                            <a:ea typeface="Cambria Math"/>
                          </a:rPr>
                          <m:t>−1</m:t>
                        </m:r>
                      </m:e>
                    </m:d>
                    <m:sSub>
                      <m:sSubPr>
                        <m:ctrlPr>
                          <a:rPr lang="it-IT" i="1">
                            <a:latin typeface="Cambria Math" panose="02040503050406030204" pitchFamily="18" charset="0"/>
                            <a:ea typeface="Cambria Math"/>
                          </a:rPr>
                        </m:ctrlPr>
                      </m:sSubPr>
                      <m:e>
                        <m:r>
                          <a:rPr lang="it-IT" i="1">
                            <a:latin typeface="Cambria Math"/>
                            <a:ea typeface="Cambria Math"/>
                          </a:rPr>
                          <m:t>h</m:t>
                        </m:r>
                      </m:e>
                      <m:sub>
                        <m:r>
                          <a:rPr lang="it-IT" i="1">
                            <a:latin typeface="Cambria Math"/>
                            <a:ea typeface="Cambria Math"/>
                          </a:rPr>
                          <m:t>𝑓𝑒</m:t>
                        </m:r>
                        <m:r>
                          <a:rPr lang="it-IT" i="1">
                            <a:latin typeface="Cambria Math"/>
                            <a:ea typeface="Cambria Math"/>
                          </a:rPr>
                          <m:t>,</m:t>
                        </m:r>
                        <m:r>
                          <a:rPr lang="it-IT" i="1">
                            <a:latin typeface="Cambria Math"/>
                            <a:ea typeface="Cambria Math"/>
                          </a:rPr>
                          <m:t>𝑚𝑖𝑛</m:t>
                        </m:r>
                      </m:sub>
                    </m:sSub>
                  </m:oMath>
                </a14:m>
                <a:endParaRPr lang="en-US" dirty="0"/>
              </a:p>
            </p:txBody>
          </p:sp>
        </mc:Choice>
        <mc:Fallback>
          <p:sp>
            <p:nvSpPr>
              <p:cNvPr id="24" name="CasellaDiTesto 23"/>
              <p:cNvSpPr txBox="1">
                <a:spLocks noRot="1" noChangeAspect="1" noMove="1" noResize="1" noEditPoints="1" noAdjustHandles="1" noChangeArrowheads="1" noChangeShapeType="1" noTextEdit="1"/>
              </p:cNvSpPr>
              <p:nvPr/>
            </p:nvSpPr>
            <p:spPr>
              <a:xfrm>
                <a:off x="2131578" y="1052736"/>
                <a:ext cx="5536765" cy="411331"/>
              </a:xfrm>
              <a:prstGeom prst="rect">
                <a:avLst/>
              </a:prstGeom>
              <a:blipFill rotWithShape="0">
                <a:blip r:embed="rId3"/>
                <a:stretch>
                  <a:fillRect l="-991" t="-2985" b="-1940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5" name="CasellaDiTesto 24"/>
              <p:cNvSpPr txBox="1"/>
              <p:nvPr/>
            </p:nvSpPr>
            <p:spPr>
              <a:xfrm>
                <a:off x="2123728" y="1979548"/>
                <a:ext cx="4176464" cy="411331"/>
              </a:xfrm>
              <a:prstGeom prst="rect">
                <a:avLst/>
              </a:prstGeom>
              <a:noFill/>
            </p:spPr>
            <p:txBody>
              <a:bodyPr wrap="square" rtlCol="0">
                <a:spAutoFit/>
              </a:bodyPr>
              <a:lstStyle/>
              <a:p>
                <a:r>
                  <a:rPr lang="it-IT" dirty="0" smtClean="0"/>
                  <a:t>Aria </a:t>
                </a:r>
                <a:r>
                  <a:rPr lang="it-IT" dirty="0" smtClean="0"/>
                  <a:t>in L = </a:t>
                </a:r>
                <a14:m>
                  <m:oMath xmlns:m="http://schemas.openxmlformats.org/officeDocument/2006/math">
                    <m:d>
                      <m:dPr>
                        <m:ctrlPr>
                          <a:rPr lang="it-IT" i="1">
                            <a:latin typeface="Cambria Math" panose="02040503050406030204" pitchFamily="18" charset="0"/>
                            <a:ea typeface="Cambria Math"/>
                          </a:rPr>
                        </m:ctrlPr>
                      </m:dPr>
                      <m:e>
                        <m:sSub>
                          <m:sSubPr>
                            <m:ctrlPr>
                              <a:rPr lang="it-IT" i="1">
                                <a:latin typeface="Cambria Math" panose="02040503050406030204" pitchFamily="18" charset="0"/>
                                <a:ea typeface="Cambria Math"/>
                              </a:rPr>
                            </m:ctrlPr>
                          </m:sSubPr>
                          <m:e>
                            <m:r>
                              <a:rPr lang="it-IT" i="1">
                                <a:latin typeface="Cambria Math"/>
                                <a:ea typeface="Cambria Math"/>
                              </a:rPr>
                              <m:t>𝑛</m:t>
                            </m:r>
                          </m:e>
                          <m:sub>
                            <m:r>
                              <a:rPr lang="it-IT" i="1">
                                <a:latin typeface="Cambria Math"/>
                                <a:ea typeface="Cambria Math"/>
                              </a:rPr>
                              <m:t>𝑙𝑎𝑦</m:t>
                            </m:r>
                          </m:sub>
                        </m:sSub>
                        <m:r>
                          <a:rPr lang="it-IT" i="1">
                            <a:latin typeface="Cambria Math"/>
                            <a:ea typeface="Cambria Math"/>
                          </a:rPr>
                          <m:t>−1</m:t>
                        </m:r>
                      </m:e>
                    </m:d>
                    <m:sSub>
                      <m:sSubPr>
                        <m:ctrlPr>
                          <a:rPr lang="it-IT" i="1">
                            <a:latin typeface="Cambria Math" panose="02040503050406030204" pitchFamily="18" charset="0"/>
                            <a:ea typeface="Cambria Math"/>
                          </a:rPr>
                        </m:ctrlPr>
                      </m:sSubPr>
                      <m:e>
                        <m:r>
                          <a:rPr lang="it-IT" i="1">
                            <a:latin typeface="Cambria Math"/>
                            <a:ea typeface="Cambria Math"/>
                          </a:rPr>
                          <m:t>h</m:t>
                        </m:r>
                      </m:e>
                      <m:sub>
                        <m:r>
                          <a:rPr lang="it-IT" b="0" i="1" smtClean="0">
                            <a:latin typeface="Cambria Math"/>
                            <a:ea typeface="Cambria Math"/>
                          </a:rPr>
                          <m:t>𝑐</m:t>
                        </m:r>
                        <m:r>
                          <a:rPr lang="it-IT" i="1">
                            <a:latin typeface="Cambria Math"/>
                            <a:ea typeface="Cambria Math"/>
                          </a:rPr>
                          <m:t>,</m:t>
                        </m:r>
                        <m:r>
                          <a:rPr lang="it-IT" i="1">
                            <a:latin typeface="Cambria Math"/>
                            <a:ea typeface="Cambria Math"/>
                          </a:rPr>
                          <m:t>𝑚𝑖𝑛</m:t>
                        </m:r>
                      </m:sub>
                    </m:sSub>
                  </m:oMath>
                </a14:m>
                <a:r>
                  <a:rPr lang="it-IT" dirty="0" smtClean="0"/>
                  <a:t>  </a:t>
                </a:r>
                <a:endParaRPr lang="en-US" dirty="0"/>
              </a:p>
            </p:txBody>
          </p:sp>
        </mc:Choice>
        <mc:Fallback>
          <p:sp>
            <p:nvSpPr>
              <p:cNvPr id="25" name="CasellaDiTesto 24"/>
              <p:cNvSpPr txBox="1">
                <a:spLocks noRot="1" noChangeAspect="1" noMove="1" noResize="1" noEditPoints="1" noAdjustHandles="1" noChangeArrowheads="1" noChangeShapeType="1" noTextEdit="1"/>
              </p:cNvSpPr>
              <p:nvPr/>
            </p:nvSpPr>
            <p:spPr>
              <a:xfrm>
                <a:off x="2123728" y="1979548"/>
                <a:ext cx="4176464" cy="411331"/>
              </a:xfrm>
              <a:prstGeom prst="rect">
                <a:avLst/>
              </a:prstGeom>
              <a:blipFill rotWithShape="0">
                <a:blip r:embed="rId4"/>
                <a:stretch>
                  <a:fillRect l="-1168" t="-2985" b="-19403"/>
                </a:stretch>
              </a:blipFill>
            </p:spPr>
            <p:txBody>
              <a:bodyPr/>
              <a:lstStyle/>
              <a:p>
                <a:r>
                  <a:rPr lang="en-US">
                    <a:noFill/>
                  </a:rPr>
                  <a:t> </a:t>
                </a:r>
              </a:p>
            </p:txBody>
          </p:sp>
        </mc:Fallback>
      </mc:AlternateContent>
      <p:cxnSp>
        <p:nvCxnSpPr>
          <p:cNvPr id="26" name="Connettore 2 25"/>
          <p:cNvCxnSpPr/>
          <p:nvPr/>
        </p:nvCxnSpPr>
        <p:spPr>
          <a:xfrm flipV="1">
            <a:off x="2397208" y="4019688"/>
            <a:ext cx="0" cy="237626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Connettore 2 26"/>
          <p:cNvCxnSpPr/>
          <p:nvPr/>
        </p:nvCxnSpPr>
        <p:spPr>
          <a:xfrm>
            <a:off x="2202073" y="6179928"/>
            <a:ext cx="3384376"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Connettore 1 27"/>
          <p:cNvCxnSpPr/>
          <p:nvPr/>
        </p:nvCxnSpPr>
        <p:spPr>
          <a:xfrm flipV="1">
            <a:off x="2397208" y="4595752"/>
            <a:ext cx="2361149" cy="136815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Connettore 1 28"/>
          <p:cNvCxnSpPr/>
          <p:nvPr/>
        </p:nvCxnSpPr>
        <p:spPr>
          <a:xfrm>
            <a:off x="2397208" y="4243223"/>
            <a:ext cx="2829201" cy="0"/>
          </a:xfrm>
          <a:prstGeom prst="line">
            <a:avLst/>
          </a:prstGeom>
          <a:ln>
            <a:solidFill>
              <a:srgbClr val="0070C0"/>
            </a:solidFill>
            <a:prstDash val="dash"/>
          </a:ln>
        </p:spPr>
        <p:style>
          <a:lnRef idx="1">
            <a:schemeClr val="accent1"/>
          </a:lnRef>
          <a:fillRef idx="0">
            <a:schemeClr val="accent1"/>
          </a:fillRef>
          <a:effectRef idx="0">
            <a:schemeClr val="accent1"/>
          </a:effectRef>
          <a:fontRef idx="minor">
            <a:schemeClr val="tx1"/>
          </a:fontRef>
        </p:style>
      </p:cxnSp>
      <p:sp>
        <p:nvSpPr>
          <p:cNvPr id="30" name="CasellaDiTesto 29"/>
          <p:cNvSpPr txBox="1"/>
          <p:nvPr/>
        </p:nvSpPr>
        <p:spPr>
          <a:xfrm>
            <a:off x="2993314" y="3923764"/>
            <a:ext cx="863249" cy="369332"/>
          </a:xfrm>
          <a:prstGeom prst="rect">
            <a:avLst/>
          </a:prstGeom>
          <a:noFill/>
        </p:spPr>
        <p:txBody>
          <a:bodyPr wrap="square" rtlCol="0">
            <a:spAutoFit/>
          </a:bodyPr>
          <a:lstStyle/>
          <a:p>
            <a:r>
              <a:rPr lang="it-IT" i="1" dirty="0" smtClean="0"/>
              <a:t>L</a:t>
            </a:r>
            <a:endParaRPr lang="en-US" i="1" dirty="0"/>
          </a:p>
        </p:txBody>
      </p:sp>
      <p:cxnSp>
        <p:nvCxnSpPr>
          <p:cNvPr id="31" name="Connettore 4 30"/>
          <p:cNvCxnSpPr/>
          <p:nvPr/>
        </p:nvCxnSpPr>
        <p:spPr>
          <a:xfrm>
            <a:off x="1246913" y="1754461"/>
            <a:ext cx="504056" cy="463875"/>
          </a:xfrm>
          <a:prstGeom prst="bentConnector3">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 name="CasellaDiTesto 31"/>
          <p:cNvSpPr txBox="1"/>
          <p:nvPr/>
        </p:nvSpPr>
        <p:spPr>
          <a:xfrm>
            <a:off x="5299264" y="6323944"/>
            <a:ext cx="863249" cy="369332"/>
          </a:xfrm>
          <a:prstGeom prst="rect">
            <a:avLst/>
          </a:prstGeom>
          <a:noFill/>
        </p:spPr>
        <p:txBody>
          <a:bodyPr wrap="square" rtlCol="0">
            <a:spAutoFit/>
          </a:bodyPr>
          <a:lstStyle/>
          <a:p>
            <a:r>
              <a:rPr lang="el-GR" i="1" dirty="0" smtClean="0"/>
              <a:t>δ</a:t>
            </a:r>
            <a:endParaRPr lang="en-US" i="1" dirty="0"/>
          </a:p>
        </p:txBody>
      </p:sp>
      <p:sp>
        <p:nvSpPr>
          <p:cNvPr id="33" name="CasellaDiTesto 32"/>
          <p:cNvSpPr txBox="1"/>
          <p:nvPr/>
        </p:nvSpPr>
        <p:spPr>
          <a:xfrm>
            <a:off x="4588415" y="6202707"/>
            <a:ext cx="863249" cy="369332"/>
          </a:xfrm>
          <a:prstGeom prst="rect">
            <a:avLst/>
          </a:prstGeom>
          <a:noFill/>
        </p:spPr>
        <p:txBody>
          <a:bodyPr wrap="square" rtlCol="0">
            <a:spAutoFit/>
          </a:bodyPr>
          <a:lstStyle/>
          <a:p>
            <a:r>
              <a:rPr lang="it-IT" i="1" dirty="0" smtClean="0"/>
              <a:t>1</a:t>
            </a:r>
            <a:endParaRPr lang="en-US" i="1" dirty="0"/>
          </a:p>
        </p:txBody>
      </p:sp>
      <p:sp>
        <p:nvSpPr>
          <p:cNvPr id="34" name="CasellaDiTesto 33"/>
          <p:cNvSpPr txBox="1"/>
          <p:nvPr/>
        </p:nvSpPr>
        <p:spPr>
          <a:xfrm>
            <a:off x="2130065" y="6107920"/>
            <a:ext cx="863249" cy="369332"/>
          </a:xfrm>
          <a:prstGeom prst="rect">
            <a:avLst/>
          </a:prstGeom>
          <a:noFill/>
        </p:spPr>
        <p:txBody>
          <a:bodyPr wrap="square" rtlCol="0">
            <a:spAutoFit/>
          </a:bodyPr>
          <a:lstStyle/>
          <a:p>
            <a:r>
              <a:rPr lang="it-IT" i="1" dirty="0" smtClean="0"/>
              <a:t>0</a:t>
            </a:r>
            <a:endParaRPr lang="en-US" i="1" dirty="0"/>
          </a:p>
        </p:txBody>
      </p:sp>
      <p:cxnSp>
        <p:nvCxnSpPr>
          <p:cNvPr id="35" name="Connettore 1 34"/>
          <p:cNvCxnSpPr/>
          <p:nvPr/>
        </p:nvCxnSpPr>
        <p:spPr>
          <a:xfrm flipV="1">
            <a:off x="4794361" y="3947432"/>
            <a:ext cx="0" cy="2232496"/>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CasellaDiTesto 35"/>
              <p:cNvSpPr txBox="1"/>
              <p:nvPr/>
            </p:nvSpPr>
            <p:spPr>
              <a:xfrm>
                <a:off x="833921" y="5726405"/>
                <a:ext cx="1561773" cy="38151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it-IT" b="0" i="1" smtClean="0">
                              <a:solidFill>
                                <a:srgbClr val="FF0000"/>
                              </a:solidFill>
                              <a:latin typeface="Cambria Math" panose="02040503050406030204" pitchFamily="18" charset="0"/>
                            </a:rPr>
                          </m:ctrlPr>
                        </m:dPr>
                        <m:e>
                          <m:r>
                            <a:rPr lang="it-IT" b="0" i="1" smtClean="0">
                              <a:solidFill>
                                <a:srgbClr val="FF0000"/>
                              </a:solidFill>
                              <a:latin typeface="Cambria Math"/>
                            </a:rPr>
                            <m:t>𝑛</m:t>
                          </m:r>
                          <m:r>
                            <a:rPr lang="it-IT" b="0" i="1" smtClean="0">
                              <a:solidFill>
                                <a:srgbClr val="FF0000"/>
                              </a:solidFill>
                              <a:latin typeface="Cambria Math"/>
                            </a:rPr>
                            <m:t>−1</m:t>
                          </m:r>
                        </m:e>
                      </m:d>
                      <m:sSub>
                        <m:sSubPr>
                          <m:ctrlPr>
                            <a:rPr lang="it-IT" b="0" i="1" smtClean="0">
                              <a:solidFill>
                                <a:srgbClr val="FF0000"/>
                              </a:solidFill>
                              <a:latin typeface="Cambria Math" panose="02040503050406030204" pitchFamily="18" charset="0"/>
                            </a:rPr>
                          </m:ctrlPr>
                        </m:sSubPr>
                        <m:e>
                          <m:r>
                            <a:rPr lang="it-IT" b="0" i="1" smtClean="0">
                              <a:solidFill>
                                <a:srgbClr val="FF0000"/>
                              </a:solidFill>
                              <a:latin typeface="Cambria Math"/>
                            </a:rPr>
                            <m:t>h</m:t>
                          </m:r>
                        </m:e>
                        <m:sub>
                          <m:r>
                            <a:rPr lang="it-IT" b="0" i="1" smtClean="0">
                              <a:solidFill>
                                <a:srgbClr val="FF0000"/>
                              </a:solidFill>
                              <a:latin typeface="Cambria Math"/>
                            </a:rPr>
                            <m:t>𝑐</m:t>
                          </m:r>
                          <m:r>
                            <a:rPr lang="it-IT" b="0" i="1" smtClean="0">
                              <a:solidFill>
                                <a:srgbClr val="FF0000"/>
                              </a:solidFill>
                              <a:latin typeface="Cambria Math"/>
                            </a:rPr>
                            <m:t>,</m:t>
                          </m:r>
                          <m:r>
                            <a:rPr lang="it-IT" b="0" i="1" smtClean="0">
                              <a:solidFill>
                                <a:srgbClr val="FF0000"/>
                              </a:solidFill>
                              <a:latin typeface="Cambria Math"/>
                            </a:rPr>
                            <m:t>𝑚𝑖𝑛</m:t>
                          </m:r>
                        </m:sub>
                      </m:sSub>
                    </m:oMath>
                  </m:oMathPara>
                </a14:m>
                <a:endParaRPr lang="en-US" dirty="0">
                  <a:solidFill>
                    <a:srgbClr val="FF0000"/>
                  </a:solidFill>
                </a:endParaRPr>
              </a:p>
            </p:txBody>
          </p:sp>
        </mc:Choice>
        <mc:Fallback xmlns="">
          <p:sp>
            <p:nvSpPr>
              <p:cNvPr id="36" name="CasellaDiTesto 35"/>
              <p:cNvSpPr txBox="1">
                <a:spLocks noRot="1" noChangeAspect="1" noMove="1" noResize="1" noEditPoints="1" noAdjustHandles="1" noChangeArrowheads="1" noChangeShapeType="1" noTextEdit="1"/>
              </p:cNvSpPr>
              <p:nvPr/>
            </p:nvSpPr>
            <p:spPr>
              <a:xfrm>
                <a:off x="833921" y="5726405"/>
                <a:ext cx="1561773" cy="381515"/>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CasellaDiTesto 36"/>
              <p:cNvSpPr txBox="1"/>
              <p:nvPr/>
            </p:nvSpPr>
            <p:spPr>
              <a:xfrm>
                <a:off x="257857" y="4302735"/>
                <a:ext cx="2059666" cy="39158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it-IT" b="0" i="1" smtClean="0">
                          <a:solidFill>
                            <a:srgbClr val="FF0000"/>
                          </a:solidFill>
                          <a:latin typeface="Cambria Math"/>
                        </a:rPr>
                        <m:t>𝐿</m:t>
                      </m:r>
                      <m:r>
                        <a:rPr lang="it-IT" b="0" i="1" smtClean="0">
                          <a:solidFill>
                            <a:srgbClr val="FF0000"/>
                          </a:solidFill>
                          <a:latin typeface="Cambria Math"/>
                        </a:rPr>
                        <m:t>−(</m:t>
                      </m:r>
                      <m:r>
                        <a:rPr lang="it-IT" b="0" i="1" smtClean="0">
                          <a:solidFill>
                            <a:srgbClr val="FF0000"/>
                          </a:solidFill>
                          <a:latin typeface="Cambria Math"/>
                        </a:rPr>
                        <m:t>𝑛</m:t>
                      </m:r>
                      <m:r>
                        <a:rPr lang="it-IT" b="0" i="1" smtClean="0">
                          <a:solidFill>
                            <a:srgbClr val="FF0000"/>
                          </a:solidFill>
                          <a:latin typeface="Cambria Math"/>
                        </a:rPr>
                        <m:t>−1)</m:t>
                      </m:r>
                      <m:sSub>
                        <m:sSubPr>
                          <m:ctrlPr>
                            <a:rPr lang="it-IT" b="0" i="1" smtClean="0">
                              <a:solidFill>
                                <a:srgbClr val="FF0000"/>
                              </a:solidFill>
                              <a:latin typeface="Cambria Math" panose="02040503050406030204" pitchFamily="18" charset="0"/>
                            </a:rPr>
                          </m:ctrlPr>
                        </m:sSubPr>
                        <m:e>
                          <m:r>
                            <a:rPr lang="it-IT" b="0" i="1" smtClean="0">
                              <a:solidFill>
                                <a:srgbClr val="FF0000"/>
                              </a:solidFill>
                              <a:latin typeface="Cambria Math"/>
                            </a:rPr>
                            <m:t>h</m:t>
                          </m:r>
                        </m:e>
                        <m:sub>
                          <m:r>
                            <a:rPr lang="it-IT" b="0" i="1" smtClean="0">
                              <a:solidFill>
                                <a:srgbClr val="FF0000"/>
                              </a:solidFill>
                              <a:latin typeface="Cambria Math"/>
                            </a:rPr>
                            <m:t>𝑓𝑒</m:t>
                          </m:r>
                          <m:r>
                            <a:rPr lang="it-IT" b="0" i="1" smtClean="0">
                              <a:solidFill>
                                <a:srgbClr val="FF0000"/>
                              </a:solidFill>
                              <a:latin typeface="Cambria Math"/>
                            </a:rPr>
                            <m:t>,</m:t>
                          </m:r>
                          <m:r>
                            <a:rPr lang="it-IT" b="0" i="1" smtClean="0">
                              <a:solidFill>
                                <a:srgbClr val="FF0000"/>
                              </a:solidFill>
                              <a:latin typeface="Cambria Math"/>
                            </a:rPr>
                            <m:t>𝑚𝑖𝑛</m:t>
                          </m:r>
                        </m:sub>
                      </m:sSub>
                    </m:oMath>
                  </m:oMathPara>
                </a14:m>
                <a:endParaRPr lang="en-US" dirty="0">
                  <a:solidFill>
                    <a:srgbClr val="FF0000"/>
                  </a:solidFill>
                </a:endParaRPr>
              </a:p>
            </p:txBody>
          </p:sp>
        </mc:Choice>
        <mc:Fallback xmlns="">
          <p:sp>
            <p:nvSpPr>
              <p:cNvPr id="37" name="CasellaDiTesto 36"/>
              <p:cNvSpPr txBox="1">
                <a:spLocks noRot="1" noChangeAspect="1" noMove="1" noResize="1" noEditPoints="1" noAdjustHandles="1" noChangeArrowheads="1" noChangeShapeType="1" noTextEdit="1"/>
              </p:cNvSpPr>
              <p:nvPr/>
            </p:nvSpPr>
            <p:spPr>
              <a:xfrm>
                <a:off x="257857" y="4302735"/>
                <a:ext cx="2059666" cy="391582"/>
              </a:xfrm>
              <a:prstGeom prst="rect">
                <a:avLst/>
              </a:prstGeom>
              <a:blipFill rotWithShape="1">
                <a:blip r:embed="rId6"/>
                <a:stretch>
                  <a:fillRect b="-9375"/>
                </a:stretch>
              </a:blipFill>
            </p:spPr>
            <p:txBody>
              <a:bodyPr/>
              <a:lstStyle/>
              <a:p>
                <a:r>
                  <a:rPr lang="en-US">
                    <a:noFill/>
                  </a:rPr>
                  <a:t> </a:t>
                </a:r>
              </a:p>
            </p:txBody>
          </p:sp>
        </mc:Fallback>
      </mc:AlternateContent>
      <p:sp>
        <p:nvSpPr>
          <p:cNvPr id="38" name="CasellaDiTesto 37"/>
          <p:cNvSpPr txBox="1"/>
          <p:nvPr/>
        </p:nvSpPr>
        <p:spPr>
          <a:xfrm>
            <a:off x="437877" y="3284984"/>
            <a:ext cx="2123812" cy="646331"/>
          </a:xfrm>
          <a:prstGeom prst="rect">
            <a:avLst/>
          </a:prstGeom>
          <a:noFill/>
        </p:spPr>
        <p:txBody>
          <a:bodyPr wrap="square" rtlCol="0">
            <a:spAutoFit/>
          </a:bodyPr>
          <a:lstStyle/>
          <a:p>
            <a:r>
              <a:rPr lang="it-IT" dirty="0" smtClean="0">
                <a:solidFill>
                  <a:srgbClr val="FF0000"/>
                </a:solidFill>
              </a:rPr>
              <a:t>Quantità di aria </a:t>
            </a:r>
            <a:r>
              <a:rPr lang="it-IT" i="1" dirty="0" err="1" smtClean="0">
                <a:solidFill>
                  <a:srgbClr val="FF0000"/>
                </a:solidFill>
              </a:rPr>
              <a:t>laL</a:t>
            </a:r>
            <a:endParaRPr lang="it-IT" i="1" dirty="0" smtClean="0">
              <a:solidFill>
                <a:srgbClr val="FF0000"/>
              </a:solidFill>
            </a:endParaRPr>
          </a:p>
          <a:p>
            <a:r>
              <a:rPr lang="it-IT" dirty="0">
                <a:solidFill>
                  <a:srgbClr val="00B050"/>
                </a:solidFill>
              </a:rPr>
              <a:t>Quantità di ferro </a:t>
            </a:r>
            <a:r>
              <a:rPr lang="it-IT" i="1" dirty="0" err="1" smtClean="0">
                <a:solidFill>
                  <a:srgbClr val="00B050"/>
                </a:solidFill>
              </a:rPr>
              <a:t>lfeL</a:t>
            </a:r>
            <a:endParaRPr lang="en-US" i="1" dirty="0">
              <a:solidFill>
                <a:srgbClr val="00B050"/>
              </a:solidFill>
            </a:endParaRPr>
          </a:p>
        </p:txBody>
      </p:sp>
      <p:cxnSp>
        <p:nvCxnSpPr>
          <p:cNvPr id="39" name="Connettore 1 38"/>
          <p:cNvCxnSpPr/>
          <p:nvPr/>
        </p:nvCxnSpPr>
        <p:spPr>
          <a:xfrm>
            <a:off x="2397208" y="4389020"/>
            <a:ext cx="2397153" cy="1430868"/>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0" name="Connettore 2 39"/>
          <p:cNvCxnSpPr/>
          <p:nvPr/>
        </p:nvCxnSpPr>
        <p:spPr>
          <a:xfrm>
            <a:off x="2202073" y="4595752"/>
            <a:ext cx="2386342" cy="0"/>
          </a:xfrm>
          <a:prstGeom prst="straightConnector1">
            <a:avLst/>
          </a:prstGeom>
          <a:ln>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CasellaDiTesto 40"/>
              <p:cNvSpPr txBox="1"/>
              <p:nvPr/>
            </p:nvSpPr>
            <p:spPr>
              <a:xfrm>
                <a:off x="4866369" y="4163704"/>
                <a:ext cx="1965666" cy="38151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it-IT" b="0" i="1" smtClean="0">
                          <a:solidFill>
                            <a:srgbClr val="00B050"/>
                          </a:solidFill>
                          <a:latin typeface="Cambria Math"/>
                        </a:rPr>
                        <m:t>𝐿</m:t>
                      </m:r>
                      <m:r>
                        <a:rPr lang="it-IT" b="0" i="1" smtClean="0">
                          <a:solidFill>
                            <a:srgbClr val="00B050"/>
                          </a:solidFill>
                          <a:latin typeface="Cambria Math"/>
                        </a:rPr>
                        <m:t>−</m:t>
                      </m:r>
                      <m:d>
                        <m:dPr>
                          <m:ctrlPr>
                            <a:rPr lang="it-IT" b="0" i="1" smtClean="0">
                              <a:solidFill>
                                <a:srgbClr val="00B050"/>
                              </a:solidFill>
                              <a:latin typeface="Cambria Math" panose="02040503050406030204" pitchFamily="18" charset="0"/>
                            </a:rPr>
                          </m:ctrlPr>
                        </m:dPr>
                        <m:e>
                          <m:r>
                            <a:rPr lang="it-IT" b="0" i="1" smtClean="0">
                              <a:solidFill>
                                <a:srgbClr val="00B050"/>
                              </a:solidFill>
                              <a:latin typeface="Cambria Math"/>
                            </a:rPr>
                            <m:t>𝑛</m:t>
                          </m:r>
                          <m:r>
                            <a:rPr lang="it-IT" b="0" i="1" smtClean="0">
                              <a:solidFill>
                                <a:srgbClr val="00B050"/>
                              </a:solidFill>
                              <a:latin typeface="Cambria Math"/>
                            </a:rPr>
                            <m:t>−1</m:t>
                          </m:r>
                        </m:e>
                      </m:d>
                      <m:sSub>
                        <m:sSubPr>
                          <m:ctrlPr>
                            <a:rPr lang="it-IT" b="0" i="1" smtClean="0">
                              <a:solidFill>
                                <a:srgbClr val="00B050"/>
                              </a:solidFill>
                              <a:latin typeface="Cambria Math" panose="02040503050406030204" pitchFamily="18" charset="0"/>
                            </a:rPr>
                          </m:ctrlPr>
                        </m:sSubPr>
                        <m:e>
                          <m:r>
                            <a:rPr lang="it-IT" b="0" i="1" smtClean="0">
                              <a:solidFill>
                                <a:srgbClr val="00B050"/>
                              </a:solidFill>
                              <a:latin typeface="Cambria Math"/>
                            </a:rPr>
                            <m:t>h</m:t>
                          </m:r>
                        </m:e>
                        <m:sub>
                          <m:r>
                            <a:rPr lang="it-IT" b="0" i="1" smtClean="0">
                              <a:solidFill>
                                <a:srgbClr val="00B050"/>
                              </a:solidFill>
                              <a:latin typeface="Cambria Math"/>
                            </a:rPr>
                            <m:t>𝑐</m:t>
                          </m:r>
                          <m:r>
                            <a:rPr lang="it-IT" b="0" i="1" smtClean="0">
                              <a:solidFill>
                                <a:srgbClr val="00B050"/>
                              </a:solidFill>
                              <a:latin typeface="Cambria Math"/>
                            </a:rPr>
                            <m:t>,</m:t>
                          </m:r>
                          <m:r>
                            <a:rPr lang="it-IT" b="0" i="1" smtClean="0">
                              <a:solidFill>
                                <a:srgbClr val="00B050"/>
                              </a:solidFill>
                              <a:latin typeface="Cambria Math"/>
                            </a:rPr>
                            <m:t>𝑚𝑖𝑛</m:t>
                          </m:r>
                        </m:sub>
                      </m:sSub>
                    </m:oMath>
                  </m:oMathPara>
                </a14:m>
                <a:endParaRPr lang="en-US" dirty="0">
                  <a:solidFill>
                    <a:srgbClr val="00B050"/>
                  </a:solidFill>
                </a:endParaRPr>
              </a:p>
            </p:txBody>
          </p:sp>
        </mc:Choice>
        <mc:Fallback xmlns="">
          <p:sp>
            <p:nvSpPr>
              <p:cNvPr id="41" name="CasellaDiTesto 40"/>
              <p:cNvSpPr txBox="1">
                <a:spLocks noRot="1" noChangeAspect="1" noMove="1" noResize="1" noEditPoints="1" noAdjustHandles="1" noChangeArrowheads="1" noChangeShapeType="1" noTextEdit="1"/>
              </p:cNvSpPr>
              <p:nvPr/>
            </p:nvSpPr>
            <p:spPr>
              <a:xfrm>
                <a:off x="4866369" y="4163704"/>
                <a:ext cx="1965666" cy="381515"/>
              </a:xfrm>
              <a:prstGeom prst="rect">
                <a:avLst/>
              </a:prstGeom>
              <a:blipFill rotWithShape="1">
                <a:blip r:embed="rId7"/>
                <a:stretch>
                  <a:fillRect/>
                </a:stretch>
              </a:blipFill>
            </p:spPr>
            <p:txBody>
              <a:bodyPr/>
              <a:lstStyle/>
              <a:p>
                <a:r>
                  <a:rPr lang="en-US">
                    <a:noFill/>
                  </a:rPr>
                  <a:t> </a:t>
                </a:r>
              </a:p>
            </p:txBody>
          </p:sp>
        </mc:Fallback>
      </mc:AlternateContent>
      <p:cxnSp>
        <p:nvCxnSpPr>
          <p:cNvPr id="42" name="Connettore 2 41"/>
          <p:cNvCxnSpPr/>
          <p:nvPr/>
        </p:nvCxnSpPr>
        <p:spPr>
          <a:xfrm flipH="1">
            <a:off x="2528391" y="4389020"/>
            <a:ext cx="2337978" cy="0"/>
          </a:xfrm>
          <a:prstGeom prst="straightConnector1">
            <a:avLst/>
          </a:prstGeom>
          <a:ln>
            <a:solidFill>
              <a:srgbClr val="00B050"/>
            </a:solidFill>
            <a:prstDash val="dash"/>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CasellaDiTesto 42"/>
              <p:cNvSpPr txBox="1"/>
              <p:nvPr/>
            </p:nvSpPr>
            <p:spPr>
              <a:xfrm>
                <a:off x="4866369" y="5582389"/>
                <a:ext cx="1655005" cy="39158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it-IT" b="0" i="1" smtClean="0">
                              <a:solidFill>
                                <a:srgbClr val="00B050"/>
                              </a:solidFill>
                              <a:latin typeface="Cambria Math" panose="02040503050406030204" pitchFamily="18" charset="0"/>
                            </a:rPr>
                          </m:ctrlPr>
                        </m:dPr>
                        <m:e>
                          <m:r>
                            <a:rPr lang="it-IT" b="0" i="1" smtClean="0">
                              <a:solidFill>
                                <a:srgbClr val="00B050"/>
                              </a:solidFill>
                              <a:latin typeface="Cambria Math"/>
                            </a:rPr>
                            <m:t>𝑛</m:t>
                          </m:r>
                          <m:r>
                            <a:rPr lang="it-IT" b="0" i="1" smtClean="0">
                              <a:solidFill>
                                <a:srgbClr val="00B050"/>
                              </a:solidFill>
                              <a:latin typeface="Cambria Math"/>
                            </a:rPr>
                            <m:t>−1</m:t>
                          </m:r>
                        </m:e>
                      </m:d>
                      <m:sSub>
                        <m:sSubPr>
                          <m:ctrlPr>
                            <a:rPr lang="it-IT" b="0" i="1" smtClean="0">
                              <a:solidFill>
                                <a:srgbClr val="00B050"/>
                              </a:solidFill>
                              <a:latin typeface="Cambria Math" panose="02040503050406030204" pitchFamily="18" charset="0"/>
                            </a:rPr>
                          </m:ctrlPr>
                        </m:sSubPr>
                        <m:e>
                          <m:r>
                            <a:rPr lang="it-IT" b="0" i="1" smtClean="0">
                              <a:solidFill>
                                <a:srgbClr val="00B050"/>
                              </a:solidFill>
                              <a:latin typeface="Cambria Math"/>
                            </a:rPr>
                            <m:t>h</m:t>
                          </m:r>
                        </m:e>
                        <m:sub>
                          <m:r>
                            <a:rPr lang="it-IT" b="0" i="1" smtClean="0">
                              <a:solidFill>
                                <a:srgbClr val="00B050"/>
                              </a:solidFill>
                              <a:latin typeface="Cambria Math"/>
                            </a:rPr>
                            <m:t>𝑓𝑒</m:t>
                          </m:r>
                          <m:r>
                            <a:rPr lang="it-IT" b="0" i="1" smtClean="0">
                              <a:solidFill>
                                <a:srgbClr val="00B050"/>
                              </a:solidFill>
                              <a:latin typeface="Cambria Math"/>
                            </a:rPr>
                            <m:t>,</m:t>
                          </m:r>
                          <m:r>
                            <a:rPr lang="it-IT" b="0" i="1" smtClean="0">
                              <a:solidFill>
                                <a:srgbClr val="00B050"/>
                              </a:solidFill>
                              <a:latin typeface="Cambria Math"/>
                            </a:rPr>
                            <m:t>𝑚𝑖𝑛</m:t>
                          </m:r>
                        </m:sub>
                      </m:sSub>
                    </m:oMath>
                  </m:oMathPara>
                </a14:m>
                <a:endParaRPr lang="en-US" dirty="0">
                  <a:solidFill>
                    <a:srgbClr val="00B050"/>
                  </a:solidFill>
                </a:endParaRPr>
              </a:p>
            </p:txBody>
          </p:sp>
        </mc:Choice>
        <mc:Fallback xmlns="">
          <p:sp>
            <p:nvSpPr>
              <p:cNvPr id="43" name="CasellaDiTesto 42"/>
              <p:cNvSpPr txBox="1">
                <a:spLocks noRot="1" noChangeAspect="1" noMove="1" noResize="1" noEditPoints="1" noAdjustHandles="1" noChangeArrowheads="1" noChangeShapeType="1" noTextEdit="1"/>
              </p:cNvSpPr>
              <p:nvPr/>
            </p:nvSpPr>
            <p:spPr>
              <a:xfrm>
                <a:off x="4866369" y="5582389"/>
                <a:ext cx="1655005" cy="391582"/>
              </a:xfrm>
              <a:prstGeom prst="rect">
                <a:avLst/>
              </a:prstGeom>
              <a:blipFill rotWithShape="1">
                <a:blip r:embed="rId8"/>
                <a:stretch>
                  <a:fillRect b="-937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5" name="CasellaDiTesto 44"/>
              <p:cNvSpPr txBox="1"/>
              <p:nvPr/>
            </p:nvSpPr>
            <p:spPr>
              <a:xfrm>
                <a:off x="179512" y="188640"/>
                <a:ext cx="8856984" cy="923330"/>
              </a:xfrm>
              <a:prstGeom prst="rect">
                <a:avLst/>
              </a:prstGeom>
              <a:noFill/>
            </p:spPr>
            <p:txBody>
              <a:bodyPr wrap="square" rtlCol="0">
                <a:spAutoFit/>
              </a:bodyPr>
              <a:lstStyle/>
              <a:p>
                <a:r>
                  <a:rPr lang="it-IT" b="1" dirty="0" smtClean="0"/>
                  <a:t>Quantità di aria totale per </a:t>
                </a:r>
                <a:r>
                  <a:rPr lang="it-IT" b="1" dirty="0" err="1" smtClean="0"/>
                  <a:t>unit</a:t>
                </a:r>
                <a:r>
                  <a:rPr lang="it-IT" b="1" dirty="0" smtClean="0"/>
                  <a:t>:</a:t>
                </a:r>
              </a:p>
              <a:p>
                <a:r>
                  <a:rPr lang="it-IT" dirty="0" smtClean="0"/>
                  <a:t>La media degli </a:t>
                </a:r>
                <a:r>
                  <a:rPr lang="it-IT" dirty="0" err="1" smtClean="0"/>
                  <a:t>hc_pu</a:t>
                </a:r>
                <a:r>
                  <a:rPr lang="it-IT" dirty="0" smtClean="0"/>
                  <a:t> viene chiamata </a:t>
                </a:r>
                <a14:m>
                  <m:oMath xmlns:m="http://schemas.openxmlformats.org/officeDocument/2006/math">
                    <m:r>
                      <a:rPr lang="en-US" i="1" smtClean="0">
                        <a:latin typeface="Cambria Math"/>
                        <a:ea typeface="Cambria Math"/>
                      </a:rPr>
                      <m:t>𝛿</m:t>
                    </m:r>
                  </m:oMath>
                </a14:m>
                <a:r>
                  <a:rPr lang="it-IT" dirty="0" smtClean="0"/>
                  <a:t> e definisce la quantità di aria totale rispetto all’aria massima </a:t>
                </a:r>
                <a:r>
                  <a:rPr lang="it-IT" dirty="0" smtClean="0"/>
                  <a:t>possibile. </a:t>
                </a:r>
                <a:endParaRPr lang="en-US" dirty="0"/>
              </a:p>
            </p:txBody>
          </p:sp>
        </mc:Choice>
        <mc:Fallback>
          <p:sp>
            <p:nvSpPr>
              <p:cNvPr id="45" name="CasellaDiTesto 44"/>
              <p:cNvSpPr txBox="1">
                <a:spLocks noRot="1" noChangeAspect="1" noMove="1" noResize="1" noEditPoints="1" noAdjustHandles="1" noChangeArrowheads="1" noChangeShapeType="1" noTextEdit="1"/>
              </p:cNvSpPr>
              <p:nvPr/>
            </p:nvSpPr>
            <p:spPr>
              <a:xfrm>
                <a:off x="179512" y="188640"/>
                <a:ext cx="8856984" cy="923330"/>
              </a:xfrm>
              <a:prstGeom prst="rect">
                <a:avLst/>
              </a:prstGeom>
              <a:blipFill rotWithShape="0">
                <a:blip r:embed="rId9"/>
                <a:stretch>
                  <a:fillRect l="-551" t="-3974" b="-9934"/>
                </a:stretch>
              </a:blipFill>
            </p:spPr>
            <p:txBody>
              <a:bodyPr/>
              <a:lstStyle/>
              <a:p>
                <a:r>
                  <a:rPr lang="en-US">
                    <a:noFill/>
                  </a:rPr>
                  <a:t> </a:t>
                </a:r>
              </a:p>
            </p:txBody>
          </p:sp>
        </mc:Fallback>
      </mc:AlternateContent>
      <p:sp>
        <p:nvSpPr>
          <p:cNvPr id="46" name="CasellaDiTesto 45"/>
          <p:cNvSpPr txBox="1"/>
          <p:nvPr/>
        </p:nvSpPr>
        <p:spPr>
          <a:xfrm>
            <a:off x="179512" y="2638653"/>
            <a:ext cx="8784976" cy="646331"/>
          </a:xfrm>
          <a:prstGeom prst="rect">
            <a:avLst/>
          </a:prstGeom>
          <a:noFill/>
        </p:spPr>
        <p:txBody>
          <a:bodyPr wrap="square" rtlCol="0">
            <a:spAutoFit/>
          </a:bodyPr>
          <a:lstStyle/>
          <a:p>
            <a:r>
              <a:rPr lang="it-IT" dirty="0" smtClean="0"/>
              <a:t>L’aria totale ed il ferro totale dipendono da delta in maniera inversa, come riportato in figura.</a:t>
            </a:r>
            <a:endParaRPr lang="en-US" dirty="0"/>
          </a:p>
        </p:txBody>
      </p:sp>
      <p:sp>
        <p:nvSpPr>
          <p:cNvPr id="2" name="Rettangolo 1"/>
          <p:cNvSpPr/>
          <p:nvPr/>
        </p:nvSpPr>
        <p:spPr>
          <a:xfrm>
            <a:off x="6012160" y="1148551"/>
            <a:ext cx="2994673" cy="1200329"/>
          </a:xfrm>
          <a:prstGeom prst="rect">
            <a:avLst/>
          </a:prstGeom>
        </p:spPr>
        <p:txBody>
          <a:bodyPr wrap="square">
            <a:spAutoFit/>
          </a:bodyPr>
          <a:lstStyle/>
          <a:p>
            <a:r>
              <a:rPr lang="it-IT" dirty="0"/>
              <a:t>Agli estremi si garantisce il rispetto delle condizioni di ferro minimo (delta = 1) e aria minima (delta = 0).</a:t>
            </a:r>
            <a:endParaRPr lang="en-US" dirty="0"/>
          </a:p>
        </p:txBody>
      </p:sp>
      <p:sp>
        <p:nvSpPr>
          <p:cNvPr id="5" name="Segnaposto numero diapositiva 4"/>
          <p:cNvSpPr>
            <a:spLocks noGrp="1"/>
          </p:cNvSpPr>
          <p:nvPr>
            <p:ph type="sldNum" sz="quarter" idx="12"/>
          </p:nvPr>
        </p:nvSpPr>
        <p:spPr/>
        <p:txBody>
          <a:bodyPr/>
          <a:lstStyle/>
          <a:p>
            <a:fld id="{0ED3CA5F-6D11-461C-BAB1-C991C90DC7DD}" type="slidenum">
              <a:rPr lang="en-US" smtClean="0"/>
              <a:pPr/>
              <a:t>3</a:t>
            </a:fld>
            <a:endParaRPr lang="en-US"/>
          </a:p>
        </p:txBody>
      </p:sp>
    </p:spTree>
    <p:extLst>
      <p:ext uri="{BB962C8B-B14F-4D97-AF65-F5344CB8AC3E}">
        <p14:creationId xmlns:p14="http://schemas.microsoft.com/office/powerpoint/2010/main" val="4018726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CasellaDiTesto 3"/>
              <p:cNvSpPr txBox="1"/>
              <p:nvPr/>
            </p:nvSpPr>
            <p:spPr>
              <a:xfrm>
                <a:off x="432049" y="2626997"/>
                <a:ext cx="7549753" cy="510333"/>
              </a:xfrm>
              <a:prstGeom prst="rect">
                <a:avLst/>
              </a:prstGeom>
              <a:noFill/>
            </p:spPr>
            <p:txBody>
              <a:bodyPr wrap="square" rtlCol="0">
                <a:spAutoFit/>
              </a:bodyPr>
              <a:lstStyle/>
              <a:p>
                <a14:m>
                  <m:oMath xmlns:m="http://schemas.openxmlformats.org/officeDocument/2006/math">
                    <m:r>
                      <a:rPr lang="it-IT" i="1" smtClean="0">
                        <a:latin typeface="Cambria Math"/>
                      </a:rPr>
                      <m:t>𝑙𝑎</m:t>
                    </m:r>
                    <m:r>
                      <a:rPr lang="it-IT" b="0" i="1" smtClean="0">
                        <a:latin typeface="Cambria Math" panose="02040503050406030204" pitchFamily="18" charset="0"/>
                      </a:rPr>
                      <m:t>𝐿</m:t>
                    </m:r>
                    <m:r>
                      <a:rPr lang="it-IT" i="1">
                        <a:latin typeface="Cambria Math"/>
                      </a:rPr>
                      <m:t>=</m:t>
                    </m:r>
                    <m:r>
                      <a:rPr lang="it-IT" b="0" i="1" smtClean="0">
                        <a:latin typeface="Cambria Math"/>
                        <a:ea typeface="Cambria Math"/>
                      </a:rPr>
                      <m:t>2∙</m:t>
                    </m:r>
                    <m:sSub>
                      <m:sSubPr>
                        <m:ctrlPr>
                          <a:rPr lang="it-IT" i="1">
                            <a:latin typeface="Cambria Math" panose="02040503050406030204" pitchFamily="18" charset="0"/>
                            <a:ea typeface="Cambria Math"/>
                          </a:rPr>
                        </m:ctrlPr>
                      </m:sSubPr>
                      <m:e>
                        <m:r>
                          <a:rPr lang="it-IT" i="1">
                            <a:latin typeface="Cambria Math"/>
                            <a:ea typeface="Cambria Math"/>
                          </a:rPr>
                          <m:t>h</m:t>
                        </m:r>
                      </m:e>
                      <m:sub>
                        <m:r>
                          <a:rPr lang="it-IT" i="1">
                            <a:latin typeface="Cambria Math"/>
                            <a:ea typeface="Cambria Math"/>
                          </a:rPr>
                          <m:t>𝑐</m:t>
                        </m:r>
                        <m:r>
                          <a:rPr lang="it-IT" i="1">
                            <a:latin typeface="Cambria Math"/>
                            <a:ea typeface="Cambria Math"/>
                          </a:rPr>
                          <m:t>,</m:t>
                        </m:r>
                        <m:r>
                          <a:rPr lang="it-IT" i="1">
                            <a:latin typeface="Cambria Math"/>
                            <a:ea typeface="Cambria Math"/>
                          </a:rPr>
                          <m:t>𝑚𝑖𝑛</m:t>
                        </m:r>
                      </m:sub>
                    </m:sSub>
                    <m:r>
                      <a:rPr lang="it-IT" b="0" i="1" smtClean="0">
                        <a:latin typeface="Cambria Math"/>
                        <a:ea typeface="Cambria Math"/>
                      </a:rPr>
                      <m:t>+</m:t>
                    </m:r>
                    <m:r>
                      <a:rPr lang="en-US" i="1">
                        <a:latin typeface="Cambria Math"/>
                        <a:ea typeface="Cambria Math"/>
                      </a:rPr>
                      <m:t>𝛿</m:t>
                    </m:r>
                    <m:r>
                      <a:rPr lang="en-US" i="1">
                        <a:latin typeface="Cambria Math"/>
                        <a:ea typeface="Cambria Math"/>
                      </a:rPr>
                      <m:t> </m:t>
                    </m:r>
                    <m:d>
                      <m:dPr>
                        <m:ctrlPr>
                          <a:rPr lang="en-US" i="1">
                            <a:latin typeface="Cambria Math" panose="02040503050406030204" pitchFamily="18" charset="0"/>
                            <a:ea typeface="Cambria Math"/>
                          </a:rPr>
                        </m:ctrlPr>
                      </m:dPr>
                      <m:e>
                        <m:r>
                          <a:rPr lang="it-IT" i="1">
                            <a:latin typeface="Cambria Math"/>
                            <a:ea typeface="Cambria Math"/>
                          </a:rPr>
                          <m:t>𝐿</m:t>
                        </m:r>
                        <m:r>
                          <a:rPr lang="it-IT" i="1">
                            <a:latin typeface="Cambria Math"/>
                            <a:ea typeface="Cambria Math"/>
                          </a:rPr>
                          <m:t>−2∙</m:t>
                        </m:r>
                        <m:d>
                          <m:dPr>
                            <m:ctrlPr>
                              <a:rPr lang="it-IT" i="1">
                                <a:latin typeface="Cambria Math" panose="02040503050406030204" pitchFamily="18" charset="0"/>
                                <a:ea typeface="Cambria Math"/>
                              </a:rPr>
                            </m:ctrlPr>
                          </m:dPr>
                          <m:e>
                            <m:sSub>
                              <m:sSubPr>
                                <m:ctrlPr>
                                  <a:rPr lang="it-IT" i="1">
                                    <a:latin typeface="Cambria Math" panose="02040503050406030204" pitchFamily="18" charset="0"/>
                                    <a:ea typeface="Cambria Math"/>
                                  </a:rPr>
                                </m:ctrlPr>
                              </m:sSubPr>
                              <m:e>
                                <m:r>
                                  <a:rPr lang="it-IT" i="1">
                                    <a:latin typeface="Cambria Math"/>
                                    <a:ea typeface="Cambria Math"/>
                                  </a:rPr>
                                  <m:t>h</m:t>
                                </m:r>
                              </m:e>
                              <m:sub>
                                <m:r>
                                  <a:rPr lang="it-IT" i="1">
                                    <a:latin typeface="Cambria Math"/>
                                    <a:ea typeface="Cambria Math"/>
                                  </a:rPr>
                                  <m:t>𝑐</m:t>
                                </m:r>
                                <m:r>
                                  <a:rPr lang="it-IT" i="1">
                                    <a:latin typeface="Cambria Math"/>
                                    <a:ea typeface="Cambria Math"/>
                                  </a:rPr>
                                  <m:t>,</m:t>
                                </m:r>
                                <m:r>
                                  <a:rPr lang="it-IT" i="1">
                                    <a:latin typeface="Cambria Math"/>
                                    <a:ea typeface="Cambria Math"/>
                                  </a:rPr>
                                  <m:t>𝑚𝑖𝑛</m:t>
                                </m:r>
                              </m:sub>
                            </m:sSub>
                            <m:r>
                              <a:rPr lang="it-IT" i="1">
                                <a:latin typeface="Cambria Math"/>
                                <a:ea typeface="Cambria Math"/>
                              </a:rPr>
                              <m:t>+</m:t>
                            </m:r>
                            <m:sSub>
                              <m:sSubPr>
                                <m:ctrlPr>
                                  <a:rPr lang="it-IT" i="1">
                                    <a:latin typeface="Cambria Math" panose="02040503050406030204" pitchFamily="18" charset="0"/>
                                    <a:ea typeface="Cambria Math"/>
                                  </a:rPr>
                                </m:ctrlPr>
                              </m:sSubPr>
                              <m:e>
                                <m:r>
                                  <a:rPr lang="it-IT" i="1">
                                    <a:latin typeface="Cambria Math"/>
                                    <a:ea typeface="Cambria Math"/>
                                  </a:rPr>
                                  <m:t>h</m:t>
                                </m:r>
                              </m:e>
                              <m:sub>
                                <m:r>
                                  <a:rPr lang="it-IT" i="1">
                                    <a:latin typeface="Cambria Math"/>
                                    <a:ea typeface="Cambria Math"/>
                                  </a:rPr>
                                  <m:t>𝑓𝑒</m:t>
                                </m:r>
                                <m:r>
                                  <a:rPr lang="it-IT" i="1">
                                    <a:latin typeface="Cambria Math"/>
                                    <a:ea typeface="Cambria Math"/>
                                  </a:rPr>
                                  <m:t>,</m:t>
                                </m:r>
                                <m:r>
                                  <a:rPr lang="it-IT" i="1">
                                    <a:latin typeface="Cambria Math"/>
                                    <a:ea typeface="Cambria Math"/>
                                  </a:rPr>
                                  <m:t>𝑚𝑖𝑛</m:t>
                                </m:r>
                              </m:sub>
                            </m:sSub>
                          </m:e>
                        </m:d>
                      </m:e>
                    </m:d>
                    <m:r>
                      <a:rPr lang="it-IT" b="0" i="1" smtClean="0">
                        <a:latin typeface="Cambria Math"/>
                      </a:rPr>
                      <m:t>=</m:t>
                    </m:r>
                    <m:f>
                      <m:fPr>
                        <m:ctrlPr>
                          <a:rPr lang="it-IT" b="0" i="1" smtClean="0">
                            <a:latin typeface="Cambria Math" panose="02040503050406030204" pitchFamily="18" charset="0"/>
                          </a:rPr>
                        </m:ctrlPr>
                      </m:fPr>
                      <m:num>
                        <m:sSub>
                          <m:sSubPr>
                            <m:ctrlPr>
                              <a:rPr lang="it-IT" b="0" i="1" smtClean="0">
                                <a:latin typeface="Cambria Math" panose="02040503050406030204" pitchFamily="18" charset="0"/>
                              </a:rPr>
                            </m:ctrlPr>
                          </m:sSubPr>
                          <m:e>
                            <m:r>
                              <a:rPr lang="it-IT" b="0" i="1" smtClean="0">
                                <a:latin typeface="Cambria Math"/>
                              </a:rPr>
                              <m:t>h</m:t>
                            </m:r>
                          </m:e>
                          <m:sub>
                            <m:r>
                              <a:rPr lang="it-IT" b="0" i="1" smtClean="0">
                                <a:latin typeface="Cambria Math"/>
                              </a:rPr>
                              <m:t>𝑐</m:t>
                            </m:r>
                            <m:r>
                              <a:rPr lang="it-IT" b="0" i="1" smtClean="0">
                                <a:latin typeface="Cambria Math"/>
                              </a:rPr>
                              <m:t>1</m:t>
                            </m:r>
                          </m:sub>
                        </m:sSub>
                      </m:num>
                      <m:den>
                        <m:r>
                          <a:rPr lang="it-IT" b="0" i="1" smtClean="0">
                            <a:latin typeface="Cambria Math"/>
                          </a:rPr>
                          <m:t>2</m:t>
                        </m:r>
                      </m:den>
                    </m:f>
                  </m:oMath>
                </a14:m>
                <a:r>
                  <a:rPr lang="en-US" dirty="0" smtClean="0"/>
                  <a:t> +</a:t>
                </a:r>
                <a14:m>
                  <m:oMath xmlns:m="http://schemas.openxmlformats.org/officeDocument/2006/math">
                    <m:r>
                      <a:rPr lang="it-IT" b="0" i="0" smtClean="0">
                        <a:latin typeface="Cambria Math"/>
                      </a:rPr>
                      <m:t> </m:t>
                    </m:r>
                    <m:sSub>
                      <m:sSubPr>
                        <m:ctrlPr>
                          <a:rPr lang="it-IT" b="0" i="1" smtClean="0">
                            <a:latin typeface="Cambria Math" panose="02040503050406030204" pitchFamily="18" charset="0"/>
                          </a:rPr>
                        </m:ctrlPr>
                      </m:sSubPr>
                      <m:e>
                        <m:r>
                          <a:rPr lang="it-IT" b="0" i="1" smtClean="0">
                            <a:latin typeface="Cambria Math"/>
                          </a:rPr>
                          <m:t>h</m:t>
                        </m:r>
                      </m:e>
                      <m:sub>
                        <m:r>
                          <a:rPr lang="it-IT" b="0" i="1" smtClean="0">
                            <a:latin typeface="Cambria Math"/>
                          </a:rPr>
                          <m:t>𝑐</m:t>
                        </m:r>
                        <m:r>
                          <a:rPr lang="it-IT" b="0" i="1" smtClean="0">
                            <a:latin typeface="Cambria Math"/>
                          </a:rPr>
                          <m:t>2</m:t>
                        </m:r>
                      </m:sub>
                    </m:sSub>
                  </m:oMath>
                </a14:m>
                <a:r>
                  <a:rPr lang="en-US" dirty="0" smtClean="0"/>
                  <a:t> + </a:t>
                </a:r>
                <a14:m>
                  <m:oMath xmlns:m="http://schemas.openxmlformats.org/officeDocument/2006/math">
                    <m:f>
                      <m:fPr>
                        <m:ctrlPr>
                          <a:rPr lang="it-IT" b="0" i="1" smtClean="0">
                            <a:latin typeface="Cambria Math" panose="02040503050406030204" pitchFamily="18" charset="0"/>
                          </a:rPr>
                        </m:ctrlPr>
                      </m:fPr>
                      <m:num>
                        <m:sSub>
                          <m:sSubPr>
                            <m:ctrlPr>
                              <a:rPr lang="it-IT" b="0" i="1" smtClean="0">
                                <a:latin typeface="Cambria Math" panose="02040503050406030204" pitchFamily="18" charset="0"/>
                              </a:rPr>
                            </m:ctrlPr>
                          </m:sSubPr>
                          <m:e>
                            <m:r>
                              <a:rPr lang="it-IT" b="0" i="1" smtClean="0">
                                <a:latin typeface="Cambria Math"/>
                              </a:rPr>
                              <m:t>h</m:t>
                            </m:r>
                          </m:e>
                          <m:sub>
                            <m:r>
                              <a:rPr lang="it-IT" b="0" i="1" smtClean="0">
                                <a:latin typeface="Cambria Math"/>
                              </a:rPr>
                              <m:t>𝑐</m:t>
                            </m:r>
                            <m:r>
                              <a:rPr lang="it-IT" b="0" i="1" smtClean="0">
                                <a:latin typeface="Cambria Math"/>
                              </a:rPr>
                              <m:t>3</m:t>
                            </m:r>
                          </m:sub>
                        </m:sSub>
                      </m:num>
                      <m:den>
                        <m:r>
                          <a:rPr lang="it-IT" b="0" i="1" smtClean="0">
                            <a:latin typeface="Cambria Math"/>
                          </a:rPr>
                          <m:t>2</m:t>
                        </m:r>
                      </m:den>
                    </m:f>
                  </m:oMath>
                </a14:m>
                <a:endParaRPr lang="en-US" dirty="0"/>
              </a:p>
            </p:txBody>
          </p:sp>
        </mc:Choice>
        <mc:Fallback>
          <p:sp>
            <p:nvSpPr>
              <p:cNvPr id="4" name="CasellaDiTesto 3"/>
              <p:cNvSpPr txBox="1">
                <a:spLocks noRot="1" noChangeAspect="1" noMove="1" noResize="1" noEditPoints="1" noAdjustHandles="1" noChangeArrowheads="1" noChangeShapeType="1" noTextEdit="1"/>
              </p:cNvSpPr>
              <p:nvPr/>
            </p:nvSpPr>
            <p:spPr>
              <a:xfrm>
                <a:off x="432049" y="2626997"/>
                <a:ext cx="7549753" cy="510333"/>
              </a:xfrm>
              <a:prstGeom prst="rect">
                <a:avLst/>
              </a:prstGeom>
              <a:blipFill rotWithShape="0">
                <a:blip r:embed="rId2"/>
                <a:stretch>
                  <a:fillRect b="-476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CasellaDiTesto 4"/>
              <p:cNvSpPr txBox="1"/>
              <p:nvPr/>
            </p:nvSpPr>
            <p:spPr>
              <a:xfrm>
                <a:off x="432049" y="1196752"/>
                <a:ext cx="8028383" cy="82644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it-IT" b="0" i="1" smtClean="0">
                          <a:latin typeface="Cambria Math"/>
                        </a:rPr>
                        <m:t>𝑙𝑎</m:t>
                      </m:r>
                      <m:r>
                        <a:rPr lang="it-IT" b="0" i="1" smtClean="0">
                          <a:latin typeface="Cambria Math" panose="02040503050406030204" pitchFamily="18" charset="0"/>
                        </a:rPr>
                        <m:t>𝐿</m:t>
                      </m:r>
                      <m:r>
                        <a:rPr lang="it-IT" b="0" i="1" smtClean="0">
                          <a:latin typeface="Cambria Math"/>
                        </a:rPr>
                        <m:t>=</m:t>
                      </m:r>
                      <m:d>
                        <m:dPr>
                          <m:ctrlPr>
                            <a:rPr lang="it-IT" i="1" smtClean="0">
                              <a:solidFill>
                                <a:schemeClr val="tx1"/>
                              </a:solidFill>
                              <a:latin typeface="Cambria Math" panose="02040503050406030204" pitchFamily="18" charset="0"/>
                              <a:ea typeface="Cambria Math"/>
                            </a:rPr>
                          </m:ctrlPr>
                        </m:dPr>
                        <m:e>
                          <m:sSub>
                            <m:sSubPr>
                              <m:ctrlPr>
                                <a:rPr lang="it-IT" i="1">
                                  <a:solidFill>
                                    <a:schemeClr val="tx1"/>
                                  </a:solidFill>
                                  <a:latin typeface="Cambria Math" panose="02040503050406030204" pitchFamily="18" charset="0"/>
                                  <a:ea typeface="Cambria Math"/>
                                </a:rPr>
                              </m:ctrlPr>
                            </m:sSubPr>
                            <m:e>
                              <m:r>
                                <a:rPr lang="it-IT" i="1">
                                  <a:solidFill>
                                    <a:schemeClr val="tx1"/>
                                  </a:solidFill>
                                  <a:latin typeface="Cambria Math"/>
                                  <a:ea typeface="Cambria Math"/>
                                </a:rPr>
                                <m:t>𝑛</m:t>
                              </m:r>
                            </m:e>
                            <m:sub>
                              <m:r>
                                <a:rPr lang="it-IT" i="1">
                                  <a:solidFill>
                                    <a:schemeClr val="tx1"/>
                                  </a:solidFill>
                                  <a:latin typeface="Cambria Math"/>
                                  <a:ea typeface="Cambria Math"/>
                                </a:rPr>
                                <m:t>𝑙𝑎𝑦</m:t>
                              </m:r>
                            </m:sub>
                          </m:sSub>
                          <m:r>
                            <a:rPr lang="it-IT" i="1">
                              <a:solidFill>
                                <a:schemeClr val="tx1"/>
                              </a:solidFill>
                              <a:latin typeface="Cambria Math"/>
                              <a:ea typeface="Cambria Math"/>
                            </a:rPr>
                            <m:t>−1</m:t>
                          </m:r>
                        </m:e>
                      </m:d>
                      <m:sSub>
                        <m:sSubPr>
                          <m:ctrlPr>
                            <a:rPr lang="it-IT" i="1">
                              <a:solidFill>
                                <a:schemeClr val="tx1"/>
                              </a:solidFill>
                              <a:latin typeface="Cambria Math" panose="02040503050406030204" pitchFamily="18" charset="0"/>
                              <a:ea typeface="Cambria Math"/>
                            </a:rPr>
                          </m:ctrlPr>
                        </m:sSubPr>
                        <m:e>
                          <m:r>
                            <a:rPr lang="it-IT" i="1">
                              <a:solidFill>
                                <a:schemeClr val="tx1"/>
                              </a:solidFill>
                              <a:latin typeface="Cambria Math"/>
                              <a:ea typeface="Cambria Math"/>
                            </a:rPr>
                            <m:t>h</m:t>
                          </m:r>
                        </m:e>
                        <m:sub>
                          <m:r>
                            <a:rPr lang="it-IT" i="1">
                              <a:solidFill>
                                <a:schemeClr val="tx1"/>
                              </a:solidFill>
                              <a:latin typeface="Cambria Math"/>
                              <a:ea typeface="Cambria Math"/>
                            </a:rPr>
                            <m:t>𝑐</m:t>
                          </m:r>
                          <m:r>
                            <a:rPr lang="it-IT" i="1">
                              <a:solidFill>
                                <a:schemeClr val="tx1"/>
                              </a:solidFill>
                              <a:latin typeface="Cambria Math"/>
                              <a:ea typeface="Cambria Math"/>
                            </a:rPr>
                            <m:t>,</m:t>
                          </m:r>
                          <m:r>
                            <a:rPr lang="it-IT" i="1">
                              <a:solidFill>
                                <a:schemeClr val="tx1"/>
                              </a:solidFill>
                              <a:latin typeface="Cambria Math"/>
                              <a:ea typeface="Cambria Math"/>
                            </a:rPr>
                            <m:t>𝑚𝑖𝑛</m:t>
                          </m:r>
                        </m:sub>
                      </m:sSub>
                      <m:r>
                        <a:rPr lang="it-IT" i="1">
                          <a:solidFill>
                            <a:schemeClr val="tx1"/>
                          </a:solidFill>
                          <a:latin typeface="Cambria Math"/>
                          <a:ea typeface="Cambria Math"/>
                        </a:rPr>
                        <m:t>+</m:t>
                      </m:r>
                      <m:r>
                        <a:rPr lang="en-US" i="1">
                          <a:solidFill>
                            <a:schemeClr val="tx1"/>
                          </a:solidFill>
                          <a:latin typeface="Cambria Math"/>
                          <a:ea typeface="Cambria Math"/>
                        </a:rPr>
                        <m:t>𝛿</m:t>
                      </m:r>
                      <m:r>
                        <a:rPr lang="en-US" i="1">
                          <a:solidFill>
                            <a:schemeClr val="tx1"/>
                          </a:solidFill>
                          <a:latin typeface="Cambria Math"/>
                          <a:ea typeface="Cambria Math"/>
                        </a:rPr>
                        <m:t>∙</m:t>
                      </m:r>
                      <m:d>
                        <m:dPr>
                          <m:ctrlPr>
                            <a:rPr lang="en-US" i="1">
                              <a:solidFill>
                                <a:schemeClr val="tx1"/>
                              </a:solidFill>
                              <a:latin typeface="Cambria Math" panose="02040503050406030204" pitchFamily="18" charset="0"/>
                              <a:ea typeface="Cambria Math"/>
                            </a:rPr>
                          </m:ctrlPr>
                        </m:dPr>
                        <m:e>
                          <m:r>
                            <a:rPr lang="it-IT" i="1">
                              <a:solidFill>
                                <a:schemeClr val="tx1"/>
                              </a:solidFill>
                              <a:latin typeface="Cambria Math"/>
                              <a:ea typeface="Cambria Math"/>
                            </a:rPr>
                            <m:t>𝐿</m:t>
                          </m:r>
                          <m:r>
                            <a:rPr lang="it-IT" i="1">
                              <a:solidFill>
                                <a:schemeClr val="tx1"/>
                              </a:solidFill>
                              <a:latin typeface="Cambria Math"/>
                              <a:ea typeface="Cambria Math"/>
                            </a:rPr>
                            <m:t>−</m:t>
                          </m:r>
                          <m:d>
                            <m:dPr>
                              <m:ctrlPr>
                                <a:rPr lang="it-IT" i="1">
                                  <a:solidFill>
                                    <a:schemeClr val="tx1"/>
                                  </a:solidFill>
                                  <a:latin typeface="Cambria Math" panose="02040503050406030204" pitchFamily="18" charset="0"/>
                                  <a:ea typeface="Cambria Math"/>
                                </a:rPr>
                              </m:ctrlPr>
                            </m:dPr>
                            <m:e>
                              <m:sSub>
                                <m:sSubPr>
                                  <m:ctrlPr>
                                    <a:rPr lang="it-IT" i="1">
                                      <a:solidFill>
                                        <a:schemeClr val="tx1"/>
                                      </a:solidFill>
                                      <a:latin typeface="Cambria Math" panose="02040503050406030204" pitchFamily="18" charset="0"/>
                                      <a:ea typeface="Cambria Math"/>
                                    </a:rPr>
                                  </m:ctrlPr>
                                </m:sSubPr>
                                <m:e>
                                  <m:r>
                                    <a:rPr lang="it-IT" i="1">
                                      <a:solidFill>
                                        <a:schemeClr val="tx1"/>
                                      </a:solidFill>
                                      <a:latin typeface="Cambria Math"/>
                                      <a:ea typeface="Cambria Math"/>
                                    </a:rPr>
                                    <m:t>𝑛</m:t>
                                  </m:r>
                                </m:e>
                                <m:sub>
                                  <m:r>
                                    <a:rPr lang="it-IT" i="1">
                                      <a:solidFill>
                                        <a:schemeClr val="tx1"/>
                                      </a:solidFill>
                                      <a:latin typeface="Cambria Math"/>
                                      <a:ea typeface="Cambria Math"/>
                                    </a:rPr>
                                    <m:t>𝑙𝑎𝑦</m:t>
                                  </m:r>
                                </m:sub>
                              </m:sSub>
                              <m:r>
                                <a:rPr lang="it-IT" i="1">
                                  <a:solidFill>
                                    <a:schemeClr val="tx1"/>
                                  </a:solidFill>
                                  <a:latin typeface="Cambria Math"/>
                                  <a:ea typeface="Cambria Math"/>
                                </a:rPr>
                                <m:t>−1</m:t>
                              </m:r>
                            </m:e>
                          </m:d>
                          <m:sSub>
                            <m:sSubPr>
                              <m:ctrlPr>
                                <a:rPr lang="it-IT" i="1">
                                  <a:solidFill>
                                    <a:schemeClr val="tx1"/>
                                  </a:solidFill>
                                  <a:latin typeface="Cambria Math" panose="02040503050406030204" pitchFamily="18" charset="0"/>
                                  <a:ea typeface="Cambria Math"/>
                                </a:rPr>
                              </m:ctrlPr>
                            </m:sSubPr>
                            <m:e>
                              <m:r>
                                <a:rPr lang="it-IT" i="1">
                                  <a:solidFill>
                                    <a:schemeClr val="tx1"/>
                                  </a:solidFill>
                                  <a:latin typeface="Cambria Math"/>
                                  <a:ea typeface="Cambria Math"/>
                                </a:rPr>
                                <m:t>(</m:t>
                              </m:r>
                              <m:r>
                                <a:rPr lang="it-IT" i="1">
                                  <a:solidFill>
                                    <a:schemeClr val="tx1"/>
                                  </a:solidFill>
                                  <a:latin typeface="Cambria Math"/>
                                  <a:ea typeface="Cambria Math"/>
                                </a:rPr>
                                <m:t>h</m:t>
                              </m:r>
                            </m:e>
                            <m:sub>
                              <m:r>
                                <a:rPr lang="it-IT" i="1">
                                  <a:solidFill>
                                    <a:schemeClr val="tx1"/>
                                  </a:solidFill>
                                  <a:latin typeface="Cambria Math"/>
                                  <a:ea typeface="Cambria Math"/>
                                </a:rPr>
                                <m:t>𝑓𝑒</m:t>
                              </m:r>
                              <m:r>
                                <a:rPr lang="it-IT" i="1">
                                  <a:solidFill>
                                    <a:schemeClr val="tx1"/>
                                  </a:solidFill>
                                  <a:latin typeface="Cambria Math"/>
                                  <a:ea typeface="Cambria Math"/>
                                </a:rPr>
                                <m:t>,</m:t>
                              </m:r>
                              <m:r>
                                <a:rPr lang="it-IT" i="1">
                                  <a:solidFill>
                                    <a:schemeClr val="tx1"/>
                                  </a:solidFill>
                                  <a:latin typeface="Cambria Math"/>
                                  <a:ea typeface="Cambria Math"/>
                                </a:rPr>
                                <m:t>𝑚𝑖𝑛</m:t>
                              </m:r>
                            </m:sub>
                          </m:sSub>
                          <m:r>
                            <a:rPr lang="it-IT" i="1">
                              <a:solidFill>
                                <a:schemeClr val="tx1"/>
                              </a:solidFill>
                              <a:latin typeface="Cambria Math"/>
                              <a:ea typeface="Cambria Math"/>
                            </a:rPr>
                            <m:t>+</m:t>
                          </m:r>
                          <m:sSub>
                            <m:sSubPr>
                              <m:ctrlPr>
                                <a:rPr lang="it-IT" i="1">
                                  <a:solidFill>
                                    <a:schemeClr val="tx1"/>
                                  </a:solidFill>
                                  <a:latin typeface="Cambria Math" panose="02040503050406030204" pitchFamily="18" charset="0"/>
                                  <a:ea typeface="Cambria Math"/>
                                </a:rPr>
                              </m:ctrlPr>
                            </m:sSubPr>
                            <m:e>
                              <m:r>
                                <a:rPr lang="it-IT" i="1">
                                  <a:solidFill>
                                    <a:schemeClr val="tx1"/>
                                  </a:solidFill>
                                  <a:latin typeface="Cambria Math"/>
                                  <a:ea typeface="Cambria Math"/>
                                </a:rPr>
                                <m:t>h</m:t>
                              </m:r>
                            </m:e>
                            <m:sub>
                              <m:r>
                                <a:rPr lang="it-IT" i="1">
                                  <a:solidFill>
                                    <a:schemeClr val="tx1"/>
                                  </a:solidFill>
                                  <a:latin typeface="Cambria Math"/>
                                  <a:ea typeface="Cambria Math"/>
                                </a:rPr>
                                <m:t>𝑐</m:t>
                              </m:r>
                              <m:r>
                                <a:rPr lang="it-IT" i="1">
                                  <a:solidFill>
                                    <a:schemeClr val="tx1"/>
                                  </a:solidFill>
                                  <a:latin typeface="Cambria Math"/>
                                  <a:ea typeface="Cambria Math"/>
                                </a:rPr>
                                <m:t>,</m:t>
                              </m:r>
                              <m:r>
                                <a:rPr lang="it-IT" i="1">
                                  <a:solidFill>
                                    <a:schemeClr val="tx1"/>
                                  </a:solidFill>
                                  <a:latin typeface="Cambria Math"/>
                                  <a:ea typeface="Cambria Math"/>
                                </a:rPr>
                                <m:t>𝑚𝑖𝑛</m:t>
                              </m:r>
                            </m:sub>
                          </m:sSub>
                          <m:r>
                            <a:rPr lang="it-IT" i="1">
                              <a:solidFill>
                                <a:schemeClr val="tx1"/>
                              </a:solidFill>
                              <a:latin typeface="Cambria Math"/>
                              <a:ea typeface="Cambria Math"/>
                            </a:rPr>
                            <m:t>)</m:t>
                          </m:r>
                        </m:e>
                      </m:d>
                      <m:r>
                        <a:rPr lang="it-IT" b="0" i="1" smtClean="0">
                          <a:latin typeface="Cambria Math"/>
                          <a:ea typeface="Cambria Math"/>
                        </a:rPr>
                        <m:t>=</m:t>
                      </m:r>
                    </m:oMath>
                  </m:oMathPara>
                </a14:m>
                <a:endParaRPr lang="it-IT" b="0" i="1" dirty="0" smtClean="0">
                  <a:latin typeface="Cambria Math"/>
                  <a:ea typeface="Cambria Math"/>
                </a:endParaRPr>
              </a:p>
              <a:p>
                <a:r>
                  <a:rPr lang="it-IT" b="0" dirty="0" smtClean="0"/>
                  <a:t>= </a:t>
                </a:r>
                <a14:m>
                  <m:oMath xmlns:m="http://schemas.openxmlformats.org/officeDocument/2006/math">
                    <m:f>
                      <m:fPr>
                        <m:ctrlPr>
                          <a:rPr lang="it-IT" b="0" i="1" smtClean="0">
                            <a:latin typeface="Cambria Math" panose="02040503050406030204" pitchFamily="18" charset="0"/>
                          </a:rPr>
                        </m:ctrlPr>
                      </m:fPr>
                      <m:num>
                        <m:sSub>
                          <m:sSubPr>
                            <m:ctrlPr>
                              <a:rPr lang="it-IT" b="0" i="1" smtClean="0">
                                <a:latin typeface="Cambria Math" panose="02040503050406030204" pitchFamily="18" charset="0"/>
                              </a:rPr>
                            </m:ctrlPr>
                          </m:sSubPr>
                          <m:e>
                            <m:r>
                              <a:rPr lang="it-IT" b="0" i="1" smtClean="0">
                                <a:latin typeface="Cambria Math"/>
                              </a:rPr>
                              <m:t>h</m:t>
                            </m:r>
                          </m:e>
                          <m:sub>
                            <m:r>
                              <a:rPr lang="it-IT" b="0" i="1" smtClean="0">
                                <a:latin typeface="Cambria Math"/>
                              </a:rPr>
                              <m:t>𝑐</m:t>
                            </m:r>
                            <m:r>
                              <a:rPr lang="it-IT" b="0" i="1" smtClean="0">
                                <a:latin typeface="Cambria Math"/>
                              </a:rPr>
                              <m:t>1</m:t>
                            </m:r>
                          </m:sub>
                        </m:sSub>
                      </m:num>
                      <m:den>
                        <m:r>
                          <a:rPr lang="it-IT" b="0" i="1" smtClean="0">
                            <a:latin typeface="Cambria Math"/>
                          </a:rPr>
                          <m:t>2</m:t>
                        </m:r>
                      </m:den>
                    </m:f>
                  </m:oMath>
                </a14:m>
                <a:r>
                  <a:rPr lang="en-US" dirty="0" smtClean="0"/>
                  <a:t> + </a:t>
                </a:r>
                <a14:m>
                  <m:oMath xmlns:m="http://schemas.openxmlformats.org/officeDocument/2006/math">
                    <m:r>
                      <a:rPr lang="it-IT" b="0" i="0" smtClean="0">
                        <a:latin typeface="Cambria Math"/>
                      </a:rPr>
                      <m:t> </m:t>
                    </m:r>
                    <m:nary>
                      <m:naryPr>
                        <m:chr m:val="∑"/>
                        <m:ctrlPr>
                          <a:rPr lang="it-IT" b="0" i="1" smtClean="0">
                            <a:latin typeface="Cambria Math" panose="02040503050406030204" pitchFamily="18" charset="0"/>
                          </a:rPr>
                        </m:ctrlPr>
                      </m:naryPr>
                      <m:sub>
                        <m:r>
                          <m:rPr>
                            <m:brk m:alnAt="23"/>
                          </m:rPr>
                          <a:rPr lang="it-IT" b="0" i="1" smtClean="0">
                            <a:latin typeface="Cambria Math"/>
                          </a:rPr>
                          <m:t>𝑖</m:t>
                        </m:r>
                        <m:r>
                          <a:rPr lang="it-IT" b="0" i="1" smtClean="0">
                            <a:latin typeface="Cambria Math"/>
                          </a:rPr>
                          <m:t>=2</m:t>
                        </m:r>
                      </m:sub>
                      <m:sup>
                        <m:r>
                          <a:rPr lang="it-IT" b="0" i="1" smtClean="0">
                            <a:latin typeface="Cambria Math"/>
                          </a:rPr>
                          <m:t>𝑛𝑙𝑎𝑦</m:t>
                        </m:r>
                        <m:r>
                          <a:rPr lang="it-IT" b="0" i="1" smtClean="0">
                            <a:latin typeface="Cambria Math"/>
                          </a:rPr>
                          <m:t>−1</m:t>
                        </m:r>
                      </m:sup>
                      <m:e>
                        <m:r>
                          <a:rPr lang="it-IT" b="0" i="1" smtClean="0">
                            <a:latin typeface="Cambria Math"/>
                          </a:rPr>
                          <m:t>h𝑐</m:t>
                        </m:r>
                        <m:r>
                          <a:rPr lang="it-IT" b="0" i="1" smtClean="0">
                            <a:latin typeface="Cambria Math"/>
                          </a:rPr>
                          <m:t>,</m:t>
                        </m:r>
                        <m:r>
                          <a:rPr lang="it-IT" b="0" i="1" smtClean="0">
                            <a:latin typeface="Cambria Math"/>
                          </a:rPr>
                          <m:t>𝑖</m:t>
                        </m:r>
                        <m:r>
                          <a:rPr lang="it-IT" b="0" i="1" smtClean="0">
                            <a:latin typeface="Cambria Math"/>
                          </a:rPr>
                          <m:t> </m:t>
                        </m:r>
                      </m:e>
                    </m:nary>
                  </m:oMath>
                </a14:m>
                <a:r>
                  <a:rPr lang="en-US" dirty="0" smtClean="0"/>
                  <a:t> +  </a:t>
                </a:r>
                <a14:m>
                  <m:oMath xmlns:m="http://schemas.openxmlformats.org/officeDocument/2006/math">
                    <m:f>
                      <m:fPr>
                        <m:ctrlPr>
                          <a:rPr lang="it-IT" b="0" i="1" smtClean="0">
                            <a:latin typeface="Cambria Math" panose="02040503050406030204" pitchFamily="18" charset="0"/>
                          </a:rPr>
                        </m:ctrlPr>
                      </m:fPr>
                      <m:num>
                        <m:sSub>
                          <m:sSubPr>
                            <m:ctrlPr>
                              <a:rPr lang="it-IT" b="0" i="1" smtClean="0">
                                <a:latin typeface="Cambria Math" panose="02040503050406030204" pitchFamily="18" charset="0"/>
                              </a:rPr>
                            </m:ctrlPr>
                          </m:sSubPr>
                          <m:e>
                            <m:r>
                              <a:rPr lang="it-IT" b="0" i="1" smtClean="0">
                                <a:latin typeface="Cambria Math"/>
                              </a:rPr>
                              <m:t>h</m:t>
                            </m:r>
                          </m:e>
                          <m:sub>
                            <m:r>
                              <a:rPr lang="it-IT" b="0" i="1" smtClean="0">
                                <a:latin typeface="Cambria Math"/>
                              </a:rPr>
                              <m:t>𝑐</m:t>
                            </m:r>
                            <m:r>
                              <a:rPr lang="it-IT" b="0" i="1" smtClean="0">
                                <a:latin typeface="Cambria Math"/>
                              </a:rPr>
                              <m:t>,</m:t>
                            </m:r>
                            <m:r>
                              <a:rPr lang="it-IT" b="0" i="1" smtClean="0">
                                <a:latin typeface="Cambria Math"/>
                              </a:rPr>
                              <m:t>𝑛𝑙𝑎𝑦</m:t>
                            </m:r>
                          </m:sub>
                        </m:sSub>
                      </m:num>
                      <m:den>
                        <m:r>
                          <a:rPr lang="it-IT" b="0" i="1" smtClean="0">
                            <a:latin typeface="Cambria Math"/>
                          </a:rPr>
                          <m:t>2</m:t>
                        </m:r>
                      </m:den>
                    </m:f>
                  </m:oMath>
                </a14:m>
                <a:endParaRPr lang="en-US" dirty="0"/>
              </a:p>
            </p:txBody>
          </p:sp>
        </mc:Choice>
        <mc:Fallback>
          <p:sp>
            <p:nvSpPr>
              <p:cNvPr id="5" name="CasellaDiTesto 4"/>
              <p:cNvSpPr txBox="1">
                <a:spLocks noRot="1" noChangeAspect="1" noMove="1" noResize="1" noEditPoints="1" noAdjustHandles="1" noChangeArrowheads="1" noChangeShapeType="1" noTextEdit="1"/>
              </p:cNvSpPr>
              <p:nvPr/>
            </p:nvSpPr>
            <p:spPr>
              <a:xfrm>
                <a:off x="432049" y="1196752"/>
                <a:ext cx="8028383" cy="826445"/>
              </a:xfrm>
              <a:prstGeom prst="rect">
                <a:avLst/>
              </a:prstGeom>
              <a:blipFill rotWithShape="0">
                <a:blip r:embed="rId3"/>
                <a:stretch>
                  <a:fillRect l="-683" t="-5882" b="-75000"/>
                </a:stretch>
              </a:blipFill>
            </p:spPr>
            <p:txBody>
              <a:bodyPr/>
              <a:lstStyle/>
              <a:p>
                <a:r>
                  <a:rPr lang="en-US">
                    <a:noFill/>
                  </a:rPr>
                  <a:t> </a:t>
                </a:r>
              </a:p>
            </p:txBody>
          </p:sp>
        </mc:Fallback>
      </mc:AlternateContent>
      <p:sp>
        <p:nvSpPr>
          <p:cNvPr id="6" name="CasellaDiTesto 5"/>
          <p:cNvSpPr txBox="1"/>
          <p:nvPr/>
        </p:nvSpPr>
        <p:spPr>
          <a:xfrm>
            <a:off x="190600" y="332656"/>
            <a:ext cx="7200800" cy="646331"/>
          </a:xfrm>
          <a:prstGeom prst="rect">
            <a:avLst/>
          </a:prstGeom>
          <a:noFill/>
        </p:spPr>
        <p:txBody>
          <a:bodyPr wrap="square" rtlCol="0">
            <a:spAutoFit/>
          </a:bodyPr>
          <a:lstStyle/>
          <a:p>
            <a:r>
              <a:rPr lang="it-IT" b="1" dirty="0" smtClean="0"/>
              <a:t>Divisione dell’aria totale tra i </a:t>
            </a:r>
            <a:r>
              <a:rPr lang="it-IT" b="1" dirty="0" err="1" smtClean="0"/>
              <a:t>layer</a:t>
            </a:r>
            <a:r>
              <a:rPr lang="it-IT" b="1" dirty="0" smtClean="0"/>
              <a:t>:</a:t>
            </a:r>
          </a:p>
          <a:p>
            <a:r>
              <a:rPr lang="it-IT" dirty="0" smtClean="0"/>
              <a:t>l’aria totale in L dipende da delta:</a:t>
            </a:r>
            <a:endParaRPr lang="it-IT" dirty="0"/>
          </a:p>
        </p:txBody>
      </p:sp>
      <p:sp>
        <p:nvSpPr>
          <p:cNvPr id="7" name="CasellaDiTesto 6"/>
          <p:cNvSpPr txBox="1"/>
          <p:nvPr/>
        </p:nvSpPr>
        <p:spPr>
          <a:xfrm>
            <a:off x="334616" y="2256965"/>
            <a:ext cx="7200800" cy="369332"/>
          </a:xfrm>
          <a:prstGeom prst="rect">
            <a:avLst/>
          </a:prstGeom>
          <a:noFill/>
        </p:spPr>
        <p:txBody>
          <a:bodyPr wrap="square" rtlCol="0">
            <a:spAutoFit/>
          </a:bodyPr>
          <a:lstStyle/>
          <a:p>
            <a:r>
              <a:rPr lang="it-IT" dirty="0" smtClean="0"/>
              <a:t>Esempio con 3 barriere</a:t>
            </a:r>
            <a:endParaRPr lang="en-US" dirty="0"/>
          </a:p>
        </p:txBody>
      </p:sp>
      <mc:AlternateContent xmlns:mc="http://schemas.openxmlformats.org/markup-compatibility/2006" xmlns:a14="http://schemas.microsoft.com/office/drawing/2010/main">
        <mc:Choice Requires="a14">
          <p:sp>
            <p:nvSpPr>
              <p:cNvPr id="10" name="CasellaDiTesto 9"/>
              <p:cNvSpPr txBox="1"/>
              <p:nvPr/>
            </p:nvSpPr>
            <p:spPr>
              <a:xfrm>
                <a:off x="367472" y="3839573"/>
                <a:ext cx="4219810" cy="38151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it-IT" b="0" i="1" smtClean="0">
                              <a:latin typeface="Cambria Math"/>
                            </a:rPr>
                            <m:t>h</m:t>
                          </m:r>
                        </m:e>
                        <m:sub>
                          <m:r>
                            <a:rPr lang="it-IT" b="0" i="1" smtClean="0">
                              <a:latin typeface="Cambria Math"/>
                            </a:rPr>
                            <m:t>𝑐</m:t>
                          </m:r>
                          <m:r>
                            <a:rPr lang="it-IT" b="0" i="1" smtClean="0">
                              <a:latin typeface="Cambria Math"/>
                            </a:rPr>
                            <m:t>,1</m:t>
                          </m:r>
                        </m:sub>
                      </m:sSub>
                      <m:r>
                        <a:rPr lang="it-IT" b="0" i="1" smtClean="0">
                          <a:latin typeface="Cambria Math"/>
                          <a:ea typeface="Cambria Math"/>
                        </a:rPr>
                        <m:t>∝</m:t>
                      </m:r>
                      <m:r>
                        <a:rPr lang="it-IT" i="1">
                          <a:latin typeface="Cambria Math"/>
                        </a:rPr>
                        <m:t>𝑥</m:t>
                      </m:r>
                      <m:r>
                        <a:rPr lang="it-IT" i="1">
                          <a:latin typeface="Cambria Math"/>
                        </a:rPr>
                        <m:t>1∙</m:t>
                      </m:r>
                      <m:r>
                        <a:rPr lang="it-IT" b="0" i="1" smtClean="0">
                          <a:latin typeface="Cambria Math"/>
                        </a:rPr>
                        <m:t>𝑙𝑎</m:t>
                      </m:r>
                      <m:r>
                        <a:rPr lang="it-IT" b="0" i="1" smtClean="0">
                          <a:latin typeface="Cambria Math"/>
                        </a:rPr>
                        <m:t>,</m:t>
                      </m:r>
                      <m:sSub>
                        <m:sSubPr>
                          <m:ctrlPr>
                            <a:rPr lang="en-US" i="1">
                              <a:latin typeface="Cambria Math" panose="02040503050406030204" pitchFamily="18" charset="0"/>
                            </a:rPr>
                          </m:ctrlPr>
                        </m:sSubPr>
                        <m:e>
                          <m:r>
                            <a:rPr lang="it-IT" i="1">
                              <a:latin typeface="Cambria Math"/>
                            </a:rPr>
                            <m:t>h</m:t>
                          </m:r>
                        </m:e>
                        <m:sub>
                          <m:r>
                            <a:rPr lang="it-IT" i="1">
                              <a:latin typeface="Cambria Math"/>
                            </a:rPr>
                            <m:t>𝑐</m:t>
                          </m:r>
                          <m:r>
                            <a:rPr lang="it-IT" i="1">
                              <a:latin typeface="Cambria Math"/>
                            </a:rPr>
                            <m:t>,2</m:t>
                          </m:r>
                        </m:sub>
                      </m:sSub>
                      <m:r>
                        <a:rPr lang="it-IT" i="1">
                          <a:latin typeface="Cambria Math"/>
                          <a:ea typeface="Cambria Math"/>
                        </a:rPr>
                        <m:t>∝</m:t>
                      </m:r>
                      <m:r>
                        <a:rPr lang="it-IT" i="1">
                          <a:latin typeface="Cambria Math"/>
                        </a:rPr>
                        <m:t>𝑥</m:t>
                      </m:r>
                      <m:r>
                        <a:rPr lang="it-IT" b="0" i="1" smtClean="0">
                          <a:latin typeface="Cambria Math"/>
                        </a:rPr>
                        <m:t>,</m:t>
                      </m:r>
                      <m:sSub>
                        <m:sSubPr>
                          <m:ctrlPr>
                            <a:rPr lang="en-US" i="1">
                              <a:latin typeface="Cambria Math" panose="02040503050406030204" pitchFamily="18" charset="0"/>
                            </a:rPr>
                          </m:ctrlPr>
                        </m:sSubPr>
                        <m:e>
                          <m:r>
                            <a:rPr lang="it-IT" i="1">
                              <a:latin typeface="Cambria Math"/>
                            </a:rPr>
                            <m:t>h</m:t>
                          </m:r>
                        </m:e>
                        <m:sub>
                          <m:r>
                            <a:rPr lang="it-IT" i="1">
                              <a:latin typeface="Cambria Math"/>
                            </a:rPr>
                            <m:t>𝑐</m:t>
                          </m:r>
                          <m:r>
                            <a:rPr lang="it-IT" i="1">
                              <a:latin typeface="Cambria Math"/>
                            </a:rPr>
                            <m:t>,3</m:t>
                          </m:r>
                        </m:sub>
                      </m:sSub>
                      <m:r>
                        <a:rPr lang="it-IT" i="1">
                          <a:latin typeface="Cambria Math"/>
                          <a:ea typeface="Cambria Math"/>
                        </a:rPr>
                        <m:t>∝</m:t>
                      </m:r>
                      <m:r>
                        <a:rPr lang="it-IT" i="1">
                          <a:latin typeface="Cambria Math"/>
                        </a:rPr>
                        <m:t>𝑥</m:t>
                      </m:r>
                      <m:r>
                        <a:rPr lang="it-IT" b="0" i="1" smtClean="0">
                          <a:latin typeface="Cambria Math"/>
                        </a:rPr>
                        <m:t>3</m:t>
                      </m:r>
                      <m:r>
                        <a:rPr lang="it-IT" i="1">
                          <a:latin typeface="Cambria Math"/>
                        </a:rPr>
                        <m:t>∙</m:t>
                      </m:r>
                      <m:r>
                        <a:rPr lang="it-IT" i="1">
                          <a:latin typeface="Cambria Math"/>
                        </a:rPr>
                        <m:t>𝑙𝑎</m:t>
                      </m:r>
                      <m:r>
                        <a:rPr lang="it-IT" b="0" i="1" smtClean="0">
                          <a:latin typeface="Cambria Math"/>
                        </a:rPr>
                        <m:t>2</m:t>
                      </m:r>
                      <m:r>
                        <a:rPr lang="it-IT" i="1">
                          <a:latin typeface="Cambria Math"/>
                        </a:rPr>
                        <m:t>∙</m:t>
                      </m:r>
                      <m:r>
                        <a:rPr lang="it-IT" i="1">
                          <a:latin typeface="Cambria Math"/>
                        </a:rPr>
                        <m:t>𝑙𝑎</m:t>
                      </m:r>
                    </m:oMath>
                  </m:oMathPara>
                </a14:m>
                <a:endParaRPr lang="en-US" dirty="0"/>
              </a:p>
            </p:txBody>
          </p:sp>
        </mc:Choice>
        <mc:Fallback xmlns="">
          <p:sp>
            <p:nvSpPr>
              <p:cNvPr id="10" name="CasellaDiTesto 9"/>
              <p:cNvSpPr txBox="1">
                <a:spLocks noRot="1" noChangeAspect="1" noMove="1" noResize="1" noEditPoints="1" noAdjustHandles="1" noChangeArrowheads="1" noChangeShapeType="1" noTextEdit="1"/>
              </p:cNvSpPr>
              <p:nvPr/>
            </p:nvSpPr>
            <p:spPr>
              <a:xfrm>
                <a:off x="367472" y="3839573"/>
                <a:ext cx="4219810" cy="381515"/>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CasellaDiTesto 12"/>
              <p:cNvSpPr txBox="1"/>
              <p:nvPr/>
            </p:nvSpPr>
            <p:spPr>
              <a:xfrm>
                <a:off x="478632" y="5478914"/>
                <a:ext cx="4741440" cy="984052"/>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it-IT" b="0" i="1" smtClean="0">
                          <a:latin typeface="Cambria Math"/>
                        </a:rPr>
                        <m:t>𝑙𝑎</m:t>
                      </m:r>
                      <m:r>
                        <a:rPr lang="it-IT" b="0" i="1" smtClean="0">
                          <a:latin typeface="Cambria Math"/>
                        </a:rPr>
                        <m:t>=</m:t>
                      </m:r>
                      <m:sSub>
                        <m:sSubPr>
                          <m:ctrlPr>
                            <a:rPr lang="it-IT" b="0" i="1" smtClean="0">
                              <a:latin typeface="Cambria Math" panose="02040503050406030204" pitchFamily="18" charset="0"/>
                            </a:rPr>
                          </m:ctrlPr>
                        </m:sSubPr>
                        <m:e>
                          <m:r>
                            <a:rPr lang="it-IT" b="0" i="1" smtClean="0">
                              <a:latin typeface="Cambria Math"/>
                            </a:rPr>
                            <m:t>h</m:t>
                          </m:r>
                        </m:e>
                        <m:sub>
                          <m:r>
                            <a:rPr lang="it-IT" b="0" i="1" smtClean="0">
                              <a:latin typeface="Cambria Math"/>
                            </a:rPr>
                            <m:t>𝑐</m:t>
                          </m:r>
                          <m:r>
                            <a:rPr lang="it-IT" b="0" i="1" smtClean="0">
                              <a:latin typeface="Cambria Math"/>
                            </a:rPr>
                            <m:t>1</m:t>
                          </m:r>
                        </m:sub>
                      </m:sSub>
                      <m:d>
                        <m:dPr>
                          <m:ctrlPr>
                            <a:rPr lang="it-IT" b="0" i="1" smtClean="0">
                              <a:latin typeface="Cambria Math" panose="02040503050406030204" pitchFamily="18" charset="0"/>
                            </a:rPr>
                          </m:ctrlPr>
                        </m:dPr>
                        <m:e>
                          <m:f>
                            <m:fPr>
                              <m:ctrlPr>
                                <a:rPr lang="it-IT" b="0" i="1" smtClean="0">
                                  <a:latin typeface="Cambria Math" panose="02040503050406030204" pitchFamily="18" charset="0"/>
                                </a:rPr>
                              </m:ctrlPr>
                            </m:fPr>
                            <m:num>
                              <m:r>
                                <a:rPr lang="it-IT" b="0" i="1" smtClean="0">
                                  <a:latin typeface="Cambria Math"/>
                                </a:rPr>
                                <m:t>1</m:t>
                              </m:r>
                            </m:num>
                            <m:den>
                              <m:r>
                                <a:rPr lang="it-IT" b="0" i="1" smtClean="0">
                                  <a:latin typeface="Cambria Math"/>
                                </a:rPr>
                                <m:t>2</m:t>
                              </m:r>
                            </m:den>
                          </m:f>
                          <m:r>
                            <m:rPr>
                              <m:nor/>
                            </m:rPr>
                            <a:rPr lang="en-US" dirty="0" smtClean="0"/>
                            <m:t> +</m:t>
                          </m:r>
                          <m:r>
                            <a:rPr lang="it-IT" b="0" i="0" smtClean="0">
                              <a:latin typeface="Cambria Math"/>
                            </a:rPr>
                            <m:t> </m:t>
                          </m:r>
                          <m:nary>
                            <m:naryPr>
                              <m:chr m:val="∑"/>
                              <m:ctrlPr>
                                <a:rPr lang="it-IT" b="0" i="1" smtClean="0">
                                  <a:latin typeface="Cambria Math" panose="02040503050406030204" pitchFamily="18" charset="0"/>
                                </a:rPr>
                              </m:ctrlPr>
                            </m:naryPr>
                            <m:sub>
                              <m:r>
                                <m:rPr>
                                  <m:brk m:alnAt="23"/>
                                </m:rPr>
                                <a:rPr lang="it-IT" b="0" i="1" smtClean="0">
                                  <a:latin typeface="Cambria Math"/>
                                </a:rPr>
                                <m:t>𝑖</m:t>
                              </m:r>
                              <m:r>
                                <a:rPr lang="it-IT" b="0" i="1" smtClean="0">
                                  <a:latin typeface="Cambria Math"/>
                                </a:rPr>
                                <m:t>=2</m:t>
                              </m:r>
                            </m:sub>
                            <m:sup>
                              <m:r>
                                <a:rPr lang="it-IT" b="0" i="1" smtClean="0">
                                  <a:latin typeface="Cambria Math"/>
                                </a:rPr>
                                <m:t>𝑛𝑙𝑎𝑦</m:t>
                              </m:r>
                              <m:r>
                                <a:rPr lang="it-IT" b="0" i="1" smtClean="0">
                                  <a:latin typeface="Cambria Math"/>
                                </a:rPr>
                                <m:t>−1</m:t>
                              </m:r>
                            </m:sup>
                            <m:e>
                              <m:f>
                                <m:fPr>
                                  <m:ctrlPr>
                                    <a:rPr lang="it-IT" b="0" i="1" smtClean="0">
                                      <a:latin typeface="Cambria Math" panose="02040503050406030204" pitchFamily="18" charset="0"/>
                                    </a:rPr>
                                  </m:ctrlPr>
                                </m:fPr>
                                <m:num>
                                  <m:r>
                                    <a:rPr lang="it-IT" b="0" i="1" smtClean="0">
                                      <a:latin typeface="Cambria Math"/>
                                    </a:rPr>
                                    <m:t>𝑥𝑖</m:t>
                                  </m:r>
                                </m:num>
                                <m:den>
                                  <m:r>
                                    <a:rPr lang="it-IT" b="0" i="1" smtClean="0">
                                      <a:latin typeface="Cambria Math"/>
                                    </a:rPr>
                                    <m:t>𝑥</m:t>
                                  </m:r>
                                  <m:r>
                                    <a:rPr lang="it-IT" b="0" i="1" smtClean="0">
                                      <a:latin typeface="Cambria Math"/>
                                    </a:rPr>
                                    <m:t>1</m:t>
                                  </m:r>
                                </m:den>
                              </m:f>
                              <m:r>
                                <a:rPr lang="it-IT" b="0" i="1" smtClean="0">
                                  <a:latin typeface="Cambria Math"/>
                                </a:rPr>
                                <m:t> </m:t>
                              </m:r>
                            </m:e>
                          </m:nary>
                          <m:r>
                            <m:rPr>
                              <m:nor/>
                            </m:rPr>
                            <a:rPr lang="en-US" dirty="0" smtClean="0"/>
                            <m:t>+</m:t>
                          </m:r>
                          <m:f>
                            <m:fPr>
                              <m:ctrlPr>
                                <a:rPr lang="it-IT" b="0" i="1" smtClean="0">
                                  <a:latin typeface="Cambria Math" panose="02040503050406030204" pitchFamily="18" charset="0"/>
                                </a:rPr>
                              </m:ctrlPr>
                            </m:fPr>
                            <m:num>
                              <m:sSub>
                                <m:sSubPr>
                                  <m:ctrlPr>
                                    <a:rPr lang="it-IT" b="0" i="1" smtClean="0">
                                      <a:latin typeface="Cambria Math" panose="02040503050406030204" pitchFamily="18" charset="0"/>
                                    </a:rPr>
                                  </m:ctrlPr>
                                </m:sSubPr>
                                <m:e>
                                  <m:r>
                                    <a:rPr lang="it-IT" b="0" i="1" smtClean="0">
                                      <a:latin typeface="Cambria Math"/>
                                    </a:rPr>
                                    <m:t>𝑥</m:t>
                                  </m:r>
                                </m:e>
                                <m:sub>
                                  <m:r>
                                    <a:rPr lang="it-IT" b="0" i="1" smtClean="0">
                                      <a:latin typeface="Cambria Math"/>
                                    </a:rPr>
                                    <m:t>𝑛𝑙𝑎𝑦</m:t>
                                  </m:r>
                                </m:sub>
                              </m:sSub>
                            </m:num>
                            <m:den>
                              <m:r>
                                <a:rPr lang="it-IT" b="0" i="1" smtClean="0">
                                  <a:latin typeface="Cambria Math"/>
                                </a:rPr>
                                <m:t>2</m:t>
                              </m:r>
                              <m:r>
                                <a:rPr lang="it-IT" b="0" i="1" smtClean="0">
                                  <a:latin typeface="Cambria Math"/>
                                  <a:ea typeface="Cambria Math"/>
                                </a:rPr>
                                <m:t>∙</m:t>
                              </m:r>
                              <m:r>
                                <a:rPr lang="it-IT" b="0" i="1" smtClean="0">
                                  <a:latin typeface="Cambria Math"/>
                                </a:rPr>
                                <m:t>𝑥</m:t>
                              </m:r>
                              <m:r>
                                <a:rPr lang="it-IT" b="0" i="1" smtClean="0">
                                  <a:latin typeface="Cambria Math"/>
                                </a:rPr>
                                <m:t>1</m:t>
                              </m:r>
                            </m:den>
                          </m:f>
                          <m:r>
                            <m:rPr>
                              <m:nor/>
                            </m:rPr>
                            <a:rPr lang="en-US" dirty="0"/>
                            <m:t> </m:t>
                          </m:r>
                        </m:e>
                      </m:d>
                    </m:oMath>
                  </m:oMathPara>
                </a14:m>
                <a:endParaRPr lang="en-US" dirty="0"/>
              </a:p>
            </p:txBody>
          </p:sp>
        </mc:Choice>
        <mc:Fallback xmlns="">
          <p:sp>
            <p:nvSpPr>
              <p:cNvPr id="13" name="CasellaDiTesto 12"/>
              <p:cNvSpPr txBox="1">
                <a:spLocks noRot="1" noChangeAspect="1" noMove="1" noResize="1" noEditPoints="1" noAdjustHandles="1" noChangeArrowheads="1" noChangeShapeType="1" noTextEdit="1"/>
              </p:cNvSpPr>
              <p:nvPr/>
            </p:nvSpPr>
            <p:spPr>
              <a:xfrm>
                <a:off x="478632" y="5478914"/>
                <a:ext cx="4741440" cy="984052"/>
              </a:xfrm>
              <a:prstGeom prst="rect">
                <a:avLst/>
              </a:prstGeom>
              <a:blipFill rotWithShape="1">
                <a:blip r:embed="rId6"/>
                <a:stretch>
                  <a:fillRect/>
                </a:stretch>
              </a:blipFill>
            </p:spPr>
            <p:txBody>
              <a:bodyPr/>
              <a:lstStyle/>
              <a:p>
                <a:r>
                  <a:rPr lang="en-US">
                    <a:noFill/>
                  </a:rPr>
                  <a:t> </a:t>
                </a:r>
              </a:p>
            </p:txBody>
          </p:sp>
        </mc:Fallback>
      </mc:AlternateContent>
      <p:sp>
        <p:nvSpPr>
          <p:cNvPr id="14" name="CasellaDiTesto 13"/>
          <p:cNvSpPr txBox="1"/>
          <p:nvPr/>
        </p:nvSpPr>
        <p:spPr>
          <a:xfrm>
            <a:off x="323528" y="3212976"/>
            <a:ext cx="8701880" cy="646331"/>
          </a:xfrm>
          <a:prstGeom prst="rect">
            <a:avLst/>
          </a:prstGeom>
          <a:noFill/>
        </p:spPr>
        <p:txBody>
          <a:bodyPr wrap="square" rtlCol="0">
            <a:spAutoFit/>
          </a:bodyPr>
          <a:lstStyle/>
          <a:p>
            <a:r>
              <a:rPr lang="it-IT" dirty="0" smtClean="0"/>
              <a:t>Le singole barriere vengono determinate da l</a:t>
            </a:r>
            <a:r>
              <a:rPr lang="it-IT" baseline="-25000" dirty="0" smtClean="0"/>
              <a:t>a</a:t>
            </a:r>
            <a:r>
              <a:rPr lang="it-IT" dirty="0" smtClean="0"/>
              <a:t> in modo da rispettare le proporzioni degli </a:t>
            </a:r>
            <a:r>
              <a:rPr lang="it-IT" dirty="0" err="1" smtClean="0"/>
              <a:t>hc_pu</a:t>
            </a:r>
            <a:endParaRPr lang="en-US" dirty="0"/>
          </a:p>
        </p:txBody>
      </p:sp>
      <mc:AlternateContent xmlns:mc="http://schemas.openxmlformats.org/markup-compatibility/2006" xmlns:a14="http://schemas.microsoft.com/office/drawing/2010/main">
        <mc:Choice Requires="a14">
          <p:sp>
            <p:nvSpPr>
              <p:cNvPr id="18" name="CasellaDiTesto 17"/>
              <p:cNvSpPr txBox="1"/>
              <p:nvPr/>
            </p:nvSpPr>
            <p:spPr>
              <a:xfrm>
                <a:off x="2555776" y="4293096"/>
                <a:ext cx="4741440" cy="714683"/>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it-IT" b="0" i="1" smtClean="0">
                          <a:latin typeface="Cambria Math"/>
                        </a:rPr>
                        <m:t>𝑙𝑎</m:t>
                      </m:r>
                      <m:r>
                        <a:rPr lang="it-IT" b="0" i="1" smtClean="0">
                          <a:latin typeface="Cambria Math"/>
                        </a:rPr>
                        <m:t>=</m:t>
                      </m:r>
                      <m:sSub>
                        <m:sSubPr>
                          <m:ctrlPr>
                            <a:rPr lang="it-IT" b="0" i="1" smtClean="0">
                              <a:latin typeface="Cambria Math" panose="02040503050406030204" pitchFamily="18" charset="0"/>
                            </a:rPr>
                          </m:ctrlPr>
                        </m:sSubPr>
                        <m:e>
                          <m:r>
                            <a:rPr lang="it-IT" b="0" i="1" smtClean="0">
                              <a:latin typeface="Cambria Math"/>
                            </a:rPr>
                            <m:t>h</m:t>
                          </m:r>
                        </m:e>
                        <m:sub>
                          <m:r>
                            <a:rPr lang="it-IT" b="0" i="1" smtClean="0">
                              <a:latin typeface="Cambria Math"/>
                            </a:rPr>
                            <m:t>𝑐</m:t>
                          </m:r>
                          <m:r>
                            <a:rPr lang="it-IT" b="0" i="1" smtClean="0">
                              <a:latin typeface="Cambria Math"/>
                            </a:rPr>
                            <m:t>1</m:t>
                          </m:r>
                        </m:sub>
                      </m:sSub>
                      <m:d>
                        <m:dPr>
                          <m:ctrlPr>
                            <a:rPr lang="it-IT" b="0" i="1" smtClean="0">
                              <a:latin typeface="Cambria Math" panose="02040503050406030204" pitchFamily="18" charset="0"/>
                            </a:rPr>
                          </m:ctrlPr>
                        </m:dPr>
                        <m:e>
                          <m:f>
                            <m:fPr>
                              <m:ctrlPr>
                                <a:rPr lang="it-IT" b="0" i="1" smtClean="0">
                                  <a:latin typeface="Cambria Math" panose="02040503050406030204" pitchFamily="18" charset="0"/>
                                </a:rPr>
                              </m:ctrlPr>
                            </m:fPr>
                            <m:num>
                              <m:r>
                                <a:rPr lang="it-IT" b="0" i="1" smtClean="0">
                                  <a:latin typeface="Cambria Math"/>
                                </a:rPr>
                                <m:t>1</m:t>
                              </m:r>
                            </m:num>
                            <m:den>
                              <m:r>
                                <a:rPr lang="it-IT" b="0" i="1" smtClean="0">
                                  <a:latin typeface="Cambria Math"/>
                                </a:rPr>
                                <m:t>2</m:t>
                              </m:r>
                            </m:den>
                          </m:f>
                          <m:r>
                            <m:rPr>
                              <m:nor/>
                            </m:rPr>
                            <a:rPr lang="en-US" dirty="0" smtClean="0"/>
                            <m:t> +</m:t>
                          </m:r>
                          <m:f>
                            <m:fPr>
                              <m:ctrlPr>
                                <a:rPr lang="it-IT" i="1">
                                  <a:latin typeface="Cambria Math" panose="02040503050406030204" pitchFamily="18" charset="0"/>
                                </a:rPr>
                              </m:ctrlPr>
                            </m:fPr>
                            <m:num>
                              <m:r>
                                <a:rPr lang="it-IT" i="1">
                                  <a:latin typeface="Cambria Math"/>
                                </a:rPr>
                                <m:t>𝑥</m:t>
                              </m:r>
                              <m:r>
                                <a:rPr lang="it-IT" i="1">
                                  <a:latin typeface="Cambria Math"/>
                                </a:rPr>
                                <m:t>2</m:t>
                              </m:r>
                            </m:num>
                            <m:den>
                              <m:r>
                                <a:rPr lang="it-IT" i="1">
                                  <a:latin typeface="Cambria Math"/>
                                </a:rPr>
                                <m:t>𝑥</m:t>
                              </m:r>
                              <m:r>
                                <a:rPr lang="it-IT" i="1">
                                  <a:latin typeface="Cambria Math"/>
                                </a:rPr>
                                <m:t>1</m:t>
                              </m:r>
                            </m:den>
                          </m:f>
                          <m:r>
                            <m:rPr>
                              <m:nor/>
                            </m:rPr>
                            <a:rPr lang="en-US" dirty="0" smtClean="0"/>
                            <m:t>+</m:t>
                          </m:r>
                          <m:f>
                            <m:fPr>
                              <m:ctrlPr>
                                <a:rPr lang="it-IT" i="1">
                                  <a:latin typeface="Cambria Math" panose="02040503050406030204" pitchFamily="18" charset="0"/>
                                </a:rPr>
                              </m:ctrlPr>
                            </m:fPr>
                            <m:num>
                              <m:r>
                                <a:rPr lang="it-IT" i="1">
                                  <a:latin typeface="Cambria Math"/>
                                </a:rPr>
                                <m:t>1</m:t>
                              </m:r>
                            </m:num>
                            <m:den>
                              <m:r>
                                <a:rPr lang="it-IT" i="1">
                                  <a:latin typeface="Cambria Math"/>
                                </a:rPr>
                                <m:t>2</m:t>
                              </m:r>
                            </m:den>
                          </m:f>
                          <m:r>
                            <a:rPr lang="it-IT" i="1">
                              <a:latin typeface="Cambria Math"/>
                              <a:ea typeface="Cambria Math"/>
                            </a:rPr>
                            <m:t>∙</m:t>
                          </m:r>
                          <m:f>
                            <m:fPr>
                              <m:ctrlPr>
                                <a:rPr lang="it-IT" b="0" i="1" smtClean="0">
                                  <a:latin typeface="Cambria Math" panose="02040503050406030204" pitchFamily="18" charset="0"/>
                                </a:rPr>
                              </m:ctrlPr>
                            </m:fPr>
                            <m:num>
                              <m:r>
                                <a:rPr lang="it-IT" b="0" i="1" smtClean="0">
                                  <a:latin typeface="Cambria Math"/>
                                </a:rPr>
                                <m:t>𝑥</m:t>
                              </m:r>
                              <m:r>
                                <a:rPr lang="it-IT" b="0" i="1" smtClean="0">
                                  <a:latin typeface="Cambria Math"/>
                                </a:rPr>
                                <m:t>3</m:t>
                              </m:r>
                            </m:num>
                            <m:den>
                              <m:r>
                                <a:rPr lang="it-IT" b="0" i="1" smtClean="0">
                                  <a:latin typeface="Cambria Math"/>
                                </a:rPr>
                                <m:t>𝑥</m:t>
                              </m:r>
                              <m:r>
                                <a:rPr lang="it-IT" b="0" i="1" smtClean="0">
                                  <a:latin typeface="Cambria Math"/>
                                </a:rPr>
                                <m:t>1</m:t>
                              </m:r>
                            </m:den>
                          </m:f>
                          <m:r>
                            <m:rPr>
                              <m:nor/>
                            </m:rPr>
                            <a:rPr lang="en-US" dirty="0"/>
                            <m:t> </m:t>
                          </m:r>
                        </m:e>
                      </m:d>
                    </m:oMath>
                  </m:oMathPara>
                </a14:m>
                <a:endParaRPr lang="en-US" dirty="0"/>
              </a:p>
            </p:txBody>
          </p:sp>
        </mc:Choice>
        <mc:Fallback xmlns="">
          <p:sp>
            <p:nvSpPr>
              <p:cNvPr id="18" name="CasellaDiTesto 17"/>
              <p:cNvSpPr txBox="1">
                <a:spLocks noRot="1" noChangeAspect="1" noMove="1" noResize="1" noEditPoints="1" noAdjustHandles="1" noChangeArrowheads="1" noChangeShapeType="1" noTextEdit="1"/>
              </p:cNvSpPr>
              <p:nvPr/>
            </p:nvSpPr>
            <p:spPr>
              <a:xfrm>
                <a:off x="2555776" y="4293096"/>
                <a:ext cx="4741440" cy="714683"/>
              </a:xfrm>
              <a:prstGeom prst="rect">
                <a:avLst/>
              </a:prstGeom>
              <a:blipFill rotWithShape="1">
                <a:blip r:embed="rId7"/>
                <a:stretch>
                  <a:fillRect/>
                </a:stretch>
              </a:blipFill>
            </p:spPr>
            <p:txBody>
              <a:bodyPr/>
              <a:lstStyle/>
              <a:p>
                <a:r>
                  <a:rPr lang="en-US">
                    <a:noFill/>
                  </a:rPr>
                  <a:t> </a:t>
                </a:r>
              </a:p>
            </p:txBody>
          </p:sp>
        </mc:Fallback>
      </mc:AlternateContent>
      <p:sp>
        <p:nvSpPr>
          <p:cNvPr id="19" name="CasellaDiTesto 18"/>
          <p:cNvSpPr txBox="1"/>
          <p:nvPr/>
        </p:nvSpPr>
        <p:spPr>
          <a:xfrm>
            <a:off x="373460" y="4305870"/>
            <a:ext cx="1894284" cy="369332"/>
          </a:xfrm>
          <a:prstGeom prst="rect">
            <a:avLst/>
          </a:prstGeom>
          <a:noFill/>
        </p:spPr>
        <p:txBody>
          <a:bodyPr wrap="square" rtlCol="0">
            <a:spAutoFit/>
          </a:bodyPr>
          <a:lstStyle/>
          <a:p>
            <a:r>
              <a:rPr lang="it-IT" dirty="0" smtClean="0"/>
              <a:t>Raccogliendo hc1:</a:t>
            </a:r>
            <a:endParaRPr lang="en-US" dirty="0"/>
          </a:p>
        </p:txBody>
      </p:sp>
      <p:sp>
        <p:nvSpPr>
          <p:cNvPr id="20" name="CasellaDiTesto 19"/>
          <p:cNvSpPr txBox="1"/>
          <p:nvPr/>
        </p:nvSpPr>
        <p:spPr>
          <a:xfrm>
            <a:off x="373460" y="5003884"/>
            <a:ext cx="2614364" cy="369332"/>
          </a:xfrm>
          <a:prstGeom prst="rect">
            <a:avLst/>
          </a:prstGeom>
          <a:noFill/>
        </p:spPr>
        <p:txBody>
          <a:bodyPr wrap="square" rtlCol="0">
            <a:spAutoFit/>
          </a:bodyPr>
          <a:lstStyle/>
          <a:p>
            <a:r>
              <a:rPr lang="it-IT" dirty="0" smtClean="0"/>
              <a:t>La forma generale è:</a:t>
            </a:r>
            <a:endParaRPr lang="en-US" dirty="0"/>
          </a:p>
        </p:txBody>
      </p:sp>
      <p:sp>
        <p:nvSpPr>
          <p:cNvPr id="21" name="CasellaDiTesto 20"/>
          <p:cNvSpPr txBox="1"/>
          <p:nvPr/>
        </p:nvSpPr>
        <p:spPr>
          <a:xfrm>
            <a:off x="4272930" y="5786274"/>
            <a:ext cx="1894284" cy="369332"/>
          </a:xfrm>
          <a:prstGeom prst="rect">
            <a:avLst/>
          </a:prstGeom>
          <a:noFill/>
        </p:spPr>
        <p:txBody>
          <a:bodyPr wrap="square" rtlCol="0">
            <a:spAutoFit/>
          </a:bodyPr>
          <a:lstStyle/>
          <a:p>
            <a:r>
              <a:rPr lang="it-IT" dirty="0" smtClean="0"/>
              <a:t>(1)</a:t>
            </a:r>
            <a:endParaRPr lang="en-US" dirty="0"/>
          </a:p>
        </p:txBody>
      </p:sp>
      <p:sp>
        <p:nvSpPr>
          <p:cNvPr id="8" name="Segnaposto numero diapositiva 7"/>
          <p:cNvSpPr>
            <a:spLocks noGrp="1"/>
          </p:cNvSpPr>
          <p:nvPr>
            <p:ph type="sldNum" sz="quarter" idx="12"/>
          </p:nvPr>
        </p:nvSpPr>
        <p:spPr/>
        <p:txBody>
          <a:bodyPr/>
          <a:lstStyle/>
          <a:p>
            <a:fld id="{0ED3CA5F-6D11-461C-BAB1-C991C90DC7DD}" type="slidenum">
              <a:rPr lang="en-US" smtClean="0"/>
              <a:pPr/>
              <a:t>4</a:t>
            </a:fld>
            <a:endParaRPr lang="en-US"/>
          </a:p>
        </p:txBody>
      </p:sp>
    </p:spTree>
    <p:extLst>
      <p:ext uri="{BB962C8B-B14F-4D97-AF65-F5344CB8AC3E}">
        <p14:creationId xmlns:p14="http://schemas.microsoft.com/office/powerpoint/2010/main" val="3452108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251520" y="404664"/>
            <a:ext cx="8784976" cy="369332"/>
          </a:xfrm>
          <a:prstGeom prst="rect">
            <a:avLst/>
          </a:prstGeom>
          <a:noFill/>
        </p:spPr>
        <p:txBody>
          <a:bodyPr wrap="square" rtlCol="0">
            <a:spAutoFit/>
          </a:bodyPr>
          <a:lstStyle/>
          <a:p>
            <a:r>
              <a:rPr lang="it-IT" dirty="0" smtClean="0"/>
              <a:t>Dalla (1) si calcola hc1 e poi noto hc1 si ricavano le altre arie nel rispetto delle proporzioni.</a:t>
            </a:r>
            <a:endParaRPr lang="en-US" dirty="0"/>
          </a:p>
        </p:txBody>
      </p:sp>
      <mc:AlternateContent xmlns:mc="http://schemas.openxmlformats.org/markup-compatibility/2006" xmlns:a14="http://schemas.microsoft.com/office/drawing/2010/main">
        <mc:Choice Requires="a14">
          <p:sp>
            <p:nvSpPr>
              <p:cNvPr id="6" name="CasellaDiTesto 5"/>
              <p:cNvSpPr txBox="1"/>
              <p:nvPr/>
            </p:nvSpPr>
            <p:spPr>
              <a:xfrm>
                <a:off x="347209" y="1091795"/>
                <a:ext cx="1437445" cy="609013"/>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sSub>
                        <m:sSubPr>
                          <m:ctrlPr>
                            <a:rPr lang="en-US" i="1" smtClean="0">
                              <a:latin typeface="Cambria Math" panose="02040503050406030204" pitchFamily="18" charset="0"/>
                            </a:rPr>
                          </m:ctrlPr>
                        </m:sSubPr>
                        <m:e>
                          <m:r>
                            <a:rPr lang="it-IT" b="0" i="1" smtClean="0">
                              <a:latin typeface="Cambria Math"/>
                            </a:rPr>
                            <m:t>h</m:t>
                          </m:r>
                        </m:e>
                        <m:sub>
                          <m:r>
                            <a:rPr lang="it-IT" b="0" i="1" smtClean="0">
                              <a:latin typeface="Cambria Math"/>
                            </a:rPr>
                            <m:t>𝑐𝑖</m:t>
                          </m:r>
                        </m:sub>
                      </m:sSub>
                      <m:r>
                        <a:rPr lang="it-IT" b="0" i="1" smtClean="0">
                          <a:latin typeface="Cambria Math"/>
                        </a:rPr>
                        <m:t>=</m:t>
                      </m:r>
                      <m:f>
                        <m:fPr>
                          <m:ctrlPr>
                            <a:rPr lang="it-IT" b="0" i="1" smtClean="0">
                              <a:latin typeface="Cambria Math" panose="02040503050406030204" pitchFamily="18" charset="0"/>
                            </a:rPr>
                          </m:ctrlPr>
                        </m:fPr>
                        <m:num>
                          <m:r>
                            <a:rPr lang="it-IT" b="0" i="1" smtClean="0">
                              <a:latin typeface="Cambria Math"/>
                            </a:rPr>
                            <m:t>𝑥𝑖</m:t>
                          </m:r>
                        </m:num>
                        <m:den>
                          <m:r>
                            <a:rPr lang="it-IT" b="0" i="1" smtClean="0">
                              <a:latin typeface="Cambria Math"/>
                            </a:rPr>
                            <m:t>𝑥</m:t>
                          </m:r>
                          <m:r>
                            <a:rPr lang="it-IT" b="0" i="1" smtClean="0">
                              <a:latin typeface="Cambria Math"/>
                            </a:rPr>
                            <m:t>1</m:t>
                          </m:r>
                        </m:den>
                      </m:f>
                      <m:sSub>
                        <m:sSubPr>
                          <m:ctrlPr>
                            <a:rPr lang="en-US" i="1" smtClean="0">
                              <a:latin typeface="Cambria Math" panose="02040503050406030204" pitchFamily="18" charset="0"/>
                            </a:rPr>
                          </m:ctrlPr>
                        </m:sSubPr>
                        <m:e>
                          <m:r>
                            <a:rPr lang="it-IT" b="0" i="1" smtClean="0">
                              <a:latin typeface="Cambria Math"/>
                            </a:rPr>
                            <m:t>h</m:t>
                          </m:r>
                        </m:e>
                        <m:sub>
                          <m:r>
                            <a:rPr lang="it-IT" b="0" i="1" smtClean="0">
                              <a:latin typeface="Cambria Math"/>
                            </a:rPr>
                            <m:t>𝑐</m:t>
                          </m:r>
                          <m:r>
                            <a:rPr lang="it-IT" b="0" i="1" smtClean="0">
                              <a:latin typeface="Cambria Math"/>
                            </a:rPr>
                            <m:t>1</m:t>
                          </m:r>
                        </m:sub>
                      </m:sSub>
                    </m:oMath>
                  </m:oMathPara>
                </a14:m>
                <a:endParaRPr lang="en-US" dirty="0"/>
              </a:p>
            </p:txBody>
          </p:sp>
        </mc:Choice>
        <mc:Fallback xmlns="">
          <p:sp>
            <p:nvSpPr>
              <p:cNvPr id="6" name="CasellaDiTesto 5"/>
              <p:cNvSpPr txBox="1">
                <a:spLocks noRot="1" noChangeAspect="1" noMove="1" noResize="1" noEditPoints="1" noAdjustHandles="1" noChangeArrowheads="1" noChangeShapeType="1" noTextEdit="1"/>
              </p:cNvSpPr>
              <p:nvPr/>
            </p:nvSpPr>
            <p:spPr>
              <a:xfrm>
                <a:off x="347209" y="1091795"/>
                <a:ext cx="1437445" cy="609013"/>
              </a:xfrm>
              <a:prstGeom prst="rect">
                <a:avLst/>
              </a:prstGeom>
              <a:blipFill rotWithShape="1">
                <a:blip r:embed="rId2"/>
                <a:stretch>
                  <a:fillRect/>
                </a:stretch>
              </a:blipFill>
            </p:spPr>
            <p:txBody>
              <a:bodyPr/>
              <a:lstStyle/>
              <a:p>
                <a:r>
                  <a:rPr lang="en-US">
                    <a:noFill/>
                  </a:rPr>
                  <a:t> </a:t>
                </a:r>
              </a:p>
            </p:txBody>
          </p:sp>
        </mc:Fallback>
      </mc:AlternateContent>
      <p:sp>
        <p:nvSpPr>
          <p:cNvPr id="5" name="CasellaDiTesto 4"/>
          <p:cNvSpPr txBox="1"/>
          <p:nvPr/>
        </p:nvSpPr>
        <p:spPr>
          <a:xfrm>
            <a:off x="242912" y="2023680"/>
            <a:ext cx="8352928" cy="1477328"/>
          </a:xfrm>
          <a:prstGeom prst="rect">
            <a:avLst/>
          </a:prstGeom>
          <a:noFill/>
        </p:spPr>
        <p:txBody>
          <a:bodyPr wrap="square" rtlCol="0">
            <a:spAutoFit/>
          </a:bodyPr>
          <a:lstStyle/>
          <a:p>
            <a:r>
              <a:rPr lang="it-IT" dirty="0" smtClean="0"/>
              <a:t>Il criterio propone una divisione equa dello spazio che però garantisce che non ci siano sovrapposizioni tra mezze barriere.</a:t>
            </a:r>
          </a:p>
          <a:p>
            <a:r>
              <a:rPr lang="it-IT" dirty="0" smtClean="0"/>
              <a:t>Nel caso di conflitti solo le due mezze barriere interessate vengono rimpicciolite in proporzione ai due </a:t>
            </a:r>
            <a:r>
              <a:rPr lang="it-IT" dirty="0" err="1" smtClean="0"/>
              <a:t>hc_pu</a:t>
            </a:r>
            <a:r>
              <a:rPr lang="it-IT" dirty="0" smtClean="0"/>
              <a:t> e all’aria effettivamente disponibile rispettando il ferro minimo.</a:t>
            </a:r>
            <a:endParaRPr lang="it-IT" dirty="0"/>
          </a:p>
        </p:txBody>
      </p:sp>
      <p:sp>
        <p:nvSpPr>
          <p:cNvPr id="3" name="Segnaposto numero diapositiva 2"/>
          <p:cNvSpPr>
            <a:spLocks noGrp="1"/>
          </p:cNvSpPr>
          <p:nvPr>
            <p:ph type="sldNum" sz="quarter" idx="12"/>
          </p:nvPr>
        </p:nvSpPr>
        <p:spPr/>
        <p:txBody>
          <a:bodyPr/>
          <a:lstStyle/>
          <a:p>
            <a:fld id="{0ED3CA5F-6D11-461C-BAB1-C991C90DC7DD}" type="slidenum">
              <a:rPr lang="en-US" smtClean="0"/>
              <a:pPr/>
              <a:t>5</a:t>
            </a:fld>
            <a:endParaRPr lang="en-US"/>
          </a:p>
        </p:txBody>
      </p:sp>
    </p:spTree>
    <p:extLst>
      <p:ext uri="{BB962C8B-B14F-4D97-AF65-F5344CB8AC3E}">
        <p14:creationId xmlns:p14="http://schemas.microsoft.com/office/powerpoint/2010/main" val="1005024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9" name="Gruppo 88"/>
          <p:cNvGrpSpPr/>
          <p:nvPr/>
        </p:nvGrpSpPr>
        <p:grpSpPr>
          <a:xfrm>
            <a:off x="232416" y="1053176"/>
            <a:ext cx="4483600" cy="3600000"/>
            <a:chOff x="232416" y="1053176"/>
            <a:chExt cx="4483600" cy="3600000"/>
          </a:xfrm>
        </p:grpSpPr>
        <p:grpSp>
          <p:nvGrpSpPr>
            <p:cNvPr id="81" name="Gruppo 80"/>
            <p:cNvGrpSpPr/>
            <p:nvPr/>
          </p:nvGrpSpPr>
          <p:grpSpPr>
            <a:xfrm>
              <a:off x="251520" y="1053176"/>
              <a:ext cx="4464496" cy="3600000"/>
              <a:chOff x="251520" y="1053176"/>
              <a:chExt cx="4464496" cy="3600000"/>
            </a:xfrm>
          </p:grpSpPr>
          <p:cxnSp>
            <p:nvCxnSpPr>
              <p:cNvPr id="5" name="Connettore 2 4"/>
              <p:cNvCxnSpPr/>
              <p:nvPr/>
            </p:nvCxnSpPr>
            <p:spPr>
              <a:xfrm>
                <a:off x="395536" y="2853176"/>
                <a:ext cx="273630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CasellaDiTesto 5"/>
              <p:cNvSpPr txBox="1"/>
              <p:nvPr/>
            </p:nvSpPr>
            <p:spPr>
              <a:xfrm>
                <a:off x="251520" y="2853176"/>
                <a:ext cx="216024" cy="369332"/>
              </a:xfrm>
              <a:prstGeom prst="rect">
                <a:avLst/>
              </a:prstGeom>
              <a:noFill/>
            </p:spPr>
            <p:txBody>
              <a:bodyPr wrap="square" rtlCol="0">
                <a:spAutoFit/>
              </a:bodyPr>
              <a:lstStyle/>
              <a:p>
                <a:r>
                  <a:rPr lang="it-IT" dirty="0" smtClean="0"/>
                  <a:t>0</a:t>
                </a:r>
                <a:endParaRPr lang="en-US" dirty="0"/>
              </a:p>
            </p:txBody>
          </p:sp>
          <p:sp>
            <p:nvSpPr>
              <p:cNvPr id="10" name="Arco 9"/>
              <p:cNvSpPr/>
              <p:nvPr/>
            </p:nvSpPr>
            <p:spPr>
              <a:xfrm rot="16200000">
                <a:off x="971841" y="1593176"/>
                <a:ext cx="3600000" cy="2520000"/>
              </a:xfrm>
              <a:prstGeom prst="arc">
                <a:avLst>
                  <a:gd name="adj1" fmla="val 16200000"/>
                  <a:gd name="adj2" fmla="val 20453447"/>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00"/>
                  </a:solidFill>
                </a:endParaRPr>
              </a:p>
            </p:txBody>
          </p:sp>
          <p:sp>
            <p:nvSpPr>
              <p:cNvPr id="45" name="Arco 44"/>
              <p:cNvSpPr/>
              <p:nvPr/>
            </p:nvSpPr>
            <p:spPr>
              <a:xfrm rot="16200000">
                <a:off x="467624" y="1773176"/>
                <a:ext cx="3600000" cy="2160000"/>
              </a:xfrm>
              <a:prstGeom prst="arc">
                <a:avLst>
                  <a:gd name="adj1" fmla="val 16200000"/>
                  <a:gd name="adj2" fmla="val 21157299"/>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7" name="Connettore 1 46"/>
              <p:cNvCxnSpPr>
                <a:stCxn id="10" idx="2"/>
              </p:cNvCxnSpPr>
              <p:nvPr/>
            </p:nvCxnSpPr>
            <p:spPr>
              <a:xfrm flipV="1">
                <a:off x="2212924" y="1080655"/>
                <a:ext cx="90889" cy="159303"/>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Connettore 1 49"/>
              <p:cNvCxnSpPr/>
              <p:nvPr/>
            </p:nvCxnSpPr>
            <p:spPr>
              <a:xfrm flipV="1">
                <a:off x="2051720" y="1063757"/>
                <a:ext cx="224618" cy="10582"/>
              </a:xfrm>
              <a:prstGeom prst="line">
                <a:avLst/>
              </a:prstGeom>
            </p:spPr>
            <p:style>
              <a:lnRef idx="1">
                <a:schemeClr val="accent1"/>
              </a:lnRef>
              <a:fillRef idx="0">
                <a:schemeClr val="accent1"/>
              </a:fillRef>
              <a:effectRef idx="0">
                <a:schemeClr val="accent1"/>
              </a:effectRef>
              <a:fontRef idx="minor">
                <a:schemeClr val="tx1"/>
              </a:fontRef>
            </p:style>
          </p:cxnSp>
          <p:sp>
            <p:nvSpPr>
              <p:cNvPr id="54" name="Arco 53"/>
              <p:cNvSpPr/>
              <p:nvPr/>
            </p:nvSpPr>
            <p:spPr>
              <a:xfrm rot="16200000">
                <a:off x="1353570" y="1232990"/>
                <a:ext cx="3340156" cy="3240000"/>
              </a:xfrm>
              <a:prstGeom prst="arc">
                <a:avLst>
                  <a:gd name="adj1" fmla="val 16200000"/>
                  <a:gd name="adj2" fmla="val 20453447"/>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Arco 54"/>
              <p:cNvSpPr/>
              <p:nvPr/>
            </p:nvSpPr>
            <p:spPr>
              <a:xfrm rot="16200000">
                <a:off x="1704959" y="1404050"/>
                <a:ext cx="3123862" cy="2898252"/>
              </a:xfrm>
              <a:prstGeom prst="arc">
                <a:avLst>
                  <a:gd name="adj1" fmla="val 16200000"/>
                  <a:gd name="adj2" fmla="val 199593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00"/>
                  </a:solidFill>
                </a:endParaRPr>
              </a:p>
            </p:txBody>
          </p:sp>
          <p:cxnSp>
            <p:nvCxnSpPr>
              <p:cNvPr id="57" name="Connettore 1 56"/>
              <p:cNvCxnSpPr/>
              <p:nvPr/>
            </p:nvCxnSpPr>
            <p:spPr>
              <a:xfrm flipV="1">
                <a:off x="2555776" y="1291244"/>
                <a:ext cx="72008" cy="19354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Connettore 1 58"/>
              <p:cNvCxnSpPr>
                <a:stCxn id="54" idx="2"/>
              </p:cNvCxnSpPr>
              <p:nvPr/>
            </p:nvCxnSpPr>
            <p:spPr>
              <a:xfrm>
                <a:off x="2478745" y="1280222"/>
                <a:ext cx="149039" cy="11022"/>
              </a:xfrm>
              <a:prstGeom prst="line">
                <a:avLst/>
              </a:prstGeom>
            </p:spPr>
            <p:style>
              <a:lnRef idx="1">
                <a:schemeClr val="accent1"/>
              </a:lnRef>
              <a:fillRef idx="0">
                <a:schemeClr val="accent1"/>
              </a:fillRef>
              <a:effectRef idx="0">
                <a:schemeClr val="accent1"/>
              </a:effectRef>
              <a:fontRef idx="minor">
                <a:schemeClr val="tx1"/>
              </a:fontRef>
            </p:style>
          </p:cxnSp>
          <p:sp>
            <p:nvSpPr>
              <p:cNvPr id="75" name="CasellaDiTesto 74"/>
              <p:cNvSpPr txBox="1"/>
              <p:nvPr/>
            </p:nvSpPr>
            <p:spPr>
              <a:xfrm>
                <a:off x="1655733" y="1239958"/>
                <a:ext cx="791973" cy="369332"/>
              </a:xfrm>
              <a:prstGeom prst="rect">
                <a:avLst/>
              </a:prstGeom>
              <a:noFill/>
            </p:spPr>
            <p:txBody>
              <a:bodyPr wrap="square" rtlCol="0">
                <a:spAutoFit/>
              </a:bodyPr>
              <a:lstStyle/>
              <a:p>
                <a:r>
                  <a:rPr lang="it-IT" dirty="0" smtClean="0"/>
                  <a:t>2</a:t>
                </a:r>
                <a:endParaRPr lang="en-US" dirty="0"/>
              </a:p>
            </p:txBody>
          </p:sp>
          <p:sp>
            <p:nvSpPr>
              <p:cNvPr id="76" name="CasellaDiTesto 75"/>
              <p:cNvSpPr txBox="1"/>
              <p:nvPr/>
            </p:nvSpPr>
            <p:spPr>
              <a:xfrm>
                <a:off x="1818997" y="1609290"/>
                <a:ext cx="791973" cy="369332"/>
              </a:xfrm>
              <a:prstGeom prst="rect">
                <a:avLst/>
              </a:prstGeom>
              <a:noFill/>
            </p:spPr>
            <p:txBody>
              <a:bodyPr wrap="square" rtlCol="0">
                <a:spAutoFit/>
              </a:bodyPr>
              <a:lstStyle/>
              <a:p>
                <a:r>
                  <a:rPr lang="it-IT" dirty="0" smtClean="0"/>
                  <a:t>1</a:t>
                </a:r>
                <a:endParaRPr lang="en-US" dirty="0"/>
              </a:p>
            </p:txBody>
          </p:sp>
          <p:sp>
            <p:nvSpPr>
              <p:cNvPr id="77" name="CasellaDiTesto 76"/>
              <p:cNvSpPr txBox="1"/>
              <p:nvPr/>
            </p:nvSpPr>
            <p:spPr>
              <a:xfrm>
                <a:off x="2474916" y="3222508"/>
                <a:ext cx="791973" cy="369332"/>
              </a:xfrm>
              <a:prstGeom prst="rect">
                <a:avLst/>
              </a:prstGeom>
              <a:noFill/>
            </p:spPr>
            <p:txBody>
              <a:bodyPr wrap="square" rtlCol="0">
                <a:spAutoFit/>
              </a:bodyPr>
              <a:lstStyle/>
              <a:p>
                <a:r>
                  <a:rPr lang="it-IT" dirty="0" smtClean="0"/>
                  <a:t>B2k(1)</a:t>
                </a:r>
                <a:endParaRPr lang="en-US" dirty="0"/>
              </a:p>
            </p:txBody>
          </p:sp>
          <p:sp>
            <p:nvSpPr>
              <p:cNvPr id="78" name="CasellaDiTesto 77"/>
              <p:cNvSpPr txBox="1"/>
              <p:nvPr/>
            </p:nvSpPr>
            <p:spPr>
              <a:xfrm>
                <a:off x="1695936" y="3222508"/>
                <a:ext cx="791973" cy="369332"/>
              </a:xfrm>
              <a:prstGeom prst="rect">
                <a:avLst/>
              </a:prstGeom>
              <a:noFill/>
            </p:spPr>
            <p:txBody>
              <a:bodyPr wrap="square" rtlCol="0">
                <a:spAutoFit/>
              </a:bodyPr>
              <a:lstStyle/>
              <a:p>
                <a:r>
                  <a:rPr lang="it-IT" dirty="0" smtClean="0">
                    <a:solidFill>
                      <a:srgbClr val="FF0000"/>
                    </a:solidFill>
                  </a:rPr>
                  <a:t>B2k(2)</a:t>
                </a:r>
                <a:endParaRPr lang="en-US" dirty="0">
                  <a:solidFill>
                    <a:srgbClr val="FF0000"/>
                  </a:solidFill>
                </a:endParaRPr>
              </a:p>
            </p:txBody>
          </p:sp>
          <p:sp>
            <p:nvSpPr>
              <p:cNvPr id="79" name="CasellaDiTesto 78"/>
              <p:cNvSpPr txBox="1"/>
              <p:nvPr/>
            </p:nvSpPr>
            <p:spPr>
              <a:xfrm>
                <a:off x="1007660" y="3222508"/>
                <a:ext cx="791973" cy="369332"/>
              </a:xfrm>
              <a:prstGeom prst="rect">
                <a:avLst/>
              </a:prstGeom>
              <a:noFill/>
            </p:spPr>
            <p:txBody>
              <a:bodyPr wrap="square" rtlCol="0">
                <a:spAutoFit/>
              </a:bodyPr>
              <a:lstStyle/>
              <a:p>
                <a:r>
                  <a:rPr lang="it-IT" dirty="0" smtClean="0">
                    <a:solidFill>
                      <a:srgbClr val="FF0000"/>
                    </a:solidFill>
                  </a:rPr>
                  <a:t>B1k(1)</a:t>
                </a:r>
                <a:endParaRPr lang="en-US" dirty="0">
                  <a:solidFill>
                    <a:srgbClr val="FF0000"/>
                  </a:solidFill>
                </a:endParaRPr>
              </a:p>
            </p:txBody>
          </p:sp>
        </p:grpSp>
        <p:sp>
          <p:nvSpPr>
            <p:cNvPr id="82" name="CasellaDiTesto 81"/>
            <p:cNvSpPr txBox="1"/>
            <p:nvPr/>
          </p:nvSpPr>
          <p:spPr>
            <a:xfrm>
              <a:off x="232416" y="3222508"/>
              <a:ext cx="791973" cy="369332"/>
            </a:xfrm>
            <a:prstGeom prst="rect">
              <a:avLst/>
            </a:prstGeom>
            <a:noFill/>
          </p:spPr>
          <p:txBody>
            <a:bodyPr wrap="square" rtlCol="0">
              <a:spAutoFit/>
            </a:bodyPr>
            <a:lstStyle/>
            <a:p>
              <a:r>
                <a:rPr lang="it-IT" dirty="0" smtClean="0"/>
                <a:t>B1k(2)</a:t>
              </a:r>
              <a:endParaRPr lang="en-US" dirty="0"/>
            </a:p>
          </p:txBody>
        </p:sp>
      </p:grpSp>
      <p:sp>
        <p:nvSpPr>
          <p:cNvPr id="85" name="CasellaDiTesto 84"/>
          <p:cNvSpPr txBox="1"/>
          <p:nvPr/>
        </p:nvSpPr>
        <p:spPr>
          <a:xfrm>
            <a:off x="2627784" y="1223825"/>
            <a:ext cx="639105" cy="369332"/>
          </a:xfrm>
          <a:prstGeom prst="rect">
            <a:avLst/>
          </a:prstGeom>
          <a:noFill/>
        </p:spPr>
        <p:txBody>
          <a:bodyPr wrap="square" rtlCol="0">
            <a:spAutoFit/>
          </a:bodyPr>
          <a:lstStyle/>
          <a:p>
            <a:r>
              <a:rPr lang="en-US" dirty="0" smtClean="0">
                <a:latin typeface="GreekC"/>
                <a:cs typeface="GreekC"/>
              </a:rPr>
              <a:t>a</a:t>
            </a:r>
            <a:r>
              <a:rPr lang="en-US" dirty="0" smtClean="0">
                <a:latin typeface="+mj-lt"/>
                <a:cs typeface="GreekC"/>
              </a:rPr>
              <a:t>1</a:t>
            </a:r>
            <a:endParaRPr lang="en-US" dirty="0">
              <a:latin typeface="+mj-lt"/>
            </a:endParaRPr>
          </a:p>
        </p:txBody>
      </p:sp>
      <p:sp>
        <p:nvSpPr>
          <p:cNvPr id="86" name="CasellaDiTesto 85"/>
          <p:cNvSpPr txBox="1"/>
          <p:nvPr/>
        </p:nvSpPr>
        <p:spPr>
          <a:xfrm>
            <a:off x="2447706" y="773800"/>
            <a:ext cx="639105" cy="369332"/>
          </a:xfrm>
          <a:prstGeom prst="rect">
            <a:avLst/>
          </a:prstGeom>
          <a:noFill/>
        </p:spPr>
        <p:txBody>
          <a:bodyPr wrap="square" rtlCol="0">
            <a:spAutoFit/>
          </a:bodyPr>
          <a:lstStyle/>
          <a:p>
            <a:r>
              <a:rPr lang="en-US" dirty="0" smtClean="0">
                <a:latin typeface="GreekC"/>
                <a:cs typeface="GreekC"/>
              </a:rPr>
              <a:t>a</a:t>
            </a:r>
            <a:r>
              <a:rPr lang="en-US" dirty="0" smtClean="0">
                <a:latin typeface="+mj-lt"/>
                <a:cs typeface="GreekC"/>
              </a:rPr>
              <a:t>2</a:t>
            </a:r>
            <a:endParaRPr lang="en-US" dirty="0">
              <a:latin typeface="+mj-lt"/>
            </a:endParaRPr>
          </a:p>
        </p:txBody>
      </p:sp>
      <mc:AlternateContent xmlns:mc="http://schemas.openxmlformats.org/markup-compatibility/2006" xmlns:a14="http://schemas.microsoft.com/office/drawing/2010/main">
        <mc:Choice Requires="a14">
          <p:sp>
            <p:nvSpPr>
              <p:cNvPr id="91" name="Rettangolo 90"/>
              <p:cNvSpPr/>
              <p:nvPr/>
            </p:nvSpPr>
            <p:spPr>
              <a:xfrm>
                <a:off x="1196080" y="2889055"/>
                <a:ext cx="63152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ea typeface="Cambria Math"/>
                            </a:rPr>
                          </m:ctrlPr>
                        </m:sSubPr>
                        <m:e>
                          <m:r>
                            <a:rPr lang="it-IT" i="1">
                              <a:latin typeface="Cambria Math"/>
                              <a:ea typeface="Cambria Math"/>
                            </a:rPr>
                            <m:t>∆</m:t>
                          </m:r>
                        </m:e>
                        <m:sub>
                          <m:r>
                            <a:rPr lang="it-IT" b="0" i="1" smtClean="0">
                              <a:latin typeface="Cambria Math"/>
                              <a:ea typeface="Cambria Math"/>
                            </a:rPr>
                            <m:t>𝑖𝑛𝑡</m:t>
                          </m:r>
                        </m:sub>
                      </m:sSub>
                    </m:oMath>
                  </m:oMathPara>
                </a14:m>
                <a:endParaRPr lang="en-US" dirty="0"/>
              </a:p>
            </p:txBody>
          </p:sp>
        </mc:Choice>
        <mc:Fallback xmlns="">
          <p:sp>
            <p:nvSpPr>
              <p:cNvPr id="91" name="Rettangolo 90"/>
              <p:cNvSpPr>
                <a:spLocks noRot="1" noChangeAspect="1" noMove="1" noResize="1" noEditPoints="1" noAdjustHandles="1" noChangeArrowheads="1" noChangeShapeType="1" noTextEdit="1"/>
              </p:cNvSpPr>
              <p:nvPr/>
            </p:nvSpPr>
            <p:spPr>
              <a:xfrm>
                <a:off x="1196080" y="2889055"/>
                <a:ext cx="631520" cy="369332"/>
              </a:xfrm>
              <a:prstGeom prst="rect">
                <a:avLst/>
              </a:prstGeom>
              <a:blipFill rotWithShape="1">
                <a:blip r:embed="rId2"/>
                <a:stretch>
                  <a:fillRect/>
                </a:stretch>
              </a:blipFill>
            </p:spPr>
            <p:txBody>
              <a:bodyPr/>
              <a:lstStyle/>
              <a:p>
                <a:r>
                  <a:rPr lang="en-US">
                    <a:noFill/>
                  </a:rPr>
                  <a:t> </a:t>
                </a:r>
              </a:p>
            </p:txBody>
          </p:sp>
        </mc:Fallback>
      </mc:AlternateContent>
      <p:grpSp>
        <p:nvGrpSpPr>
          <p:cNvPr id="98" name="Gruppo 97"/>
          <p:cNvGrpSpPr/>
          <p:nvPr/>
        </p:nvGrpSpPr>
        <p:grpSpPr>
          <a:xfrm>
            <a:off x="4883933" y="610541"/>
            <a:ext cx="4464496" cy="4008668"/>
            <a:chOff x="5139098" y="452855"/>
            <a:chExt cx="4464496" cy="4008668"/>
          </a:xfrm>
        </p:grpSpPr>
        <p:grpSp>
          <p:nvGrpSpPr>
            <p:cNvPr id="80" name="Gruppo 79"/>
            <p:cNvGrpSpPr/>
            <p:nvPr/>
          </p:nvGrpSpPr>
          <p:grpSpPr>
            <a:xfrm>
              <a:off x="5139098" y="861523"/>
              <a:ext cx="4464496" cy="3600000"/>
              <a:chOff x="4355976" y="980314"/>
              <a:chExt cx="4464496" cy="3600000"/>
            </a:xfrm>
          </p:grpSpPr>
          <p:cxnSp>
            <p:nvCxnSpPr>
              <p:cNvPr id="62" name="Connettore 2 61"/>
              <p:cNvCxnSpPr/>
              <p:nvPr/>
            </p:nvCxnSpPr>
            <p:spPr>
              <a:xfrm>
                <a:off x="4499992" y="2780314"/>
                <a:ext cx="273630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3" name="CasellaDiTesto 62"/>
              <p:cNvSpPr txBox="1"/>
              <p:nvPr/>
            </p:nvSpPr>
            <p:spPr>
              <a:xfrm>
                <a:off x="4355976" y="2780314"/>
                <a:ext cx="216024" cy="369332"/>
              </a:xfrm>
              <a:prstGeom prst="rect">
                <a:avLst/>
              </a:prstGeom>
              <a:noFill/>
            </p:spPr>
            <p:txBody>
              <a:bodyPr wrap="square" rtlCol="0">
                <a:spAutoFit/>
              </a:bodyPr>
              <a:lstStyle/>
              <a:p>
                <a:r>
                  <a:rPr lang="it-IT" dirty="0" smtClean="0"/>
                  <a:t>0</a:t>
                </a:r>
                <a:endParaRPr lang="en-US" dirty="0"/>
              </a:p>
            </p:txBody>
          </p:sp>
          <p:sp>
            <p:nvSpPr>
              <p:cNvPr id="64" name="Arco 63"/>
              <p:cNvSpPr/>
              <p:nvPr/>
            </p:nvSpPr>
            <p:spPr>
              <a:xfrm rot="16200000">
                <a:off x="5050825" y="1437595"/>
                <a:ext cx="3542754" cy="2628191"/>
              </a:xfrm>
              <a:prstGeom prst="arc">
                <a:avLst>
                  <a:gd name="adj1" fmla="val 16200000"/>
                  <a:gd name="adj2" fmla="val 20453447"/>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Arco 64"/>
              <p:cNvSpPr/>
              <p:nvPr/>
            </p:nvSpPr>
            <p:spPr>
              <a:xfrm rot="16200000">
                <a:off x="4572080" y="1700314"/>
                <a:ext cx="3600000" cy="2160000"/>
              </a:xfrm>
              <a:prstGeom prst="arc">
                <a:avLst>
                  <a:gd name="adj1" fmla="val 16200000"/>
                  <a:gd name="adj2" fmla="val 21157299"/>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6" name="Connettore 1 65"/>
              <p:cNvCxnSpPr>
                <a:stCxn id="64" idx="2"/>
              </p:cNvCxnSpPr>
              <p:nvPr/>
            </p:nvCxnSpPr>
            <p:spPr>
              <a:xfrm flipV="1">
                <a:off x="6266141" y="1007795"/>
                <a:ext cx="142128" cy="138924"/>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Connettore 1 66"/>
              <p:cNvCxnSpPr/>
              <p:nvPr/>
            </p:nvCxnSpPr>
            <p:spPr>
              <a:xfrm flipV="1">
                <a:off x="6156176" y="990895"/>
                <a:ext cx="224618" cy="10582"/>
              </a:xfrm>
              <a:prstGeom prst="line">
                <a:avLst/>
              </a:prstGeom>
            </p:spPr>
            <p:style>
              <a:lnRef idx="1">
                <a:schemeClr val="accent1"/>
              </a:lnRef>
              <a:fillRef idx="0">
                <a:schemeClr val="accent1"/>
              </a:fillRef>
              <a:effectRef idx="0">
                <a:schemeClr val="accent1"/>
              </a:effectRef>
              <a:fontRef idx="minor">
                <a:schemeClr val="tx1"/>
              </a:fontRef>
            </p:style>
          </p:cxnSp>
          <p:sp>
            <p:nvSpPr>
              <p:cNvPr id="68" name="Arco 67"/>
              <p:cNvSpPr/>
              <p:nvPr/>
            </p:nvSpPr>
            <p:spPr>
              <a:xfrm rot="16200000">
                <a:off x="5547583" y="1214587"/>
                <a:ext cx="3305057" cy="3095984"/>
              </a:xfrm>
              <a:prstGeom prst="arc">
                <a:avLst>
                  <a:gd name="adj1" fmla="val 16200000"/>
                  <a:gd name="adj2" fmla="val 20453447"/>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9" name="Arco 68"/>
              <p:cNvSpPr/>
              <p:nvPr/>
            </p:nvSpPr>
            <p:spPr>
              <a:xfrm rot="16200000">
                <a:off x="5809415" y="1331188"/>
                <a:ext cx="3123862" cy="2898252"/>
              </a:xfrm>
              <a:prstGeom prst="arc">
                <a:avLst>
                  <a:gd name="adj1" fmla="val 16200000"/>
                  <a:gd name="adj2" fmla="val 199593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0" name="Connettore 1 69"/>
              <p:cNvCxnSpPr/>
              <p:nvPr/>
            </p:nvCxnSpPr>
            <p:spPr>
              <a:xfrm flipV="1">
                <a:off x="6660232" y="1218382"/>
                <a:ext cx="72008" cy="1935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Connettore 1 70"/>
              <p:cNvCxnSpPr>
                <a:stCxn id="68" idx="2"/>
              </p:cNvCxnSpPr>
              <p:nvPr/>
            </p:nvCxnSpPr>
            <p:spPr>
              <a:xfrm>
                <a:off x="6663126" y="1212664"/>
                <a:ext cx="69114" cy="5718"/>
              </a:xfrm>
              <a:prstGeom prst="line">
                <a:avLst/>
              </a:prstGeom>
            </p:spPr>
            <p:style>
              <a:lnRef idx="1">
                <a:schemeClr val="accent1"/>
              </a:lnRef>
              <a:fillRef idx="0">
                <a:schemeClr val="accent1"/>
              </a:fillRef>
              <a:effectRef idx="0">
                <a:schemeClr val="accent1"/>
              </a:effectRef>
              <a:fontRef idx="minor">
                <a:schemeClr val="tx1"/>
              </a:fontRef>
            </p:style>
          </p:cxnSp>
        </p:grpSp>
        <p:sp>
          <p:nvSpPr>
            <p:cNvPr id="83" name="CasellaDiTesto 82"/>
            <p:cNvSpPr txBox="1"/>
            <p:nvPr/>
          </p:nvSpPr>
          <p:spPr>
            <a:xfrm>
              <a:off x="6328354" y="1223825"/>
              <a:ext cx="791973" cy="369332"/>
            </a:xfrm>
            <a:prstGeom prst="rect">
              <a:avLst/>
            </a:prstGeom>
            <a:noFill/>
          </p:spPr>
          <p:txBody>
            <a:bodyPr wrap="square" rtlCol="0">
              <a:spAutoFit/>
            </a:bodyPr>
            <a:lstStyle/>
            <a:p>
              <a:r>
                <a:rPr lang="it-IT" dirty="0" smtClean="0"/>
                <a:t>2</a:t>
              </a:r>
              <a:endParaRPr lang="en-US" dirty="0"/>
            </a:p>
          </p:txBody>
        </p:sp>
        <p:sp>
          <p:nvSpPr>
            <p:cNvPr id="84" name="CasellaDiTesto 83"/>
            <p:cNvSpPr txBox="1"/>
            <p:nvPr/>
          </p:nvSpPr>
          <p:spPr>
            <a:xfrm>
              <a:off x="6696373" y="1609290"/>
              <a:ext cx="791973" cy="369332"/>
            </a:xfrm>
            <a:prstGeom prst="rect">
              <a:avLst/>
            </a:prstGeom>
            <a:noFill/>
          </p:spPr>
          <p:txBody>
            <a:bodyPr wrap="square" rtlCol="0">
              <a:spAutoFit/>
            </a:bodyPr>
            <a:lstStyle/>
            <a:p>
              <a:r>
                <a:rPr lang="it-IT" dirty="0" smtClean="0"/>
                <a:t>1</a:t>
              </a:r>
              <a:endParaRPr lang="en-US" dirty="0"/>
            </a:p>
          </p:txBody>
        </p:sp>
        <p:sp>
          <p:nvSpPr>
            <p:cNvPr id="87" name="CasellaDiTesto 86"/>
            <p:cNvSpPr txBox="1"/>
            <p:nvPr/>
          </p:nvSpPr>
          <p:spPr>
            <a:xfrm>
              <a:off x="7465849" y="902880"/>
              <a:ext cx="639105" cy="369332"/>
            </a:xfrm>
            <a:prstGeom prst="rect">
              <a:avLst/>
            </a:prstGeom>
            <a:noFill/>
          </p:spPr>
          <p:txBody>
            <a:bodyPr wrap="square" rtlCol="0">
              <a:spAutoFit/>
            </a:bodyPr>
            <a:lstStyle/>
            <a:p>
              <a:r>
                <a:rPr lang="en-US" dirty="0" smtClean="0">
                  <a:latin typeface="GreekC"/>
                  <a:cs typeface="GreekC"/>
                </a:rPr>
                <a:t>a</a:t>
              </a:r>
              <a:r>
                <a:rPr lang="en-US" dirty="0" smtClean="0">
                  <a:latin typeface="+mj-lt"/>
                  <a:cs typeface="GreekC"/>
                </a:rPr>
                <a:t>1</a:t>
              </a:r>
              <a:endParaRPr lang="en-US" dirty="0">
                <a:latin typeface="+mj-lt"/>
              </a:endParaRPr>
            </a:p>
          </p:txBody>
        </p:sp>
        <p:sp>
          <p:nvSpPr>
            <p:cNvPr id="88" name="CasellaDiTesto 87"/>
            <p:cNvSpPr txBox="1"/>
            <p:nvPr/>
          </p:nvSpPr>
          <p:spPr>
            <a:xfrm>
              <a:off x="7285771" y="452855"/>
              <a:ext cx="639105" cy="369332"/>
            </a:xfrm>
            <a:prstGeom prst="rect">
              <a:avLst/>
            </a:prstGeom>
            <a:noFill/>
          </p:spPr>
          <p:txBody>
            <a:bodyPr wrap="square" rtlCol="0">
              <a:spAutoFit/>
            </a:bodyPr>
            <a:lstStyle/>
            <a:p>
              <a:r>
                <a:rPr lang="en-US" dirty="0" smtClean="0">
                  <a:latin typeface="GreekC"/>
                  <a:cs typeface="GreekC"/>
                </a:rPr>
                <a:t>a</a:t>
              </a:r>
              <a:r>
                <a:rPr lang="en-US" dirty="0" smtClean="0">
                  <a:latin typeface="+mj-lt"/>
                  <a:cs typeface="GreekC"/>
                </a:rPr>
                <a:t>2</a:t>
              </a:r>
              <a:endParaRPr lang="en-US" dirty="0">
                <a:latin typeface="+mj-lt"/>
              </a:endParaRPr>
            </a:p>
          </p:txBody>
        </p:sp>
        <p:sp>
          <p:nvSpPr>
            <p:cNvPr id="94" name="CasellaDiTesto 93"/>
            <p:cNvSpPr txBox="1"/>
            <p:nvPr/>
          </p:nvSpPr>
          <p:spPr>
            <a:xfrm>
              <a:off x="7474867" y="2846189"/>
              <a:ext cx="791973" cy="369332"/>
            </a:xfrm>
            <a:prstGeom prst="rect">
              <a:avLst/>
            </a:prstGeom>
            <a:noFill/>
          </p:spPr>
          <p:txBody>
            <a:bodyPr wrap="square" rtlCol="0">
              <a:spAutoFit/>
            </a:bodyPr>
            <a:lstStyle/>
            <a:p>
              <a:r>
                <a:rPr lang="it-IT" dirty="0" smtClean="0"/>
                <a:t>B2k(1)</a:t>
              </a:r>
              <a:endParaRPr lang="en-US" dirty="0"/>
            </a:p>
          </p:txBody>
        </p:sp>
        <p:sp>
          <p:nvSpPr>
            <p:cNvPr id="95" name="CasellaDiTesto 94"/>
            <p:cNvSpPr txBox="1"/>
            <p:nvPr/>
          </p:nvSpPr>
          <p:spPr>
            <a:xfrm>
              <a:off x="6695887" y="2846189"/>
              <a:ext cx="909437" cy="369332"/>
            </a:xfrm>
            <a:prstGeom prst="rect">
              <a:avLst/>
            </a:prstGeom>
            <a:noFill/>
          </p:spPr>
          <p:txBody>
            <a:bodyPr wrap="square" rtlCol="0">
              <a:spAutoFit/>
            </a:bodyPr>
            <a:lstStyle/>
            <a:p>
              <a:r>
                <a:rPr lang="it-IT" dirty="0" smtClean="0"/>
                <a:t>B1k’(1)</a:t>
              </a:r>
              <a:endParaRPr lang="en-US" dirty="0"/>
            </a:p>
          </p:txBody>
        </p:sp>
        <p:sp>
          <p:nvSpPr>
            <p:cNvPr id="96" name="CasellaDiTesto 95"/>
            <p:cNvSpPr txBox="1"/>
            <p:nvPr/>
          </p:nvSpPr>
          <p:spPr>
            <a:xfrm>
              <a:off x="6007611" y="2846189"/>
              <a:ext cx="931687" cy="369332"/>
            </a:xfrm>
            <a:prstGeom prst="rect">
              <a:avLst/>
            </a:prstGeom>
            <a:noFill/>
          </p:spPr>
          <p:txBody>
            <a:bodyPr wrap="square" rtlCol="0">
              <a:spAutoFit/>
            </a:bodyPr>
            <a:lstStyle/>
            <a:p>
              <a:r>
                <a:rPr lang="it-IT" dirty="0" smtClean="0"/>
                <a:t>B2k’(2)</a:t>
              </a:r>
              <a:endParaRPr lang="en-US" dirty="0"/>
            </a:p>
          </p:txBody>
        </p:sp>
        <p:sp>
          <p:nvSpPr>
            <p:cNvPr id="97" name="CasellaDiTesto 96"/>
            <p:cNvSpPr txBox="1"/>
            <p:nvPr/>
          </p:nvSpPr>
          <p:spPr>
            <a:xfrm>
              <a:off x="5232367" y="2846189"/>
              <a:ext cx="791973" cy="369332"/>
            </a:xfrm>
            <a:prstGeom prst="rect">
              <a:avLst/>
            </a:prstGeom>
            <a:noFill/>
          </p:spPr>
          <p:txBody>
            <a:bodyPr wrap="square" rtlCol="0">
              <a:spAutoFit/>
            </a:bodyPr>
            <a:lstStyle/>
            <a:p>
              <a:r>
                <a:rPr lang="it-IT" dirty="0" smtClean="0"/>
                <a:t>B1k(2)</a:t>
              </a:r>
              <a:endParaRPr lang="en-US" dirty="0"/>
            </a:p>
          </p:txBody>
        </p:sp>
      </p:grpSp>
      <mc:AlternateContent xmlns:mc="http://schemas.openxmlformats.org/markup-compatibility/2006" xmlns:a14="http://schemas.microsoft.com/office/drawing/2010/main">
        <mc:Choice Requires="a14">
          <p:sp>
            <p:nvSpPr>
              <p:cNvPr id="99" name="CasellaDiTesto 98"/>
              <p:cNvSpPr txBox="1"/>
              <p:nvPr/>
            </p:nvSpPr>
            <p:spPr>
              <a:xfrm>
                <a:off x="232416" y="3861048"/>
                <a:ext cx="6464270" cy="38151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a:rPr>
                        <m:t>𝐵</m:t>
                      </m:r>
                      <m:r>
                        <a:rPr lang="it-IT" b="0" i="1" smtClean="0">
                          <a:latin typeface="Cambria Math"/>
                        </a:rPr>
                        <m:t>2</m:t>
                      </m:r>
                      <m:r>
                        <a:rPr lang="it-IT" b="0" i="1" smtClean="0">
                          <a:latin typeface="Cambria Math"/>
                        </a:rPr>
                        <m:t>𝑘</m:t>
                      </m:r>
                      <m:d>
                        <m:dPr>
                          <m:ctrlPr>
                            <a:rPr lang="it-IT" b="0" i="1" smtClean="0">
                              <a:latin typeface="Cambria Math" panose="02040503050406030204" pitchFamily="18" charset="0"/>
                            </a:rPr>
                          </m:ctrlPr>
                        </m:dPr>
                        <m:e>
                          <m:r>
                            <a:rPr lang="it-IT" b="0" i="1" smtClean="0">
                              <a:latin typeface="Cambria Math"/>
                            </a:rPr>
                            <m:t>𝑘</m:t>
                          </m:r>
                        </m:e>
                      </m:d>
                      <m:r>
                        <a:rPr lang="it-IT" b="0" i="1" smtClean="0">
                          <a:latin typeface="Cambria Math"/>
                        </a:rPr>
                        <m:t>−</m:t>
                      </m:r>
                      <m:r>
                        <a:rPr lang="it-IT" b="0" i="1" smtClean="0">
                          <a:latin typeface="Cambria Math"/>
                        </a:rPr>
                        <m:t>𝐵</m:t>
                      </m:r>
                      <m:r>
                        <a:rPr lang="it-IT" b="0" i="1" smtClean="0">
                          <a:latin typeface="Cambria Math"/>
                        </a:rPr>
                        <m:t>1</m:t>
                      </m:r>
                      <m:r>
                        <a:rPr lang="it-IT" b="0" i="1" smtClean="0">
                          <a:latin typeface="Cambria Math"/>
                        </a:rPr>
                        <m:t>𝑘</m:t>
                      </m:r>
                      <m:d>
                        <m:dPr>
                          <m:ctrlPr>
                            <a:rPr lang="it-IT" b="0" i="1" smtClean="0">
                              <a:latin typeface="Cambria Math" panose="02040503050406030204" pitchFamily="18" charset="0"/>
                            </a:rPr>
                          </m:ctrlPr>
                        </m:dPr>
                        <m:e>
                          <m:r>
                            <a:rPr lang="it-IT" b="0" i="1" smtClean="0">
                              <a:latin typeface="Cambria Math"/>
                            </a:rPr>
                            <m:t>𝑘</m:t>
                          </m:r>
                        </m:e>
                      </m:d>
                      <m:r>
                        <a:rPr lang="it-IT" i="1">
                          <a:latin typeface="Cambria Math"/>
                        </a:rPr>
                        <m:t>+</m:t>
                      </m:r>
                      <m:r>
                        <a:rPr lang="it-IT" i="1">
                          <a:latin typeface="Cambria Math"/>
                        </a:rPr>
                        <m:t>𝐵</m:t>
                      </m:r>
                      <m:r>
                        <a:rPr lang="it-IT" i="1">
                          <a:latin typeface="Cambria Math"/>
                        </a:rPr>
                        <m:t>2</m:t>
                      </m:r>
                      <m:r>
                        <a:rPr lang="it-IT" i="1">
                          <a:latin typeface="Cambria Math"/>
                        </a:rPr>
                        <m:t>𝑘</m:t>
                      </m:r>
                      <m:d>
                        <m:dPr>
                          <m:ctrlPr>
                            <a:rPr lang="it-IT" i="1">
                              <a:latin typeface="Cambria Math" panose="02040503050406030204" pitchFamily="18" charset="0"/>
                            </a:rPr>
                          </m:ctrlPr>
                        </m:dPr>
                        <m:e>
                          <m:r>
                            <a:rPr lang="it-IT" i="1">
                              <a:latin typeface="Cambria Math"/>
                            </a:rPr>
                            <m:t>𝑘</m:t>
                          </m:r>
                          <m:r>
                            <a:rPr lang="it-IT" i="1">
                              <a:latin typeface="Cambria Math"/>
                            </a:rPr>
                            <m:t>+1</m:t>
                          </m:r>
                        </m:e>
                      </m:d>
                      <m:r>
                        <a:rPr lang="it-IT" b="0" i="1" smtClean="0">
                          <a:latin typeface="Cambria Math"/>
                        </a:rPr>
                        <m:t>−</m:t>
                      </m:r>
                      <m:r>
                        <a:rPr lang="it-IT" b="0" i="1" smtClean="0">
                          <a:latin typeface="Cambria Math"/>
                        </a:rPr>
                        <m:t>𝐵</m:t>
                      </m:r>
                      <m:r>
                        <a:rPr lang="it-IT" b="0" i="1" smtClean="0">
                          <a:latin typeface="Cambria Math"/>
                        </a:rPr>
                        <m:t>1</m:t>
                      </m:r>
                      <m:r>
                        <a:rPr lang="it-IT" b="0" i="1" smtClean="0">
                          <a:latin typeface="Cambria Math"/>
                        </a:rPr>
                        <m:t>𝑘</m:t>
                      </m:r>
                      <m:d>
                        <m:dPr>
                          <m:ctrlPr>
                            <a:rPr lang="it-IT" b="0" i="1" smtClean="0">
                              <a:latin typeface="Cambria Math" panose="02040503050406030204" pitchFamily="18" charset="0"/>
                            </a:rPr>
                          </m:ctrlPr>
                        </m:dPr>
                        <m:e>
                          <m:r>
                            <a:rPr lang="it-IT" b="0" i="1" smtClean="0">
                              <a:latin typeface="Cambria Math"/>
                            </a:rPr>
                            <m:t>𝑘</m:t>
                          </m:r>
                          <m:r>
                            <a:rPr lang="it-IT" b="0" i="1" smtClean="0">
                              <a:latin typeface="Cambria Math"/>
                            </a:rPr>
                            <m:t>+1</m:t>
                          </m:r>
                        </m:e>
                      </m:d>
                      <m:r>
                        <a:rPr lang="it-IT" b="0" i="1" smtClean="0">
                          <a:latin typeface="Cambria Math"/>
                        </a:rPr>
                        <m:t>=</m:t>
                      </m:r>
                      <m:sSub>
                        <m:sSubPr>
                          <m:ctrlPr>
                            <a:rPr lang="it-IT" b="0" i="1" smtClean="0">
                              <a:latin typeface="Cambria Math" panose="02040503050406030204" pitchFamily="18" charset="0"/>
                            </a:rPr>
                          </m:ctrlPr>
                        </m:sSubPr>
                        <m:e>
                          <m:r>
                            <a:rPr lang="it-IT" b="0" i="1" smtClean="0">
                              <a:latin typeface="Cambria Math"/>
                            </a:rPr>
                            <m:t>h</m:t>
                          </m:r>
                        </m:e>
                        <m:sub>
                          <m:r>
                            <a:rPr lang="it-IT" b="0" i="1" smtClean="0">
                              <a:latin typeface="Cambria Math"/>
                            </a:rPr>
                            <m:t>𝑐</m:t>
                          </m:r>
                          <m:r>
                            <a:rPr lang="it-IT" b="0" i="1" smtClean="0">
                              <a:latin typeface="Cambria Math"/>
                            </a:rPr>
                            <m:t>,</m:t>
                          </m:r>
                          <m:r>
                            <a:rPr lang="it-IT" b="0" i="1" smtClean="0">
                              <a:latin typeface="Cambria Math"/>
                            </a:rPr>
                            <m:t>𝑘</m:t>
                          </m:r>
                        </m:sub>
                      </m:sSub>
                      <m:r>
                        <a:rPr lang="it-IT" b="0" i="1" smtClean="0">
                          <a:latin typeface="Cambria Math"/>
                        </a:rPr>
                        <m:t>+</m:t>
                      </m:r>
                      <m:sSub>
                        <m:sSubPr>
                          <m:ctrlPr>
                            <a:rPr lang="it-IT" i="1">
                              <a:latin typeface="Cambria Math" panose="02040503050406030204" pitchFamily="18" charset="0"/>
                            </a:rPr>
                          </m:ctrlPr>
                        </m:sSubPr>
                        <m:e>
                          <m:r>
                            <a:rPr lang="it-IT" i="1">
                              <a:latin typeface="Cambria Math"/>
                            </a:rPr>
                            <m:t>h</m:t>
                          </m:r>
                        </m:e>
                        <m:sub>
                          <m:r>
                            <a:rPr lang="it-IT" i="1">
                              <a:latin typeface="Cambria Math"/>
                            </a:rPr>
                            <m:t>𝑐</m:t>
                          </m:r>
                          <m:r>
                            <a:rPr lang="it-IT" b="0" i="1" smtClean="0">
                              <a:latin typeface="Cambria Math"/>
                            </a:rPr>
                            <m:t>,</m:t>
                          </m:r>
                          <m:r>
                            <a:rPr lang="it-IT" b="0" i="1" smtClean="0">
                              <a:latin typeface="Cambria Math"/>
                            </a:rPr>
                            <m:t>𝑘</m:t>
                          </m:r>
                          <m:r>
                            <a:rPr lang="it-IT" b="0" i="1" smtClean="0">
                              <a:latin typeface="Cambria Math"/>
                            </a:rPr>
                            <m:t>+1</m:t>
                          </m:r>
                        </m:sub>
                      </m:sSub>
                    </m:oMath>
                  </m:oMathPara>
                </a14:m>
                <a:endParaRPr lang="en-US" dirty="0"/>
              </a:p>
            </p:txBody>
          </p:sp>
        </mc:Choice>
        <mc:Fallback xmlns="">
          <p:sp>
            <p:nvSpPr>
              <p:cNvPr id="99" name="CasellaDiTesto 98"/>
              <p:cNvSpPr txBox="1">
                <a:spLocks noRot="1" noChangeAspect="1" noMove="1" noResize="1" noEditPoints="1" noAdjustHandles="1" noChangeArrowheads="1" noChangeShapeType="1" noTextEdit="1"/>
              </p:cNvSpPr>
              <p:nvPr/>
            </p:nvSpPr>
            <p:spPr>
              <a:xfrm>
                <a:off x="232416" y="3861048"/>
                <a:ext cx="6464270" cy="381515"/>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0" name="CasellaDiTesto 99"/>
              <p:cNvSpPr txBox="1"/>
              <p:nvPr/>
            </p:nvSpPr>
            <p:spPr>
              <a:xfrm>
                <a:off x="297900" y="4468510"/>
                <a:ext cx="309026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a:rPr>
                        <m:t>𝐵</m:t>
                      </m:r>
                      <m:r>
                        <a:rPr lang="it-IT" b="0" i="1" smtClean="0">
                          <a:latin typeface="Cambria Math"/>
                        </a:rPr>
                        <m:t>2</m:t>
                      </m:r>
                      <m:r>
                        <a:rPr lang="it-IT" b="0" i="1" smtClean="0">
                          <a:latin typeface="Cambria Math"/>
                        </a:rPr>
                        <m:t>𝑘</m:t>
                      </m:r>
                      <m:d>
                        <m:dPr>
                          <m:ctrlPr>
                            <a:rPr lang="it-IT" b="0" i="1" smtClean="0">
                              <a:latin typeface="Cambria Math" panose="02040503050406030204" pitchFamily="18" charset="0"/>
                            </a:rPr>
                          </m:ctrlPr>
                        </m:dPr>
                        <m:e>
                          <m:r>
                            <a:rPr lang="it-IT" b="0" i="1" smtClean="0">
                              <a:latin typeface="Cambria Math"/>
                            </a:rPr>
                            <m:t>𝑘</m:t>
                          </m:r>
                          <m:r>
                            <a:rPr lang="it-IT" b="0" i="1" smtClean="0">
                              <a:latin typeface="Cambria Math"/>
                            </a:rPr>
                            <m:t>+1</m:t>
                          </m:r>
                        </m:e>
                      </m:d>
                      <m:r>
                        <a:rPr lang="it-IT" b="0" i="1" smtClean="0">
                          <a:latin typeface="Cambria Math"/>
                        </a:rPr>
                        <m:t>−</m:t>
                      </m:r>
                      <m:r>
                        <a:rPr lang="it-IT" b="0" i="1" smtClean="0">
                          <a:latin typeface="Cambria Math"/>
                        </a:rPr>
                        <m:t>𝐵</m:t>
                      </m:r>
                      <m:r>
                        <a:rPr lang="it-IT" b="0" i="1" smtClean="0">
                          <a:latin typeface="Cambria Math"/>
                        </a:rPr>
                        <m:t>1</m:t>
                      </m:r>
                      <m:r>
                        <a:rPr lang="it-IT" b="0" i="1" smtClean="0">
                          <a:latin typeface="Cambria Math"/>
                        </a:rPr>
                        <m:t>𝑘</m:t>
                      </m:r>
                      <m:d>
                        <m:dPr>
                          <m:ctrlPr>
                            <a:rPr lang="it-IT" b="0" i="1" smtClean="0">
                              <a:latin typeface="Cambria Math" panose="02040503050406030204" pitchFamily="18" charset="0"/>
                            </a:rPr>
                          </m:ctrlPr>
                        </m:dPr>
                        <m:e>
                          <m:r>
                            <a:rPr lang="it-IT" b="0" i="1" smtClean="0">
                              <a:latin typeface="Cambria Math"/>
                            </a:rPr>
                            <m:t>𝑘</m:t>
                          </m:r>
                        </m:e>
                      </m:d>
                      <m:r>
                        <a:rPr lang="it-IT" b="0" i="1" smtClean="0">
                          <a:latin typeface="Cambria Math"/>
                        </a:rPr>
                        <m:t>=</m:t>
                      </m:r>
                      <m:sSub>
                        <m:sSubPr>
                          <m:ctrlPr>
                            <a:rPr lang="it-IT" i="1">
                              <a:latin typeface="Cambria Math" panose="02040503050406030204" pitchFamily="18" charset="0"/>
                              <a:ea typeface="Cambria Math"/>
                            </a:rPr>
                          </m:ctrlPr>
                        </m:sSubPr>
                        <m:e>
                          <m:r>
                            <a:rPr lang="it-IT" i="1">
                              <a:latin typeface="Cambria Math"/>
                              <a:ea typeface="Cambria Math"/>
                            </a:rPr>
                            <m:t>∆</m:t>
                          </m:r>
                        </m:e>
                        <m:sub>
                          <m:r>
                            <a:rPr lang="it-IT" i="1">
                              <a:latin typeface="Cambria Math"/>
                              <a:ea typeface="Cambria Math"/>
                            </a:rPr>
                            <m:t>𝑖𝑛𝑡</m:t>
                          </m:r>
                        </m:sub>
                      </m:sSub>
                    </m:oMath>
                  </m:oMathPara>
                </a14:m>
                <a:endParaRPr lang="en-US" dirty="0"/>
              </a:p>
            </p:txBody>
          </p:sp>
        </mc:Choice>
        <mc:Fallback xmlns="">
          <p:sp>
            <p:nvSpPr>
              <p:cNvPr id="100" name="CasellaDiTesto 99"/>
              <p:cNvSpPr txBox="1">
                <a:spLocks noRot="1" noChangeAspect="1" noMove="1" noResize="1" noEditPoints="1" noAdjustHandles="1" noChangeArrowheads="1" noChangeShapeType="1" noTextEdit="1"/>
              </p:cNvSpPr>
              <p:nvPr/>
            </p:nvSpPr>
            <p:spPr>
              <a:xfrm>
                <a:off x="297900" y="4468510"/>
                <a:ext cx="3090269" cy="369332"/>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1" name="CasellaDiTesto 100"/>
              <p:cNvSpPr txBox="1"/>
              <p:nvPr/>
            </p:nvSpPr>
            <p:spPr>
              <a:xfrm>
                <a:off x="3775201" y="4434543"/>
                <a:ext cx="313355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a:rPr>
                        <m:t>𝐵</m:t>
                      </m:r>
                      <m:r>
                        <a:rPr lang="it-IT" b="0" i="1" smtClean="0">
                          <a:latin typeface="Cambria Math"/>
                        </a:rPr>
                        <m:t>2</m:t>
                      </m:r>
                      <m:r>
                        <a:rPr lang="it-IT" b="0" i="1" smtClean="0">
                          <a:latin typeface="Cambria Math"/>
                        </a:rPr>
                        <m:t>𝑘</m:t>
                      </m:r>
                      <m:d>
                        <m:dPr>
                          <m:ctrlPr>
                            <a:rPr lang="it-IT" b="0" i="1" smtClean="0">
                              <a:latin typeface="Cambria Math" panose="02040503050406030204" pitchFamily="18" charset="0"/>
                            </a:rPr>
                          </m:ctrlPr>
                        </m:dPr>
                        <m:e>
                          <m:r>
                            <a:rPr lang="it-IT" b="0" i="1" smtClean="0">
                              <a:latin typeface="Cambria Math"/>
                            </a:rPr>
                            <m:t>𝑘</m:t>
                          </m:r>
                        </m:e>
                      </m:d>
                      <m:r>
                        <a:rPr lang="it-IT" b="0" i="1" smtClean="0">
                          <a:latin typeface="Cambria Math"/>
                        </a:rPr>
                        <m:t>−</m:t>
                      </m:r>
                      <m:r>
                        <a:rPr lang="it-IT" b="0" i="1" smtClean="0">
                          <a:latin typeface="Cambria Math"/>
                        </a:rPr>
                        <m:t>𝐵</m:t>
                      </m:r>
                      <m:r>
                        <a:rPr lang="it-IT" b="0" i="1" smtClean="0">
                          <a:latin typeface="Cambria Math"/>
                        </a:rPr>
                        <m:t>1</m:t>
                      </m:r>
                      <m:r>
                        <a:rPr lang="it-IT" b="0" i="1" smtClean="0">
                          <a:latin typeface="Cambria Math"/>
                        </a:rPr>
                        <m:t>𝑘</m:t>
                      </m:r>
                      <m:d>
                        <m:dPr>
                          <m:ctrlPr>
                            <a:rPr lang="it-IT" b="0" i="1" smtClean="0">
                              <a:latin typeface="Cambria Math" panose="02040503050406030204" pitchFamily="18" charset="0"/>
                            </a:rPr>
                          </m:ctrlPr>
                        </m:dPr>
                        <m:e>
                          <m:r>
                            <a:rPr lang="it-IT" b="0" i="1" smtClean="0">
                              <a:latin typeface="Cambria Math"/>
                            </a:rPr>
                            <m:t>𝑘</m:t>
                          </m:r>
                          <m:r>
                            <a:rPr lang="it-IT" b="0" i="1" smtClean="0">
                              <a:latin typeface="Cambria Math"/>
                            </a:rPr>
                            <m:t>+1</m:t>
                          </m:r>
                        </m:e>
                      </m:d>
                      <m:r>
                        <a:rPr lang="it-IT" b="0" i="1" smtClean="0">
                          <a:latin typeface="Cambria Math"/>
                        </a:rPr>
                        <m:t>=</m:t>
                      </m:r>
                      <m:sSub>
                        <m:sSubPr>
                          <m:ctrlPr>
                            <a:rPr lang="it-IT" b="0" i="1" smtClean="0">
                              <a:latin typeface="Cambria Math" panose="02040503050406030204" pitchFamily="18" charset="0"/>
                            </a:rPr>
                          </m:ctrlPr>
                        </m:sSubPr>
                        <m:e>
                          <m:r>
                            <a:rPr lang="it-IT" i="1">
                              <a:latin typeface="Cambria Math"/>
                              <a:ea typeface="Cambria Math"/>
                            </a:rPr>
                            <m:t>𝐿</m:t>
                          </m:r>
                        </m:e>
                        <m:sub>
                          <m:r>
                            <a:rPr lang="it-IT" b="0" i="1" smtClean="0">
                              <a:latin typeface="Cambria Math"/>
                            </a:rPr>
                            <m:t>𝑏</m:t>
                          </m:r>
                          <m:r>
                            <a:rPr lang="it-IT" b="0" i="1" smtClean="0">
                              <a:latin typeface="Cambria Math"/>
                            </a:rPr>
                            <m:t>2</m:t>
                          </m:r>
                          <m:r>
                            <a:rPr lang="it-IT" b="0" i="1" smtClean="0">
                              <a:latin typeface="Cambria Math"/>
                            </a:rPr>
                            <m:t>𝑏</m:t>
                          </m:r>
                        </m:sub>
                      </m:sSub>
                    </m:oMath>
                  </m:oMathPara>
                </a14:m>
                <a:endParaRPr lang="en-US" dirty="0"/>
              </a:p>
            </p:txBody>
          </p:sp>
        </mc:Choice>
        <mc:Fallback xmlns="">
          <p:sp>
            <p:nvSpPr>
              <p:cNvPr id="101" name="CasellaDiTesto 100"/>
              <p:cNvSpPr txBox="1">
                <a:spLocks noRot="1" noChangeAspect="1" noMove="1" noResize="1" noEditPoints="1" noAdjustHandles="1" noChangeArrowheads="1" noChangeShapeType="1" noTextEdit="1"/>
              </p:cNvSpPr>
              <p:nvPr/>
            </p:nvSpPr>
            <p:spPr>
              <a:xfrm>
                <a:off x="3775201" y="4434543"/>
                <a:ext cx="3133550" cy="369332"/>
              </a:xfrm>
              <a:prstGeom prst="rect">
                <a:avLst/>
              </a:prstGeom>
              <a:blipFill rotWithShape="1">
                <a:blip r:embed="rId5"/>
                <a:stretch>
                  <a:fillRect/>
                </a:stretch>
              </a:blipFill>
            </p:spPr>
            <p:txBody>
              <a:bodyPr/>
              <a:lstStyle/>
              <a:p>
                <a:r>
                  <a:rPr lang="en-US">
                    <a:noFill/>
                  </a:rPr>
                  <a:t> </a:t>
                </a:r>
              </a:p>
            </p:txBody>
          </p:sp>
        </mc:Fallback>
      </mc:AlternateContent>
      <p:sp>
        <p:nvSpPr>
          <p:cNvPr id="102" name="CasellaDiTesto 101"/>
          <p:cNvSpPr txBox="1"/>
          <p:nvPr/>
        </p:nvSpPr>
        <p:spPr>
          <a:xfrm>
            <a:off x="232416" y="5013176"/>
            <a:ext cx="8660064" cy="369332"/>
          </a:xfrm>
          <a:prstGeom prst="rect">
            <a:avLst/>
          </a:prstGeom>
          <a:noFill/>
        </p:spPr>
        <p:txBody>
          <a:bodyPr wrap="square" rtlCol="0">
            <a:spAutoFit/>
          </a:bodyPr>
          <a:lstStyle/>
          <a:p>
            <a:r>
              <a:rPr lang="it-IT" dirty="0" smtClean="0"/>
              <a:t>Lb2b è costante non viene mosso perché è lo spazio complessivo tra le 2 barriere</a:t>
            </a:r>
            <a:endParaRPr lang="en-US" dirty="0"/>
          </a:p>
        </p:txBody>
      </p:sp>
      <mc:AlternateContent xmlns:mc="http://schemas.openxmlformats.org/markup-compatibility/2006" xmlns:a14="http://schemas.microsoft.com/office/drawing/2010/main">
        <mc:Choice Requires="a14">
          <p:sp>
            <p:nvSpPr>
              <p:cNvPr id="103" name="CasellaDiTesto 102"/>
              <p:cNvSpPr txBox="1"/>
              <p:nvPr/>
            </p:nvSpPr>
            <p:spPr>
              <a:xfrm>
                <a:off x="214075" y="5589240"/>
                <a:ext cx="2624821" cy="381515"/>
              </a:xfrm>
              <a:prstGeom prst="rect">
                <a:avLst/>
              </a:prstGeom>
              <a:noFill/>
            </p:spPr>
            <p:txBody>
              <a:bodyPr wrap="none" rtlCol="0">
                <a:spAutoFit/>
              </a:bodyPr>
              <a:lstStyle/>
              <a:p>
                <a14:m>
                  <m:oMath xmlns:m="http://schemas.openxmlformats.org/officeDocument/2006/math">
                    <m:sSub>
                      <m:sSubPr>
                        <m:ctrlPr>
                          <a:rPr lang="it-IT" b="0" i="1" smtClean="0">
                            <a:latin typeface="Cambria Math" panose="02040503050406030204" pitchFamily="18" charset="0"/>
                          </a:rPr>
                        </m:ctrlPr>
                      </m:sSubPr>
                      <m:e>
                        <m:r>
                          <a:rPr lang="it-IT" i="1">
                            <a:latin typeface="Cambria Math"/>
                            <a:ea typeface="Cambria Math"/>
                          </a:rPr>
                          <m:t>𝐿</m:t>
                        </m:r>
                      </m:e>
                      <m:sub>
                        <m:r>
                          <a:rPr lang="it-IT" b="0" i="1" smtClean="0">
                            <a:latin typeface="Cambria Math"/>
                          </a:rPr>
                          <m:t>𝑏</m:t>
                        </m:r>
                        <m:r>
                          <a:rPr lang="it-IT" b="0" i="1" smtClean="0">
                            <a:latin typeface="Cambria Math"/>
                          </a:rPr>
                          <m:t>2</m:t>
                        </m:r>
                        <m:r>
                          <a:rPr lang="it-IT" b="0" i="1" smtClean="0">
                            <a:latin typeface="Cambria Math"/>
                          </a:rPr>
                          <m:t>𝑏</m:t>
                        </m:r>
                      </m:sub>
                    </m:sSub>
                    <m:r>
                      <a:rPr lang="it-IT" b="0" i="1" smtClean="0">
                        <a:latin typeface="Cambria Math"/>
                      </a:rPr>
                      <m:t>=</m:t>
                    </m:r>
                    <m:sSub>
                      <m:sSubPr>
                        <m:ctrlPr>
                          <a:rPr lang="it-IT" i="1">
                            <a:latin typeface="Cambria Math" panose="02040503050406030204" pitchFamily="18" charset="0"/>
                          </a:rPr>
                        </m:ctrlPr>
                      </m:sSubPr>
                      <m:e>
                        <m:r>
                          <a:rPr lang="it-IT" i="1">
                            <a:latin typeface="Cambria Math"/>
                          </a:rPr>
                          <m:t>h</m:t>
                        </m:r>
                      </m:e>
                      <m:sub>
                        <m:r>
                          <a:rPr lang="it-IT" i="1">
                            <a:latin typeface="Cambria Math"/>
                          </a:rPr>
                          <m:t>𝑐</m:t>
                        </m:r>
                        <m:r>
                          <a:rPr lang="it-IT" b="0" i="1" smtClean="0">
                            <a:latin typeface="Cambria Math"/>
                          </a:rPr>
                          <m:t>,</m:t>
                        </m:r>
                        <m:r>
                          <a:rPr lang="it-IT" b="0" i="1" smtClean="0">
                            <a:latin typeface="Cambria Math"/>
                          </a:rPr>
                          <m:t>𝑘</m:t>
                        </m:r>
                      </m:sub>
                    </m:sSub>
                    <m:r>
                      <a:rPr lang="it-IT" i="1">
                        <a:latin typeface="Cambria Math"/>
                      </a:rPr>
                      <m:t>+</m:t>
                    </m:r>
                    <m:sSub>
                      <m:sSubPr>
                        <m:ctrlPr>
                          <a:rPr lang="it-IT" i="1">
                            <a:latin typeface="Cambria Math" panose="02040503050406030204" pitchFamily="18" charset="0"/>
                          </a:rPr>
                        </m:ctrlPr>
                      </m:sSubPr>
                      <m:e>
                        <m:r>
                          <a:rPr lang="it-IT" i="1">
                            <a:latin typeface="Cambria Math"/>
                          </a:rPr>
                          <m:t>h</m:t>
                        </m:r>
                      </m:e>
                      <m:sub>
                        <m:r>
                          <a:rPr lang="it-IT" i="1">
                            <a:latin typeface="Cambria Math"/>
                          </a:rPr>
                          <m:t>𝑐</m:t>
                        </m:r>
                        <m:r>
                          <a:rPr lang="it-IT" b="0" i="1" smtClean="0">
                            <a:latin typeface="Cambria Math"/>
                          </a:rPr>
                          <m:t>,</m:t>
                        </m:r>
                        <m:r>
                          <a:rPr lang="it-IT" b="0" i="1" smtClean="0">
                            <a:latin typeface="Cambria Math"/>
                          </a:rPr>
                          <m:t>𝑘</m:t>
                        </m:r>
                        <m:r>
                          <a:rPr lang="it-IT" b="0" i="1" smtClean="0">
                            <a:latin typeface="Cambria Math"/>
                          </a:rPr>
                          <m:t>+1</m:t>
                        </m:r>
                      </m:sub>
                    </m:sSub>
                  </m:oMath>
                </a14:m>
                <a:r>
                  <a:rPr lang="en-US" dirty="0" smtClean="0"/>
                  <a:t>-</a:t>
                </a:r>
                <a14:m>
                  <m:oMath xmlns:m="http://schemas.openxmlformats.org/officeDocument/2006/math">
                    <m:sSub>
                      <m:sSubPr>
                        <m:ctrlPr>
                          <a:rPr lang="it-IT" i="1">
                            <a:latin typeface="Cambria Math" panose="02040503050406030204" pitchFamily="18" charset="0"/>
                            <a:ea typeface="Cambria Math"/>
                          </a:rPr>
                        </m:ctrlPr>
                      </m:sSubPr>
                      <m:e>
                        <m:r>
                          <a:rPr lang="it-IT" i="1">
                            <a:latin typeface="Cambria Math"/>
                            <a:ea typeface="Cambria Math"/>
                          </a:rPr>
                          <m:t>∆</m:t>
                        </m:r>
                      </m:e>
                      <m:sub>
                        <m:r>
                          <a:rPr lang="it-IT" i="1">
                            <a:latin typeface="Cambria Math"/>
                            <a:ea typeface="Cambria Math"/>
                          </a:rPr>
                          <m:t>𝑖𝑛𝑡</m:t>
                        </m:r>
                      </m:sub>
                    </m:sSub>
                  </m:oMath>
                </a14:m>
                <a:endParaRPr lang="en-US" dirty="0"/>
              </a:p>
            </p:txBody>
          </p:sp>
        </mc:Choice>
        <mc:Fallback xmlns="">
          <p:sp>
            <p:nvSpPr>
              <p:cNvPr id="103" name="CasellaDiTesto 102"/>
              <p:cNvSpPr txBox="1">
                <a:spLocks noRot="1" noChangeAspect="1" noMove="1" noResize="1" noEditPoints="1" noAdjustHandles="1" noChangeArrowheads="1" noChangeShapeType="1" noTextEdit="1"/>
              </p:cNvSpPr>
              <p:nvPr/>
            </p:nvSpPr>
            <p:spPr>
              <a:xfrm>
                <a:off x="214075" y="5589240"/>
                <a:ext cx="2624821" cy="381515"/>
              </a:xfrm>
              <a:prstGeom prst="rect">
                <a:avLst/>
              </a:prstGeom>
              <a:blipFill rotWithShape="1">
                <a:blip r:embed="rId6"/>
                <a:stretch>
                  <a:fillRect t="-6452" b="-241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4" name="CasellaDiTesto 103"/>
              <p:cNvSpPr txBox="1"/>
              <p:nvPr/>
            </p:nvSpPr>
            <p:spPr>
              <a:xfrm>
                <a:off x="179512" y="6237312"/>
                <a:ext cx="4435189" cy="391582"/>
              </a:xfrm>
              <a:prstGeom prst="rect">
                <a:avLst/>
              </a:prstGeom>
              <a:noFill/>
            </p:spPr>
            <p:txBody>
              <a:bodyPr wrap="none" rtlCol="0">
                <a:spAutoFit/>
              </a:bodyPr>
              <a:lstStyle/>
              <a:p>
                <a14:m>
                  <m:oMath xmlns:m="http://schemas.openxmlformats.org/officeDocument/2006/math">
                    <m:sSub>
                      <m:sSubPr>
                        <m:ctrlPr>
                          <a:rPr lang="it-IT" i="1" smtClean="0">
                            <a:latin typeface="Cambria Math" panose="02040503050406030204" pitchFamily="18" charset="0"/>
                          </a:rPr>
                        </m:ctrlPr>
                      </m:sSubPr>
                      <m:e>
                        <m:sSub>
                          <m:sSubPr>
                            <m:ctrlPr>
                              <a:rPr lang="it-IT" i="1">
                                <a:latin typeface="Cambria Math" panose="02040503050406030204" pitchFamily="18" charset="0"/>
                              </a:rPr>
                            </m:ctrlPr>
                          </m:sSubPr>
                          <m:e>
                            <m:r>
                              <a:rPr lang="it-IT" i="1">
                                <a:latin typeface="Cambria Math"/>
                                <a:ea typeface="Cambria Math"/>
                              </a:rPr>
                              <m:t>𝐿</m:t>
                            </m:r>
                          </m:e>
                          <m:sub>
                            <m:r>
                              <a:rPr lang="it-IT" i="1">
                                <a:latin typeface="Cambria Math"/>
                              </a:rPr>
                              <m:t>𝑏</m:t>
                            </m:r>
                            <m:r>
                              <a:rPr lang="it-IT" i="1">
                                <a:latin typeface="Cambria Math"/>
                              </a:rPr>
                              <m:t>2</m:t>
                            </m:r>
                            <m:r>
                              <a:rPr lang="it-IT" i="1">
                                <a:latin typeface="Cambria Math"/>
                              </a:rPr>
                              <m:t>𝑏</m:t>
                            </m:r>
                          </m:sub>
                        </m:sSub>
                        <m:r>
                          <a:rPr lang="it-IT" b="0" i="1" smtClean="0">
                            <a:latin typeface="Cambria Math"/>
                          </a:rPr>
                          <m:t>=</m:t>
                        </m:r>
                        <m:r>
                          <a:rPr lang="it-IT" i="1">
                            <a:latin typeface="Cambria Math"/>
                          </a:rPr>
                          <m:t>h</m:t>
                        </m:r>
                      </m:e>
                      <m:sub>
                        <m:r>
                          <a:rPr lang="it-IT" i="1">
                            <a:latin typeface="Cambria Math"/>
                          </a:rPr>
                          <m:t>𝑐</m:t>
                        </m:r>
                        <m:r>
                          <a:rPr lang="it-IT" i="1">
                            <a:latin typeface="Cambria Math"/>
                          </a:rPr>
                          <m:t>1</m:t>
                        </m:r>
                      </m:sub>
                    </m:sSub>
                    <m:r>
                      <a:rPr lang="it-IT" i="1">
                        <a:latin typeface="Cambria Math"/>
                      </a:rPr>
                      <m:t>+</m:t>
                    </m:r>
                    <m:sSub>
                      <m:sSubPr>
                        <m:ctrlPr>
                          <a:rPr lang="it-IT" i="1">
                            <a:latin typeface="Cambria Math" panose="02040503050406030204" pitchFamily="18" charset="0"/>
                          </a:rPr>
                        </m:ctrlPr>
                      </m:sSubPr>
                      <m:e>
                        <m:r>
                          <a:rPr lang="it-IT" i="1">
                            <a:latin typeface="Cambria Math"/>
                          </a:rPr>
                          <m:t>h</m:t>
                        </m:r>
                      </m:e>
                      <m:sub>
                        <m:r>
                          <a:rPr lang="it-IT" i="1">
                            <a:latin typeface="Cambria Math"/>
                          </a:rPr>
                          <m:t>𝑐</m:t>
                        </m:r>
                        <m:r>
                          <a:rPr lang="it-IT" i="1">
                            <a:latin typeface="Cambria Math"/>
                          </a:rPr>
                          <m:t>2</m:t>
                        </m:r>
                      </m:sub>
                    </m:sSub>
                  </m:oMath>
                </a14:m>
                <a:r>
                  <a:rPr lang="en-US" dirty="0" smtClean="0"/>
                  <a:t>-</a:t>
                </a:r>
                <a14:m>
                  <m:oMath xmlns:m="http://schemas.openxmlformats.org/officeDocument/2006/math">
                    <m:sSub>
                      <m:sSubPr>
                        <m:ctrlPr>
                          <a:rPr lang="it-IT" i="1">
                            <a:latin typeface="Cambria Math" panose="02040503050406030204" pitchFamily="18" charset="0"/>
                            <a:ea typeface="Cambria Math"/>
                          </a:rPr>
                        </m:ctrlPr>
                      </m:sSubPr>
                      <m:e>
                        <m:r>
                          <a:rPr lang="it-IT" i="1">
                            <a:latin typeface="Cambria Math"/>
                            <a:ea typeface="Cambria Math"/>
                          </a:rPr>
                          <m:t>∆</m:t>
                        </m:r>
                      </m:e>
                      <m:sub>
                        <m:r>
                          <a:rPr lang="it-IT" i="1">
                            <a:latin typeface="Cambria Math"/>
                            <a:ea typeface="Cambria Math"/>
                          </a:rPr>
                          <m:t>𝑖𝑛𝑡</m:t>
                        </m:r>
                      </m:sub>
                    </m:sSub>
                    <m:r>
                      <a:rPr lang="it-IT" b="0" i="1" smtClean="0">
                        <a:latin typeface="Cambria Math"/>
                        <a:ea typeface="Cambria Math"/>
                      </a:rPr>
                      <m:t>=</m:t>
                    </m:r>
                    <m:sSub>
                      <m:sSubPr>
                        <m:ctrlPr>
                          <a:rPr lang="it-IT" i="1">
                            <a:latin typeface="Cambria Math" panose="02040503050406030204" pitchFamily="18" charset="0"/>
                          </a:rPr>
                        </m:ctrlPr>
                      </m:sSubPr>
                      <m:e>
                        <m:r>
                          <a:rPr lang="it-IT" i="1">
                            <a:latin typeface="Cambria Math"/>
                          </a:rPr>
                          <m:t>h</m:t>
                        </m:r>
                        <m:r>
                          <a:rPr lang="it-IT" b="0" i="1" smtClean="0">
                            <a:latin typeface="Cambria Math"/>
                          </a:rPr>
                          <m:t>′</m:t>
                        </m:r>
                      </m:e>
                      <m:sub>
                        <m:r>
                          <a:rPr lang="it-IT" i="1">
                            <a:latin typeface="Cambria Math"/>
                          </a:rPr>
                          <m:t>𝑐</m:t>
                        </m:r>
                        <m:r>
                          <a:rPr lang="it-IT" i="1">
                            <a:latin typeface="Cambria Math"/>
                          </a:rPr>
                          <m:t>1</m:t>
                        </m:r>
                      </m:sub>
                    </m:sSub>
                    <m:r>
                      <a:rPr lang="it-IT" i="1">
                        <a:latin typeface="Cambria Math"/>
                      </a:rPr>
                      <m:t>+</m:t>
                    </m:r>
                    <m:sSub>
                      <m:sSubPr>
                        <m:ctrlPr>
                          <a:rPr lang="it-IT" i="1">
                            <a:latin typeface="Cambria Math" panose="02040503050406030204" pitchFamily="18" charset="0"/>
                          </a:rPr>
                        </m:ctrlPr>
                      </m:sSubPr>
                      <m:e>
                        <m:r>
                          <a:rPr lang="it-IT" i="1">
                            <a:latin typeface="Cambria Math"/>
                          </a:rPr>
                          <m:t>h</m:t>
                        </m:r>
                        <m:r>
                          <a:rPr lang="it-IT" b="0" i="1" smtClean="0">
                            <a:latin typeface="Cambria Math"/>
                          </a:rPr>
                          <m:t>′</m:t>
                        </m:r>
                      </m:e>
                      <m:sub>
                        <m:r>
                          <a:rPr lang="it-IT" i="1">
                            <a:latin typeface="Cambria Math"/>
                          </a:rPr>
                          <m:t>𝑐</m:t>
                        </m:r>
                        <m:r>
                          <a:rPr lang="it-IT" i="1">
                            <a:latin typeface="Cambria Math"/>
                          </a:rPr>
                          <m:t>2</m:t>
                        </m:r>
                      </m:sub>
                    </m:sSub>
                    <m:r>
                      <m:rPr>
                        <m:nor/>
                      </m:rPr>
                      <a:rPr lang="it-IT" b="0" i="0" smtClean="0">
                        <a:latin typeface="Cambria Math"/>
                      </a:rPr>
                      <m:t>+</m:t>
                    </m:r>
                    <m:sSub>
                      <m:sSubPr>
                        <m:ctrlPr>
                          <a:rPr lang="it-IT" b="0" i="1" smtClean="0">
                            <a:latin typeface="Cambria Math" panose="02040503050406030204" pitchFamily="18" charset="0"/>
                          </a:rPr>
                        </m:ctrlPr>
                      </m:sSubPr>
                      <m:e>
                        <m:r>
                          <a:rPr lang="it-IT" b="0" i="1" smtClean="0">
                            <a:latin typeface="Cambria Math"/>
                          </a:rPr>
                          <m:t>h</m:t>
                        </m:r>
                      </m:e>
                      <m:sub>
                        <m:r>
                          <a:rPr lang="it-IT" b="0" i="1" smtClean="0">
                            <a:latin typeface="Cambria Math"/>
                          </a:rPr>
                          <m:t>𝑓𝑒</m:t>
                        </m:r>
                        <m:r>
                          <a:rPr lang="it-IT" b="0" i="1" smtClean="0">
                            <a:latin typeface="Cambria Math"/>
                          </a:rPr>
                          <m:t>,</m:t>
                        </m:r>
                        <m:r>
                          <a:rPr lang="it-IT" b="0" i="1" smtClean="0">
                            <a:latin typeface="Cambria Math"/>
                          </a:rPr>
                          <m:t>𝑚𝑖𝑛</m:t>
                        </m:r>
                      </m:sub>
                    </m:sSub>
                  </m:oMath>
                </a14:m>
                <a:endParaRPr lang="en-US" dirty="0"/>
              </a:p>
            </p:txBody>
          </p:sp>
        </mc:Choice>
        <mc:Fallback xmlns="">
          <p:sp>
            <p:nvSpPr>
              <p:cNvPr id="104" name="CasellaDiTesto 103"/>
              <p:cNvSpPr txBox="1">
                <a:spLocks noRot="1" noChangeAspect="1" noMove="1" noResize="1" noEditPoints="1" noAdjustHandles="1" noChangeArrowheads="1" noChangeShapeType="1" noTextEdit="1"/>
              </p:cNvSpPr>
              <p:nvPr/>
            </p:nvSpPr>
            <p:spPr>
              <a:xfrm>
                <a:off x="179512" y="6237312"/>
                <a:ext cx="4435189" cy="391582"/>
              </a:xfrm>
              <a:prstGeom prst="rect">
                <a:avLst/>
              </a:prstGeom>
              <a:blipFill rotWithShape="1">
                <a:blip r:embed="rId7"/>
                <a:stretch>
                  <a:fillRect t="-6250" b="-20313"/>
                </a:stretch>
              </a:blipFill>
            </p:spPr>
            <p:txBody>
              <a:bodyPr/>
              <a:lstStyle/>
              <a:p>
                <a:r>
                  <a:rPr lang="en-US">
                    <a:noFill/>
                  </a:rPr>
                  <a:t> </a:t>
                </a:r>
              </a:p>
            </p:txBody>
          </p:sp>
        </mc:Fallback>
      </mc:AlternateContent>
      <p:sp>
        <p:nvSpPr>
          <p:cNvPr id="105" name="CasellaDiTesto 104"/>
          <p:cNvSpPr txBox="1"/>
          <p:nvPr/>
        </p:nvSpPr>
        <p:spPr>
          <a:xfrm>
            <a:off x="214075" y="0"/>
            <a:ext cx="8450180" cy="369332"/>
          </a:xfrm>
          <a:prstGeom prst="rect">
            <a:avLst/>
          </a:prstGeom>
          <a:noFill/>
        </p:spPr>
        <p:txBody>
          <a:bodyPr wrap="square" rtlCol="0">
            <a:spAutoFit/>
          </a:bodyPr>
          <a:lstStyle/>
          <a:p>
            <a:pPr algn="ctr"/>
            <a:r>
              <a:rPr lang="it-IT" b="1" dirty="0" smtClean="0"/>
              <a:t>K-</a:t>
            </a:r>
            <a:r>
              <a:rPr lang="it-IT" b="1" dirty="0" err="1" smtClean="0"/>
              <a:t>layer</a:t>
            </a:r>
            <a:r>
              <a:rPr lang="it-IT" b="1" dirty="0" smtClean="0"/>
              <a:t> soggetto a conflitto:</a:t>
            </a:r>
            <a:endParaRPr lang="en-US" b="1" dirty="0"/>
          </a:p>
        </p:txBody>
      </p:sp>
      <p:cxnSp>
        <p:nvCxnSpPr>
          <p:cNvPr id="3" name="Connettore 2 2"/>
          <p:cNvCxnSpPr>
            <a:stCxn id="82" idx="0"/>
            <a:endCxn id="45" idx="0"/>
          </p:cNvCxnSpPr>
          <p:nvPr/>
        </p:nvCxnSpPr>
        <p:spPr>
          <a:xfrm flipV="1">
            <a:off x="628403" y="2853176"/>
            <a:ext cx="559221" cy="3693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Connettore 2 51"/>
          <p:cNvCxnSpPr>
            <a:stCxn id="79" idx="0"/>
          </p:cNvCxnSpPr>
          <p:nvPr/>
        </p:nvCxnSpPr>
        <p:spPr>
          <a:xfrm flipH="1" flipV="1">
            <a:off x="1403646" y="2889056"/>
            <a:ext cx="1" cy="3334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Connettore 2 55"/>
          <p:cNvCxnSpPr>
            <a:stCxn id="78" idx="0"/>
            <a:endCxn id="91" idx="0"/>
          </p:cNvCxnSpPr>
          <p:nvPr/>
        </p:nvCxnSpPr>
        <p:spPr>
          <a:xfrm flipH="1" flipV="1">
            <a:off x="1511840" y="2889055"/>
            <a:ext cx="580083" cy="3334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Connettore 2 57"/>
          <p:cNvCxnSpPr/>
          <p:nvPr/>
        </p:nvCxnSpPr>
        <p:spPr>
          <a:xfrm flipH="1" flipV="1">
            <a:off x="1913258" y="2906995"/>
            <a:ext cx="854000" cy="3513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Connettore 2 71"/>
          <p:cNvCxnSpPr/>
          <p:nvPr/>
        </p:nvCxnSpPr>
        <p:spPr>
          <a:xfrm flipV="1">
            <a:off x="5260816" y="2790585"/>
            <a:ext cx="559221" cy="3693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Connettore 2 72"/>
          <p:cNvCxnSpPr/>
          <p:nvPr/>
        </p:nvCxnSpPr>
        <p:spPr>
          <a:xfrm flipH="1" flipV="1">
            <a:off x="6036062" y="2785130"/>
            <a:ext cx="1" cy="3334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Connettore 2 73"/>
          <p:cNvCxnSpPr/>
          <p:nvPr/>
        </p:nvCxnSpPr>
        <p:spPr>
          <a:xfrm flipH="1" flipV="1">
            <a:off x="6242517" y="2858439"/>
            <a:ext cx="580083" cy="3334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0" name="Connettore 2 89"/>
          <p:cNvCxnSpPr/>
          <p:nvPr/>
        </p:nvCxnSpPr>
        <p:spPr>
          <a:xfrm flipH="1" flipV="1">
            <a:off x="6643935" y="2876379"/>
            <a:ext cx="854000" cy="3513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 name="Segnaposto numero diapositiva 3"/>
          <p:cNvSpPr>
            <a:spLocks noGrp="1"/>
          </p:cNvSpPr>
          <p:nvPr>
            <p:ph type="sldNum" sz="quarter" idx="12"/>
          </p:nvPr>
        </p:nvSpPr>
        <p:spPr/>
        <p:txBody>
          <a:bodyPr/>
          <a:lstStyle/>
          <a:p>
            <a:fld id="{0ED3CA5F-6D11-461C-BAB1-C991C90DC7DD}" type="slidenum">
              <a:rPr lang="en-US" smtClean="0"/>
              <a:pPr/>
              <a:t>6</a:t>
            </a:fld>
            <a:endParaRPr lang="en-US"/>
          </a:p>
        </p:txBody>
      </p:sp>
    </p:spTree>
    <p:extLst>
      <p:ext uri="{BB962C8B-B14F-4D97-AF65-F5344CB8AC3E}">
        <p14:creationId xmlns:p14="http://schemas.microsoft.com/office/powerpoint/2010/main" val="529196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CasellaDiTesto 3"/>
              <p:cNvSpPr txBox="1"/>
              <p:nvPr/>
            </p:nvSpPr>
            <p:spPr>
              <a:xfrm>
                <a:off x="395536" y="692696"/>
                <a:ext cx="4223977" cy="39158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r>
                            <a:rPr lang="it-IT" i="1">
                              <a:latin typeface="Cambria Math"/>
                            </a:rPr>
                            <m:t>h</m:t>
                          </m:r>
                          <m:r>
                            <a:rPr lang="it-IT" b="0" i="1" smtClean="0">
                              <a:latin typeface="Cambria Math"/>
                            </a:rPr>
                            <m:t>′</m:t>
                          </m:r>
                        </m:e>
                        <m:sub>
                          <m:r>
                            <a:rPr lang="it-IT" i="1">
                              <a:latin typeface="Cambria Math"/>
                            </a:rPr>
                            <m:t>𝑐</m:t>
                          </m:r>
                          <m:r>
                            <a:rPr lang="it-IT" i="1">
                              <a:latin typeface="Cambria Math"/>
                            </a:rPr>
                            <m:t>1</m:t>
                          </m:r>
                        </m:sub>
                      </m:sSub>
                      <m:r>
                        <a:rPr lang="it-IT" i="1">
                          <a:latin typeface="Cambria Math"/>
                        </a:rPr>
                        <m:t>+</m:t>
                      </m:r>
                      <m:sSub>
                        <m:sSubPr>
                          <m:ctrlPr>
                            <a:rPr lang="it-IT" i="1">
                              <a:latin typeface="Cambria Math" panose="02040503050406030204" pitchFamily="18" charset="0"/>
                            </a:rPr>
                          </m:ctrlPr>
                        </m:sSubPr>
                        <m:e>
                          <m:r>
                            <a:rPr lang="it-IT" i="1">
                              <a:latin typeface="Cambria Math"/>
                            </a:rPr>
                            <m:t>h</m:t>
                          </m:r>
                          <m:r>
                            <a:rPr lang="it-IT" b="0" i="1" smtClean="0">
                              <a:latin typeface="Cambria Math"/>
                            </a:rPr>
                            <m:t>′</m:t>
                          </m:r>
                        </m:e>
                        <m:sub>
                          <m:r>
                            <a:rPr lang="it-IT" i="1">
                              <a:latin typeface="Cambria Math"/>
                            </a:rPr>
                            <m:t>𝑐</m:t>
                          </m:r>
                          <m:r>
                            <a:rPr lang="it-IT" i="1">
                              <a:latin typeface="Cambria Math"/>
                            </a:rPr>
                            <m:t>2</m:t>
                          </m:r>
                        </m:sub>
                      </m:sSub>
                      <m:r>
                        <a:rPr lang="it-IT" b="0" i="1" smtClean="0">
                          <a:latin typeface="Cambria Math"/>
                        </a:rPr>
                        <m:t>=</m:t>
                      </m:r>
                      <m:sSub>
                        <m:sSubPr>
                          <m:ctrlPr>
                            <a:rPr lang="it-IT" i="1">
                              <a:latin typeface="Cambria Math" panose="02040503050406030204" pitchFamily="18" charset="0"/>
                            </a:rPr>
                          </m:ctrlPr>
                        </m:sSubPr>
                        <m:e>
                          <m:r>
                            <a:rPr lang="it-IT" i="1">
                              <a:latin typeface="Cambria Math"/>
                            </a:rPr>
                            <m:t>h</m:t>
                          </m:r>
                        </m:e>
                        <m:sub>
                          <m:r>
                            <a:rPr lang="it-IT" i="1">
                              <a:latin typeface="Cambria Math"/>
                            </a:rPr>
                            <m:t>𝑐</m:t>
                          </m:r>
                          <m:r>
                            <a:rPr lang="it-IT" i="1">
                              <a:latin typeface="Cambria Math"/>
                            </a:rPr>
                            <m:t>1</m:t>
                          </m:r>
                        </m:sub>
                      </m:sSub>
                      <m:r>
                        <a:rPr lang="it-IT" i="1">
                          <a:latin typeface="Cambria Math"/>
                        </a:rPr>
                        <m:t>+</m:t>
                      </m:r>
                      <m:sSub>
                        <m:sSubPr>
                          <m:ctrlPr>
                            <a:rPr lang="it-IT" i="1">
                              <a:latin typeface="Cambria Math" panose="02040503050406030204" pitchFamily="18" charset="0"/>
                            </a:rPr>
                          </m:ctrlPr>
                        </m:sSubPr>
                        <m:e>
                          <m:r>
                            <a:rPr lang="it-IT" i="1">
                              <a:latin typeface="Cambria Math"/>
                            </a:rPr>
                            <m:t>h</m:t>
                          </m:r>
                        </m:e>
                        <m:sub>
                          <m:r>
                            <a:rPr lang="it-IT" i="1">
                              <a:latin typeface="Cambria Math"/>
                            </a:rPr>
                            <m:t>𝑐</m:t>
                          </m:r>
                          <m:r>
                            <a:rPr lang="it-IT" i="1">
                              <a:latin typeface="Cambria Math"/>
                            </a:rPr>
                            <m:t>2</m:t>
                          </m:r>
                        </m:sub>
                      </m:sSub>
                      <m:r>
                        <m:rPr>
                          <m:nor/>
                        </m:rPr>
                        <a:rPr lang="it-IT" b="0" i="0" smtClean="0">
                          <a:latin typeface="Cambria Math"/>
                        </a:rPr>
                        <m:t> </m:t>
                      </m:r>
                      <m:r>
                        <a:rPr lang="it-IT" b="0" i="1" smtClean="0">
                          <a:latin typeface="Cambria Math"/>
                        </a:rPr>
                        <m:t>− </m:t>
                      </m:r>
                      <m:sSub>
                        <m:sSubPr>
                          <m:ctrlPr>
                            <a:rPr lang="it-IT" i="1">
                              <a:latin typeface="Cambria Math" panose="02040503050406030204" pitchFamily="18" charset="0"/>
                              <a:ea typeface="Cambria Math"/>
                            </a:rPr>
                          </m:ctrlPr>
                        </m:sSubPr>
                        <m:e>
                          <m:r>
                            <a:rPr lang="it-IT" i="1">
                              <a:latin typeface="Cambria Math"/>
                              <a:ea typeface="Cambria Math"/>
                            </a:rPr>
                            <m:t>∆</m:t>
                          </m:r>
                        </m:e>
                        <m:sub>
                          <m:r>
                            <a:rPr lang="it-IT" i="1">
                              <a:latin typeface="Cambria Math"/>
                              <a:ea typeface="Cambria Math"/>
                            </a:rPr>
                            <m:t>𝑖𝑛𝑡</m:t>
                          </m:r>
                        </m:sub>
                      </m:sSub>
                      <m:r>
                        <a:rPr lang="it-IT" b="0" i="1" smtClean="0">
                          <a:latin typeface="Cambria Math"/>
                          <a:ea typeface="Cambria Math"/>
                        </a:rPr>
                        <m:t>−</m:t>
                      </m:r>
                      <m:sSub>
                        <m:sSubPr>
                          <m:ctrlPr>
                            <a:rPr lang="it-IT" b="0" i="1" smtClean="0">
                              <a:latin typeface="Cambria Math" panose="02040503050406030204" pitchFamily="18" charset="0"/>
                            </a:rPr>
                          </m:ctrlPr>
                        </m:sSubPr>
                        <m:e>
                          <m:r>
                            <a:rPr lang="it-IT" b="0" i="1" smtClean="0">
                              <a:latin typeface="Cambria Math"/>
                            </a:rPr>
                            <m:t>h</m:t>
                          </m:r>
                        </m:e>
                        <m:sub>
                          <m:r>
                            <a:rPr lang="it-IT" b="0" i="1" smtClean="0">
                              <a:latin typeface="Cambria Math"/>
                            </a:rPr>
                            <m:t>𝑓𝑒</m:t>
                          </m:r>
                          <m:r>
                            <a:rPr lang="it-IT" b="0" i="1" smtClean="0">
                              <a:latin typeface="Cambria Math"/>
                            </a:rPr>
                            <m:t>,</m:t>
                          </m:r>
                          <m:r>
                            <a:rPr lang="it-IT" b="0" i="1" smtClean="0">
                              <a:latin typeface="Cambria Math"/>
                            </a:rPr>
                            <m:t>𝑚𝑖𝑛</m:t>
                          </m:r>
                        </m:sub>
                      </m:sSub>
                    </m:oMath>
                  </m:oMathPara>
                </a14:m>
                <a:endParaRPr lang="en-US" dirty="0"/>
              </a:p>
            </p:txBody>
          </p:sp>
        </mc:Choice>
        <mc:Fallback xmlns="">
          <p:sp>
            <p:nvSpPr>
              <p:cNvPr id="4" name="CasellaDiTesto 3"/>
              <p:cNvSpPr txBox="1">
                <a:spLocks noRot="1" noChangeAspect="1" noMove="1" noResize="1" noEditPoints="1" noAdjustHandles="1" noChangeArrowheads="1" noChangeShapeType="1" noTextEdit="1"/>
              </p:cNvSpPr>
              <p:nvPr/>
            </p:nvSpPr>
            <p:spPr>
              <a:xfrm>
                <a:off x="395536" y="692696"/>
                <a:ext cx="4223977" cy="391582"/>
              </a:xfrm>
              <a:prstGeom prst="rect">
                <a:avLst/>
              </a:prstGeom>
              <a:blipFill rotWithShape="1">
                <a:blip r:embed="rId2"/>
                <a:stretch>
                  <a:fillRect b="-9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asellaDiTesto 4"/>
              <p:cNvSpPr txBox="1"/>
              <p:nvPr/>
            </p:nvSpPr>
            <p:spPr>
              <a:xfrm>
                <a:off x="522986" y="1412776"/>
                <a:ext cx="3671646" cy="8994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r>
                            <a:rPr lang="it-IT" i="1">
                              <a:latin typeface="Cambria Math"/>
                            </a:rPr>
                            <m:t>h</m:t>
                          </m:r>
                          <m:r>
                            <a:rPr lang="it-IT" b="0" i="1" smtClean="0">
                              <a:latin typeface="Cambria Math"/>
                            </a:rPr>
                            <m:t>′</m:t>
                          </m:r>
                        </m:e>
                        <m:sub>
                          <m:r>
                            <a:rPr lang="it-IT" i="1">
                              <a:latin typeface="Cambria Math"/>
                            </a:rPr>
                            <m:t>𝑐</m:t>
                          </m:r>
                          <m:r>
                            <a:rPr lang="it-IT" b="0" i="1" smtClean="0">
                              <a:latin typeface="Cambria Math"/>
                            </a:rPr>
                            <m:t>,</m:t>
                          </m:r>
                          <m:r>
                            <a:rPr lang="it-IT" b="0" i="1" smtClean="0">
                              <a:latin typeface="Cambria Math"/>
                            </a:rPr>
                            <m:t>𝑘</m:t>
                          </m:r>
                        </m:sub>
                      </m:sSub>
                      <m:r>
                        <a:rPr lang="it-IT" b="0" i="1" smtClean="0">
                          <a:latin typeface="Cambria Math"/>
                        </a:rPr>
                        <m:t>=</m:t>
                      </m:r>
                      <m:f>
                        <m:fPr>
                          <m:ctrlPr>
                            <a:rPr lang="it-IT" b="0" i="1" smtClean="0">
                              <a:latin typeface="Cambria Math" panose="02040503050406030204" pitchFamily="18" charset="0"/>
                            </a:rPr>
                          </m:ctrlPr>
                        </m:fPr>
                        <m:num>
                          <m:sSub>
                            <m:sSubPr>
                              <m:ctrlPr>
                                <a:rPr lang="it-IT" i="1">
                                  <a:latin typeface="Cambria Math" panose="02040503050406030204" pitchFamily="18" charset="0"/>
                                </a:rPr>
                              </m:ctrlPr>
                            </m:sSubPr>
                            <m:e>
                              <m:r>
                                <a:rPr lang="it-IT" i="1">
                                  <a:latin typeface="Cambria Math"/>
                                </a:rPr>
                                <m:t>h</m:t>
                              </m:r>
                            </m:e>
                            <m:sub>
                              <m:r>
                                <a:rPr lang="it-IT" i="1">
                                  <a:latin typeface="Cambria Math"/>
                                </a:rPr>
                                <m:t>𝑐</m:t>
                              </m:r>
                              <m:r>
                                <a:rPr lang="it-IT" i="1">
                                  <a:latin typeface="Cambria Math"/>
                                </a:rPr>
                                <m:t>1</m:t>
                              </m:r>
                            </m:sub>
                          </m:sSub>
                          <m:r>
                            <a:rPr lang="it-IT" i="1">
                              <a:latin typeface="Cambria Math"/>
                            </a:rPr>
                            <m:t>+</m:t>
                          </m:r>
                          <m:sSub>
                            <m:sSubPr>
                              <m:ctrlPr>
                                <a:rPr lang="it-IT" i="1">
                                  <a:latin typeface="Cambria Math" panose="02040503050406030204" pitchFamily="18" charset="0"/>
                                </a:rPr>
                              </m:ctrlPr>
                            </m:sSubPr>
                            <m:e>
                              <m:r>
                                <a:rPr lang="it-IT" i="1">
                                  <a:latin typeface="Cambria Math"/>
                                </a:rPr>
                                <m:t>h</m:t>
                              </m:r>
                            </m:e>
                            <m:sub>
                              <m:r>
                                <a:rPr lang="it-IT" i="1">
                                  <a:latin typeface="Cambria Math"/>
                                </a:rPr>
                                <m:t>𝑐</m:t>
                              </m:r>
                              <m:r>
                                <a:rPr lang="it-IT" i="1">
                                  <a:latin typeface="Cambria Math"/>
                                </a:rPr>
                                <m:t>2</m:t>
                              </m:r>
                            </m:sub>
                          </m:sSub>
                          <m:r>
                            <m:rPr>
                              <m:nor/>
                            </m:rPr>
                            <a:rPr lang="it-IT">
                              <a:latin typeface="Cambria Math"/>
                            </a:rPr>
                            <m:t> </m:t>
                          </m:r>
                          <m:r>
                            <a:rPr lang="it-IT" i="1">
                              <a:latin typeface="Cambria Math"/>
                            </a:rPr>
                            <m:t>− </m:t>
                          </m:r>
                          <m:sSub>
                            <m:sSubPr>
                              <m:ctrlPr>
                                <a:rPr lang="it-IT" i="1">
                                  <a:latin typeface="Cambria Math" panose="02040503050406030204" pitchFamily="18" charset="0"/>
                                  <a:ea typeface="Cambria Math"/>
                                </a:rPr>
                              </m:ctrlPr>
                            </m:sSubPr>
                            <m:e>
                              <m:r>
                                <a:rPr lang="it-IT" i="1">
                                  <a:latin typeface="Cambria Math"/>
                                  <a:ea typeface="Cambria Math"/>
                                </a:rPr>
                                <m:t>∆</m:t>
                              </m:r>
                            </m:e>
                            <m:sub>
                              <m:r>
                                <a:rPr lang="it-IT" i="1">
                                  <a:latin typeface="Cambria Math"/>
                                  <a:ea typeface="Cambria Math"/>
                                </a:rPr>
                                <m:t>𝑖𝑛𝑡</m:t>
                              </m:r>
                            </m:sub>
                          </m:sSub>
                          <m:r>
                            <a:rPr lang="it-IT" i="1">
                              <a:latin typeface="Cambria Math"/>
                              <a:ea typeface="Cambria Math"/>
                            </a:rPr>
                            <m:t>−</m:t>
                          </m:r>
                          <m:sSub>
                            <m:sSubPr>
                              <m:ctrlPr>
                                <a:rPr lang="it-IT" i="1">
                                  <a:latin typeface="Cambria Math" panose="02040503050406030204" pitchFamily="18" charset="0"/>
                                </a:rPr>
                              </m:ctrlPr>
                            </m:sSubPr>
                            <m:e>
                              <m:r>
                                <a:rPr lang="it-IT" i="1">
                                  <a:latin typeface="Cambria Math"/>
                                </a:rPr>
                                <m:t>h</m:t>
                              </m:r>
                            </m:e>
                            <m:sub>
                              <m:r>
                                <a:rPr lang="it-IT" i="1">
                                  <a:latin typeface="Cambria Math"/>
                                </a:rPr>
                                <m:t>𝑓𝑒</m:t>
                              </m:r>
                              <m:r>
                                <a:rPr lang="it-IT" i="1">
                                  <a:latin typeface="Cambria Math"/>
                                </a:rPr>
                                <m:t>,</m:t>
                              </m:r>
                              <m:r>
                                <a:rPr lang="it-IT" i="1">
                                  <a:latin typeface="Cambria Math"/>
                                </a:rPr>
                                <m:t>𝑚𝑖𝑛</m:t>
                              </m:r>
                            </m:sub>
                          </m:sSub>
                          <m:r>
                            <m:rPr>
                              <m:nor/>
                            </m:rPr>
                            <a:rPr lang="en-US" dirty="0"/>
                            <m:t> </m:t>
                          </m:r>
                        </m:num>
                        <m:den>
                          <m:d>
                            <m:dPr>
                              <m:ctrlPr>
                                <a:rPr lang="it-IT" i="1">
                                  <a:latin typeface="Cambria Math" panose="02040503050406030204" pitchFamily="18" charset="0"/>
                                </a:rPr>
                              </m:ctrlPr>
                            </m:dPr>
                            <m:e>
                              <m:r>
                                <a:rPr lang="it-IT" i="1">
                                  <a:latin typeface="Cambria Math"/>
                                </a:rPr>
                                <m:t>1+</m:t>
                              </m:r>
                              <m:f>
                                <m:fPr>
                                  <m:ctrlPr>
                                    <a:rPr lang="it-IT" i="1">
                                      <a:latin typeface="Cambria Math" panose="02040503050406030204" pitchFamily="18" charset="0"/>
                                    </a:rPr>
                                  </m:ctrlPr>
                                </m:fPr>
                                <m:num>
                                  <m:sSub>
                                    <m:sSubPr>
                                      <m:ctrlPr>
                                        <a:rPr lang="it-IT" i="1">
                                          <a:latin typeface="Cambria Math" panose="02040503050406030204" pitchFamily="18" charset="0"/>
                                        </a:rPr>
                                      </m:ctrlPr>
                                    </m:sSubPr>
                                    <m:e>
                                      <m:r>
                                        <a:rPr lang="it-IT" i="1">
                                          <a:latin typeface="Cambria Math"/>
                                        </a:rPr>
                                        <m:t>𝑥</m:t>
                                      </m:r>
                                    </m:e>
                                    <m:sub>
                                      <m:r>
                                        <a:rPr lang="it-IT" i="1">
                                          <a:latin typeface="Cambria Math"/>
                                        </a:rPr>
                                        <m:t>𝑘</m:t>
                                      </m:r>
                                      <m:r>
                                        <a:rPr lang="it-IT" i="1">
                                          <a:latin typeface="Cambria Math"/>
                                        </a:rPr>
                                        <m:t>+1</m:t>
                                      </m:r>
                                    </m:sub>
                                  </m:sSub>
                                </m:num>
                                <m:den>
                                  <m:sSub>
                                    <m:sSubPr>
                                      <m:ctrlPr>
                                        <a:rPr lang="it-IT" i="1">
                                          <a:latin typeface="Cambria Math" panose="02040503050406030204" pitchFamily="18" charset="0"/>
                                        </a:rPr>
                                      </m:ctrlPr>
                                    </m:sSubPr>
                                    <m:e>
                                      <m:r>
                                        <a:rPr lang="it-IT" i="1">
                                          <a:latin typeface="Cambria Math"/>
                                        </a:rPr>
                                        <m:t>𝑥</m:t>
                                      </m:r>
                                    </m:e>
                                    <m:sub>
                                      <m:r>
                                        <a:rPr lang="it-IT" i="1">
                                          <a:latin typeface="Cambria Math"/>
                                        </a:rPr>
                                        <m:t>𝑘</m:t>
                                      </m:r>
                                    </m:sub>
                                  </m:sSub>
                                </m:den>
                              </m:f>
                            </m:e>
                          </m:d>
                        </m:den>
                      </m:f>
                    </m:oMath>
                  </m:oMathPara>
                </a14:m>
                <a:endParaRPr lang="en-US" dirty="0"/>
              </a:p>
            </p:txBody>
          </p:sp>
        </mc:Choice>
        <mc:Fallback xmlns="">
          <p:sp>
            <p:nvSpPr>
              <p:cNvPr id="5" name="CasellaDiTesto 4"/>
              <p:cNvSpPr txBox="1">
                <a:spLocks noRot="1" noChangeAspect="1" noMove="1" noResize="1" noEditPoints="1" noAdjustHandles="1" noChangeArrowheads="1" noChangeShapeType="1" noTextEdit="1"/>
              </p:cNvSpPr>
              <p:nvPr/>
            </p:nvSpPr>
            <p:spPr>
              <a:xfrm>
                <a:off x="522986" y="1412776"/>
                <a:ext cx="3671646" cy="899477"/>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asellaDiTesto 5"/>
              <p:cNvSpPr txBox="1"/>
              <p:nvPr/>
            </p:nvSpPr>
            <p:spPr>
              <a:xfrm>
                <a:off x="667069" y="2708920"/>
                <a:ext cx="3891258" cy="8994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r>
                            <a:rPr lang="it-IT" i="1">
                              <a:latin typeface="Cambria Math"/>
                            </a:rPr>
                            <m:t>h</m:t>
                          </m:r>
                          <m:r>
                            <a:rPr lang="it-IT" b="0" i="1" smtClean="0">
                              <a:latin typeface="Cambria Math"/>
                            </a:rPr>
                            <m:t>′</m:t>
                          </m:r>
                        </m:e>
                        <m:sub>
                          <m:r>
                            <a:rPr lang="it-IT" i="1">
                              <a:latin typeface="Cambria Math"/>
                            </a:rPr>
                            <m:t>𝑐</m:t>
                          </m:r>
                          <m:r>
                            <a:rPr lang="it-IT" b="0" i="1" smtClean="0">
                              <a:latin typeface="Cambria Math"/>
                            </a:rPr>
                            <m:t>,</m:t>
                          </m:r>
                          <m:r>
                            <a:rPr lang="it-IT" b="0" i="1" smtClean="0">
                              <a:latin typeface="Cambria Math"/>
                            </a:rPr>
                            <m:t>𝑘</m:t>
                          </m:r>
                          <m:r>
                            <a:rPr lang="it-IT" b="0" i="1" smtClean="0">
                              <a:latin typeface="Cambria Math"/>
                            </a:rPr>
                            <m:t>+1</m:t>
                          </m:r>
                        </m:sub>
                      </m:sSub>
                      <m:r>
                        <a:rPr lang="it-IT" b="0" i="1" smtClean="0">
                          <a:latin typeface="Cambria Math"/>
                        </a:rPr>
                        <m:t>=</m:t>
                      </m:r>
                      <m:f>
                        <m:fPr>
                          <m:ctrlPr>
                            <a:rPr lang="it-IT" b="0" i="1" smtClean="0">
                              <a:latin typeface="Cambria Math" panose="02040503050406030204" pitchFamily="18" charset="0"/>
                            </a:rPr>
                          </m:ctrlPr>
                        </m:fPr>
                        <m:num>
                          <m:sSub>
                            <m:sSubPr>
                              <m:ctrlPr>
                                <a:rPr lang="it-IT" i="1">
                                  <a:latin typeface="Cambria Math" panose="02040503050406030204" pitchFamily="18" charset="0"/>
                                </a:rPr>
                              </m:ctrlPr>
                            </m:sSubPr>
                            <m:e>
                              <m:r>
                                <a:rPr lang="it-IT" i="1">
                                  <a:latin typeface="Cambria Math"/>
                                </a:rPr>
                                <m:t>h</m:t>
                              </m:r>
                            </m:e>
                            <m:sub>
                              <m:r>
                                <a:rPr lang="it-IT" i="1">
                                  <a:latin typeface="Cambria Math"/>
                                </a:rPr>
                                <m:t>𝑐</m:t>
                              </m:r>
                              <m:r>
                                <a:rPr lang="it-IT" i="1">
                                  <a:latin typeface="Cambria Math"/>
                                </a:rPr>
                                <m:t>1</m:t>
                              </m:r>
                            </m:sub>
                          </m:sSub>
                          <m:r>
                            <a:rPr lang="it-IT" i="1">
                              <a:latin typeface="Cambria Math"/>
                            </a:rPr>
                            <m:t>+</m:t>
                          </m:r>
                          <m:sSub>
                            <m:sSubPr>
                              <m:ctrlPr>
                                <a:rPr lang="it-IT" i="1">
                                  <a:latin typeface="Cambria Math" panose="02040503050406030204" pitchFamily="18" charset="0"/>
                                </a:rPr>
                              </m:ctrlPr>
                            </m:sSubPr>
                            <m:e>
                              <m:r>
                                <a:rPr lang="it-IT" i="1">
                                  <a:latin typeface="Cambria Math"/>
                                </a:rPr>
                                <m:t>h</m:t>
                              </m:r>
                            </m:e>
                            <m:sub>
                              <m:r>
                                <a:rPr lang="it-IT" i="1">
                                  <a:latin typeface="Cambria Math"/>
                                </a:rPr>
                                <m:t>𝑐</m:t>
                              </m:r>
                              <m:r>
                                <a:rPr lang="it-IT" i="1">
                                  <a:latin typeface="Cambria Math"/>
                                </a:rPr>
                                <m:t>2</m:t>
                              </m:r>
                            </m:sub>
                          </m:sSub>
                          <m:r>
                            <m:rPr>
                              <m:nor/>
                            </m:rPr>
                            <a:rPr lang="it-IT">
                              <a:latin typeface="Cambria Math"/>
                            </a:rPr>
                            <m:t> </m:t>
                          </m:r>
                          <m:r>
                            <a:rPr lang="it-IT" i="1">
                              <a:latin typeface="Cambria Math"/>
                            </a:rPr>
                            <m:t>− </m:t>
                          </m:r>
                          <m:sSub>
                            <m:sSubPr>
                              <m:ctrlPr>
                                <a:rPr lang="it-IT" i="1">
                                  <a:latin typeface="Cambria Math" panose="02040503050406030204" pitchFamily="18" charset="0"/>
                                  <a:ea typeface="Cambria Math"/>
                                </a:rPr>
                              </m:ctrlPr>
                            </m:sSubPr>
                            <m:e>
                              <m:r>
                                <a:rPr lang="it-IT" i="1">
                                  <a:latin typeface="Cambria Math"/>
                                  <a:ea typeface="Cambria Math"/>
                                </a:rPr>
                                <m:t>∆</m:t>
                              </m:r>
                            </m:e>
                            <m:sub>
                              <m:r>
                                <a:rPr lang="it-IT" i="1">
                                  <a:latin typeface="Cambria Math"/>
                                  <a:ea typeface="Cambria Math"/>
                                </a:rPr>
                                <m:t>𝑖𝑛𝑡</m:t>
                              </m:r>
                            </m:sub>
                          </m:sSub>
                          <m:r>
                            <a:rPr lang="it-IT" i="1">
                              <a:latin typeface="Cambria Math"/>
                              <a:ea typeface="Cambria Math"/>
                            </a:rPr>
                            <m:t>−</m:t>
                          </m:r>
                          <m:sSub>
                            <m:sSubPr>
                              <m:ctrlPr>
                                <a:rPr lang="it-IT" i="1">
                                  <a:latin typeface="Cambria Math" panose="02040503050406030204" pitchFamily="18" charset="0"/>
                                </a:rPr>
                              </m:ctrlPr>
                            </m:sSubPr>
                            <m:e>
                              <m:r>
                                <a:rPr lang="it-IT" i="1">
                                  <a:latin typeface="Cambria Math"/>
                                </a:rPr>
                                <m:t>h</m:t>
                              </m:r>
                            </m:e>
                            <m:sub>
                              <m:r>
                                <a:rPr lang="it-IT" i="1">
                                  <a:latin typeface="Cambria Math"/>
                                </a:rPr>
                                <m:t>𝑓𝑒</m:t>
                              </m:r>
                              <m:r>
                                <a:rPr lang="it-IT" i="1">
                                  <a:latin typeface="Cambria Math"/>
                                </a:rPr>
                                <m:t>,</m:t>
                              </m:r>
                              <m:r>
                                <a:rPr lang="it-IT" i="1">
                                  <a:latin typeface="Cambria Math"/>
                                </a:rPr>
                                <m:t>𝑚𝑖𝑛</m:t>
                              </m:r>
                            </m:sub>
                          </m:sSub>
                          <m:r>
                            <m:rPr>
                              <m:nor/>
                            </m:rPr>
                            <a:rPr lang="en-US" dirty="0"/>
                            <m:t> </m:t>
                          </m:r>
                        </m:num>
                        <m:den>
                          <m:d>
                            <m:dPr>
                              <m:ctrlPr>
                                <a:rPr lang="it-IT" i="1">
                                  <a:latin typeface="Cambria Math" panose="02040503050406030204" pitchFamily="18" charset="0"/>
                                </a:rPr>
                              </m:ctrlPr>
                            </m:dPr>
                            <m:e>
                              <m:r>
                                <a:rPr lang="it-IT" i="1">
                                  <a:latin typeface="Cambria Math"/>
                                </a:rPr>
                                <m:t>1+</m:t>
                              </m:r>
                              <m:f>
                                <m:fPr>
                                  <m:ctrlPr>
                                    <a:rPr lang="it-IT" i="1">
                                      <a:latin typeface="Cambria Math" panose="02040503050406030204" pitchFamily="18" charset="0"/>
                                    </a:rPr>
                                  </m:ctrlPr>
                                </m:fPr>
                                <m:num>
                                  <m:sSub>
                                    <m:sSubPr>
                                      <m:ctrlPr>
                                        <a:rPr lang="it-IT" i="1">
                                          <a:latin typeface="Cambria Math" panose="02040503050406030204" pitchFamily="18" charset="0"/>
                                        </a:rPr>
                                      </m:ctrlPr>
                                    </m:sSubPr>
                                    <m:e>
                                      <m:r>
                                        <a:rPr lang="it-IT" i="1">
                                          <a:latin typeface="Cambria Math"/>
                                        </a:rPr>
                                        <m:t>𝑥</m:t>
                                      </m:r>
                                    </m:e>
                                    <m:sub>
                                      <m:r>
                                        <a:rPr lang="it-IT" i="1">
                                          <a:latin typeface="Cambria Math"/>
                                        </a:rPr>
                                        <m:t>𝑘</m:t>
                                      </m:r>
                                    </m:sub>
                                  </m:sSub>
                                </m:num>
                                <m:den>
                                  <m:sSub>
                                    <m:sSubPr>
                                      <m:ctrlPr>
                                        <a:rPr lang="it-IT" i="1">
                                          <a:latin typeface="Cambria Math" panose="02040503050406030204" pitchFamily="18" charset="0"/>
                                        </a:rPr>
                                      </m:ctrlPr>
                                    </m:sSubPr>
                                    <m:e>
                                      <m:r>
                                        <a:rPr lang="it-IT" i="1">
                                          <a:latin typeface="Cambria Math"/>
                                        </a:rPr>
                                        <m:t>𝑥</m:t>
                                      </m:r>
                                    </m:e>
                                    <m:sub>
                                      <m:r>
                                        <a:rPr lang="it-IT" i="1">
                                          <a:latin typeface="Cambria Math"/>
                                        </a:rPr>
                                        <m:t>𝑘</m:t>
                                      </m:r>
                                      <m:r>
                                        <a:rPr lang="it-IT" b="0" i="1" smtClean="0">
                                          <a:latin typeface="Cambria Math"/>
                                        </a:rPr>
                                        <m:t>+1</m:t>
                                      </m:r>
                                    </m:sub>
                                  </m:sSub>
                                </m:den>
                              </m:f>
                            </m:e>
                          </m:d>
                        </m:den>
                      </m:f>
                    </m:oMath>
                  </m:oMathPara>
                </a14:m>
                <a:endParaRPr lang="en-US" dirty="0"/>
              </a:p>
            </p:txBody>
          </p:sp>
        </mc:Choice>
        <mc:Fallback xmlns="">
          <p:sp>
            <p:nvSpPr>
              <p:cNvPr id="6" name="CasellaDiTesto 5"/>
              <p:cNvSpPr txBox="1">
                <a:spLocks noRot="1" noChangeAspect="1" noMove="1" noResize="1" noEditPoints="1" noAdjustHandles="1" noChangeArrowheads="1" noChangeShapeType="1" noTextEdit="1"/>
              </p:cNvSpPr>
              <p:nvPr/>
            </p:nvSpPr>
            <p:spPr>
              <a:xfrm>
                <a:off x="667069" y="2708920"/>
                <a:ext cx="3891258" cy="899477"/>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CasellaDiTesto 1"/>
              <p:cNvSpPr txBox="1"/>
              <p:nvPr/>
            </p:nvSpPr>
            <p:spPr>
              <a:xfrm>
                <a:off x="323528" y="4271621"/>
                <a:ext cx="2795894" cy="38151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a:rPr>
                        <m:t>𝐵</m:t>
                      </m:r>
                      <m:r>
                        <a:rPr lang="it-IT" b="0" i="1" smtClean="0">
                          <a:latin typeface="Cambria Math"/>
                        </a:rPr>
                        <m:t>1</m:t>
                      </m:r>
                      <m:sSup>
                        <m:sSupPr>
                          <m:ctrlPr>
                            <a:rPr lang="it-IT" b="0" i="1" smtClean="0">
                              <a:latin typeface="Cambria Math" panose="02040503050406030204" pitchFamily="18" charset="0"/>
                            </a:rPr>
                          </m:ctrlPr>
                        </m:sSupPr>
                        <m:e>
                          <m:r>
                            <a:rPr lang="it-IT" b="0" i="1" smtClean="0">
                              <a:latin typeface="Cambria Math"/>
                            </a:rPr>
                            <m:t>𝑘</m:t>
                          </m:r>
                        </m:e>
                        <m:sup>
                          <m:r>
                            <a:rPr lang="it-IT" b="0" i="1" smtClean="0">
                              <a:latin typeface="Cambria Math"/>
                            </a:rPr>
                            <m:t>′</m:t>
                          </m:r>
                        </m:sup>
                      </m:sSup>
                      <m:d>
                        <m:dPr>
                          <m:ctrlPr>
                            <a:rPr lang="it-IT" b="0" i="1" smtClean="0">
                              <a:latin typeface="Cambria Math" panose="02040503050406030204" pitchFamily="18" charset="0"/>
                            </a:rPr>
                          </m:ctrlPr>
                        </m:dPr>
                        <m:e>
                          <m:r>
                            <a:rPr lang="it-IT" b="0" i="1" smtClean="0">
                              <a:latin typeface="Cambria Math"/>
                            </a:rPr>
                            <m:t>𝑘</m:t>
                          </m:r>
                        </m:e>
                      </m:d>
                      <m:r>
                        <a:rPr lang="it-IT" b="0" i="1" smtClean="0">
                          <a:latin typeface="Cambria Math"/>
                        </a:rPr>
                        <m:t>=</m:t>
                      </m:r>
                      <m:r>
                        <a:rPr lang="it-IT" b="0" i="1" smtClean="0">
                          <a:latin typeface="Cambria Math"/>
                        </a:rPr>
                        <m:t>𝐵</m:t>
                      </m:r>
                      <m:r>
                        <a:rPr lang="it-IT" b="0" i="1" smtClean="0">
                          <a:latin typeface="Cambria Math"/>
                        </a:rPr>
                        <m:t>2</m:t>
                      </m:r>
                      <m:r>
                        <a:rPr lang="it-IT" b="0" i="1" smtClean="0">
                          <a:latin typeface="Cambria Math"/>
                        </a:rPr>
                        <m:t>𝑘</m:t>
                      </m:r>
                      <m:d>
                        <m:dPr>
                          <m:ctrlPr>
                            <a:rPr lang="it-IT" b="0" i="1" smtClean="0">
                              <a:latin typeface="Cambria Math" panose="02040503050406030204" pitchFamily="18" charset="0"/>
                            </a:rPr>
                          </m:ctrlPr>
                        </m:dPr>
                        <m:e>
                          <m:r>
                            <a:rPr lang="it-IT" b="0" i="1" smtClean="0">
                              <a:latin typeface="Cambria Math"/>
                            </a:rPr>
                            <m:t>𝑘</m:t>
                          </m:r>
                        </m:e>
                      </m:d>
                      <m:r>
                        <a:rPr lang="it-IT" b="0" i="1" smtClean="0">
                          <a:latin typeface="Cambria Math"/>
                        </a:rPr>
                        <m:t>−</m:t>
                      </m:r>
                      <m:sSub>
                        <m:sSubPr>
                          <m:ctrlPr>
                            <a:rPr lang="it-IT" i="1">
                              <a:latin typeface="Cambria Math" panose="02040503050406030204" pitchFamily="18" charset="0"/>
                            </a:rPr>
                          </m:ctrlPr>
                        </m:sSubPr>
                        <m:e>
                          <m:r>
                            <a:rPr lang="it-IT" i="1">
                              <a:latin typeface="Cambria Math"/>
                            </a:rPr>
                            <m:t>h</m:t>
                          </m:r>
                          <m:r>
                            <a:rPr lang="it-IT" i="1">
                              <a:latin typeface="Cambria Math"/>
                            </a:rPr>
                            <m:t>′</m:t>
                          </m:r>
                        </m:e>
                        <m:sub>
                          <m:r>
                            <a:rPr lang="it-IT" i="1">
                              <a:latin typeface="Cambria Math"/>
                            </a:rPr>
                            <m:t>𝑐</m:t>
                          </m:r>
                          <m:r>
                            <a:rPr lang="it-IT" i="1">
                              <a:latin typeface="Cambria Math"/>
                            </a:rPr>
                            <m:t>,</m:t>
                          </m:r>
                          <m:r>
                            <a:rPr lang="it-IT" i="1">
                              <a:latin typeface="Cambria Math"/>
                            </a:rPr>
                            <m:t>𝑘</m:t>
                          </m:r>
                        </m:sub>
                      </m:sSub>
                    </m:oMath>
                  </m:oMathPara>
                </a14:m>
                <a:endParaRPr lang="en-US" dirty="0"/>
              </a:p>
            </p:txBody>
          </p:sp>
        </mc:Choice>
        <mc:Fallback xmlns="">
          <p:sp>
            <p:nvSpPr>
              <p:cNvPr id="2" name="CasellaDiTesto 1"/>
              <p:cNvSpPr txBox="1">
                <a:spLocks noRot="1" noChangeAspect="1" noMove="1" noResize="1" noEditPoints="1" noAdjustHandles="1" noChangeArrowheads="1" noChangeShapeType="1" noTextEdit="1"/>
              </p:cNvSpPr>
              <p:nvPr/>
            </p:nvSpPr>
            <p:spPr>
              <a:xfrm>
                <a:off x="323528" y="4271621"/>
                <a:ext cx="2795894" cy="381515"/>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CasellaDiTesto 6"/>
              <p:cNvSpPr txBox="1"/>
              <p:nvPr/>
            </p:nvSpPr>
            <p:spPr>
              <a:xfrm>
                <a:off x="327174" y="4775677"/>
                <a:ext cx="3823419" cy="38151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a:rPr>
                        <m:t>𝐵</m:t>
                      </m:r>
                      <m:r>
                        <a:rPr lang="it-IT" b="0" i="1" smtClean="0">
                          <a:latin typeface="Cambria Math"/>
                        </a:rPr>
                        <m:t>2</m:t>
                      </m:r>
                      <m:sSup>
                        <m:sSupPr>
                          <m:ctrlPr>
                            <a:rPr lang="it-IT" b="0" i="1" smtClean="0">
                              <a:latin typeface="Cambria Math" panose="02040503050406030204" pitchFamily="18" charset="0"/>
                            </a:rPr>
                          </m:ctrlPr>
                        </m:sSupPr>
                        <m:e>
                          <m:r>
                            <a:rPr lang="it-IT" b="0" i="1" smtClean="0">
                              <a:latin typeface="Cambria Math"/>
                            </a:rPr>
                            <m:t>𝑘</m:t>
                          </m:r>
                        </m:e>
                        <m:sup>
                          <m:r>
                            <a:rPr lang="it-IT" b="0" i="1" smtClean="0">
                              <a:latin typeface="Cambria Math"/>
                            </a:rPr>
                            <m:t>′</m:t>
                          </m:r>
                        </m:sup>
                      </m:sSup>
                      <m:d>
                        <m:dPr>
                          <m:ctrlPr>
                            <a:rPr lang="it-IT" b="0" i="1" smtClean="0">
                              <a:latin typeface="Cambria Math" panose="02040503050406030204" pitchFamily="18" charset="0"/>
                            </a:rPr>
                          </m:ctrlPr>
                        </m:dPr>
                        <m:e>
                          <m:r>
                            <a:rPr lang="it-IT" b="0" i="1" smtClean="0">
                              <a:latin typeface="Cambria Math"/>
                            </a:rPr>
                            <m:t>𝑘</m:t>
                          </m:r>
                          <m:r>
                            <a:rPr lang="it-IT" b="0" i="1" smtClean="0">
                              <a:latin typeface="Cambria Math"/>
                            </a:rPr>
                            <m:t>+1</m:t>
                          </m:r>
                        </m:e>
                      </m:d>
                      <m:r>
                        <a:rPr lang="it-IT" b="0" i="1" smtClean="0">
                          <a:latin typeface="Cambria Math"/>
                        </a:rPr>
                        <m:t>=</m:t>
                      </m:r>
                      <m:r>
                        <a:rPr lang="it-IT" b="0" i="1" smtClean="0">
                          <a:latin typeface="Cambria Math"/>
                        </a:rPr>
                        <m:t>𝐵</m:t>
                      </m:r>
                      <m:r>
                        <a:rPr lang="it-IT" b="0" i="1" smtClean="0">
                          <a:latin typeface="Cambria Math"/>
                        </a:rPr>
                        <m:t>1</m:t>
                      </m:r>
                      <m:r>
                        <a:rPr lang="it-IT" b="0" i="1" smtClean="0">
                          <a:latin typeface="Cambria Math"/>
                        </a:rPr>
                        <m:t>𝑘</m:t>
                      </m:r>
                      <m:d>
                        <m:dPr>
                          <m:ctrlPr>
                            <a:rPr lang="it-IT" b="0" i="1" smtClean="0">
                              <a:latin typeface="Cambria Math" panose="02040503050406030204" pitchFamily="18" charset="0"/>
                            </a:rPr>
                          </m:ctrlPr>
                        </m:dPr>
                        <m:e>
                          <m:r>
                            <a:rPr lang="it-IT" b="0" i="1" smtClean="0">
                              <a:latin typeface="Cambria Math"/>
                            </a:rPr>
                            <m:t>𝑘</m:t>
                          </m:r>
                          <m:r>
                            <a:rPr lang="it-IT" b="0" i="1" smtClean="0">
                              <a:latin typeface="Cambria Math"/>
                            </a:rPr>
                            <m:t>+1</m:t>
                          </m:r>
                        </m:e>
                      </m:d>
                      <m:r>
                        <a:rPr lang="it-IT" b="0" i="1" smtClean="0">
                          <a:latin typeface="Cambria Math"/>
                        </a:rPr>
                        <m:t>+</m:t>
                      </m:r>
                      <m:sSub>
                        <m:sSubPr>
                          <m:ctrlPr>
                            <a:rPr lang="it-IT" i="1">
                              <a:latin typeface="Cambria Math" panose="02040503050406030204" pitchFamily="18" charset="0"/>
                            </a:rPr>
                          </m:ctrlPr>
                        </m:sSubPr>
                        <m:e>
                          <m:r>
                            <a:rPr lang="it-IT" i="1">
                              <a:latin typeface="Cambria Math"/>
                            </a:rPr>
                            <m:t>h</m:t>
                          </m:r>
                          <m:r>
                            <a:rPr lang="it-IT" i="1">
                              <a:latin typeface="Cambria Math"/>
                            </a:rPr>
                            <m:t>′</m:t>
                          </m:r>
                        </m:e>
                        <m:sub>
                          <m:r>
                            <a:rPr lang="it-IT" i="1">
                              <a:latin typeface="Cambria Math"/>
                            </a:rPr>
                            <m:t>𝑐</m:t>
                          </m:r>
                          <m:r>
                            <a:rPr lang="it-IT" i="1">
                              <a:latin typeface="Cambria Math"/>
                            </a:rPr>
                            <m:t>,</m:t>
                          </m:r>
                          <m:r>
                            <a:rPr lang="it-IT" i="1">
                              <a:latin typeface="Cambria Math"/>
                            </a:rPr>
                            <m:t>𝑘</m:t>
                          </m:r>
                          <m:r>
                            <a:rPr lang="it-IT" b="0" i="1" smtClean="0">
                              <a:latin typeface="Cambria Math"/>
                            </a:rPr>
                            <m:t>+1</m:t>
                          </m:r>
                        </m:sub>
                      </m:sSub>
                    </m:oMath>
                  </m:oMathPara>
                </a14:m>
                <a:endParaRPr lang="en-US" dirty="0"/>
              </a:p>
            </p:txBody>
          </p:sp>
        </mc:Choice>
        <mc:Fallback xmlns="">
          <p:sp>
            <p:nvSpPr>
              <p:cNvPr id="7" name="CasellaDiTesto 6"/>
              <p:cNvSpPr txBox="1">
                <a:spLocks noRot="1" noChangeAspect="1" noMove="1" noResize="1" noEditPoints="1" noAdjustHandles="1" noChangeArrowheads="1" noChangeShapeType="1" noTextEdit="1"/>
              </p:cNvSpPr>
              <p:nvPr/>
            </p:nvSpPr>
            <p:spPr>
              <a:xfrm>
                <a:off x="327174" y="4775677"/>
                <a:ext cx="3823419" cy="381515"/>
              </a:xfrm>
              <a:prstGeom prst="rect">
                <a:avLst/>
              </a:prstGeom>
              <a:blipFill rotWithShape="1">
                <a:blip r:embed="rId6"/>
                <a:stretch>
                  <a:fillRect/>
                </a:stretch>
              </a:blipFill>
            </p:spPr>
            <p:txBody>
              <a:bodyPr/>
              <a:lstStyle/>
              <a:p>
                <a:r>
                  <a:rPr lang="en-US">
                    <a:noFill/>
                  </a:rPr>
                  <a:t> </a:t>
                </a:r>
              </a:p>
            </p:txBody>
          </p:sp>
        </mc:Fallback>
      </mc:AlternateContent>
      <p:sp>
        <p:nvSpPr>
          <p:cNvPr id="8" name="CasellaDiTesto 7"/>
          <p:cNvSpPr txBox="1"/>
          <p:nvPr/>
        </p:nvSpPr>
        <p:spPr>
          <a:xfrm>
            <a:off x="176955" y="3861048"/>
            <a:ext cx="8660064" cy="369332"/>
          </a:xfrm>
          <a:prstGeom prst="rect">
            <a:avLst/>
          </a:prstGeom>
          <a:noFill/>
        </p:spPr>
        <p:txBody>
          <a:bodyPr wrap="square" rtlCol="0">
            <a:spAutoFit/>
          </a:bodyPr>
          <a:lstStyle/>
          <a:p>
            <a:r>
              <a:rPr lang="it-IT" dirty="0" smtClean="0"/>
              <a:t>In conclusione i nuovi punti vengono determinati nel modo seguente:</a:t>
            </a:r>
            <a:endParaRPr lang="en-US" dirty="0"/>
          </a:p>
        </p:txBody>
      </p:sp>
      <p:sp>
        <p:nvSpPr>
          <p:cNvPr id="9" name="Segnaposto numero diapositiva 8"/>
          <p:cNvSpPr>
            <a:spLocks noGrp="1"/>
          </p:cNvSpPr>
          <p:nvPr>
            <p:ph type="sldNum" sz="quarter" idx="12"/>
          </p:nvPr>
        </p:nvSpPr>
        <p:spPr/>
        <p:txBody>
          <a:bodyPr/>
          <a:lstStyle/>
          <a:p>
            <a:fld id="{0ED3CA5F-6D11-461C-BAB1-C991C90DC7DD}" type="slidenum">
              <a:rPr lang="en-US" smtClean="0"/>
              <a:pPr/>
              <a:t>7</a:t>
            </a:fld>
            <a:endParaRPr lang="en-US"/>
          </a:p>
        </p:txBody>
      </p:sp>
    </p:spTree>
    <p:extLst>
      <p:ext uri="{BB962C8B-B14F-4D97-AF65-F5344CB8AC3E}">
        <p14:creationId xmlns:p14="http://schemas.microsoft.com/office/powerpoint/2010/main" val="2337926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46856" y="476672"/>
            <a:ext cx="8229600" cy="1143000"/>
          </a:xfrm>
        </p:spPr>
        <p:txBody>
          <a:bodyPr>
            <a:normAutofit fontScale="90000"/>
          </a:bodyPr>
          <a:lstStyle/>
          <a:p>
            <a:r>
              <a:rPr lang="it-IT" dirty="0" smtClean="0"/>
              <a:t>Verifica dei risultati ottenuti con MOGA e MODE</a:t>
            </a:r>
            <a:br>
              <a:rPr lang="it-IT" dirty="0" smtClean="0"/>
            </a:br>
            <a:r>
              <a:rPr lang="it-IT" dirty="0" smtClean="0"/>
              <a:t>negli articoli 2010 - 2013</a:t>
            </a:r>
            <a:endParaRPr lang="en-US" dirty="0"/>
          </a:p>
        </p:txBody>
      </p:sp>
      <p:sp>
        <p:nvSpPr>
          <p:cNvPr id="4" name="CasellaDiTesto 3"/>
          <p:cNvSpPr txBox="1"/>
          <p:nvPr/>
        </p:nvSpPr>
        <p:spPr>
          <a:xfrm>
            <a:off x="323528" y="2095688"/>
            <a:ext cx="8352928" cy="1200329"/>
          </a:xfrm>
          <a:prstGeom prst="rect">
            <a:avLst/>
          </a:prstGeom>
          <a:noFill/>
        </p:spPr>
        <p:txBody>
          <a:bodyPr wrap="square" rtlCol="0">
            <a:spAutoFit/>
          </a:bodyPr>
          <a:lstStyle/>
          <a:p>
            <a:r>
              <a:rPr lang="it-IT" dirty="0" smtClean="0"/>
              <a:t>Si fa </a:t>
            </a:r>
            <a:r>
              <a:rPr lang="it-IT" smtClean="0"/>
              <a:t>girare </a:t>
            </a:r>
            <a:r>
              <a:rPr lang="it-IT" dirty="0" err="1" smtClean="0"/>
              <a:t>syre</a:t>
            </a:r>
            <a:r>
              <a:rPr lang="it-IT" dirty="0" smtClean="0"/>
              <a:t> sui casi 3C e 5C in modo da verificare se le macchine trattate nei vari articoli siano corrette oppure no.</a:t>
            </a:r>
          </a:p>
          <a:p>
            <a:r>
              <a:rPr lang="it-IT" dirty="0" smtClean="0"/>
              <a:t>In particolare la 5C dell’articolo ECCE 2013 è sospetta, potrebbe essere quella che ha più risentito del precedente sistema di determinazione degli </a:t>
            </a:r>
            <a:r>
              <a:rPr lang="it-IT" dirty="0" err="1" smtClean="0"/>
              <a:t>hc</a:t>
            </a:r>
            <a:r>
              <a:rPr lang="it-IT" dirty="0" smtClean="0"/>
              <a:t>.</a:t>
            </a:r>
            <a:endParaRPr lang="it-IT"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59741"/>
          <a:stretch/>
        </p:blipFill>
        <p:spPr bwMode="auto">
          <a:xfrm>
            <a:off x="3059992" y="3501008"/>
            <a:ext cx="2880000" cy="32297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Segnaposto numero diapositiva 4"/>
          <p:cNvSpPr>
            <a:spLocks noGrp="1"/>
          </p:cNvSpPr>
          <p:nvPr>
            <p:ph type="sldNum" sz="quarter" idx="12"/>
          </p:nvPr>
        </p:nvSpPr>
        <p:spPr/>
        <p:txBody>
          <a:bodyPr/>
          <a:lstStyle/>
          <a:p>
            <a:fld id="{0ED3CA5F-6D11-461C-BAB1-C991C90DC7DD}" type="slidenum">
              <a:rPr lang="en-US" smtClean="0"/>
              <a:pPr/>
              <a:t>8</a:t>
            </a:fld>
            <a:endParaRPr lang="en-US"/>
          </a:p>
        </p:txBody>
      </p:sp>
    </p:spTree>
    <p:extLst>
      <p:ext uri="{BB962C8B-B14F-4D97-AF65-F5344CB8AC3E}">
        <p14:creationId xmlns:p14="http://schemas.microsoft.com/office/powerpoint/2010/main" val="2206358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84"/>
            <a:ext cx="8229600" cy="1143000"/>
          </a:xfrm>
        </p:spPr>
        <p:txBody>
          <a:bodyPr/>
          <a:lstStyle/>
          <a:p>
            <a:r>
              <a:rPr lang="it-IT" dirty="0" smtClean="0"/>
              <a:t>3C</a:t>
            </a:r>
            <a:endParaRPr lang="en-US" dirty="0"/>
          </a:p>
        </p:txBody>
      </p:sp>
      <p:sp>
        <p:nvSpPr>
          <p:cNvPr id="4" name="CasellaDiTesto 3"/>
          <p:cNvSpPr txBox="1"/>
          <p:nvPr/>
        </p:nvSpPr>
        <p:spPr>
          <a:xfrm>
            <a:off x="107504" y="1052736"/>
            <a:ext cx="8712968" cy="369332"/>
          </a:xfrm>
          <a:prstGeom prst="rect">
            <a:avLst/>
          </a:prstGeom>
          <a:noFill/>
        </p:spPr>
        <p:txBody>
          <a:bodyPr wrap="square" rtlCol="0">
            <a:spAutoFit/>
          </a:bodyPr>
          <a:lstStyle/>
          <a:p>
            <a:r>
              <a:rPr lang="it-IT" dirty="0" smtClean="0"/>
              <a:t>Si confrontato i fronti di </a:t>
            </a:r>
            <a:r>
              <a:rPr lang="it-IT" dirty="0" err="1" smtClean="0"/>
              <a:t>pareto</a:t>
            </a:r>
            <a:r>
              <a:rPr lang="it-IT" dirty="0" smtClean="0"/>
              <a:t> ottenuti a valle di 5 </a:t>
            </a:r>
            <a:r>
              <a:rPr lang="it-IT" dirty="0" err="1" smtClean="0"/>
              <a:t>run</a:t>
            </a:r>
            <a:r>
              <a:rPr lang="it-IT" dirty="0" smtClean="0"/>
              <a:t> Popolazione 60 Generazioni 70</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6988" y="2492896"/>
            <a:ext cx="5334000" cy="394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0" y="5745707"/>
            <a:ext cx="1080000" cy="1112293"/>
          </a:xfrm>
          <a:prstGeom prst="rect">
            <a:avLst/>
          </a:prstGeom>
          <a:noFill/>
          <a:ln w="28575">
            <a:solidFill>
              <a:srgbClr val="00B0F0"/>
            </a:solidFill>
            <a:miter lim="800000"/>
            <a:headEnd/>
            <a:tailEnd/>
          </a:ln>
          <a:extLst>
            <a:ext uri="{909E8E84-426E-40DD-AFC4-6F175D3DCCD1}">
              <a14:hiddenFill xmlns:a14="http://schemas.microsoft.com/office/drawing/2010/main">
                <a:solidFill>
                  <a:schemeClr val="accent1"/>
                </a:solidFill>
              </a14:hiddenFill>
            </a:ext>
          </a:extLst>
        </p:spPr>
      </p:pic>
      <p:pic>
        <p:nvPicPr>
          <p:cNvPr id="102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43042" y="3714752"/>
            <a:ext cx="1080000" cy="1138775"/>
          </a:xfrm>
          <a:prstGeom prst="rect">
            <a:avLst/>
          </a:prstGeom>
          <a:noFill/>
          <a:ln w="38100">
            <a:solidFill>
              <a:srgbClr val="002060"/>
            </a:solidFill>
            <a:miter lim="800000"/>
            <a:headEnd/>
            <a:tailEnd/>
          </a:ln>
          <a:extLst>
            <a:ext uri="{909E8E84-426E-40DD-AFC4-6F175D3DCCD1}">
              <a14:hiddenFill xmlns:a14="http://schemas.microsoft.com/office/drawing/2010/main">
                <a:solidFill>
                  <a:schemeClr val="accent1"/>
                </a:solidFill>
              </a14:hiddenFill>
            </a:ext>
          </a:extLst>
        </p:spPr>
      </p:pic>
      <p:pic>
        <p:nvPicPr>
          <p:cNvPr id="3" name="Picture 2"/>
          <p:cNvPicPr>
            <a:picLocks noChangeAspect="1" noChangeArrowheads="1"/>
          </p:cNvPicPr>
          <p:nvPr/>
        </p:nvPicPr>
        <p:blipFill>
          <a:blip r:embed="rId5"/>
          <a:srcRect r="56967"/>
          <a:stretch>
            <a:fillRect/>
          </a:stretch>
        </p:blipFill>
        <p:spPr bwMode="auto">
          <a:xfrm>
            <a:off x="3714744" y="3429000"/>
            <a:ext cx="1440000" cy="1364573"/>
          </a:xfrm>
          <a:prstGeom prst="rect">
            <a:avLst/>
          </a:prstGeom>
          <a:noFill/>
          <a:ln w="28575">
            <a:solidFill>
              <a:srgbClr val="00B050"/>
            </a:solidFill>
            <a:miter lim="800000"/>
            <a:headEnd/>
            <a:tailEnd/>
          </a:ln>
          <a:effectLst/>
        </p:spPr>
      </p:pic>
      <p:cxnSp>
        <p:nvCxnSpPr>
          <p:cNvPr id="9" name="Connettore 2 8"/>
          <p:cNvCxnSpPr>
            <a:stCxn id="1027" idx="1"/>
          </p:cNvCxnSpPr>
          <p:nvPr/>
        </p:nvCxnSpPr>
        <p:spPr>
          <a:xfrm rot="10800000">
            <a:off x="3929058" y="5072074"/>
            <a:ext cx="642942" cy="1229780"/>
          </a:xfrm>
          <a:prstGeom prst="straightConnector1">
            <a:avLst/>
          </a:prstGeom>
          <a:ln w="19050">
            <a:solidFill>
              <a:srgbClr val="00B0F0"/>
            </a:solidFill>
            <a:tailEnd type="arrow"/>
          </a:ln>
        </p:spPr>
        <p:style>
          <a:lnRef idx="1">
            <a:schemeClr val="accent1"/>
          </a:lnRef>
          <a:fillRef idx="0">
            <a:schemeClr val="accent1"/>
          </a:fillRef>
          <a:effectRef idx="0">
            <a:schemeClr val="accent1"/>
          </a:effectRef>
          <a:fontRef idx="minor">
            <a:schemeClr val="tx1"/>
          </a:fontRef>
        </p:style>
      </p:cxnSp>
      <p:pic>
        <p:nvPicPr>
          <p:cNvPr id="5" name="Picture 3"/>
          <p:cNvPicPr>
            <a:picLocks noChangeAspect="1" noChangeArrowheads="1"/>
          </p:cNvPicPr>
          <p:nvPr/>
        </p:nvPicPr>
        <p:blipFill>
          <a:blip r:embed="rId6"/>
          <a:srcRect r="59221"/>
          <a:stretch>
            <a:fillRect/>
          </a:stretch>
        </p:blipFill>
        <p:spPr bwMode="auto">
          <a:xfrm>
            <a:off x="6715140" y="4143380"/>
            <a:ext cx="1440000" cy="1440002"/>
          </a:xfrm>
          <a:prstGeom prst="rect">
            <a:avLst/>
          </a:prstGeom>
          <a:noFill/>
          <a:ln w="38100">
            <a:solidFill>
              <a:srgbClr val="00B050"/>
            </a:solidFill>
            <a:miter lim="800000"/>
            <a:headEnd/>
            <a:tailEnd/>
          </a:ln>
          <a:effectLst/>
        </p:spPr>
      </p:pic>
      <p:pic>
        <p:nvPicPr>
          <p:cNvPr id="6" name="Picture 4"/>
          <p:cNvPicPr>
            <a:picLocks noChangeAspect="1" noChangeArrowheads="1"/>
          </p:cNvPicPr>
          <p:nvPr/>
        </p:nvPicPr>
        <p:blipFill>
          <a:blip r:embed="rId7"/>
          <a:srcRect r="57684"/>
          <a:stretch>
            <a:fillRect/>
          </a:stretch>
        </p:blipFill>
        <p:spPr bwMode="auto">
          <a:xfrm>
            <a:off x="857224" y="1357298"/>
            <a:ext cx="1440000" cy="1387702"/>
          </a:xfrm>
          <a:prstGeom prst="rect">
            <a:avLst/>
          </a:prstGeom>
          <a:noFill/>
          <a:ln w="28575">
            <a:solidFill>
              <a:srgbClr val="FF00FF"/>
            </a:solidFill>
            <a:miter lim="800000"/>
            <a:headEnd/>
            <a:tailEnd/>
          </a:ln>
          <a:effectLst/>
        </p:spPr>
      </p:pic>
      <p:cxnSp>
        <p:nvCxnSpPr>
          <p:cNvPr id="13" name="Connettore 2 12"/>
          <p:cNvCxnSpPr>
            <a:stCxn id="6" idx="3"/>
          </p:cNvCxnSpPr>
          <p:nvPr/>
        </p:nvCxnSpPr>
        <p:spPr>
          <a:xfrm>
            <a:off x="2297224" y="2051149"/>
            <a:ext cx="1060330" cy="3020925"/>
          </a:xfrm>
          <a:prstGeom prst="straightConnector1">
            <a:avLst/>
          </a:prstGeom>
          <a:ln w="19050">
            <a:solidFill>
              <a:srgbClr val="FF00FF"/>
            </a:solidFill>
            <a:tailEnd type="arrow"/>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8"/>
          <a:srcRect r="57736"/>
          <a:stretch>
            <a:fillRect/>
          </a:stretch>
        </p:blipFill>
        <p:spPr bwMode="auto">
          <a:xfrm>
            <a:off x="0" y="2857496"/>
            <a:ext cx="1440000" cy="1389383"/>
          </a:xfrm>
          <a:prstGeom prst="rect">
            <a:avLst/>
          </a:prstGeom>
          <a:noFill/>
          <a:ln w="28575">
            <a:solidFill>
              <a:srgbClr val="FF0000"/>
            </a:solidFill>
            <a:miter lim="800000"/>
            <a:headEnd/>
            <a:tailEnd/>
          </a:ln>
          <a:effectLst/>
        </p:spPr>
      </p:pic>
      <p:cxnSp>
        <p:nvCxnSpPr>
          <p:cNvPr id="15" name="Connettore 2 14"/>
          <p:cNvCxnSpPr/>
          <p:nvPr/>
        </p:nvCxnSpPr>
        <p:spPr>
          <a:xfrm>
            <a:off x="1428728" y="3357562"/>
            <a:ext cx="1428760" cy="107157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8" name="Picture 3"/>
          <p:cNvPicPr>
            <a:picLocks noChangeAspect="1" noChangeArrowheads="1"/>
          </p:cNvPicPr>
          <p:nvPr/>
        </p:nvPicPr>
        <p:blipFill>
          <a:blip r:embed="rId9"/>
          <a:srcRect r="58453"/>
          <a:stretch>
            <a:fillRect/>
          </a:stretch>
        </p:blipFill>
        <p:spPr bwMode="auto">
          <a:xfrm>
            <a:off x="857224" y="5444632"/>
            <a:ext cx="1440000" cy="1413368"/>
          </a:xfrm>
          <a:prstGeom prst="rect">
            <a:avLst/>
          </a:prstGeom>
          <a:noFill/>
          <a:ln w="28575">
            <a:solidFill>
              <a:srgbClr val="FF0000"/>
            </a:solidFill>
            <a:miter lim="800000"/>
            <a:headEnd/>
            <a:tailEnd/>
          </a:ln>
          <a:effectLst/>
        </p:spPr>
      </p:pic>
      <p:cxnSp>
        <p:nvCxnSpPr>
          <p:cNvPr id="16" name="Connettore 2 15"/>
          <p:cNvCxnSpPr>
            <a:stCxn id="8" idx="3"/>
          </p:cNvCxnSpPr>
          <p:nvPr/>
        </p:nvCxnSpPr>
        <p:spPr>
          <a:xfrm flipV="1">
            <a:off x="2297224" y="5572140"/>
            <a:ext cx="1560396" cy="579176"/>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10" name="Picture 4"/>
          <p:cNvPicPr>
            <a:picLocks noChangeAspect="1" noChangeArrowheads="1"/>
          </p:cNvPicPr>
          <p:nvPr/>
        </p:nvPicPr>
        <p:blipFill>
          <a:blip r:embed="rId10"/>
          <a:srcRect r="57736"/>
          <a:stretch>
            <a:fillRect/>
          </a:stretch>
        </p:blipFill>
        <p:spPr bwMode="auto">
          <a:xfrm>
            <a:off x="0" y="4286256"/>
            <a:ext cx="1440000" cy="1389383"/>
          </a:xfrm>
          <a:prstGeom prst="rect">
            <a:avLst/>
          </a:prstGeom>
          <a:noFill/>
          <a:ln w="28575">
            <a:solidFill>
              <a:srgbClr val="002060"/>
            </a:solidFill>
            <a:miter lim="800000"/>
            <a:headEnd/>
            <a:tailEnd/>
          </a:ln>
          <a:effectLst/>
        </p:spPr>
      </p:pic>
      <p:cxnSp>
        <p:nvCxnSpPr>
          <p:cNvPr id="23" name="Connettore 2 22"/>
          <p:cNvCxnSpPr>
            <a:stCxn id="10" idx="3"/>
          </p:cNvCxnSpPr>
          <p:nvPr/>
        </p:nvCxnSpPr>
        <p:spPr>
          <a:xfrm>
            <a:off x="1440000" y="4980948"/>
            <a:ext cx="1274612" cy="376878"/>
          </a:xfrm>
          <a:prstGeom prst="straightConnector1">
            <a:avLst/>
          </a:prstGeom>
          <a:ln w="1905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2" name="Segnaposto numero diapositiva 11"/>
          <p:cNvSpPr>
            <a:spLocks noGrp="1"/>
          </p:cNvSpPr>
          <p:nvPr>
            <p:ph type="sldNum" sz="quarter" idx="12"/>
          </p:nvPr>
        </p:nvSpPr>
        <p:spPr/>
        <p:txBody>
          <a:bodyPr/>
          <a:lstStyle/>
          <a:p>
            <a:fld id="{0ED3CA5F-6D11-461C-BAB1-C991C90DC7DD}" type="slidenum">
              <a:rPr lang="en-US" smtClean="0"/>
              <a:pPr/>
              <a:t>9</a:t>
            </a:fld>
            <a:endParaRPr lang="en-US"/>
          </a:p>
        </p:txBody>
      </p:sp>
    </p:spTree>
    <p:extLst>
      <p:ext uri="{BB962C8B-B14F-4D97-AF65-F5344CB8AC3E}">
        <p14:creationId xmlns:p14="http://schemas.microsoft.com/office/powerpoint/2010/main" val="1444940529"/>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1071</TotalTime>
  <Words>970</Words>
  <Application>Microsoft Office PowerPoint</Application>
  <PresentationFormat>Presentazione su schermo (4:3)</PresentationFormat>
  <Paragraphs>121</Paragraphs>
  <Slides>12</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12</vt:i4>
      </vt:variant>
    </vt:vector>
  </HeadingPairs>
  <TitlesOfParts>
    <vt:vector size="17" baseType="lpstr">
      <vt:lpstr>Arial</vt:lpstr>
      <vt:lpstr>Calibri</vt:lpstr>
      <vt:lpstr>Cambria Math</vt:lpstr>
      <vt:lpstr>GreekC</vt:lpstr>
      <vt:lpstr>Tema di Office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Verifica dei risultati ottenuti con MOGA e MODE negli articoli 2010 - 2013</vt:lpstr>
      <vt:lpstr>3C</vt:lpstr>
      <vt:lpstr>Considerazioni su 3C</vt:lpstr>
      <vt:lpstr>5C</vt:lpstr>
      <vt:lpstr>Considerazioni nlay 5</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Admin</dc:creator>
  <cp:lastModifiedBy>Admin</cp:lastModifiedBy>
  <cp:revision>55</cp:revision>
  <dcterms:created xsi:type="dcterms:W3CDTF">2014-06-20T10:33:11Z</dcterms:created>
  <dcterms:modified xsi:type="dcterms:W3CDTF">2015-10-13T12:25:27Z</dcterms:modified>
</cp:coreProperties>
</file>