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0" r:id="rId6"/>
    <p:sldId id="315" r:id="rId7"/>
    <p:sldId id="316" r:id="rId8"/>
    <p:sldId id="317" r:id="rId9"/>
    <p:sldId id="321" r:id="rId10"/>
    <p:sldId id="325" r:id="rId11"/>
    <p:sldId id="320" r:id="rId12"/>
    <p:sldId id="318" r:id="rId13"/>
    <p:sldId id="268" r:id="rId14"/>
    <p:sldId id="319" r:id="rId15"/>
    <p:sldId id="324" r:id="rId16"/>
    <p:sldId id="333" r:id="rId17"/>
    <p:sldId id="326" r:id="rId18"/>
    <p:sldId id="331" r:id="rId19"/>
    <p:sldId id="332" r:id="rId20"/>
    <p:sldId id="322" r:id="rId21"/>
    <p:sldId id="327" r:id="rId22"/>
    <p:sldId id="329" r:id="rId23"/>
    <p:sldId id="330" r:id="rId24"/>
    <p:sldId id="323" r:id="rId25"/>
    <p:sldId id="328" r:id="rId26"/>
    <p:sldId id="336" r:id="rId2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3725" autoAdjust="0"/>
  </p:normalViewPr>
  <p:slideViewPr>
    <p:cSldViewPr snapToGrid="0">
      <p:cViewPr varScale="1">
        <p:scale>
          <a:sx n="109" d="100"/>
          <a:sy n="109" d="100"/>
        </p:scale>
        <p:origin x="438" y="11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B1F8D3-7779-428B-B14E-D46DF3DD7D5A}" type="datetime1">
              <a:rPr lang="de-DE" smtClean="0"/>
              <a:t>19.07.2023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693D-FC97-404F-AC7C-ED8763DA3FCC}" type="datetime1">
              <a:rPr lang="de-DE" smtClean="0"/>
              <a:pPr/>
              <a:t>19.07.2023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0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4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32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17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06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34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909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44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Client-Server-Anwendung hätte vieles leichter gemacht</a:t>
            </a:r>
            <a:br>
              <a:rPr lang="de-DE" dirty="0"/>
            </a:br>
            <a:r>
              <a:rPr lang="de-DE" dirty="0"/>
              <a:t>Multithreading ist allerding neu und anders als alles vorherige</a:t>
            </a:r>
          </a:p>
          <a:p>
            <a:r>
              <a:rPr lang="de-DE" dirty="0"/>
              <a:t>Noch nie komplexes, rein lokales Programm entwickelt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37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0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8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26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69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4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5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8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D2629E-EA2A-4FFF-B175-7791D0650935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über den Mar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Bild durch Klicken hinzufügen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4B36505-1498-4ADE-B7D9-3B661C122BEE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Abschnittsüberschrift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Abschnittsüberschrift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Abschnittsüberschrift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62D81249-9114-4BEF-A25D-74FCEFFC865E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de-DE" noProof="0"/>
              <a:t>TITEL FÜR QUADRANT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de-DE" noProof="0"/>
              <a:t>TITEL FÜR QUADRANT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de-DE" noProof="0"/>
              <a:t>TITEL FÜR QUADRANT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de-DE" noProof="0"/>
              <a:t>TITEL FÜR QUADRANT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7" name="Datumsplatzhalt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B84E1DDE-51BD-46F3-B094-791E51E42706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chstumsstrate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2C3FA056-5E0A-43C5-BD68-03D5E5C47B3D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5C0B1-03AC-4648-90C8-26D242832918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4" name="Textplatzhalt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Elementtitel</a:t>
            </a:r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2" name="Textplatzhalt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1" name="Textplatzhalt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4" name="Textplatzhalt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5" name="Textplatzhalt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6" name="Textplatzhalt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7" name="Textplatzhalt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8" name="Textplatzhalt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60" name="Textplatzhalt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61" name="Textplatzhalt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9" name="Textplatzhalt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umsplatzhalt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C2EEB601-614E-41AD-B48F-315EF8554E9A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EEC5C-3869-411F-B63C-8800F81FB482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6E5BD1-E02C-4C22-9735-DEB8B84E9610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4" name="Bildplatzhalt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5" name="Textplatzhalt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6" name="Textplatzhalt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9" name="Textplatzhalt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0" name="Bildplatzhalt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1" name="Textplatzhalt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2" name="Textplatzhalt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3" name="Bildplatzhalt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82B67B-E543-483B-AC6C-A61AAA07FD10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de-DE" noProof="0"/>
              <a:t>Inhalt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28" name="Inhaltsplatzhalt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de-DE" noProof="0"/>
              <a:t>Inhalt hinzufügen</a:t>
            </a:r>
          </a:p>
        </p:txBody>
      </p:sp>
      <p:sp>
        <p:nvSpPr>
          <p:cNvPr id="30" name="Textplatzhalt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29" name="Inhaltsplatzhalt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de-DE" noProof="0"/>
              <a:t>Inhalt hinzufügen</a:t>
            </a:r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6" name="Textplatzhalt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42" name="Inhaltsplatzhalt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de-DE" noProof="0"/>
              <a:t>Inhalt hinzufügen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6CC78E-66BA-474C-BFED-BD48653C8006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 u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32CB02-27A3-49A9-A040-E19962B2C5FA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1CF93-84C2-481B-BB3B-734C325CCC9D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630E7A-01AE-47ED-A8C7-D7E7D8C23CC7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8913F-3660-47BC-99E9-7F9E3D650C4A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E0655-FCB6-4C48-B313-5AF89E12FD3A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E7583-A860-487E-9669-E86CB51CEC0C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DC315F30-8864-4053-B4EA-EF9D4EA3352F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66AA34-5DC7-444D-8FA7-37A747DAB0AB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3890E-5C0D-4550-AA02-CD05E179AD1B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472CC8-AB93-4D70-819D-5000542C5482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82121925-0323-4D9D-A145-91AB596FDC67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ö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Textplatzhalt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Textplatzhalt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883AD-6447-4DEC-8FC2-08CF63C54B32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fld id="{FAFC6939-5BE8-4C8C-834B-DEB3197C95E3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18" name="Fußzeilenplatzhalt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23" name="Foliennummernplatzhalt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und 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D1D62-DABE-4DF9-8791-AE3DCDE2AE44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chäftsmod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2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Beschreibung zum Aufzählungszeichen</a:t>
            </a:r>
          </a:p>
        </p:txBody>
      </p:sp>
      <p:sp>
        <p:nvSpPr>
          <p:cNvPr id="19" name="Bildplatzhalt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3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Beschreibung zum Aufzählungszeichen</a:t>
            </a:r>
          </a:p>
        </p:txBody>
      </p:sp>
      <p:sp>
        <p:nvSpPr>
          <p:cNvPr id="20" name="Bildplatzhalt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4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Beschreibung zum Aufzählungszeichen</a:t>
            </a:r>
          </a:p>
        </p:txBody>
      </p:sp>
      <p:sp>
        <p:nvSpPr>
          <p:cNvPr id="15" name="Datumsplatzhalt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C64AF839-6B4E-4E81-9B5D-342479038E50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tbewer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68E702-3327-4662-B99A-E866FC96271F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33B70368-C714-4563-9D5A-F5213BF52528}" type="datetime1">
              <a:rPr lang="de-DE" noProof="0" smtClean="0"/>
              <a:t>19.07.2023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Smartes Gewächshaus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Foto von vier Kakteen in Töpfen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/>
          <a:lstStyle/>
          <a:p>
            <a:pPr rtl="0"/>
            <a:r>
              <a:rPr lang="de-DE" dirty="0"/>
              <a:t>Smartes Gewächshaus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de-DE" dirty="0"/>
              <a:t>Klara </a:t>
            </a:r>
            <a:r>
              <a:rPr lang="de-DE" dirty="0" err="1"/>
              <a:t>Kulinna</a:t>
            </a:r>
            <a:r>
              <a:rPr lang="de-DE" dirty="0"/>
              <a:t>, Marc Buddemeier, Holger Theis, Lina Groth, Jennifer Tielke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rtl="0"/>
            <a:r>
              <a:rPr lang="de-DE" dirty="0"/>
              <a:t>Factory</a:t>
            </a:r>
          </a:p>
        </p:txBody>
      </p:sp>
      <p:pic>
        <p:nvPicPr>
          <p:cNvPr id="24" name="Bildplatzhalter 23" descr="Bild von verschiedenen Sukkulenten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8" name="Datumsplatzhalt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413281D1-504A-4D74-90A3-A38DA75418E2}" type="datetime1">
              <a:rPr lang="de-DE" smtClean="0"/>
              <a:t>19.07.2023</a:t>
            </a:fld>
            <a:endParaRPr lang="de-DE" dirty="0"/>
          </a:p>
        </p:txBody>
      </p: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Smartes Gewächshaus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AE2F4-5AF7-9BD9-0BF5-82F40538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Zonen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9B2D825-816F-97F9-007C-24FFA4FE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Legt neue Zonen an</a:t>
            </a:r>
          </a:p>
          <a:p>
            <a:r>
              <a:rPr lang="de-DE" dirty="0"/>
              <a:t>Übergabeparameter: Was ist bereits in der Zone vorhanden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705D8B0-502B-108C-0271-BB96F8A78D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Enthält Logik zum Erstellen aller Device-Unterklassen</a:t>
            </a:r>
          </a:p>
          <a:p>
            <a:r>
              <a:rPr lang="de-DE" dirty="0"/>
              <a:t>Übergabe: Art des Devices, das erstellt werden soll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DFB7948-B34E-7C46-0303-5CBD272DE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rtl="0"/>
            <a:r>
              <a:rPr lang="de-DE" dirty="0"/>
              <a:t>Observer</a:t>
            </a:r>
          </a:p>
        </p:txBody>
      </p:sp>
      <p:pic>
        <p:nvPicPr>
          <p:cNvPr id="24" name="Bildplatzhalter 23" descr="Bild von verschiedenen Sukkulenten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8" name="Datumsplatzhalt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413281D1-504A-4D74-90A3-A38DA75418E2}" type="datetime1">
              <a:rPr lang="de-DE" smtClean="0"/>
              <a:t>19.07.2023</a:t>
            </a:fld>
            <a:endParaRPr lang="de-DE" dirty="0"/>
          </a:p>
        </p:txBody>
      </p: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Smartes Gewächshaus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AE2F4-5AF7-9BD9-0BF5-82F40538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Flora-GPT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9B2D825-816F-97F9-007C-24FFA4FE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Flora-GPT Observer aktualisiert die Models der Pflanzen und Zonen</a:t>
            </a:r>
          </a:p>
          <a:p>
            <a:r>
              <a:rPr lang="de-DE" dirty="0"/>
              <a:t>Z.B. Wässern Pflanze i:</a:t>
            </a:r>
          </a:p>
          <a:p>
            <a:pPr lvl="1"/>
            <a:r>
              <a:rPr lang="de-DE" dirty="0"/>
              <a:t>Setzt Zielbodenfeuchtigkeit im Model von Pflanze i nach oben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705D8B0-502B-108C-0271-BB96F8A78D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Sensoren-Observer überwachen Schwankungen in der Umgebung</a:t>
            </a:r>
          </a:p>
          <a:p>
            <a:r>
              <a:rPr lang="de-DE" dirty="0"/>
              <a:t>Leitet Änderungen an die Zonen</a:t>
            </a:r>
          </a:p>
          <a:p>
            <a:r>
              <a:rPr lang="de-DE" dirty="0"/>
              <a:t>Maßnahmen in der Zone: Geräte verwalten, um Zielwerte erneut zu erreichen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DFB7948-B34E-7C46-0303-5CBD272DE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</p:txBody>
      </p:sp>
    </p:spTree>
    <p:extLst>
      <p:ext uri="{BB962C8B-B14F-4D97-AF65-F5344CB8AC3E}">
        <p14:creationId xmlns:p14="http://schemas.microsoft.com/office/powerpoint/2010/main" val="369078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/>
              <a:t>Live Demo GUI-Aufbau</a:t>
            </a:r>
          </a:p>
        </p:txBody>
      </p:sp>
    </p:spTree>
    <p:extLst>
      <p:ext uri="{BB962C8B-B14F-4D97-AF65-F5344CB8AC3E}">
        <p14:creationId xmlns:p14="http://schemas.microsoft.com/office/powerpoint/2010/main" val="198815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 err="1"/>
              <a:t>Logging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33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965DBE-679A-9B25-41B0-784AD74E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Logger</a:t>
            </a:r>
          </a:p>
          <a:p>
            <a:r>
              <a:rPr lang="de-DE" dirty="0"/>
              <a:t>Statische Klasse (technische Schuld)</a:t>
            </a:r>
          </a:p>
          <a:p>
            <a:r>
              <a:rPr lang="de-DE" dirty="0"/>
              <a:t>.log-Datei zur Nachverfolgung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97CA25-833E-AC0A-3F53-8CEEFC3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71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 err="1"/>
              <a:t>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752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965DBE-679A-9B25-41B0-784AD74E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Vorkonfiguration in JSON</a:t>
            </a:r>
          </a:p>
          <a:p>
            <a:r>
              <a:rPr lang="de-DE" dirty="0"/>
              <a:t>Wird zu Beginn ins Programm geladen</a:t>
            </a:r>
          </a:p>
          <a:p>
            <a:r>
              <a:rPr lang="de-DE" dirty="0"/>
              <a:t>Wird erweitert, wenn zur Laufzeit das Layout geändert wird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97CA25-833E-AC0A-3F53-8CEEFC3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5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/>
              <a:t>Parallelität</a:t>
            </a:r>
          </a:p>
        </p:txBody>
      </p:sp>
    </p:spTree>
    <p:extLst>
      <p:ext uri="{BB962C8B-B14F-4D97-AF65-F5344CB8AC3E}">
        <p14:creationId xmlns:p14="http://schemas.microsoft.com/office/powerpoint/2010/main" val="391806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965DBE-679A-9B25-41B0-784AD74E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  <a:p>
            <a:r>
              <a:rPr lang="de-DE" dirty="0"/>
              <a:t>Zonen laufen parallel, können unabhängig agieren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97CA25-833E-AC0A-3F53-8CEEFC3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Parallelität</a:t>
            </a:r>
          </a:p>
        </p:txBody>
      </p:sp>
    </p:spTree>
    <p:extLst>
      <p:ext uri="{BB962C8B-B14F-4D97-AF65-F5344CB8AC3E}">
        <p14:creationId xmlns:p14="http://schemas.microsoft.com/office/powerpoint/2010/main" val="409825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 err="1"/>
              <a:t>Exception</a:t>
            </a:r>
            <a:r>
              <a:rPr lang="de-DE" dirty="0"/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32084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D240522-762B-4A1C-BAE4-2E57FC01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ADABCA-6E22-48CF-BD61-240EEEB668D7}" type="datetime1">
              <a:rPr lang="de-DE" smtClean="0"/>
              <a:t>19.07.2023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Smartes Gewächshaus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06625" y="365125"/>
            <a:ext cx="9985375" cy="1325563"/>
          </a:xfrm>
        </p:spPr>
        <p:txBody>
          <a:bodyPr rtlCol="0"/>
          <a:lstStyle/>
          <a:p>
            <a:pPr rtl="0"/>
            <a:r>
              <a:rPr lang="de-DE" dirty="0"/>
              <a:t>Aufbau Gewächshaus</a:t>
            </a:r>
          </a:p>
        </p:txBody>
      </p:sp>
      <p:pic>
        <p:nvPicPr>
          <p:cNvPr id="32" name="Bildplatzhalter 10">
            <a:extLst>
              <a:ext uri="{FF2B5EF4-FFF2-40B4-BE49-F238E27FC236}">
                <a16:creationId xmlns:a16="http://schemas.microsoft.com/office/drawing/2014/main" id="{140BA8C3-A7C3-ED8E-86E7-EE6509ACF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b="30495"/>
          <a:stretch/>
        </p:blipFill>
        <p:spPr>
          <a:xfrm>
            <a:off x="0" y="5567363"/>
            <a:ext cx="12188825" cy="1290637"/>
          </a:xfrm>
        </p:spPr>
      </p:pic>
      <p:pic>
        <p:nvPicPr>
          <p:cNvPr id="13" name="Grafik 1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843C84F-CC43-93DD-5052-8435F874B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726" y="1924389"/>
            <a:ext cx="5590674" cy="2795337"/>
          </a:xfrm>
          <a:prstGeom prst="rect">
            <a:avLst/>
          </a:prstGeom>
        </p:spPr>
      </p:pic>
      <p:pic>
        <p:nvPicPr>
          <p:cNvPr id="15" name="Grafik 14" descr="Ein Bild, das Küchengerät, Gerät, Haushaltsgerät, Design enthält.&#10;&#10;Automatisch generierte Beschreibung">
            <a:extLst>
              <a:ext uri="{FF2B5EF4-FFF2-40B4-BE49-F238E27FC236}">
                <a16:creationId xmlns:a16="http://schemas.microsoft.com/office/drawing/2014/main" id="{897F21EA-FFBE-7E0F-2ACD-6DA087AF7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2982137"/>
            <a:ext cx="2084557" cy="1794673"/>
          </a:xfrm>
          <a:prstGeom prst="rect">
            <a:avLst/>
          </a:prstGeom>
        </p:spPr>
      </p:pic>
      <p:pic>
        <p:nvPicPr>
          <p:cNvPr id="17" name="Grafik 16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490C4346-20C4-70AB-412F-0E9AC192E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528" y="2213393"/>
            <a:ext cx="530857" cy="467403"/>
          </a:xfrm>
          <a:prstGeom prst="rect">
            <a:avLst/>
          </a:prstGeom>
        </p:spPr>
      </p:pic>
      <p:pic>
        <p:nvPicPr>
          <p:cNvPr id="18" name="Grafik 17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9F05B92-B795-B9D6-9084-8671F2340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901" y="2071933"/>
            <a:ext cx="530857" cy="467403"/>
          </a:xfrm>
          <a:prstGeom prst="rect">
            <a:avLst/>
          </a:prstGeom>
        </p:spPr>
      </p:pic>
      <p:pic>
        <p:nvPicPr>
          <p:cNvPr id="19" name="Grafik 1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0812CEC-CDA2-B809-BB42-3617C0E13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900" y="1971014"/>
            <a:ext cx="530857" cy="467403"/>
          </a:xfrm>
          <a:prstGeom prst="rect">
            <a:avLst/>
          </a:prstGeom>
        </p:spPr>
      </p:pic>
      <p:pic>
        <p:nvPicPr>
          <p:cNvPr id="20" name="Grafik 1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E1384EC-B2CD-3361-6E53-BD108735C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293" y="1867305"/>
            <a:ext cx="530857" cy="467403"/>
          </a:xfrm>
          <a:prstGeom prst="rect">
            <a:avLst/>
          </a:prstGeom>
        </p:spPr>
      </p:pic>
      <p:pic>
        <p:nvPicPr>
          <p:cNvPr id="21" name="Grafik 2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0843637-7C3E-EC56-C839-C874EAB09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603" y="1745990"/>
            <a:ext cx="530857" cy="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965DBE-679A-9B25-41B0-784AD74E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Aussagekräftige Ausnahmeklassen</a:t>
            </a:r>
          </a:p>
          <a:p>
            <a:r>
              <a:rPr lang="de-DE" dirty="0"/>
              <a:t>Wenn möglich Fehlerbehandlung vor Warnung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Nicht genug Füllung im Wassertank &gt; </a:t>
            </a:r>
            <a:r>
              <a:rPr lang="de-DE" dirty="0" err="1"/>
              <a:t>NotEnoughWaterInTankException</a:t>
            </a:r>
            <a:endParaRPr lang="de-DE" dirty="0"/>
          </a:p>
          <a:p>
            <a:pPr lvl="1"/>
            <a:r>
              <a:rPr lang="de-DE" dirty="0"/>
              <a:t>Behandlung: Verwende Leitungswasser</a:t>
            </a:r>
          </a:p>
          <a:p>
            <a:pPr lvl="1"/>
            <a:r>
              <a:rPr lang="de-DE" dirty="0"/>
              <a:t>Log: „Zum Bewässern wurde Leitungswasser verwendet“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97CA25-833E-AC0A-3F53-8CEEFC3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Exceptionhandling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02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07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965DBE-679A-9B25-41B0-784AD74E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Tests, weil:</a:t>
            </a:r>
          </a:p>
          <a:p>
            <a:pPr lvl="1"/>
            <a:r>
              <a:rPr lang="de-DE" dirty="0"/>
              <a:t>Mock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pPr lvl="1"/>
            <a:r>
              <a:rPr lang="de-DE" dirty="0"/>
              <a:t>strikte Modularisierung im ganzen Projekt</a:t>
            </a:r>
          </a:p>
          <a:p>
            <a:pPr lvl="1"/>
            <a:r>
              <a:rPr lang="de-DE" dirty="0"/>
              <a:t>Bereits gut bekannt und bewährt</a:t>
            </a:r>
          </a:p>
          <a:p>
            <a:pPr lvl="1"/>
            <a:r>
              <a:rPr lang="de-DE" dirty="0"/>
              <a:t>Auch Integrationstests möglich</a:t>
            </a:r>
          </a:p>
          <a:p>
            <a:pPr lvl="1"/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97CA25-833E-AC0A-3F53-8CEEFC3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8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955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D240522-762B-4A1C-BAE4-2E57FC01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ADABCA-6E22-48CF-BD61-240EEEB668D7}" type="datetime1">
              <a:rPr lang="de-DE" smtClean="0"/>
              <a:t>19.07.2023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Smartes Gewächshaus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06625" y="365125"/>
            <a:ext cx="9985375" cy="1325563"/>
          </a:xfrm>
        </p:spPr>
        <p:txBody>
          <a:bodyPr rtlCol="0"/>
          <a:lstStyle/>
          <a:p>
            <a:pPr rtl="0"/>
            <a:r>
              <a:rPr lang="de-DE" dirty="0"/>
              <a:t>Zonen</a:t>
            </a:r>
          </a:p>
        </p:txBody>
      </p:sp>
      <p:pic>
        <p:nvPicPr>
          <p:cNvPr id="32" name="Bildplatzhalter 10">
            <a:extLst>
              <a:ext uri="{FF2B5EF4-FFF2-40B4-BE49-F238E27FC236}">
                <a16:creationId xmlns:a16="http://schemas.microsoft.com/office/drawing/2014/main" id="{140BA8C3-A7C3-ED8E-86E7-EE6509ACF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b="30495"/>
          <a:stretch/>
        </p:blipFill>
        <p:spPr>
          <a:xfrm>
            <a:off x="0" y="5567363"/>
            <a:ext cx="12188825" cy="1290637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2784FAC-4757-FDBF-8E24-B277C3A2D75C}"/>
              </a:ext>
            </a:extLst>
          </p:cNvPr>
          <p:cNvSpPr/>
          <p:nvPr/>
        </p:nvSpPr>
        <p:spPr>
          <a:xfrm>
            <a:off x="2857500" y="1787979"/>
            <a:ext cx="6131379" cy="3192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AF8973-6798-6A9D-2CF6-E8074E748B20}"/>
              </a:ext>
            </a:extLst>
          </p:cNvPr>
          <p:cNvSpPr/>
          <p:nvPr/>
        </p:nvSpPr>
        <p:spPr>
          <a:xfrm>
            <a:off x="2936421" y="1845129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E797C7A-E9D5-32EA-D1C3-2F0E7FF165E1}"/>
              </a:ext>
            </a:extLst>
          </p:cNvPr>
          <p:cNvSpPr/>
          <p:nvPr/>
        </p:nvSpPr>
        <p:spPr>
          <a:xfrm>
            <a:off x="4460421" y="1834697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D9440CA-7520-C091-B172-3E51AC11D243}"/>
              </a:ext>
            </a:extLst>
          </p:cNvPr>
          <p:cNvSpPr/>
          <p:nvPr/>
        </p:nvSpPr>
        <p:spPr>
          <a:xfrm>
            <a:off x="5984421" y="1834697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43A923A-D0FD-5965-C019-847EF2BF14B2}"/>
              </a:ext>
            </a:extLst>
          </p:cNvPr>
          <p:cNvSpPr/>
          <p:nvPr/>
        </p:nvSpPr>
        <p:spPr>
          <a:xfrm>
            <a:off x="7486650" y="1845130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086B796-48AA-8697-A0B7-E6034EBB2DD6}"/>
              </a:ext>
            </a:extLst>
          </p:cNvPr>
          <p:cNvSpPr/>
          <p:nvPr/>
        </p:nvSpPr>
        <p:spPr>
          <a:xfrm>
            <a:off x="7486648" y="2914650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AC15CC6-CE0D-8726-57B0-1E065B45893D}"/>
              </a:ext>
            </a:extLst>
          </p:cNvPr>
          <p:cNvSpPr/>
          <p:nvPr/>
        </p:nvSpPr>
        <p:spPr>
          <a:xfrm>
            <a:off x="5984421" y="2914650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904E32-404B-0B3F-5FEA-4AAAA23128F7}"/>
              </a:ext>
            </a:extLst>
          </p:cNvPr>
          <p:cNvSpPr/>
          <p:nvPr/>
        </p:nvSpPr>
        <p:spPr>
          <a:xfrm>
            <a:off x="7486649" y="3974647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124A0C8-631C-4C6B-815F-B54A89F86337}"/>
              </a:ext>
            </a:extLst>
          </p:cNvPr>
          <p:cNvSpPr/>
          <p:nvPr/>
        </p:nvSpPr>
        <p:spPr>
          <a:xfrm>
            <a:off x="2936419" y="3985079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C16DFD0-D765-9B2D-4D77-F00A69D8D1ED}"/>
              </a:ext>
            </a:extLst>
          </p:cNvPr>
          <p:cNvSpPr/>
          <p:nvPr/>
        </p:nvSpPr>
        <p:spPr>
          <a:xfrm>
            <a:off x="4460419" y="3974647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01471CE-AF7B-DDCC-A086-B602D6DE0FCC}"/>
              </a:ext>
            </a:extLst>
          </p:cNvPr>
          <p:cNvSpPr/>
          <p:nvPr/>
        </p:nvSpPr>
        <p:spPr>
          <a:xfrm>
            <a:off x="5984419" y="3974647"/>
            <a:ext cx="1445079" cy="9388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B9886D48-3B92-8F4B-A478-A8DF24472F93}"/>
              </a:ext>
            </a:extLst>
          </p:cNvPr>
          <p:cNvSpPr/>
          <p:nvPr/>
        </p:nvSpPr>
        <p:spPr>
          <a:xfrm>
            <a:off x="2206625" y="2914650"/>
            <a:ext cx="3614511" cy="92347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D240522-762B-4A1C-BAE4-2E57FC01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ADABCA-6E22-48CF-BD61-240EEEB668D7}" type="datetime1">
              <a:rPr lang="de-DE" smtClean="0"/>
              <a:t>19.07.2023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Smartes Gewächshaus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06625" y="365125"/>
            <a:ext cx="9985375" cy="1325563"/>
          </a:xfrm>
        </p:spPr>
        <p:txBody>
          <a:bodyPr rtlCol="0"/>
          <a:lstStyle/>
          <a:p>
            <a:pPr rtl="0"/>
            <a:r>
              <a:rPr lang="de-DE" dirty="0"/>
              <a:t>Zone</a:t>
            </a:r>
          </a:p>
        </p:txBody>
      </p:sp>
      <p:pic>
        <p:nvPicPr>
          <p:cNvPr id="32" name="Bildplatzhalter 10">
            <a:extLst>
              <a:ext uri="{FF2B5EF4-FFF2-40B4-BE49-F238E27FC236}">
                <a16:creationId xmlns:a16="http://schemas.microsoft.com/office/drawing/2014/main" id="{140BA8C3-A7C3-ED8E-86E7-EE6509ACF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b="30495"/>
          <a:stretch/>
        </p:blipFill>
        <p:spPr>
          <a:xfrm>
            <a:off x="0" y="5567363"/>
            <a:ext cx="12188825" cy="1290637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AF8973-6798-6A9D-2CF6-E8074E748B20}"/>
              </a:ext>
            </a:extLst>
          </p:cNvPr>
          <p:cNvSpPr/>
          <p:nvPr/>
        </p:nvSpPr>
        <p:spPr>
          <a:xfrm>
            <a:off x="1333952" y="1256505"/>
            <a:ext cx="8909958" cy="397680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679102C-5795-3B0F-737A-8C57AF3EEAF1}"/>
              </a:ext>
            </a:extLst>
          </p:cNvPr>
          <p:cNvSpPr/>
          <p:nvPr/>
        </p:nvSpPr>
        <p:spPr>
          <a:xfrm>
            <a:off x="1902279" y="1461407"/>
            <a:ext cx="1232807" cy="4653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Pflanze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304744-0D84-19CF-58D0-DCB0BDAF3511}"/>
              </a:ext>
            </a:extLst>
          </p:cNvPr>
          <p:cNvSpPr/>
          <p:nvPr/>
        </p:nvSpPr>
        <p:spPr>
          <a:xfrm>
            <a:off x="3231245" y="1461407"/>
            <a:ext cx="1232807" cy="4653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Pflanze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0BE24FE-ADA4-1655-866A-73665C86C607}"/>
              </a:ext>
            </a:extLst>
          </p:cNvPr>
          <p:cNvSpPr/>
          <p:nvPr/>
        </p:nvSpPr>
        <p:spPr>
          <a:xfrm>
            <a:off x="4560211" y="1458006"/>
            <a:ext cx="1232807" cy="4653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Pflanze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1789D0E-6F81-61E1-7A27-6AF66F30D84D}"/>
              </a:ext>
            </a:extLst>
          </p:cNvPr>
          <p:cNvSpPr/>
          <p:nvPr/>
        </p:nvSpPr>
        <p:spPr>
          <a:xfrm>
            <a:off x="5889177" y="1461407"/>
            <a:ext cx="1232807" cy="4653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Pflanze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6A7ECBF-97B1-87C0-34B6-AC57D3EC0B21}"/>
              </a:ext>
            </a:extLst>
          </p:cNvPr>
          <p:cNvSpPr/>
          <p:nvPr/>
        </p:nvSpPr>
        <p:spPr>
          <a:xfrm>
            <a:off x="7218143" y="1461407"/>
            <a:ext cx="1232807" cy="4653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Pflanze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BD7A0DD-FD32-8863-4E8C-110A91082753}"/>
              </a:ext>
            </a:extLst>
          </p:cNvPr>
          <p:cNvSpPr/>
          <p:nvPr/>
        </p:nvSpPr>
        <p:spPr>
          <a:xfrm>
            <a:off x="8547109" y="1458006"/>
            <a:ext cx="1232807" cy="4653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Pflanze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BF0A067-86F7-2CC9-70B5-836C2F9238C4}"/>
              </a:ext>
            </a:extLst>
          </p:cNvPr>
          <p:cNvSpPr/>
          <p:nvPr/>
        </p:nvSpPr>
        <p:spPr>
          <a:xfrm>
            <a:off x="5723033" y="3853092"/>
            <a:ext cx="1232807" cy="116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Heizung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F0FB082-D8D3-C43B-11D6-9096D7C6AED6}"/>
              </a:ext>
            </a:extLst>
          </p:cNvPr>
          <p:cNvSpPr/>
          <p:nvPr/>
        </p:nvSpPr>
        <p:spPr>
          <a:xfrm>
            <a:off x="7084222" y="3839426"/>
            <a:ext cx="1232807" cy="116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Lüfter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A6FAD1D9-A985-5CB7-E01E-2D3920761D6F}"/>
              </a:ext>
            </a:extLst>
          </p:cNvPr>
          <p:cNvSpPr/>
          <p:nvPr/>
        </p:nvSpPr>
        <p:spPr>
          <a:xfrm>
            <a:off x="8427797" y="3839426"/>
            <a:ext cx="1232807" cy="116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Luftbe</a:t>
            </a:r>
            <a:r>
              <a:rPr lang="de-DE" dirty="0"/>
              <a:t>-feuchter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B654E7C-3E4D-9657-5944-303B206940B7}"/>
              </a:ext>
            </a:extLst>
          </p:cNvPr>
          <p:cNvSpPr/>
          <p:nvPr/>
        </p:nvSpPr>
        <p:spPr>
          <a:xfrm>
            <a:off x="4361844" y="3839426"/>
            <a:ext cx="1232807" cy="116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Licht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8A879A3-0049-585B-47EF-2398EC82413C}"/>
              </a:ext>
            </a:extLst>
          </p:cNvPr>
          <p:cNvSpPr/>
          <p:nvPr/>
        </p:nvSpPr>
        <p:spPr>
          <a:xfrm rot="10800000">
            <a:off x="9986177" y="3590016"/>
            <a:ext cx="1502229" cy="844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744526-6A11-B525-58A2-2BD0135A8A38}"/>
              </a:ext>
            </a:extLst>
          </p:cNvPr>
          <p:cNvSpPr/>
          <p:nvPr/>
        </p:nvSpPr>
        <p:spPr>
          <a:xfrm>
            <a:off x="11051991" y="3586140"/>
            <a:ext cx="991402" cy="8524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Max. 1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E115393-4DA5-2895-73C5-F2533C7C7435}"/>
              </a:ext>
            </a:extLst>
          </p:cNvPr>
          <p:cNvSpPr/>
          <p:nvPr/>
        </p:nvSpPr>
        <p:spPr>
          <a:xfrm>
            <a:off x="1962530" y="3261631"/>
            <a:ext cx="3686251" cy="4653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Thermostat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3C78416-DDC7-76BC-6295-79892AB4EEA6}"/>
              </a:ext>
            </a:extLst>
          </p:cNvPr>
          <p:cNvSpPr/>
          <p:nvPr/>
        </p:nvSpPr>
        <p:spPr>
          <a:xfrm>
            <a:off x="5974353" y="3249386"/>
            <a:ext cx="3686251" cy="4653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Luftfeuchtigkeitssensor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2023049-BCDE-FD6D-2F1E-786237DF3211}"/>
              </a:ext>
            </a:extLst>
          </p:cNvPr>
          <p:cNvSpPr/>
          <p:nvPr/>
        </p:nvSpPr>
        <p:spPr>
          <a:xfrm>
            <a:off x="2206625" y="2415941"/>
            <a:ext cx="3388026" cy="5116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Zieltemperatur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6BB8DEF-530A-798B-2C93-4514591FCA72}"/>
              </a:ext>
            </a:extLst>
          </p:cNvPr>
          <p:cNvSpPr/>
          <p:nvPr/>
        </p:nvSpPr>
        <p:spPr>
          <a:xfrm>
            <a:off x="6096000" y="2403696"/>
            <a:ext cx="3490762" cy="5116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Zielluftfeuchtigkeit</a:t>
            </a:r>
          </a:p>
        </p:txBody>
      </p:sp>
    </p:spTree>
    <p:extLst>
      <p:ext uri="{BB962C8B-B14F-4D97-AF65-F5344CB8AC3E}">
        <p14:creationId xmlns:p14="http://schemas.microsoft.com/office/powerpoint/2010/main" val="253941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D240522-762B-4A1C-BAE4-2E57FC01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ADABCA-6E22-48CF-BD61-240EEEB668D7}" type="datetime1">
              <a:rPr lang="de-DE" smtClean="0"/>
              <a:t>19.07.2023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Smartes Gewächshaus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06625" y="365125"/>
            <a:ext cx="9985375" cy="1325563"/>
          </a:xfrm>
        </p:spPr>
        <p:txBody>
          <a:bodyPr rtlCol="0"/>
          <a:lstStyle/>
          <a:p>
            <a:pPr rtl="0"/>
            <a:r>
              <a:rPr lang="de-DE" dirty="0"/>
              <a:t>Pflanze</a:t>
            </a:r>
          </a:p>
        </p:txBody>
      </p:sp>
      <p:pic>
        <p:nvPicPr>
          <p:cNvPr id="32" name="Bildplatzhalter 10">
            <a:extLst>
              <a:ext uri="{FF2B5EF4-FFF2-40B4-BE49-F238E27FC236}">
                <a16:creationId xmlns:a16="http://schemas.microsoft.com/office/drawing/2014/main" id="{140BA8C3-A7C3-ED8E-86E7-EE6509ACF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b="30495"/>
          <a:stretch/>
        </p:blipFill>
        <p:spPr>
          <a:xfrm>
            <a:off x="0" y="5567363"/>
            <a:ext cx="12188825" cy="1290637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AF8973-6798-6A9D-2CF6-E8074E748B20}"/>
              </a:ext>
            </a:extLst>
          </p:cNvPr>
          <p:cNvSpPr/>
          <p:nvPr/>
        </p:nvSpPr>
        <p:spPr>
          <a:xfrm>
            <a:off x="1333952" y="1256505"/>
            <a:ext cx="8909958" cy="397680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BF0A067-86F7-2CC9-70B5-836C2F9238C4}"/>
              </a:ext>
            </a:extLst>
          </p:cNvPr>
          <p:cNvSpPr/>
          <p:nvPr/>
        </p:nvSpPr>
        <p:spPr>
          <a:xfrm>
            <a:off x="4128265" y="3175283"/>
            <a:ext cx="1232807" cy="116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Dünger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F0FB082-D8D3-C43B-11D6-9096D7C6AED6}"/>
              </a:ext>
            </a:extLst>
          </p:cNvPr>
          <p:cNvSpPr/>
          <p:nvPr/>
        </p:nvSpPr>
        <p:spPr>
          <a:xfrm>
            <a:off x="6308441" y="3175283"/>
            <a:ext cx="1232807" cy="116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Bewässerung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A6FAD1D9-A985-5CB7-E01E-2D3920761D6F}"/>
              </a:ext>
            </a:extLst>
          </p:cNvPr>
          <p:cNvSpPr/>
          <p:nvPr/>
        </p:nvSpPr>
        <p:spPr>
          <a:xfrm>
            <a:off x="8488617" y="3175283"/>
            <a:ext cx="1232807" cy="116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Kamera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B654E7C-3E4D-9657-5944-303B206940B7}"/>
              </a:ext>
            </a:extLst>
          </p:cNvPr>
          <p:cNvSpPr/>
          <p:nvPr/>
        </p:nvSpPr>
        <p:spPr>
          <a:xfrm>
            <a:off x="1948090" y="3175283"/>
            <a:ext cx="1232807" cy="116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UV-Licht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8A879A3-0049-585B-47EF-2398EC82413C}"/>
              </a:ext>
            </a:extLst>
          </p:cNvPr>
          <p:cNvSpPr/>
          <p:nvPr/>
        </p:nvSpPr>
        <p:spPr>
          <a:xfrm rot="10800000">
            <a:off x="9986177" y="3590016"/>
            <a:ext cx="1502229" cy="844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744526-6A11-B525-58A2-2BD0135A8A38}"/>
              </a:ext>
            </a:extLst>
          </p:cNvPr>
          <p:cNvSpPr/>
          <p:nvPr/>
        </p:nvSpPr>
        <p:spPr>
          <a:xfrm>
            <a:off x="11051991" y="3586140"/>
            <a:ext cx="991402" cy="8524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Max. 1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3C78416-DDC7-76BC-6295-79892AB4EEA6}"/>
              </a:ext>
            </a:extLst>
          </p:cNvPr>
          <p:cNvSpPr/>
          <p:nvPr/>
        </p:nvSpPr>
        <p:spPr>
          <a:xfrm>
            <a:off x="3854997" y="2173048"/>
            <a:ext cx="3686251" cy="4653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Bodenfeuchtigkeitssensor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9A12136-D74D-AA3A-9106-B1B367D58A6C}"/>
              </a:ext>
            </a:extLst>
          </p:cNvPr>
          <p:cNvSpPr/>
          <p:nvPr/>
        </p:nvSpPr>
        <p:spPr>
          <a:xfrm>
            <a:off x="1870310" y="1524890"/>
            <a:ext cx="3490762" cy="5116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Zielbodenfeuchtigkeit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8F61D8A-F7B1-F219-96F5-C6AE926297FA}"/>
              </a:ext>
            </a:extLst>
          </p:cNvPr>
          <p:cNvSpPr/>
          <p:nvPr/>
        </p:nvSpPr>
        <p:spPr>
          <a:xfrm>
            <a:off x="5788931" y="1532920"/>
            <a:ext cx="3490762" cy="5116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UVLicht</a:t>
            </a:r>
            <a:r>
              <a:rPr lang="de-DE" b="1" dirty="0"/>
              <a:t>-Intensität</a:t>
            </a:r>
          </a:p>
        </p:txBody>
      </p:sp>
    </p:spTree>
    <p:extLst>
      <p:ext uri="{BB962C8B-B14F-4D97-AF65-F5344CB8AC3E}">
        <p14:creationId xmlns:p14="http://schemas.microsoft.com/office/powerpoint/2010/main" val="45703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/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1052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0AB7DBE-F2C1-54B8-3C66-2982ED2A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SOLID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CC5EA9-A142-C364-E88A-FD17A990820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78392" y="2124962"/>
            <a:ext cx="2042652" cy="1005840"/>
          </a:xfrm>
        </p:spPr>
        <p:txBody>
          <a:bodyPr anchor="ctr"/>
          <a:lstStyle/>
          <a:p>
            <a:r>
              <a:rPr lang="de-DE" dirty="0"/>
              <a:t>Open </a:t>
            </a:r>
            <a:r>
              <a:rPr lang="de-DE" dirty="0" err="1"/>
              <a:t>Closed</a:t>
            </a:r>
            <a:r>
              <a:rPr lang="de-DE" dirty="0"/>
              <a:t> Principle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8416E5-AECF-106B-12A0-3E348E55C9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78392" y="3379838"/>
            <a:ext cx="2042652" cy="3014359"/>
          </a:xfrm>
        </p:spPr>
        <p:txBody>
          <a:bodyPr anchor="ctr"/>
          <a:lstStyle/>
          <a:p>
            <a:r>
              <a:rPr lang="de-DE" b="1" dirty="0"/>
              <a:t>Neuer Objekttyp:</a:t>
            </a:r>
          </a:p>
          <a:p>
            <a:r>
              <a:rPr lang="de-DE" dirty="0"/>
              <a:t>Es muss nur die spezifische Device Klasse erstellt und die Factory erweitert werden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7EA7CF8A-4C7A-FAC9-C266-4E5B9D7C3970}"/>
              </a:ext>
            </a:extLst>
          </p:cNvPr>
          <p:cNvSpPr txBox="1">
            <a:spLocks/>
          </p:cNvSpPr>
          <p:nvPr/>
        </p:nvSpPr>
        <p:spPr>
          <a:xfrm>
            <a:off x="683340" y="2135567"/>
            <a:ext cx="2042652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Single Responsibility</a:t>
            </a:r>
          </a:p>
          <a:p>
            <a:r>
              <a:rPr lang="de-DE"/>
              <a:t>Principle</a:t>
            </a:r>
            <a:endParaRPr lang="de-DE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3C0F65AA-7447-4EDE-36E0-02477F2FA9F4}"/>
              </a:ext>
            </a:extLst>
          </p:cNvPr>
          <p:cNvSpPr txBox="1">
            <a:spLocks/>
          </p:cNvSpPr>
          <p:nvPr/>
        </p:nvSpPr>
        <p:spPr>
          <a:xfrm>
            <a:off x="683340" y="3379839"/>
            <a:ext cx="2042652" cy="301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Strikte Modularisierung</a:t>
            </a:r>
          </a:p>
          <a:p>
            <a:endParaRPr lang="de-DE" sz="2000" b="1" dirty="0"/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BFC407F0-1A0A-908F-8659-92E5582204C8}"/>
              </a:ext>
            </a:extLst>
          </p:cNvPr>
          <p:cNvSpPr txBox="1">
            <a:spLocks/>
          </p:cNvSpPr>
          <p:nvPr/>
        </p:nvSpPr>
        <p:spPr>
          <a:xfrm>
            <a:off x="7268496" y="2124961"/>
            <a:ext cx="2042652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Interface Segregation Principle</a:t>
            </a: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5118B9DC-08CE-245B-F929-2EE01076A016}"/>
              </a:ext>
            </a:extLst>
          </p:cNvPr>
          <p:cNvSpPr txBox="1">
            <a:spLocks/>
          </p:cNvSpPr>
          <p:nvPr/>
        </p:nvSpPr>
        <p:spPr>
          <a:xfrm>
            <a:off x="7268496" y="3379837"/>
            <a:ext cx="2042652" cy="301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Zwischen Schnittstellenklasse (Device/Sensor) und konkreten Klassen wurden Unterklassen für spezifische Funktionalitäten (an/aus, </a:t>
            </a:r>
            <a:r>
              <a:rPr lang="de-DE" b="1" dirty="0" err="1"/>
              <a:t>scaling</a:t>
            </a:r>
            <a:r>
              <a:rPr lang="de-DE" b="1" dirty="0"/>
              <a:t>) erstellt</a:t>
            </a:r>
          </a:p>
          <a:p>
            <a:endParaRPr lang="de-DE" dirty="0"/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D721DF80-3F32-17F6-0FDC-8A8498E414E3}"/>
              </a:ext>
            </a:extLst>
          </p:cNvPr>
          <p:cNvSpPr txBox="1">
            <a:spLocks/>
          </p:cNvSpPr>
          <p:nvPr/>
        </p:nvSpPr>
        <p:spPr>
          <a:xfrm>
            <a:off x="5073444" y="2135566"/>
            <a:ext cx="2042652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Liskov</a:t>
            </a:r>
            <a:r>
              <a:rPr lang="de-DE" dirty="0"/>
              <a:t> Substitution Principle</a:t>
            </a:r>
          </a:p>
        </p:txBody>
      </p:sp>
      <p:sp>
        <p:nvSpPr>
          <p:cNvPr id="27" name="Textplatzhalter 5">
            <a:extLst>
              <a:ext uri="{FF2B5EF4-FFF2-40B4-BE49-F238E27FC236}">
                <a16:creationId xmlns:a16="http://schemas.microsoft.com/office/drawing/2014/main" id="{5F441253-F19E-111C-A6A0-1070F4830400}"/>
              </a:ext>
            </a:extLst>
          </p:cNvPr>
          <p:cNvSpPr txBox="1">
            <a:spLocks/>
          </p:cNvSpPr>
          <p:nvPr/>
        </p:nvSpPr>
        <p:spPr>
          <a:xfrm>
            <a:off x="5073444" y="3379838"/>
            <a:ext cx="2042652" cy="301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/>
          </a:p>
          <a:p>
            <a:r>
              <a:rPr lang="de-DE" b="1" dirty="0"/>
              <a:t>Unterklassen der Devices und Sensoren implementieren alle Funktionen der Oberklasse 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E9C4312-A401-9470-E7E9-FC3F67D73DF1}"/>
              </a:ext>
            </a:extLst>
          </p:cNvPr>
          <p:cNvSpPr txBox="1">
            <a:spLocks/>
          </p:cNvSpPr>
          <p:nvPr/>
        </p:nvSpPr>
        <p:spPr>
          <a:xfrm>
            <a:off x="9311148" y="2124961"/>
            <a:ext cx="2042652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Dependency</a:t>
            </a:r>
            <a:r>
              <a:rPr lang="de-DE" dirty="0"/>
              <a:t> Inversion Principle</a:t>
            </a:r>
          </a:p>
        </p:txBody>
      </p:sp>
      <p:sp>
        <p:nvSpPr>
          <p:cNvPr id="29" name="Textplatzhalter 5">
            <a:extLst>
              <a:ext uri="{FF2B5EF4-FFF2-40B4-BE49-F238E27FC236}">
                <a16:creationId xmlns:a16="http://schemas.microsoft.com/office/drawing/2014/main" id="{9A674DCB-AE6B-929F-6ABC-56FE65103679}"/>
              </a:ext>
            </a:extLst>
          </p:cNvPr>
          <p:cNvSpPr txBox="1">
            <a:spLocks/>
          </p:cNvSpPr>
          <p:nvPr/>
        </p:nvSpPr>
        <p:spPr>
          <a:xfrm>
            <a:off x="9311148" y="3379837"/>
            <a:ext cx="2042652" cy="301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Device / Sensor als Abstraktion</a:t>
            </a:r>
          </a:p>
          <a:p>
            <a:r>
              <a:rPr lang="de-DE" dirty="0"/>
              <a:t>Funktionen hängen nur von diesen Klassen ab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8C00C9B-13A3-39B8-191B-953FA733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104" y="3429000"/>
            <a:ext cx="2467896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6" descr="Foto einer Frau, die eine Sukkulente in einem Topf häl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el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de-DE" dirty="0"/>
              <a:t>Entwurfsmuster</a:t>
            </a:r>
          </a:p>
        </p:txBody>
      </p:sp>
    </p:spTree>
    <p:extLst>
      <p:ext uri="{BB962C8B-B14F-4D97-AF65-F5344CB8AC3E}">
        <p14:creationId xmlns:p14="http://schemas.microsoft.com/office/powerpoint/2010/main" val="2532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rtl="0"/>
            <a:r>
              <a:rPr lang="de-DE" dirty="0"/>
              <a:t>Singleton</a:t>
            </a:r>
          </a:p>
        </p:txBody>
      </p:sp>
      <p:pic>
        <p:nvPicPr>
          <p:cNvPr id="24" name="Bildplatzhalter 23" descr="Bild von verschiedenen Sukkulenten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8" name="Datumsplatzhalt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413281D1-504A-4D74-90A3-A38DA75418E2}" type="datetime1">
              <a:rPr lang="de-DE" smtClean="0"/>
              <a:t>19.07.2023</a:t>
            </a:fld>
            <a:endParaRPr lang="de-DE" dirty="0"/>
          </a:p>
        </p:txBody>
      </p: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Smartes Gewächshaus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AE2F4-5AF7-9BD9-0BF5-82F40538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9B2D825-816F-97F9-007C-24FFA4FE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Nur 1 Gewächshaus</a:t>
            </a:r>
          </a:p>
          <a:p>
            <a:r>
              <a:rPr lang="de-DE" dirty="0"/>
              <a:t>2. GUI zeigt gleiches Gewächshaus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705D8B0-502B-108C-0271-BB96F8A78D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Gerätebeschränkungen pro Ebene</a:t>
            </a:r>
          </a:p>
          <a:p>
            <a:r>
              <a:rPr lang="de-DE" dirty="0"/>
              <a:t>Z.B. nur max. eine Heizung pro Zone</a:t>
            </a:r>
          </a:p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DFB7948-B34E-7C46-0303-5CBD272DE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Geräte</a:t>
            </a:r>
          </a:p>
        </p:txBody>
      </p:sp>
    </p:spTree>
    <p:extLst>
      <p:ext uri="{BB962C8B-B14F-4D97-AF65-F5344CB8AC3E}">
        <p14:creationId xmlns:p14="http://schemas.microsoft.com/office/powerpoint/2010/main" val="417967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2_TF66722518_Win32" id="{B526955A-635A-4A3D-9477-886A13DA2155}" vid="{0CC00C1E-8DDF-4A8A-BEFD-03AA8495B24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{EAC1FD84-5426-4F2D-8B9F-EBB89069043B}tf66722518_win32</Template>
  <TotalTime>0</TotalTime>
  <Words>415</Words>
  <Application>Microsoft Office PowerPoint</Application>
  <PresentationFormat>Breitbild</PresentationFormat>
  <Paragraphs>143</Paragraphs>
  <Slides>23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Bodoni MT</vt:lpstr>
      <vt:lpstr>Calibri</vt:lpstr>
      <vt:lpstr>Source Sans Pro Light</vt:lpstr>
      <vt:lpstr>Times New Roman</vt:lpstr>
      <vt:lpstr>Office-Design</vt:lpstr>
      <vt:lpstr>Smartes Gewächshaus</vt:lpstr>
      <vt:lpstr>Aufbau Gewächshaus</vt:lpstr>
      <vt:lpstr>Zonen</vt:lpstr>
      <vt:lpstr>Zone</vt:lpstr>
      <vt:lpstr>Pflanze</vt:lpstr>
      <vt:lpstr>SOLID</vt:lpstr>
      <vt:lpstr>SOLID</vt:lpstr>
      <vt:lpstr>Entwurfsmuster</vt:lpstr>
      <vt:lpstr>Singleton</vt:lpstr>
      <vt:lpstr>Factory</vt:lpstr>
      <vt:lpstr>Observer</vt:lpstr>
      <vt:lpstr>Live Demo GUI-Aufbau</vt:lpstr>
      <vt:lpstr>Logging</vt:lpstr>
      <vt:lpstr>Logging</vt:lpstr>
      <vt:lpstr>Config</vt:lpstr>
      <vt:lpstr>Config</vt:lpstr>
      <vt:lpstr>Parallelität</vt:lpstr>
      <vt:lpstr>Parallelität</vt:lpstr>
      <vt:lpstr>Exception Handling</vt:lpstr>
      <vt:lpstr>Exceptionhandling</vt:lpstr>
      <vt:lpstr>Testing</vt:lpstr>
      <vt:lpstr>Testing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Smartes Gewächshaus</dc:title>
  <dc:creator>jennifer.tielke@web.de</dc:creator>
  <cp:lastModifiedBy>jennifer.tielke@web.de</cp:lastModifiedBy>
  <cp:revision>1</cp:revision>
  <dcterms:created xsi:type="dcterms:W3CDTF">2023-07-19T07:07:45Z</dcterms:created>
  <dcterms:modified xsi:type="dcterms:W3CDTF">2023-07-19T09:16:10Z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