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2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9729EB-4F32-4B4C-9586-E4ADC15D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49729EB-4F32-4B4C-9586-E4ADC15D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49729EB-4F32-4B4C-9586-E4ADC15D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49729EB-4F32-4B4C-9586-E4ADC15D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49729EB-4F32-4B4C-9586-E4ADC15D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49729EB-4F32-4B4C-9586-E4ADC15D5E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49729EB-4F32-4B4C-9586-E4ADC15D5E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9729EB-4F32-4B4C-9586-E4ADC15D5E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729EB-4F32-4B4C-9586-E4ADC15D5E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49729EB-4F32-4B4C-9586-E4ADC15D5E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49729EB-4F32-4B4C-9586-E4ADC15D5E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3318D-0C1A-4947-9569-4880BFE431A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729EB-4F32-4B4C-9586-E4ADC15D5E0C}"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3318D-0C1A-4947-9569-4880BFE431A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14:</a:t>
            </a:r>
            <a:br>
              <a:rPr lang="en-US" dirty="0" smtClean="0"/>
            </a:br>
            <a:r>
              <a:rPr lang="en-US" dirty="0" smtClean="0"/>
              <a:t>Behavior: Sequence Diagrams</a:t>
            </a:r>
            <a:endParaRPr lang="en-US" dirty="0"/>
          </a:p>
        </p:txBody>
      </p:sp>
      <p:sp>
        <p:nvSpPr>
          <p:cNvPr id="3" name="TextBox 2"/>
          <p:cNvSpPr txBox="1"/>
          <p:nvPr/>
        </p:nvSpPr>
        <p:spPr>
          <a:xfrm>
            <a:off x="1676399" y="4038600"/>
            <a:ext cx="6263253" cy="1815882"/>
          </a:xfrm>
          <a:prstGeom prst="rect">
            <a:avLst/>
          </a:prstGeom>
          <a:noFill/>
        </p:spPr>
        <p:txBody>
          <a:bodyPr wrap="none" rtlCol="0">
            <a:spAutoFit/>
          </a:bodyPr>
          <a:lstStyle/>
          <a:p>
            <a:pPr algn="ctr"/>
            <a:r>
              <a:rPr lang="en-US" sz="2800" dirty="0" err="1" smtClean="0"/>
              <a:t>Thành</a:t>
            </a:r>
            <a:r>
              <a:rPr lang="en-US" sz="2800" dirty="0" smtClean="0"/>
              <a:t> </a:t>
            </a:r>
            <a:r>
              <a:rPr lang="en-US" sz="2800" dirty="0" err="1" smtClean="0"/>
              <a:t>viên</a:t>
            </a:r>
            <a:r>
              <a:rPr lang="en-US" sz="2800" dirty="0" smtClean="0"/>
              <a:t>:</a:t>
            </a:r>
            <a:endParaRPr lang="en-US" sz="2800" dirty="0" smtClean="0"/>
          </a:p>
          <a:p>
            <a:pPr algn="ctr"/>
            <a:r>
              <a:rPr lang="en-US" sz="2800" dirty="0" err="1" smtClean="0"/>
              <a:t>Nguyễn</a:t>
            </a:r>
            <a:r>
              <a:rPr lang="en-US" sz="2800" dirty="0" smtClean="0"/>
              <a:t> </a:t>
            </a:r>
            <a:r>
              <a:rPr lang="en-US" sz="2800" dirty="0" err="1" smtClean="0"/>
              <a:t>Trọng</a:t>
            </a:r>
            <a:r>
              <a:rPr lang="en-US" sz="2800" dirty="0" smtClean="0"/>
              <a:t> </a:t>
            </a:r>
            <a:r>
              <a:rPr lang="en-US" sz="2800" dirty="0" err="1" smtClean="0"/>
              <a:t>Tín</a:t>
            </a:r>
            <a:r>
              <a:rPr lang="en-US" sz="2800" dirty="0"/>
              <a:t>	</a:t>
            </a:r>
            <a:r>
              <a:rPr lang="en-US" sz="2800" dirty="0" smtClean="0"/>
              <a:t>		18130244</a:t>
            </a:r>
            <a:endParaRPr lang="en-US" sz="2800" dirty="0" smtClean="0"/>
          </a:p>
          <a:p>
            <a:pPr algn="ctr"/>
            <a:r>
              <a:rPr lang="en-US" sz="2800" dirty="0" err="1" smtClean="0"/>
              <a:t>Nguyễn</a:t>
            </a:r>
            <a:r>
              <a:rPr lang="en-US" sz="2800" dirty="0" smtClean="0"/>
              <a:t> </a:t>
            </a:r>
            <a:r>
              <a:rPr lang="en-US" sz="2800" dirty="0" err="1" smtClean="0"/>
              <a:t>Mậu</a:t>
            </a:r>
            <a:r>
              <a:rPr lang="en-US" sz="2800" dirty="0" smtClean="0"/>
              <a:t> </a:t>
            </a:r>
            <a:r>
              <a:rPr lang="en-US" sz="2800" dirty="0" err="1" smtClean="0"/>
              <a:t>Thanh</a:t>
            </a:r>
            <a:r>
              <a:rPr lang="en-US" sz="2800" dirty="0" smtClean="0"/>
              <a:t> </a:t>
            </a:r>
            <a:r>
              <a:rPr lang="en-US" sz="2800" dirty="0" err="1" smtClean="0"/>
              <a:t>Hoàng</a:t>
            </a:r>
            <a:r>
              <a:rPr lang="en-US" sz="2800" dirty="0"/>
              <a:t>	</a:t>
            </a:r>
            <a:r>
              <a:rPr lang="en-US" sz="2800" dirty="0" smtClean="0"/>
              <a:t>18130084</a:t>
            </a:r>
            <a:endParaRPr lang="en-US" sz="2800" dirty="0" smtClean="0"/>
          </a:p>
          <a:p>
            <a:pPr algn="ctr"/>
            <a:r>
              <a:rPr lang="en-US" sz="2800" dirty="0" err="1" smtClean="0"/>
              <a:t>Đinh</a:t>
            </a:r>
            <a:r>
              <a:rPr lang="en-US" sz="2800" dirty="0" smtClean="0"/>
              <a:t> </a:t>
            </a:r>
            <a:r>
              <a:rPr lang="en-US" sz="2800" dirty="0" err="1" smtClean="0"/>
              <a:t>Văn</a:t>
            </a:r>
            <a:r>
              <a:rPr lang="en-US" sz="2800" dirty="0" smtClean="0"/>
              <a:t> </a:t>
            </a:r>
            <a:r>
              <a:rPr lang="en-US" sz="2800" dirty="0" err="1" smtClean="0"/>
              <a:t>Phát</a:t>
            </a:r>
            <a:r>
              <a:rPr lang="en-US" sz="2800" dirty="0" smtClean="0"/>
              <a:t>			18130172</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064" y="1122680"/>
            <a:ext cx="8176736" cy="768350"/>
          </a:xfrm>
        </p:spPr>
        <p:txBody>
          <a:bodyPr>
            <a:normAutofit fontScale="90000"/>
          </a:bodyPr>
          <a:lstStyle/>
          <a:p>
            <a:r>
              <a:rPr lang="en-US" sz="4800" dirty="0"/>
              <a:t>14.5 THÔNG SỐ KĨ THUẬT THỰC THI</a:t>
            </a:r>
            <a:endParaRPr lang="en-US" sz="4800" dirty="0"/>
          </a:p>
        </p:txBody>
      </p:sp>
      <p:sp>
        <p:nvSpPr>
          <p:cNvPr id="3" name="Subtitle 2"/>
          <p:cNvSpPr>
            <a:spLocks noGrp="1"/>
          </p:cNvSpPr>
          <p:nvPr>
            <p:ph type="subTitle" idx="1"/>
          </p:nvPr>
        </p:nvSpPr>
        <p:spPr>
          <a:xfrm>
            <a:off x="914400" y="2438400"/>
            <a:ext cx="6858000" cy="3869690"/>
          </a:xfrm>
        </p:spPr>
        <p:txBody>
          <a:bodyPr>
            <a:normAutofit fontScale="70000" lnSpcReduction="20000"/>
          </a:bodyPr>
          <a:lstStyle/>
          <a:p>
            <a:pPr algn="l"/>
            <a:r>
              <a:rPr lang="en-US" dirty="0" err="1">
                <a:solidFill>
                  <a:schemeClr val="tx1"/>
                </a:solidFill>
              </a:rPr>
              <a:t>Thông</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kĩ</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thi</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gì</a:t>
            </a:r>
            <a:r>
              <a:rPr lang="en-US" dirty="0">
                <a:solidFill>
                  <a:schemeClr val="tx1"/>
                </a:solidFill>
              </a:rPr>
              <a:t> ?</a:t>
            </a:r>
            <a:endParaRPr lang="en-US" dirty="0">
              <a:solidFill>
                <a:schemeClr val="tx1"/>
              </a:solidFill>
            </a:endParaRPr>
          </a:p>
          <a:p>
            <a:pPr algn="l"/>
            <a:endParaRPr lang="en-US" dirty="0">
              <a:solidFill>
                <a:schemeClr val="tx1"/>
              </a:solidFill>
            </a:endParaRPr>
          </a:p>
          <a:p>
            <a:pPr algn="l"/>
            <a:r>
              <a:rPr lang="en-US" i="1" u="sng" dirty="0" err="1">
                <a:solidFill>
                  <a:schemeClr val="tx1"/>
                </a:solidFill>
              </a:rPr>
              <a:t>Thông</a:t>
            </a:r>
            <a:r>
              <a:rPr lang="en-US" i="1" u="sng" dirty="0">
                <a:solidFill>
                  <a:schemeClr val="tx1"/>
                </a:solidFill>
              </a:rPr>
              <a:t> </a:t>
            </a:r>
            <a:r>
              <a:rPr lang="en-US" i="1" u="sng" dirty="0" err="1">
                <a:solidFill>
                  <a:schemeClr val="tx1"/>
                </a:solidFill>
              </a:rPr>
              <a:t>số</a:t>
            </a:r>
            <a:r>
              <a:rPr lang="en-US" i="1" u="sng" dirty="0">
                <a:solidFill>
                  <a:schemeClr val="tx1"/>
                </a:solidFill>
              </a:rPr>
              <a:t>  </a:t>
            </a:r>
            <a:r>
              <a:rPr lang="en-US" i="1" u="sng" dirty="0" err="1">
                <a:solidFill>
                  <a:schemeClr val="tx1"/>
                </a:solidFill>
              </a:rPr>
              <a:t>kỹ</a:t>
            </a:r>
            <a:r>
              <a:rPr lang="en-US" i="1" u="sng" dirty="0">
                <a:solidFill>
                  <a:schemeClr val="tx1"/>
                </a:solidFill>
              </a:rPr>
              <a:t> </a:t>
            </a:r>
            <a:r>
              <a:rPr lang="en-US" i="1" u="sng" dirty="0" err="1">
                <a:solidFill>
                  <a:schemeClr val="tx1"/>
                </a:solidFill>
              </a:rPr>
              <a:t>thuật</a:t>
            </a:r>
            <a:r>
              <a:rPr lang="en-US" i="1" u="sng" dirty="0">
                <a:solidFill>
                  <a:schemeClr val="tx1"/>
                </a:solidFill>
              </a:rPr>
              <a:t> </a:t>
            </a:r>
            <a:r>
              <a:rPr lang="en-US" i="1" u="sng" dirty="0" err="1">
                <a:solidFill>
                  <a:schemeClr val="tx1"/>
                </a:solidFill>
              </a:rPr>
              <a:t>thực</a:t>
            </a:r>
            <a:r>
              <a:rPr lang="en-US" i="1" u="sng" dirty="0">
                <a:solidFill>
                  <a:schemeClr val="tx1"/>
                </a:solidFill>
              </a:rPr>
              <a:t> </a:t>
            </a:r>
            <a:r>
              <a:rPr lang="en-US" i="1" u="sng" dirty="0" err="1">
                <a:solidFill>
                  <a:schemeClr val="tx1"/>
                </a:solidFill>
              </a:rPr>
              <a:t>thi</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hình</a:t>
            </a:r>
            <a:r>
              <a:rPr lang="en-US" dirty="0">
                <a:solidFill>
                  <a:schemeClr val="tx1"/>
                </a:solidFill>
              </a:rPr>
              <a:t> </a:t>
            </a:r>
            <a:r>
              <a:rPr lang="en-US" dirty="0" err="1">
                <a:solidFill>
                  <a:schemeClr val="tx1"/>
                </a:solidFill>
              </a:rPr>
              <a:t>chữ</a:t>
            </a:r>
            <a:r>
              <a:rPr lang="en-US" dirty="0">
                <a:solidFill>
                  <a:schemeClr val="tx1"/>
                </a:solidFill>
              </a:rPr>
              <a:t> </a:t>
            </a:r>
            <a:r>
              <a:rPr lang="en-US" dirty="0" err="1">
                <a:solidFill>
                  <a:schemeClr val="tx1"/>
                </a:solidFill>
              </a:rPr>
              <a:t>nhật</a:t>
            </a:r>
            <a:r>
              <a:rPr lang="en-US" dirty="0">
                <a:solidFill>
                  <a:schemeClr val="tx1"/>
                </a:solidFill>
              </a:rPr>
              <a:t> </a:t>
            </a:r>
            <a:r>
              <a:rPr lang="en-US" dirty="0" err="1">
                <a:solidFill>
                  <a:schemeClr val="tx1"/>
                </a:solidFill>
              </a:rPr>
              <a:t>đứng</a:t>
            </a:r>
            <a:r>
              <a:rPr lang="en-US" dirty="0">
                <a:solidFill>
                  <a:schemeClr val="tx1"/>
                </a:solidFill>
              </a:rPr>
              <a:t>, </a:t>
            </a:r>
            <a:r>
              <a:rPr lang="en-US" dirty="0" err="1">
                <a:solidFill>
                  <a:schemeClr val="tx1"/>
                </a:solidFill>
              </a:rPr>
              <a:t>mờ</a:t>
            </a:r>
            <a:r>
              <a:rPr lang="en-US" dirty="0">
                <a:solidFill>
                  <a:schemeClr val="tx1"/>
                </a:solidFill>
              </a:rPr>
              <a:t> </a:t>
            </a:r>
            <a:r>
              <a:rPr lang="en-US" dirty="0" err="1">
                <a:solidFill>
                  <a:schemeClr val="tx1"/>
                </a:solidFill>
              </a:rPr>
              <a:t>đục</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lớp</a:t>
            </a:r>
            <a:r>
              <a:rPr lang="en-US" dirty="0">
                <a:solidFill>
                  <a:schemeClr val="tx1"/>
                </a:solidFill>
              </a:rPr>
              <a:t> </a:t>
            </a:r>
            <a:r>
              <a:rPr lang="en-US" dirty="0" err="1">
                <a:solidFill>
                  <a:schemeClr val="tx1"/>
                </a:solidFill>
              </a:rPr>
              <a:t>phủ</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của</a:t>
            </a:r>
            <a:r>
              <a:rPr lang="en-US" dirty="0">
                <a:solidFill>
                  <a:schemeClr val="tx1"/>
                </a:solidFill>
              </a:rPr>
              <a:t> </a:t>
            </a:r>
            <a:r>
              <a:rPr lang="en-US">
                <a:latin typeface="Times New Roman" panose="02020603050405020304" charset="0"/>
                <a:cs typeface="Times New Roman" panose="02020603050405020304" charset="0"/>
                <a:sym typeface="+mn-ea"/>
              </a:rPr>
              <a:t>lifeline</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ra</a:t>
            </a:r>
            <a:r>
              <a:rPr lang="en-US" dirty="0">
                <a:solidFill>
                  <a:schemeClr val="tx1"/>
                </a:solidFill>
              </a:rPr>
              <a:t> </a:t>
            </a:r>
            <a:r>
              <a:rPr lang="en-US" dirty="0" err="1">
                <a:solidFill>
                  <a:schemeClr val="tx1"/>
                </a:solidFill>
              </a:rPr>
              <a:t>rằng </a:t>
            </a:r>
            <a:r>
              <a:rPr lang="en-US">
                <a:latin typeface="Times New Roman" panose="02020603050405020304" charset="0"/>
                <a:cs typeface="Times New Roman" panose="02020603050405020304" charset="0"/>
                <a:sym typeface="+mn-ea"/>
              </a:rPr>
              <a:t>lifeline</a:t>
            </a:r>
            <a:r>
              <a:rPr lang="en-US" dirty="0">
                <a:solidFill>
                  <a:schemeClr val="tx1"/>
                </a:solidFill>
              </a:rPr>
              <a:t> </a:t>
            </a:r>
            <a:r>
              <a:rPr lang="en-US" dirty="0" err="1">
                <a:solidFill>
                  <a:schemeClr val="tx1"/>
                </a:solidFill>
              </a:rPr>
              <a:t>đang</a:t>
            </a:r>
            <a:r>
              <a:rPr lang="en-US" dirty="0">
                <a:solidFill>
                  <a:schemeClr val="tx1"/>
                </a:solidFill>
              </a:rPr>
              <a:t> </a:t>
            </a:r>
            <a:r>
              <a:rPr lang="en-US" dirty="0" err="1">
                <a:solidFill>
                  <a:schemeClr val="tx1"/>
                </a:solidFill>
              </a:rPr>
              <a:t>bận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hành</a:t>
            </a:r>
            <a:r>
              <a:rPr lang="en-US" dirty="0">
                <a:solidFill>
                  <a:schemeClr val="tx1"/>
                </a:solidFill>
              </a:rPr>
              <a:t> vi. </a:t>
            </a:r>
            <a:endParaRPr lang="en-US" dirty="0">
              <a:solidFill>
                <a:schemeClr val="tx1"/>
              </a:solidFill>
            </a:endParaRPr>
          </a:p>
          <a:p>
            <a:pPr algn="l"/>
            <a:endParaRPr lang="en-US" dirty="0">
              <a:solidFill>
                <a:schemeClr val="tx1"/>
              </a:solidFill>
            </a:endParaRPr>
          </a:p>
          <a:p>
            <a:pPr algn="l"/>
            <a:r>
              <a:rPr lang="en-US" i="1" u="sng" dirty="0" err="1">
                <a:solidFill>
                  <a:schemeClr val="tx1"/>
                </a:solidFill>
              </a:rPr>
              <a:t>Thông</a:t>
            </a:r>
            <a:r>
              <a:rPr lang="en-US" i="1" u="sng" dirty="0">
                <a:solidFill>
                  <a:schemeClr val="tx1"/>
                </a:solidFill>
              </a:rPr>
              <a:t> </a:t>
            </a:r>
            <a:r>
              <a:rPr lang="en-US" i="1" u="sng" dirty="0" err="1">
                <a:solidFill>
                  <a:schemeClr val="tx1"/>
                </a:solidFill>
              </a:rPr>
              <a:t>số</a:t>
            </a:r>
            <a:r>
              <a:rPr lang="en-US" i="1" u="sng" dirty="0">
                <a:solidFill>
                  <a:schemeClr val="tx1"/>
                </a:solidFill>
              </a:rPr>
              <a:t> </a:t>
            </a:r>
            <a:r>
              <a:rPr lang="en-US" i="1" u="sng" dirty="0" err="1">
                <a:solidFill>
                  <a:schemeClr val="tx1"/>
                </a:solidFill>
              </a:rPr>
              <a:t>kỹ</a:t>
            </a:r>
            <a:r>
              <a:rPr lang="en-US" i="1" u="sng" dirty="0">
                <a:solidFill>
                  <a:schemeClr val="tx1"/>
                </a:solidFill>
              </a:rPr>
              <a:t> </a:t>
            </a:r>
            <a:r>
              <a:rPr lang="en-US" i="1" u="sng" dirty="0" err="1">
                <a:solidFill>
                  <a:schemeClr val="tx1"/>
                </a:solidFill>
              </a:rPr>
              <a:t>thuật</a:t>
            </a:r>
            <a:r>
              <a:rPr lang="en-US" i="1" u="sng" dirty="0">
                <a:solidFill>
                  <a:schemeClr val="tx1"/>
                </a:solidFill>
              </a:rPr>
              <a:t> </a:t>
            </a:r>
            <a:r>
              <a:rPr lang="en-US" i="1" u="sng" dirty="0" err="1">
                <a:solidFill>
                  <a:schemeClr val="tx1"/>
                </a:solidFill>
              </a:rPr>
              <a:t>thực</a:t>
            </a:r>
            <a:r>
              <a:rPr lang="en-US" i="1" u="sng" dirty="0">
                <a:solidFill>
                  <a:schemeClr val="tx1"/>
                </a:solidFill>
              </a:rPr>
              <a:t> </a:t>
            </a:r>
            <a:r>
              <a:rPr lang="en-US" i="1" u="sng" dirty="0" err="1">
                <a:solidFill>
                  <a:schemeClr val="tx1"/>
                </a:solidFill>
              </a:rPr>
              <a:t>thi</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tùy</a:t>
            </a:r>
            <a:r>
              <a:rPr lang="en-US" dirty="0">
                <a:solidFill>
                  <a:schemeClr val="tx1"/>
                </a:solidFill>
              </a:rPr>
              <a:t> </a:t>
            </a:r>
            <a:r>
              <a:rPr lang="en-US" dirty="0" err="1">
                <a:solidFill>
                  <a:schemeClr val="tx1"/>
                </a:solidFill>
              </a:rPr>
              <a:t>chọn</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thường</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sơ</a:t>
            </a:r>
            <a:r>
              <a:rPr lang="en-US" dirty="0">
                <a:solidFill>
                  <a:schemeClr val="tx1"/>
                </a:solidFill>
              </a:rPr>
              <a:t> </a:t>
            </a:r>
            <a:r>
              <a:rPr lang="en-US" dirty="0" err="1">
                <a:solidFill>
                  <a:schemeClr val="tx1"/>
                </a:solidFill>
              </a:rPr>
              <a:t>đồ</a:t>
            </a:r>
            <a:r>
              <a:rPr lang="en-US" dirty="0">
                <a:solidFill>
                  <a:schemeClr val="tx1"/>
                </a:solidFill>
              </a:rPr>
              <a:t> </a:t>
            </a:r>
            <a:r>
              <a:rPr lang="en-US" dirty="0" err="1">
                <a:solidFill>
                  <a:schemeClr val="tx1"/>
                </a:solidFill>
              </a:rPr>
              <a:t>phức</a:t>
            </a:r>
            <a:r>
              <a:rPr lang="en-US" dirty="0">
                <a:solidFill>
                  <a:schemeClr val="tx1"/>
                </a:solidFill>
              </a:rPr>
              <a:t> </a:t>
            </a:r>
            <a:r>
              <a:rPr lang="en-US" dirty="0" err="1">
                <a:solidFill>
                  <a:schemeClr val="tx1"/>
                </a:solidFill>
              </a:rPr>
              <a:t>tạp</a:t>
            </a:r>
            <a:r>
              <a:rPr lang="en-US" dirty="0">
                <a:solidFill>
                  <a:schemeClr val="tx1"/>
                </a:solidFill>
              </a:rPr>
              <a:t> </a:t>
            </a:r>
            <a:r>
              <a:rPr lang="en-US" dirty="0" err="1">
                <a:solidFill>
                  <a:schemeClr val="tx1"/>
                </a:solidFill>
              </a:rPr>
              <a:t>nơi</a:t>
            </a:r>
            <a:r>
              <a:rPr lang="en-US" dirty="0">
                <a:solidFill>
                  <a:schemeClr val="tx1"/>
                </a:solidFill>
              </a:rPr>
              <a:t> </a:t>
            </a:r>
            <a:r>
              <a:rPr lang="en-US" dirty="0" err="1">
                <a:solidFill>
                  <a:schemeClr val="tx1"/>
                </a:solidFill>
              </a:rPr>
              <a:t>ngăn</a:t>
            </a:r>
            <a:r>
              <a:rPr lang="en-US" dirty="0">
                <a:solidFill>
                  <a:schemeClr val="tx1"/>
                </a:solidFill>
              </a:rPr>
              <a:t> </a:t>
            </a:r>
            <a:r>
              <a:rPr lang="en-US" dirty="0" err="1">
                <a:solidFill>
                  <a:schemeClr val="tx1"/>
                </a:solidFill>
              </a:rPr>
              <a:t>xếp</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thi</a:t>
            </a:r>
            <a:r>
              <a:rPr lang="en-US" dirty="0">
                <a:solidFill>
                  <a:schemeClr val="tx1"/>
                </a:solidFill>
              </a:rPr>
              <a:t> </a:t>
            </a:r>
            <a:r>
              <a:rPr lang="en-US" dirty="0" err="1">
                <a:solidFill>
                  <a:schemeClr val="tx1"/>
                </a:solidFill>
              </a:rPr>
              <a:t>hữu</a:t>
            </a:r>
            <a:r>
              <a:rPr lang="en-US" dirty="0">
                <a:solidFill>
                  <a:schemeClr val="tx1"/>
                </a:solidFill>
              </a:rPr>
              <a:t> </a:t>
            </a:r>
            <a:r>
              <a:rPr lang="en-US" dirty="0" err="1">
                <a:solidFill>
                  <a:schemeClr val="tx1"/>
                </a:solidFill>
              </a:rPr>
              <a:t>ích</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xem</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nơi</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thúc</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hành</a:t>
            </a:r>
            <a:r>
              <a:rPr lang="en-US" dirty="0">
                <a:solidFill>
                  <a:schemeClr val="tx1"/>
                </a:solidFill>
              </a:rPr>
              <a:t> vi </a:t>
            </a:r>
            <a:r>
              <a:rPr lang="en-US" dirty="0" err="1">
                <a:solidFill>
                  <a:schemeClr val="tx1"/>
                </a:solidFill>
              </a:rPr>
              <a:t>được</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tâm</a:t>
            </a:r>
            <a:r>
              <a:rPr lang="en-US" dirty="0">
                <a:solidFill>
                  <a:schemeClr val="tx1"/>
                </a:solidFill>
              </a:rPr>
              <a:t>. </a:t>
            </a:r>
            <a:r>
              <a:rPr lang="en-US" b="1" dirty="0" err="1">
                <a:solidFill>
                  <a:schemeClr val="tx1"/>
                </a:solidFill>
              </a:rPr>
              <a:t>Tuy</a:t>
            </a:r>
            <a:r>
              <a:rPr lang="en-US" b="1" dirty="0">
                <a:solidFill>
                  <a:schemeClr val="tx1"/>
                </a:solidFill>
              </a:rPr>
              <a:t> </a:t>
            </a:r>
            <a:r>
              <a:rPr lang="en-US" b="1" dirty="0" err="1">
                <a:solidFill>
                  <a:schemeClr val="tx1"/>
                </a:solidFill>
              </a:rPr>
              <a:t>nhiên</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bạn</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nó</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bất</a:t>
            </a:r>
            <a:r>
              <a:rPr lang="en-US" dirty="0">
                <a:solidFill>
                  <a:schemeClr val="tx1"/>
                </a:solidFill>
              </a:rPr>
              <a:t> </a:t>
            </a:r>
            <a:r>
              <a:rPr lang="en-US" dirty="0" err="1">
                <a:solidFill>
                  <a:schemeClr val="tx1"/>
                </a:solidFill>
              </a:rPr>
              <a:t>kỳ</a:t>
            </a:r>
            <a:r>
              <a:rPr lang="en-US" dirty="0">
                <a:solidFill>
                  <a:schemeClr val="tx1"/>
                </a:solidFill>
              </a:rPr>
              <a:t> </a:t>
            </a:r>
            <a:r>
              <a:rPr lang="en-US">
                <a:latin typeface="Times New Roman" panose="02020603050405020304" charset="0"/>
                <a:cs typeface="Times New Roman" panose="02020603050405020304" charset="0"/>
                <a:sym typeface="+mn-ea"/>
              </a:rPr>
              <a:t>lifeline</a:t>
            </a:r>
            <a:r>
              <a:rPr lang="en-US" dirty="0">
                <a:solidFill>
                  <a:schemeClr val="tx1"/>
                </a:solidFill>
              </a:rPr>
              <a:t> </a:t>
            </a:r>
            <a:r>
              <a:rPr lang="en-US" dirty="0" err="1">
                <a:solidFill>
                  <a:schemeClr val="tx1"/>
                </a:solidFill>
              </a:rPr>
              <a:t>nào</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Sơ</a:t>
            </a:r>
            <a:r>
              <a:rPr lang="en-US" dirty="0">
                <a:solidFill>
                  <a:schemeClr val="tx1"/>
                </a:solidFill>
              </a:rPr>
              <a:t> </a:t>
            </a:r>
            <a:r>
              <a:rPr lang="en-US" dirty="0" err="1">
                <a:solidFill>
                  <a:schemeClr val="tx1"/>
                </a:solidFill>
              </a:rPr>
              <a:t>đồ</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tự</a:t>
            </a:r>
            <a:r>
              <a:rPr lang="en-US" dirty="0">
                <a:solidFill>
                  <a:schemeClr val="tx1"/>
                </a:solidFill>
              </a:rPr>
              <a:t>, </a:t>
            </a:r>
            <a:r>
              <a:rPr lang="en-US" dirty="0" err="1">
                <a:solidFill>
                  <a:schemeClr val="tx1"/>
                </a:solidFill>
              </a:rPr>
              <a:t>bạn</a:t>
            </a:r>
            <a:r>
              <a:rPr lang="en-US" dirty="0">
                <a:solidFill>
                  <a:schemeClr val="tx1"/>
                </a:solidFill>
              </a:rPr>
              <a:t> </a:t>
            </a:r>
            <a:r>
              <a:rPr lang="en-US" dirty="0" err="1">
                <a:solidFill>
                  <a:schemeClr val="tx1"/>
                </a:solidFill>
              </a:rPr>
              <a:t>nên</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nó</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tất</a:t>
            </a:r>
            <a:r>
              <a:rPr lang="en-US" dirty="0">
                <a:solidFill>
                  <a:schemeClr val="tx1"/>
                </a:solidFill>
              </a:rPr>
              <a:t> </a:t>
            </a:r>
            <a:r>
              <a:rPr lang="en-US" dirty="0" err="1">
                <a:solidFill>
                  <a:schemeClr val="tx1"/>
                </a:solidFill>
              </a:rPr>
              <a:t>cả</a:t>
            </a:r>
            <a:r>
              <a:rPr lang="en-US" dirty="0">
                <a:solidFill>
                  <a:schemeClr val="tx1"/>
                </a:solidFill>
              </a:rPr>
              <a:t> </a:t>
            </a:r>
            <a:r>
              <a:rPr lang="en-US" dirty="0" err="1">
                <a:solidFill>
                  <a:schemeClr val="tx1"/>
                </a:solidFill>
              </a:rPr>
              <a:t>các</a:t>
            </a:r>
            <a:r>
              <a:rPr lang="en-US" dirty="0">
                <a:solidFill>
                  <a:schemeClr val="tx1"/>
                </a:solidFill>
              </a:rPr>
              <a:t> </a:t>
            </a:r>
            <a:r>
              <a:rPr lang="en-US">
                <a:latin typeface="Times New Roman" panose="02020603050405020304" charset="0"/>
                <a:cs typeface="Times New Roman" panose="02020603050405020304" charset="0"/>
                <a:sym typeface="+mn-ea"/>
              </a:rPr>
              <a:t>lifeline</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sơ</a:t>
            </a:r>
            <a:r>
              <a:rPr lang="en-US" dirty="0">
                <a:solidFill>
                  <a:schemeClr val="tx1"/>
                </a:solidFill>
              </a:rPr>
              <a:t> </a:t>
            </a:r>
            <a:r>
              <a:rPr lang="en-US" dirty="0" err="1">
                <a:solidFill>
                  <a:schemeClr val="tx1"/>
                </a:solidFill>
              </a:rPr>
              <a:t>đồ</a:t>
            </a:r>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098" y="516890"/>
            <a:ext cx="4630102" cy="680720"/>
          </a:xfrm>
        </p:spPr>
        <p:txBody>
          <a:bodyPr>
            <a:normAutofit/>
          </a:bodyPr>
          <a:lstStyle/>
          <a:p>
            <a:r>
              <a:rPr lang="en-US" sz="2800" dirty="0">
                <a:latin typeface="Times New Roman" panose="02020603050405020304" charset="0"/>
                <a:cs typeface="Times New Roman" panose="02020603050405020304" charset="0"/>
              </a:rPr>
              <a:t>HÌNH 14,9 </a:t>
            </a:r>
            <a:r>
              <a:rPr lang="en-US" sz="2800" dirty="0" err="1">
                <a:latin typeface="Times New Roman" panose="02020603050405020304" charset="0"/>
                <a:cs typeface="Times New Roman" panose="02020603050405020304" charset="0"/>
              </a:rPr>
              <a:t>Đặc</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tả</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thực</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thi</a:t>
            </a:r>
            <a:r>
              <a:rPr lang="en-US" sz="2800" dirty="0">
                <a:latin typeface="Times New Roman" panose="02020603050405020304" charset="0"/>
                <a:cs typeface="Times New Roman" panose="02020603050405020304" charset="0"/>
              </a:rPr>
              <a:t>.</a:t>
            </a:r>
            <a:endParaRPr lang="en-US" sz="2800" dirty="0">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780097" y="1835150"/>
            <a:ext cx="7590473" cy="4191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758" y="1051560"/>
            <a:ext cx="8188642" cy="529590"/>
          </a:xfrm>
        </p:spPr>
        <p:txBody>
          <a:bodyPr>
            <a:normAutofit fontScale="90000"/>
          </a:bodyPr>
          <a:lstStyle/>
          <a:p>
            <a:r>
              <a:rPr lang="en-US" sz="3110" dirty="0">
                <a:latin typeface="Times New Roman" panose="02020603050405020304" charset="0"/>
                <a:cs typeface="Times New Roman" panose="02020603050405020304" charset="0"/>
              </a:rPr>
              <a:t>HÌNH 14.10 </a:t>
            </a:r>
            <a:r>
              <a:rPr lang="en-US" sz="3110" dirty="0" err="1">
                <a:latin typeface="Times New Roman" panose="02020603050405020304" charset="0"/>
                <a:cs typeface="Times New Roman" panose="02020603050405020304" charset="0"/>
              </a:rPr>
              <a:t>Các</a:t>
            </a:r>
            <a:r>
              <a:rPr lang="en-US" sz="3110" dirty="0">
                <a:latin typeface="Times New Roman" panose="02020603050405020304" charset="0"/>
                <a:cs typeface="Times New Roman" panose="02020603050405020304" charset="0"/>
              </a:rPr>
              <a:t> </a:t>
            </a:r>
            <a:r>
              <a:rPr lang="en-US" sz="3110" dirty="0" err="1">
                <a:latin typeface="Times New Roman" panose="02020603050405020304" charset="0"/>
                <a:cs typeface="Times New Roman" panose="02020603050405020304" charset="0"/>
              </a:rPr>
              <a:t>thông</a:t>
            </a:r>
            <a:r>
              <a:rPr lang="en-US" sz="3110" dirty="0">
                <a:latin typeface="Times New Roman" panose="02020603050405020304" charset="0"/>
                <a:cs typeface="Times New Roman" panose="02020603050405020304" charset="0"/>
              </a:rPr>
              <a:t> </a:t>
            </a:r>
            <a:r>
              <a:rPr lang="en-US" sz="3110" dirty="0" err="1">
                <a:latin typeface="Times New Roman" panose="02020603050405020304" charset="0"/>
                <a:cs typeface="Times New Roman" panose="02020603050405020304" charset="0"/>
              </a:rPr>
              <a:t>số</a:t>
            </a:r>
            <a:r>
              <a:rPr lang="en-US" sz="3110" dirty="0">
                <a:latin typeface="Times New Roman" panose="02020603050405020304" charset="0"/>
                <a:cs typeface="Times New Roman" panose="02020603050405020304" charset="0"/>
              </a:rPr>
              <a:t> </a:t>
            </a:r>
            <a:r>
              <a:rPr lang="en-US" sz="3110" dirty="0" err="1">
                <a:latin typeface="Times New Roman" panose="02020603050405020304" charset="0"/>
                <a:cs typeface="Times New Roman" panose="02020603050405020304" charset="0"/>
              </a:rPr>
              <a:t>kỹ</a:t>
            </a:r>
            <a:r>
              <a:rPr lang="en-US" sz="3110" dirty="0">
                <a:latin typeface="Times New Roman" panose="02020603050405020304" charset="0"/>
                <a:cs typeface="Times New Roman" panose="02020603050405020304" charset="0"/>
              </a:rPr>
              <a:t> </a:t>
            </a:r>
            <a:r>
              <a:rPr lang="en-US" sz="3110" dirty="0" err="1">
                <a:latin typeface="Times New Roman" panose="02020603050405020304" charset="0"/>
                <a:cs typeface="Times New Roman" panose="02020603050405020304" charset="0"/>
              </a:rPr>
              <a:t>thuật</a:t>
            </a:r>
            <a:r>
              <a:rPr lang="en-US" sz="3110" dirty="0">
                <a:latin typeface="Times New Roman" panose="02020603050405020304" charset="0"/>
                <a:cs typeface="Times New Roman" panose="02020603050405020304" charset="0"/>
              </a:rPr>
              <a:t> </a:t>
            </a:r>
            <a:r>
              <a:rPr lang="en-US" sz="3110" dirty="0" err="1">
                <a:latin typeface="Times New Roman" panose="02020603050405020304" charset="0"/>
                <a:cs typeface="Times New Roman" panose="02020603050405020304" charset="0"/>
              </a:rPr>
              <a:t>thực</a:t>
            </a:r>
            <a:r>
              <a:rPr lang="en-US" sz="3110" dirty="0">
                <a:latin typeface="Times New Roman" panose="02020603050405020304" charset="0"/>
                <a:cs typeface="Times New Roman" panose="02020603050405020304" charset="0"/>
              </a:rPr>
              <a:t> </a:t>
            </a:r>
            <a:r>
              <a:rPr lang="en-US" sz="3110" dirty="0" err="1">
                <a:latin typeface="Times New Roman" panose="02020603050405020304" charset="0"/>
                <a:cs typeface="Times New Roman" panose="02020603050405020304" charset="0"/>
              </a:rPr>
              <a:t>thi</a:t>
            </a:r>
            <a:r>
              <a:rPr lang="en-US" sz="3110" dirty="0">
                <a:latin typeface="Times New Roman" panose="02020603050405020304" charset="0"/>
                <a:cs typeface="Times New Roman" panose="02020603050405020304" charset="0"/>
              </a:rPr>
              <a:t> </a:t>
            </a:r>
            <a:r>
              <a:rPr lang="en-US" sz="3110" dirty="0" err="1">
                <a:latin typeface="Times New Roman" panose="02020603050405020304" charset="0"/>
                <a:cs typeface="Times New Roman" panose="02020603050405020304" charset="0"/>
              </a:rPr>
              <a:t>chồng</a:t>
            </a:r>
            <a:r>
              <a:rPr lang="en-US" sz="3110" dirty="0">
                <a:latin typeface="Times New Roman" panose="02020603050405020304" charset="0"/>
                <a:cs typeface="Times New Roman" panose="02020603050405020304" charset="0"/>
              </a:rPr>
              <a:t> </a:t>
            </a:r>
            <a:r>
              <a:rPr lang="en-US" sz="3110" dirty="0" err="1">
                <a:latin typeface="Times New Roman" panose="02020603050405020304" charset="0"/>
                <a:cs typeface="Times New Roman" panose="02020603050405020304" charset="0"/>
              </a:rPr>
              <a:t>chéo</a:t>
            </a:r>
            <a:endParaRPr lang="en-US" sz="3110" dirty="0">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726758" y="1939925"/>
            <a:ext cx="7788116" cy="4122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4490"/>
            <a:ext cx="7886700" cy="5812790"/>
          </a:xfrm>
        </p:spPr>
        <p:txBody>
          <a:bodyPr>
            <a:normAutofit fontScale="92500" lnSpcReduction="20000"/>
          </a:bodyPr>
          <a:lstStyle/>
          <a:p>
            <a:r>
              <a:rPr lang="en-US" sz="3200" b="1">
                <a:latin typeface="Times New Roman" panose="02020603050405020304" charset="0"/>
                <a:cs typeface="Times New Roman" panose="02020603050405020304" charset="0"/>
              </a:rPr>
              <a:t>NHỮNG ĐIỂM CẦN NHỚ</a:t>
            </a:r>
            <a:endParaRPr lang="en-US" sz="3200" b="1">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 ● Thông số kỹ thuật thực thi chỉ ra rằng một số hành vi đang thực thi trong </a:t>
            </a:r>
            <a:r>
              <a:rPr lang="en-US">
                <a:latin typeface="Times New Roman" panose="02020603050405020304" charset="0"/>
                <a:cs typeface="Times New Roman" panose="02020603050405020304" charset="0"/>
                <a:sym typeface="+mn-ea"/>
              </a:rPr>
              <a:t>lifeline</a:t>
            </a:r>
            <a:r>
              <a:rPr lang="en-US" sz="3200">
                <a:latin typeface="Times New Roman" panose="02020603050405020304" charset="0"/>
                <a:cs typeface="Times New Roman" panose="02020603050405020304" charset="0"/>
              </a:rPr>
              <a:t>.</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 ● Đó là một hình chữ nhật mờ đục che khuất một phần của </a:t>
            </a:r>
            <a:r>
              <a:rPr lang="en-US">
                <a:latin typeface="Times New Roman" panose="02020603050405020304" charset="0"/>
                <a:cs typeface="Times New Roman" panose="02020603050405020304" charset="0"/>
                <a:sym typeface="+mn-ea"/>
              </a:rPr>
              <a:t>lifeline</a:t>
            </a:r>
            <a:r>
              <a:rPr lang="en-US" sz="3200">
                <a:latin typeface="Times New Roman" panose="02020603050405020304" charset="0"/>
                <a:cs typeface="Times New Roman" panose="02020603050405020304" charset="0"/>
              </a:rPr>
              <a:t>, có điểm bắt đầu cho biết hành vi bắt đầu. </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 Điểm kết thúc cho biết sự kết thúc của hành vi. </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 Chờ một lifeline khác kết thúc có thể được hiển thị dưới dạng một khoảng trống trong hình chữ nhật. </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●Lifeline có thể có các thông số kỹ thuật thực thi chồng chéo nếu </a:t>
            </a:r>
            <a:r>
              <a:rPr lang="en-US">
                <a:latin typeface="Times New Roman" panose="02020603050405020304" charset="0"/>
                <a:cs typeface="Times New Roman" panose="02020603050405020304" charset="0"/>
                <a:sym typeface="+mn-ea"/>
              </a:rPr>
              <a:t>lifeline</a:t>
            </a:r>
            <a:r>
              <a:rPr lang="en-US" sz="3200">
                <a:latin typeface="Times New Roman" panose="02020603050405020304" charset="0"/>
                <a:cs typeface="Times New Roman" panose="02020603050405020304" charset="0"/>
              </a:rPr>
              <a:t> nhận được một cuộc gọi khác trong khi thực hiện</a:t>
            </a:r>
            <a:endParaRPr lang="en-US" sz="3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2325"/>
          </a:xfrm>
        </p:spPr>
        <p:txBody>
          <a:bodyPr/>
          <a:lstStyle/>
          <a:p>
            <a:r>
              <a:rPr lang="en-US" b="1">
                <a:latin typeface="Times New Roman" panose="02020603050405020304" charset="0"/>
                <a:cs typeface="Times New Roman" panose="02020603050405020304" charset="0"/>
              </a:rPr>
              <a:t>14.6 Biểu đồ trình tự</a:t>
            </a:r>
            <a:r>
              <a:rPr lang="en-US"/>
              <a:t> </a:t>
            </a:r>
            <a:endParaRPr lang="en-US"/>
          </a:p>
        </p:txBody>
      </p:sp>
      <p:sp>
        <p:nvSpPr>
          <p:cNvPr id="3" name="Content Placeholder 2"/>
          <p:cNvSpPr>
            <a:spLocks noGrp="1"/>
          </p:cNvSpPr>
          <p:nvPr>
            <p:ph idx="1"/>
          </p:nvPr>
        </p:nvSpPr>
        <p:spPr>
          <a:xfrm>
            <a:off x="628650" y="1774191"/>
            <a:ext cx="7886700" cy="3261995"/>
          </a:xfrm>
        </p:spPr>
        <p:txBody>
          <a:bodyPr>
            <a:normAutofit fontScale="85000" lnSpcReduction="10000"/>
          </a:bodyPr>
          <a:lstStyle/>
          <a:p>
            <a:r>
              <a:rPr lang="en-US" i="1" u="sng"/>
              <a:t>Biểu đồ trình tự</a:t>
            </a:r>
            <a:r>
              <a:rPr lang="en-US"/>
              <a:t> cho thấy </a:t>
            </a:r>
            <a:r>
              <a:rPr lang="en-US">
                <a:solidFill>
                  <a:srgbClr val="FF0000"/>
                </a:solidFill>
              </a:rPr>
              <a:t>sự trao đổi</a:t>
            </a:r>
            <a:r>
              <a:rPr lang="en-US"/>
              <a:t> và </a:t>
            </a:r>
            <a:r>
              <a:rPr lang="en-US">
                <a:solidFill>
                  <a:srgbClr val="FF0000"/>
                </a:solidFill>
              </a:rPr>
              <a:t>tác động </a:t>
            </a:r>
            <a:r>
              <a:rPr lang="en-US"/>
              <a:t>lẫn nhau của các thông điệp giữa các những người tham gia vào một số hành vi hữu ích. Ta gọi nội dung này là TƯƠNG TÁC.</a:t>
            </a:r>
            <a:endParaRPr lang="en-US"/>
          </a:p>
          <a:p>
            <a:r>
              <a:rPr lang="en-US" i="1" u="sng"/>
              <a:t>Tương tác</a:t>
            </a:r>
            <a:r>
              <a:rPr lang="en-US"/>
              <a:t> là một đơn vị của HÀNH VI tập trung vào việc trao đổi thông tin giữa CÁC YẾU TỐ CÓ THỂ KẾT NỐI.Như một Hành vi, một Tương tác cũng là một loại Lớp và do đó,  nó là một loại NAMESPACE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381000"/>
            <a:ext cx="4079875" cy="695960"/>
          </a:xfrm>
        </p:spPr>
        <p:txBody>
          <a:bodyPr>
            <a:normAutofit fontScale="90000"/>
          </a:bodyPr>
          <a:lstStyle/>
          <a:p>
            <a:r>
              <a:rPr lang="en-US" sz="2220">
                <a:latin typeface="Times New Roman" panose="02020603050405020304" charset="0"/>
                <a:cs typeface="Times New Roman" panose="02020603050405020304" charset="0"/>
              </a:rPr>
              <a:t>HÌNH 14.11 Các phần chính của biểu đồ tuần tự</a:t>
            </a:r>
            <a:r>
              <a:rPr lang="en-US" sz="3555">
                <a:latin typeface="Times New Roman" panose="02020603050405020304" charset="0"/>
                <a:cs typeface="Times New Roman" panose="02020603050405020304" charset="0"/>
              </a:rPr>
              <a:t>. </a:t>
            </a:r>
            <a:endParaRPr lang="en-US" sz="3555">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4183380" y="1163955"/>
            <a:ext cx="4531360" cy="5543550"/>
          </a:xfrm>
          <a:prstGeom prst="rect">
            <a:avLst/>
          </a:prstGeom>
        </p:spPr>
      </p:pic>
      <p:sp>
        <p:nvSpPr>
          <p:cNvPr id="5" name="Text Box 4"/>
          <p:cNvSpPr txBox="1"/>
          <p:nvPr/>
        </p:nvSpPr>
        <p:spPr>
          <a:xfrm>
            <a:off x="533400" y="152400"/>
            <a:ext cx="3149441" cy="65544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a:latin typeface="Times New Roman" panose="02020603050405020304" charset="0"/>
                <a:cs typeface="Times New Roman" panose="02020603050405020304" charset="0"/>
              </a:rPr>
              <a:t>-</a:t>
            </a:r>
            <a:r>
              <a:rPr lang="en-US" sz="2800" dirty="0" err="1">
                <a:latin typeface="Times New Roman" panose="02020603050405020304" charset="0"/>
                <a:cs typeface="Times New Roman" panose="02020603050405020304" charset="0"/>
              </a:rPr>
              <a:t>Biểu</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đồ</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trình</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tự</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có</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cùng</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một</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loại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khung</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và</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tiêu</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đề</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cho</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tất</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cả</a:t>
            </a:r>
            <a:r>
              <a:rPr lang="en-US" sz="2800" dirty="0">
                <a:latin typeface="Times New Roman" panose="02020603050405020304" charset="0"/>
                <a:cs typeface="Times New Roman" panose="02020603050405020304" charset="0"/>
              </a:rPr>
              <a:t> UML </a:t>
            </a:r>
            <a:r>
              <a:rPr lang="en-US" sz="2800" dirty="0" err="1">
                <a:latin typeface="Times New Roman" panose="02020603050405020304" charset="0"/>
                <a:cs typeface="Times New Roman" panose="02020603050405020304" charset="0"/>
              </a:rPr>
              <a:t>sơ</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đồ</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có</a:t>
            </a:r>
            <a:r>
              <a:rPr lang="en-US" sz="2800" dirty="0">
                <a:latin typeface="Times New Roman" panose="02020603050405020304" charset="0"/>
                <a:cs typeface="Times New Roman" panose="02020603050405020304" charset="0"/>
              </a:rPr>
              <a:t>. </a:t>
            </a:r>
            <a:endParaRPr lang="en-US" sz="2800" dirty="0">
              <a:latin typeface="Times New Roman" panose="02020603050405020304" charset="0"/>
              <a:cs typeface="Times New Roman" panose="02020603050405020304" charset="0"/>
            </a:endParaRPr>
          </a:p>
          <a:p>
            <a:endParaRPr lang="en-US" sz="2800" dirty="0">
              <a:latin typeface="Times New Roman" panose="02020603050405020304" charset="0"/>
              <a:cs typeface="Times New Roman" panose="02020603050405020304" charset="0"/>
            </a:endParaRPr>
          </a:p>
          <a:p>
            <a:r>
              <a:rPr lang="en-US" sz="2800" dirty="0">
                <a:latin typeface="Times New Roman" panose="02020603050405020304" charset="0"/>
                <a:cs typeface="Times New Roman" panose="02020603050405020304" charset="0"/>
              </a:rPr>
              <a:t>-</a:t>
            </a:r>
            <a:r>
              <a:rPr lang="en-US" sz="2800" dirty="0" err="1">
                <a:latin typeface="Times New Roman" panose="02020603050405020304" charset="0"/>
                <a:cs typeface="Times New Roman" panose="02020603050405020304" charset="0"/>
              </a:rPr>
              <a:t>Một</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tiêu</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đề</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hình</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ngũ</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giác</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với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loại</a:t>
            </a:r>
            <a:r>
              <a:rPr lang="en-US" sz="2800" dirty="0">
                <a:latin typeface="Times New Roman" panose="02020603050405020304" charset="0"/>
                <a:cs typeface="Times New Roman" panose="02020603050405020304" charset="0"/>
              </a:rPr>
              <a:t> namespace </a:t>
            </a:r>
            <a:r>
              <a:rPr lang="en-US" sz="2800" dirty="0" err="1">
                <a:latin typeface="Times New Roman" panose="02020603050405020304" charset="0"/>
                <a:cs typeface="Times New Roman" panose="02020603050405020304" charset="0"/>
              </a:rPr>
              <a:t>sơ</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đồ</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trong</a:t>
            </a:r>
            <a:r>
              <a:rPr lang="en-US" sz="2800" dirty="0">
                <a:latin typeface="Times New Roman" panose="02020603050405020304" charset="0"/>
                <a:cs typeface="Times New Roman" panose="02020603050405020304" charset="0"/>
              </a:rPr>
              <a:t> </a:t>
            </a:r>
            <a:r>
              <a:rPr lang="en-US" sz="2800" b="1" dirty="0">
                <a:latin typeface="Times New Roman" panose="02020603050405020304" charset="0"/>
                <a:cs typeface="Times New Roman" panose="02020603050405020304" charset="0"/>
              </a:rPr>
              <a:t>in </a:t>
            </a:r>
            <a:r>
              <a:rPr lang="en-US" sz="2800" b="1" dirty="0" err="1">
                <a:latin typeface="Times New Roman" panose="02020603050405020304" charset="0"/>
                <a:cs typeface="Times New Roman" panose="02020603050405020304" charset="0"/>
              </a:rPr>
              <a:t>đậm</a:t>
            </a:r>
            <a:r>
              <a:rPr lang="en-US" sz="2800" b="1" dirty="0">
                <a:latin typeface="Times New Roman" panose="02020603050405020304" charset="0"/>
                <a:cs typeface="Times New Roman" panose="02020603050405020304" charset="0"/>
              </a:rPr>
              <a:t> (</a:t>
            </a:r>
            <a:r>
              <a:rPr lang="en-US" sz="2800" b="1" dirty="0" err="1">
                <a:latin typeface="Times New Roman" panose="02020603050405020304" charset="0"/>
                <a:cs typeface="Times New Roman" panose="02020603050405020304" charset="0"/>
              </a:rPr>
              <a:t>sd</a:t>
            </a:r>
            <a:r>
              <a:rPr lang="en-US" sz="2800" b="1" dirty="0">
                <a:latin typeface="Times New Roman" panose="02020603050405020304" charset="0"/>
                <a:cs typeface="Times New Roman" panose="02020603050405020304" charset="0"/>
              </a:rPr>
              <a:t>)</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theo</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sau</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là</a:t>
            </a:r>
            <a:r>
              <a:rPr lang="en-US" sz="2800" dirty="0">
                <a:latin typeface="Times New Roman" panose="02020603050405020304" charset="0"/>
                <a:cs typeface="Times New Roman" panose="02020603050405020304" charset="0"/>
              </a:rPr>
              <a:t> </a:t>
            </a:r>
            <a:r>
              <a:rPr lang="en-US" sz="2800" dirty="0" err="1">
                <a:solidFill>
                  <a:srgbClr val="FF0000"/>
                </a:solidFill>
                <a:latin typeface="Times New Roman" panose="02020603050405020304" charset="0"/>
                <a:cs typeface="Times New Roman" panose="02020603050405020304" charset="0"/>
              </a:rPr>
              <a:t>tên</a:t>
            </a:r>
            <a:r>
              <a:rPr lang="en-US" sz="2800" dirty="0">
                <a:solidFill>
                  <a:srgbClr val="FF0000"/>
                </a:solidFill>
                <a:latin typeface="Times New Roman" panose="02020603050405020304" charset="0"/>
                <a:cs typeface="Times New Roman" panose="02020603050405020304" charset="0"/>
              </a:rPr>
              <a:t> namespace</a:t>
            </a:r>
            <a:r>
              <a:rPr lang="en-US" sz="2800" dirty="0">
                <a:latin typeface="Times New Roman" panose="02020603050405020304" charset="0"/>
                <a:cs typeface="Times New Roman" panose="02020603050405020304" charset="0"/>
              </a:rPr>
              <a:t> .</a:t>
            </a:r>
            <a:endParaRPr lang="en-US" sz="2800" dirty="0">
              <a:latin typeface="Times New Roman" panose="02020603050405020304" charset="0"/>
              <a:cs typeface="Times New Roman" panose="02020603050405020304" charset="0"/>
            </a:endParaRPr>
          </a:p>
          <a:p>
            <a:r>
              <a:rPr lang="en-US" sz="2800" dirty="0" err="1">
                <a:latin typeface="Times New Roman" panose="02020603050405020304" charset="0"/>
                <a:cs typeface="Times New Roman" panose="02020603050405020304" charset="0"/>
              </a:rPr>
              <a:t>Trong</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Sơ</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đồ</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trình</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tự</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tên</a:t>
            </a:r>
            <a:r>
              <a:rPr lang="en-US" sz="2800" dirty="0">
                <a:latin typeface="Times New Roman" panose="02020603050405020304" charset="0"/>
                <a:cs typeface="Times New Roman" panose="02020603050405020304" charset="0"/>
              </a:rPr>
              <a:t> namespace </a:t>
            </a:r>
            <a:r>
              <a:rPr lang="en-US" sz="2800" dirty="0" err="1">
                <a:latin typeface="Times New Roman" panose="02020603050405020304" charset="0"/>
                <a:cs typeface="Times New Roman" panose="02020603050405020304" charset="0"/>
              </a:rPr>
              <a:t>là</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tên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của</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Tương</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tác</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Xem</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Hình</a:t>
            </a:r>
            <a:r>
              <a:rPr lang="en-US" sz="2800" dirty="0">
                <a:latin typeface="Times New Roman" panose="02020603050405020304" charset="0"/>
                <a:cs typeface="Times New Roman" panose="02020603050405020304" charset="0"/>
              </a:rPr>
              <a:t> 14.11.</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019810"/>
          </a:xfrm>
        </p:spPr>
        <p:txBody>
          <a:bodyPr/>
          <a:lstStyle/>
          <a:p>
            <a:r>
              <a:rPr lang="en-US" sz="3200" b="1">
                <a:latin typeface="Times New Roman" panose="02020603050405020304" charset="0"/>
                <a:cs typeface="Times New Roman" panose="02020603050405020304" charset="0"/>
              </a:rPr>
              <a:t>14.7 SƠ ĐỒ PHÂN TÍCH THỰC TIỄN </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err="1"/>
              <a:t>Đặc</a:t>
            </a:r>
            <a:r>
              <a:rPr lang="en-US" dirty="0"/>
              <a:t> </a:t>
            </a:r>
            <a:r>
              <a:rPr lang="en-US" dirty="0" err="1"/>
              <a:t>tả</a:t>
            </a:r>
            <a:r>
              <a:rPr lang="en-US" dirty="0"/>
              <a:t> </a:t>
            </a:r>
            <a:r>
              <a:rPr lang="en-US" dirty="0" err="1"/>
              <a:t>Sơ</a:t>
            </a:r>
            <a:r>
              <a:rPr lang="en-US" dirty="0"/>
              <a:t> </a:t>
            </a:r>
            <a:r>
              <a:rPr lang="en-US" dirty="0" err="1"/>
              <a:t>đồ</a:t>
            </a:r>
            <a:r>
              <a:rPr lang="en-US" dirty="0"/>
              <a:t> </a:t>
            </a:r>
            <a:r>
              <a:rPr lang="en-US" dirty="0" err="1"/>
              <a:t>trình</a:t>
            </a:r>
            <a:r>
              <a:rPr lang="en-US" dirty="0"/>
              <a:t> </a:t>
            </a:r>
            <a:r>
              <a:rPr lang="en-US" dirty="0" err="1"/>
              <a:t>tự</a:t>
            </a:r>
            <a:r>
              <a:rPr lang="en-US" dirty="0"/>
              <a:t> </a:t>
            </a:r>
            <a:r>
              <a:rPr lang="en-US" dirty="0" err="1"/>
              <a:t>hoàn</a:t>
            </a:r>
            <a:r>
              <a:rPr lang="en-US" dirty="0"/>
              <a:t> </a:t>
            </a:r>
            <a:r>
              <a:rPr lang="en-US" dirty="0" err="1"/>
              <a:t>chỉnh</a:t>
            </a:r>
            <a:r>
              <a:rPr lang="en-US" dirty="0"/>
              <a:t> </a:t>
            </a:r>
            <a:r>
              <a:rPr lang="en-US" dirty="0" err="1"/>
              <a:t>mạnh</a:t>
            </a:r>
            <a:r>
              <a:rPr lang="en-US" dirty="0"/>
              <a:t> </a:t>
            </a:r>
            <a:r>
              <a:rPr lang="en-US" dirty="0" err="1"/>
              <a:t>hơn</a:t>
            </a:r>
            <a:r>
              <a:rPr lang="en-US" dirty="0"/>
              <a:t> </a:t>
            </a:r>
            <a:r>
              <a:rPr lang="en-US" dirty="0" err="1"/>
              <a:t>nhiều</a:t>
            </a:r>
            <a:r>
              <a:rPr lang="en-US" dirty="0"/>
              <a:t>.</a:t>
            </a:r>
            <a:br>
              <a:rPr lang="en-US" dirty="0"/>
            </a:br>
            <a:r>
              <a:rPr lang="en-US" dirty="0" err="1"/>
              <a:t>Nó</a:t>
            </a:r>
            <a:r>
              <a:rPr lang="en-US" dirty="0"/>
              <a:t> </a:t>
            </a:r>
            <a:r>
              <a:rPr lang="en-US" dirty="0" err="1"/>
              <a:t>bao</a:t>
            </a:r>
            <a:r>
              <a:rPr lang="en-US" dirty="0"/>
              <a:t> </a:t>
            </a:r>
            <a:r>
              <a:rPr lang="en-US" dirty="0" err="1"/>
              <a:t>gồm</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r>
              <a:rPr lang="en-US" dirty="0"/>
              <a:t> </a:t>
            </a:r>
            <a:r>
              <a:rPr lang="en-US" dirty="0" err="1"/>
              <a:t>mạnh</a:t>
            </a:r>
            <a:r>
              <a:rPr lang="en-US" dirty="0"/>
              <a:t> </a:t>
            </a:r>
            <a:r>
              <a:rPr lang="en-US" dirty="0" err="1"/>
              <a:t>mẽ</a:t>
            </a:r>
            <a:r>
              <a:rPr lang="en-US" dirty="0"/>
              <a:t>: </a:t>
            </a:r>
            <a:r>
              <a:rPr lang="en-US" dirty="0" err="1"/>
              <a:t>tương</a:t>
            </a:r>
            <a:r>
              <a:rPr lang="en-US" dirty="0"/>
              <a:t> </a:t>
            </a:r>
            <a:r>
              <a:rPr lang="en-US" dirty="0" err="1"/>
              <a:t>đương</a:t>
            </a:r>
            <a:r>
              <a:rPr lang="en-US" dirty="0"/>
              <a:t> </a:t>
            </a:r>
            <a:r>
              <a:rPr lang="en-US" dirty="0" err="1"/>
              <a:t>với</a:t>
            </a:r>
            <a:r>
              <a:rPr lang="en-US" dirty="0"/>
              <a:t> </a:t>
            </a:r>
            <a:r>
              <a:rPr lang="en-US" dirty="0" err="1"/>
              <a:t>tùy</a:t>
            </a:r>
            <a:r>
              <a:rPr lang="en-US" dirty="0"/>
              <a:t> </a:t>
            </a:r>
            <a:r>
              <a:rPr lang="en-US" dirty="0" err="1"/>
              <a:t>chọn</a:t>
            </a:r>
            <a:r>
              <a:rPr lang="en-US" dirty="0"/>
              <a:t>, if then-else, alt, </a:t>
            </a:r>
            <a:r>
              <a:rPr lang="en-US" dirty="0" err="1"/>
              <a:t>vòng</a:t>
            </a:r>
            <a:r>
              <a:rPr lang="en-US" dirty="0"/>
              <a:t> </a:t>
            </a:r>
            <a:r>
              <a:rPr lang="en-US" dirty="0" err="1"/>
              <a:t>lặp</a:t>
            </a:r>
            <a:r>
              <a:rPr lang="en-US" dirty="0"/>
              <a:t>(</a:t>
            </a:r>
            <a:r>
              <a:rPr lang="en-US" dirty="0">
                <a:sym typeface="+mn-ea"/>
              </a:rPr>
              <a:t>loop)</a:t>
            </a:r>
            <a:r>
              <a:rPr lang="en-US" dirty="0"/>
              <a:t>, if, break, </a:t>
            </a:r>
            <a:r>
              <a:rPr lang="en-US"/>
              <a:t>parallel spawn</a:t>
            </a:r>
            <a:r>
              <a:rPr lang="en-US" dirty="0"/>
              <a:t>, </a:t>
            </a:r>
            <a:r>
              <a:rPr lang="en-US" dirty="0" err="1"/>
              <a:t>vùng</a:t>
            </a:r>
            <a:r>
              <a:rPr lang="en-US" dirty="0"/>
              <a:t> </a:t>
            </a:r>
            <a:r>
              <a:rPr lang="en-US" dirty="0" err="1"/>
              <a:t>quan</a:t>
            </a:r>
            <a:r>
              <a:rPr lang="en-US" dirty="0"/>
              <a:t> </a:t>
            </a:r>
            <a:r>
              <a:rPr lang="en-US" dirty="0" err="1"/>
              <a:t>trọng</a:t>
            </a:r>
            <a:r>
              <a:rPr lang="en-US" dirty="0"/>
              <a:t> </a:t>
            </a:r>
            <a:r>
              <a:rPr lang="en-US" dirty="0" err="1"/>
              <a:t>và</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hành</a:t>
            </a:r>
            <a:r>
              <a:rPr lang="en-US" dirty="0"/>
              <a:t> vi </a:t>
            </a:r>
            <a:r>
              <a:rPr lang="en-US" dirty="0" err="1"/>
              <a:t>và</a:t>
            </a:r>
            <a:r>
              <a:rPr lang="en-US" dirty="0"/>
              <a:t> </a:t>
            </a:r>
            <a:r>
              <a:rPr lang="en-US" dirty="0" err="1"/>
              <a:t>thành</a:t>
            </a:r>
            <a:r>
              <a:rPr lang="en-US" dirty="0"/>
              <a:t> </a:t>
            </a:r>
            <a:r>
              <a:rPr lang="en-US" dirty="0" err="1"/>
              <a:t>phần</a:t>
            </a:r>
            <a:r>
              <a:rPr lang="en-US" dirty="0"/>
              <a:t> </a:t>
            </a:r>
            <a:r>
              <a:rPr lang="en-US" dirty="0" err="1"/>
              <a:t>cấu</a:t>
            </a:r>
            <a:r>
              <a:rPr lang="en-US" dirty="0"/>
              <a:t> </a:t>
            </a:r>
            <a:r>
              <a:rPr lang="en-US" dirty="0" err="1"/>
              <a:t>trúc</a:t>
            </a:r>
            <a:r>
              <a:rPr lang="en-US" dirty="0"/>
              <a:t>.</a:t>
            </a:r>
            <a:endParaRPr lang="en-US" dirty="0"/>
          </a:p>
          <a:p>
            <a:r>
              <a:rPr lang="en-US" dirty="0" err="1"/>
              <a:t>Ngay</a:t>
            </a:r>
            <a:r>
              <a:rPr lang="en-US" dirty="0"/>
              <a:t> </a:t>
            </a:r>
            <a:r>
              <a:rPr lang="en-US" dirty="0" err="1"/>
              <a:t>cả</a:t>
            </a:r>
            <a:r>
              <a:rPr lang="en-US" dirty="0"/>
              <a:t> </a:t>
            </a:r>
            <a:r>
              <a:rPr lang="en-US" dirty="0" err="1"/>
              <a:t>khi</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r>
              <a:rPr lang="en-US" dirty="0"/>
              <a:t> </a:t>
            </a:r>
            <a:r>
              <a:rPr lang="en-US" dirty="0" err="1"/>
              <a:t>bổ</a:t>
            </a:r>
            <a:r>
              <a:rPr lang="en-US" dirty="0"/>
              <a:t> sung, </a:t>
            </a:r>
            <a:r>
              <a:rPr lang="en-US" dirty="0" err="1"/>
              <a:t>Sơ</a:t>
            </a:r>
            <a:r>
              <a:rPr lang="en-US" dirty="0"/>
              <a:t> </a:t>
            </a:r>
            <a:r>
              <a:rPr lang="en-US" dirty="0" err="1"/>
              <a:t>đồ</a:t>
            </a:r>
            <a:r>
              <a:rPr lang="en-US" dirty="0"/>
              <a:t> </a:t>
            </a:r>
            <a:r>
              <a:rPr lang="en-US" dirty="0" err="1"/>
              <a:t>trình</a:t>
            </a:r>
            <a:r>
              <a:rPr lang="en-US" dirty="0"/>
              <a:t> </a:t>
            </a:r>
            <a:r>
              <a:rPr lang="en-US" dirty="0" err="1"/>
              <a:t>tự</a:t>
            </a:r>
            <a:r>
              <a:rPr lang="en-US" dirty="0"/>
              <a:t> </a:t>
            </a:r>
            <a:r>
              <a:rPr lang="en-US" dirty="0" err="1"/>
              <a:t>có</a:t>
            </a:r>
            <a:r>
              <a:rPr lang="en-US" dirty="0"/>
              <a:t> </a:t>
            </a:r>
            <a:r>
              <a:rPr lang="en-US" dirty="0" err="1"/>
              <a:t>thể</a:t>
            </a:r>
            <a:r>
              <a:rPr lang="en-US" dirty="0"/>
              <a:t> minh </a:t>
            </a:r>
            <a:r>
              <a:rPr lang="en-US" dirty="0" err="1"/>
              <a:t>họa</a:t>
            </a:r>
            <a:r>
              <a:rPr lang="en-US" dirty="0"/>
              <a:t>  </a:t>
            </a:r>
            <a:r>
              <a:rPr lang="en-US" dirty="0" err="1"/>
              <a:t>một</a:t>
            </a:r>
            <a:r>
              <a:rPr lang="en-US" dirty="0"/>
              <a:t> </a:t>
            </a:r>
            <a:r>
              <a:rPr lang="en-US" dirty="0" err="1"/>
              <a:t>kịch</a:t>
            </a:r>
            <a:r>
              <a:rPr lang="en-US" dirty="0"/>
              <a:t> </a:t>
            </a:r>
            <a:r>
              <a:rPr lang="en-US" dirty="0" err="1"/>
              <a:t>bản</a:t>
            </a:r>
            <a:r>
              <a:rPr lang="en-US" dirty="0"/>
              <a:t> </a:t>
            </a:r>
            <a:r>
              <a:rPr lang="en-US" dirty="0" err="1"/>
              <a:t>hành</a:t>
            </a:r>
            <a:r>
              <a:rPr lang="en-US" dirty="0"/>
              <a:t> vi </a:t>
            </a:r>
            <a:r>
              <a:rPr lang="en-US" dirty="0" err="1"/>
              <a:t>hoạt</a:t>
            </a:r>
            <a:r>
              <a:rPr lang="en-US" dirty="0"/>
              <a:t> </a:t>
            </a:r>
            <a:r>
              <a:rPr lang="en-US" dirty="0" err="1"/>
              <a:t>động</a:t>
            </a:r>
            <a:r>
              <a:rPr lang="en-US" dirty="0"/>
              <a:t> </a:t>
            </a:r>
            <a:r>
              <a:rPr lang="en-US" dirty="0" err="1"/>
              <a:t>với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đối</a:t>
            </a:r>
            <a:r>
              <a:rPr lang="en-US" dirty="0"/>
              <a:t> </a:t>
            </a:r>
            <a:r>
              <a:rPr lang="en-US" dirty="0" err="1"/>
              <a:t>số</a:t>
            </a:r>
            <a:r>
              <a:rPr lang="en-US" dirty="0"/>
              <a:t> </a:t>
            </a:r>
            <a:r>
              <a:rPr lang="en-US" dirty="0" err="1"/>
              <a:t>cụ</a:t>
            </a:r>
            <a:r>
              <a:rPr lang="en-US" dirty="0"/>
              <a:t> </a:t>
            </a:r>
            <a:r>
              <a:rPr lang="en-US" dirty="0" err="1"/>
              <a:t>thể</a:t>
            </a:r>
            <a:r>
              <a:rPr lang="en-US" dirty="0"/>
              <a:t> </a:t>
            </a:r>
            <a:r>
              <a:rPr lang="en-US" dirty="0" err="1"/>
              <a:t>được</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chính</a:t>
            </a:r>
            <a:r>
              <a:rPr lang="en-US" dirty="0"/>
              <a:t> </a:t>
            </a:r>
            <a:r>
              <a:rPr lang="en-US" dirty="0" err="1"/>
              <a:t>thức</a:t>
            </a:r>
            <a:r>
              <a:rPr lang="en-US" dirty="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93165"/>
          </a:xfrm>
        </p:spPr>
        <p:txBody>
          <a:bodyPr>
            <a:normAutofit fontScale="90000"/>
          </a:bodyPr>
          <a:lstStyle/>
          <a:p>
            <a:r>
              <a:rPr lang="en-US" sz="3555">
                <a:latin typeface="Times New Roman" panose="02020603050405020304" charset="0"/>
                <a:cs typeface="Times New Roman" panose="02020603050405020304" charset="0"/>
              </a:rPr>
              <a:t>Trong Hình 14.12, chúng ta thấy một phiên bản đơn giản của kịch bản Mượn sách.</a:t>
            </a:r>
            <a:endParaRPr lang="en-US" sz="3555">
              <a:latin typeface="Times New Roman" panose="02020603050405020304" charset="0"/>
              <a:cs typeface="Times New Roman" panose="02020603050405020304" charset="0"/>
            </a:endParaRPr>
          </a:p>
        </p:txBody>
      </p:sp>
      <p:pic>
        <p:nvPicPr>
          <p:cNvPr id="4" name="Content Placeholder 3"/>
          <p:cNvPicPr>
            <a:picLocks noGrp="1" noChangeAspect="1"/>
          </p:cNvPicPr>
          <p:nvPr>
            <p:ph idx="1"/>
          </p:nvPr>
        </p:nvPicPr>
        <p:blipFill>
          <a:blip r:embed="rId1"/>
          <a:stretch>
            <a:fillRect/>
          </a:stretch>
        </p:blipFill>
        <p:spPr>
          <a:xfrm>
            <a:off x="3973195" y="2002790"/>
            <a:ext cx="4318635" cy="4351655"/>
          </a:xfrm>
          <a:prstGeom prst="rect">
            <a:avLst/>
          </a:prstGeom>
        </p:spPr>
      </p:pic>
      <p:sp>
        <p:nvSpPr>
          <p:cNvPr id="5" name="Text Box 4"/>
          <p:cNvSpPr txBox="1"/>
          <p:nvPr/>
        </p:nvSpPr>
        <p:spPr>
          <a:xfrm>
            <a:off x="685800" y="2002664"/>
            <a:ext cx="2133600" cy="461665"/>
          </a:xfrm>
          <a:prstGeom prst="rect">
            <a:avLst/>
          </a:prstGeom>
          <a:noFill/>
        </p:spPr>
        <p:txBody>
          <a:bodyPr wrap="square" rtlCol="0">
            <a:spAutoFit/>
          </a:bodyPr>
          <a:lstStyle/>
          <a:p>
            <a:r>
              <a:rPr lang="en-US" sz="2400" dirty="0" err="1">
                <a:latin typeface="Times New Roman" panose="02020603050405020304" charset="0"/>
                <a:cs typeface="Times New Roman" panose="02020603050405020304" charset="0"/>
              </a:rPr>
              <a:t>Hình</a:t>
            </a:r>
            <a:r>
              <a:rPr lang="en-US" sz="2400" dirty="0">
                <a:latin typeface="Times New Roman" panose="02020603050405020304" charset="0"/>
                <a:cs typeface="Times New Roman" panose="02020603050405020304" charset="0"/>
              </a:rPr>
              <a:t> 14.12</a:t>
            </a:r>
            <a:r>
              <a:rPr lang="en-US" dirty="0"/>
              <a:t> </a:t>
            </a:r>
            <a:endParaRPr lang="en-US" dirty="0"/>
          </a:p>
        </p:txBody>
      </p:sp>
      <p:sp>
        <p:nvSpPr>
          <p:cNvPr id="3" name="Text Box 2"/>
          <p:cNvSpPr txBox="1"/>
          <p:nvPr/>
        </p:nvSpPr>
        <p:spPr>
          <a:xfrm>
            <a:off x="621030" y="2476500"/>
            <a:ext cx="3048000" cy="3969385"/>
          </a:xfrm>
          <a:prstGeom prst="rect">
            <a:avLst/>
          </a:prstGeom>
          <a:noFill/>
        </p:spPr>
        <p:txBody>
          <a:bodyPr wrap="square" rtlCol="0">
            <a:spAutoFit/>
          </a:bodyPr>
          <a:p>
            <a:r>
              <a:rPr lang="en-US"/>
              <a:t>     Đối với một số tham số chính thức, chúng tôi đã cung cấp các giá trị đối số cụ thể choKịch bản.</a:t>
            </a:r>
            <a:endParaRPr lang="en-US"/>
          </a:p>
          <a:p>
            <a:r>
              <a:rPr lang="en-US"/>
              <a:t>      Ở đây, chúng ta thấy Patron Chonoles hiển thị thẻ LibraryCard của mình và sau đó mượn Sách Mark Twain. </a:t>
            </a:r>
            <a:endParaRPr lang="en-US"/>
          </a:p>
          <a:p>
            <a:endParaRPr lang="en-US"/>
          </a:p>
          <a:p>
            <a:r>
              <a:rPr lang="en-US"/>
              <a:t>    dueDate được tính toán, và borrowing được tạo.</a:t>
            </a:r>
            <a:endParaRPr lang="en-US"/>
          </a:p>
          <a:p>
            <a:r>
              <a:rPr lang="en-US"/>
              <a:t>     Sau đó là LibraryCard, book và dueDate đều được trao lại cho Patron.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Nguồn tài liệu :OCUP-2-Certification-Guide.</a:t>
            </a:r>
            <a:endParaRPr lang="en-US"/>
          </a:p>
          <a:p>
            <a:r>
              <a:rPr lang="en-US"/>
              <a:t>Bài thuyết trình có chỉnh sửa sau khi trình bày.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1.Lịch </a:t>
            </a:r>
            <a:r>
              <a:rPr lang="en-US" dirty="0" err="1" smtClean="0"/>
              <a:t>sử</a:t>
            </a:r>
            <a:r>
              <a:rPr lang="en-US" dirty="0" smtClean="0"/>
              <a:t> </a:t>
            </a:r>
            <a:r>
              <a:rPr lang="en-US" dirty="0" err="1" smtClean="0"/>
              <a:t>sơ</a:t>
            </a:r>
            <a:r>
              <a:rPr lang="en-US" dirty="0" smtClean="0"/>
              <a:t> </a:t>
            </a:r>
            <a:r>
              <a:rPr lang="en-US" dirty="0" err="1" smtClean="0"/>
              <a:t>đồ</a:t>
            </a:r>
            <a:r>
              <a:rPr lang="en-US" dirty="0" smtClean="0"/>
              <a:t> </a:t>
            </a:r>
            <a:r>
              <a:rPr lang="en-US" dirty="0" err="1" smtClean="0"/>
              <a:t>trình</a:t>
            </a:r>
            <a:r>
              <a:rPr lang="en-US" dirty="0" smtClean="0"/>
              <a:t> </a:t>
            </a:r>
            <a:r>
              <a:rPr lang="en-US" dirty="0" err="1" smtClean="0"/>
              <a:t>tự</a:t>
            </a:r>
            <a:endParaRPr lang="en-US" dirty="0"/>
          </a:p>
        </p:txBody>
      </p:sp>
      <p:sp>
        <p:nvSpPr>
          <p:cNvPr id="3" name="Content Placeholder 2"/>
          <p:cNvSpPr>
            <a:spLocks noGrp="1"/>
          </p:cNvSpPr>
          <p:nvPr>
            <p:ph idx="1"/>
          </p:nvPr>
        </p:nvSpPr>
        <p:spPr/>
        <p:txBody>
          <a:bodyPr/>
          <a:lstStyle/>
          <a:p>
            <a:pPr marL="0" indent="0">
              <a:buNone/>
            </a:pPr>
            <a:r>
              <a:rPr lang="en-US" dirty="0"/>
              <a:t>SƠ ĐỒ TÌM HIỂU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sơ</a:t>
            </a:r>
            <a:r>
              <a:rPr lang="en-US" dirty="0"/>
              <a:t> </a:t>
            </a:r>
            <a:r>
              <a:rPr lang="en-US" dirty="0" err="1"/>
              <a:t>đồ</a:t>
            </a:r>
            <a:r>
              <a:rPr lang="en-US" dirty="0"/>
              <a:t> </a:t>
            </a:r>
            <a:r>
              <a:rPr lang="en-US" dirty="0" err="1"/>
              <a:t>lâu</a:t>
            </a:r>
            <a:r>
              <a:rPr lang="en-US" dirty="0"/>
              <a:t> </a:t>
            </a:r>
            <a:r>
              <a:rPr lang="en-US" dirty="0" err="1"/>
              <a:t>đời</a:t>
            </a:r>
            <a:r>
              <a:rPr lang="en-US" dirty="0"/>
              <a:t> </a:t>
            </a:r>
            <a:r>
              <a:rPr lang="en-US" dirty="0" err="1"/>
              <a:t>nhất</a:t>
            </a:r>
            <a:r>
              <a:rPr lang="en-US" dirty="0"/>
              <a:t> </a:t>
            </a:r>
            <a:r>
              <a:rPr lang="en-US" dirty="0" err="1"/>
              <a:t>trong</a:t>
            </a:r>
            <a:r>
              <a:rPr lang="en-US" dirty="0"/>
              <a:t> </a:t>
            </a:r>
            <a:r>
              <a:rPr lang="en-US" dirty="0" err="1"/>
              <a:t>bộ</a:t>
            </a:r>
            <a:r>
              <a:rPr lang="en-US" dirty="0"/>
              <a:t> </a:t>
            </a:r>
            <a:r>
              <a:rPr lang="en-US" dirty="0" err="1"/>
              <a:t>công</a:t>
            </a:r>
            <a:r>
              <a:rPr lang="en-US" dirty="0"/>
              <a:t> </a:t>
            </a:r>
            <a:r>
              <a:rPr lang="en-US" dirty="0" err="1"/>
              <a:t>cụ</a:t>
            </a:r>
            <a:r>
              <a:rPr lang="en-US" dirty="0"/>
              <a:t> UML. </a:t>
            </a:r>
            <a:r>
              <a:rPr lang="en-US" dirty="0" err="1"/>
              <a:t>Chúng</a:t>
            </a:r>
            <a:r>
              <a:rPr lang="en-US" dirty="0"/>
              <a:t> ta </a:t>
            </a:r>
            <a:r>
              <a:rPr lang="en-US" dirty="0" err="1"/>
              <a:t>có</a:t>
            </a:r>
            <a:r>
              <a:rPr lang="en-US" dirty="0"/>
              <a:t> </a:t>
            </a:r>
            <a:r>
              <a:rPr lang="en-US" dirty="0" err="1"/>
              <a:t>thể</a:t>
            </a:r>
            <a:r>
              <a:rPr lang="en-US" dirty="0"/>
              <a:t> </a:t>
            </a:r>
            <a:r>
              <a:rPr lang="en-US" dirty="0" err="1"/>
              <a:t>theo</a:t>
            </a:r>
            <a:r>
              <a:rPr lang="en-US" dirty="0"/>
              <a:t> </a:t>
            </a:r>
            <a:r>
              <a:rPr lang="en-US" dirty="0" err="1"/>
              <a:t>dõi</a:t>
            </a:r>
            <a:r>
              <a:rPr lang="en-US" dirty="0"/>
              <a:t> </a:t>
            </a:r>
            <a:r>
              <a:rPr lang="en-US" dirty="0" err="1"/>
              <a:t>nguồn</a:t>
            </a:r>
            <a:r>
              <a:rPr lang="en-US" dirty="0"/>
              <a:t> </a:t>
            </a:r>
            <a:r>
              <a:rPr lang="en-US" dirty="0" err="1"/>
              <a:t>gốc</a:t>
            </a:r>
            <a:r>
              <a:rPr lang="en-US" dirty="0"/>
              <a:t> </a:t>
            </a:r>
            <a:r>
              <a:rPr lang="en-US" dirty="0" err="1"/>
              <a:t>của</a:t>
            </a:r>
            <a:r>
              <a:rPr lang="en-US" dirty="0"/>
              <a:t> </a:t>
            </a:r>
            <a:r>
              <a:rPr lang="en-US" dirty="0" err="1"/>
              <a:t>sơ</a:t>
            </a:r>
            <a:r>
              <a:rPr lang="en-US" dirty="0"/>
              <a:t> </a:t>
            </a:r>
            <a:r>
              <a:rPr lang="en-US" dirty="0" err="1"/>
              <a:t>đồ</a:t>
            </a:r>
            <a:r>
              <a:rPr lang="en-US" dirty="0"/>
              <a:t> </a:t>
            </a:r>
            <a:r>
              <a:rPr lang="en-US" dirty="0" err="1"/>
              <a:t>tới</a:t>
            </a:r>
            <a:r>
              <a:rPr lang="en-US" dirty="0"/>
              <a:t> </a:t>
            </a:r>
            <a:r>
              <a:rPr lang="en-US" dirty="0" err="1"/>
              <a:t>Biểu</a:t>
            </a:r>
            <a:r>
              <a:rPr lang="en-US" dirty="0"/>
              <a:t> </a:t>
            </a:r>
            <a:r>
              <a:rPr lang="en-US" dirty="0" err="1"/>
              <a:t>đồ</a:t>
            </a:r>
            <a:r>
              <a:rPr lang="en-US" dirty="0"/>
              <a:t> </a:t>
            </a:r>
            <a:r>
              <a:rPr lang="en-US" dirty="0" err="1"/>
              <a:t>trình</a:t>
            </a:r>
            <a:r>
              <a:rPr lang="en-US" dirty="0"/>
              <a:t> </a:t>
            </a:r>
            <a:r>
              <a:rPr lang="en-US" dirty="0" err="1"/>
              <a:t>tự</a:t>
            </a:r>
            <a:r>
              <a:rPr lang="en-US" dirty="0"/>
              <a:t> </a:t>
            </a:r>
            <a:r>
              <a:rPr lang="en-US" dirty="0" err="1"/>
              <a:t>thông</a:t>
            </a:r>
            <a:r>
              <a:rPr lang="en-US" dirty="0"/>
              <a:t> </a:t>
            </a:r>
            <a:r>
              <a:rPr lang="en-US" dirty="0" err="1"/>
              <a:t>báo</a:t>
            </a:r>
            <a:r>
              <a:rPr lang="en-US" dirty="0"/>
              <a:t> (MSC) </a:t>
            </a:r>
            <a:r>
              <a:rPr lang="en-US" dirty="0" err="1"/>
              <a:t>tiêu</a:t>
            </a:r>
            <a:r>
              <a:rPr lang="en-US" dirty="0"/>
              <a:t> </a:t>
            </a:r>
            <a:r>
              <a:rPr lang="en-US" dirty="0" err="1"/>
              <a:t>chuẩn</a:t>
            </a:r>
            <a:r>
              <a:rPr lang="en-US" dirty="0"/>
              <a:t> </a:t>
            </a:r>
            <a:r>
              <a:rPr lang="en-US" dirty="0" err="1"/>
              <a:t>hóa</a:t>
            </a:r>
            <a:r>
              <a:rPr lang="en-US" dirty="0"/>
              <a:t> </a:t>
            </a:r>
            <a:r>
              <a:rPr lang="en-US" dirty="0" err="1"/>
              <a:t>năm</a:t>
            </a:r>
            <a:r>
              <a:rPr lang="en-US" dirty="0"/>
              <a:t> 1993. </a:t>
            </a:r>
            <a:r>
              <a:rPr lang="en-US" dirty="0" err="1"/>
              <a:t>Ký</a:t>
            </a:r>
            <a:r>
              <a:rPr lang="en-US" dirty="0"/>
              <a:t> </a:t>
            </a:r>
            <a:r>
              <a:rPr lang="en-US" dirty="0" err="1"/>
              <a:t>hiệu</a:t>
            </a:r>
            <a:r>
              <a:rPr lang="en-US" dirty="0"/>
              <a:t> </a:t>
            </a:r>
            <a:r>
              <a:rPr lang="en-US" dirty="0" err="1"/>
              <a:t>của</a:t>
            </a:r>
            <a:r>
              <a:rPr lang="en-US" dirty="0"/>
              <a:t> </a:t>
            </a:r>
            <a:r>
              <a:rPr lang="en-US" dirty="0" err="1"/>
              <a:t>Sơ</a:t>
            </a:r>
            <a:r>
              <a:rPr lang="en-US" dirty="0"/>
              <a:t> </a:t>
            </a:r>
            <a:r>
              <a:rPr lang="en-US" dirty="0" err="1"/>
              <a:t>đồ</a:t>
            </a:r>
            <a:r>
              <a:rPr lang="en-US" dirty="0"/>
              <a:t> </a:t>
            </a:r>
            <a:r>
              <a:rPr lang="en-US" dirty="0" err="1"/>
              <a:t>trình</a:t>
            </a:r>
            <a:r>
              <a:rPr lang="en-US" dirty="0"/>
              <a:t> </a:t>
            </a:r>
            <a:r>
              <a:rPr lang="en-US" dirty="0" err="1"/>
              <a:t>tự</a:t>
            </a:r>
            <a:r>
              <a:rPr lang="en-US" dirty="0"/>
              <a:t> </a:t>
            </a:r>
            <a:r>
              <a:rPr lang="en-US" dirty="0" err="1"/>
              <a:t>và</a:t>
            </a:r>
            <a:r>
              <a:rPr lang="en-US" dirty="0"/>
              <a:t> MSC </a:t>
            </a:r>
            <a:r>
              <a:rPr lang="en-US" dirty="0" err="1"/>
              <a:t>đã</a:t>
            </a:r>
            <a:r>
              <a:rPr lang="en-US" dirty="0"/>
              <a:t> </a:t>
            </a:r>
            <a:r>
              <a:rPr lang="en-US" dirty="0" err="1"/>
              <a:t>tiếp</a:t>
            </a:r>
            <a:r>
              <a:rPr lang="en-US" dirty="0"/>
              <a:t> </a:t>
            </a:r>
            <a:r>
              <a:rPr lang="en-US" dirty="0" err="1"/>
              <a:t>tục</a:t>
            </a:r>
            <a:r>
              <a:rPr lang="en-US" dirty="0"/>
              <a:t> </a:t>
            </a:r>
            <a:r>
              <a:rPr lang="en-US" dirty="0" err="1"/>
              <a:t>dao</a:t>
            </a:r>
            <a:r>
              <a:rPr lang="en-US" dirty="0"/>
              <a:t> </a:t>
            </a:r>
            <a:r>
              <a:rPr lang="en-US" dirty="0" err="1"/>
              <a:t>động</a:t>
            </a:r>
            <a:r>
              <a:rPr lang="en-US" dirty="0"/>
              <a:t> </a:t>
            </a:r>
            <a:r>
              <a:rPr lang="en-US" dirty="0" err="1"/>
              <a:t>nhưng</a:t>
            </a:r>
            <a:r>
              <a:rPr lang="en-US" dirty="0"/>
              <a:t> </a:t>
            </a:r>
            <a:r>
              <a:rPr lang="en-US" dirty="0" err="1"/>
              <a:t>mặc</a:t>
            </a:r>
            <a:r>
              <a:rPr lang="en-US" dirty="0"/>
              <a:t> </a:t>
            </a:r>
            <a:r>
              <a:rPr lang="en-US" dirty="0" err="1"/>
              <a:t>dù</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trong</a:t>
            </a:r>
            <a:r>
              <a:rPr lang="en-US" dirty="0"/>
              <a:t> </a:t>
            </a:r>
            <a:r>
              <a:rPr lang="en-US" dirty="0" err="1"/>
              <a:t>ký</a:t>
            </a:r>
            <a:r>
              <a:rPr lang="en-US" dirty="0"/>
              <a:t> </a:t>
            </a:r>
            <a:r>
              <a:rPr lang="en-US" dirty="0" err="1"/>
              <a:t>hiệu</a:t>
            </a:r>
            <a:r>
              <a:rPr lang="en-US" dirty="0"/>
              <a:t> </a:t>
            </a:r>
            <a:r>
              <a:rPr lang="en-US" dirty="0" err="1"/>
              <a:t>và</a:t>
            </a:r>
            <a:r>
              <a:rPr lang="en-US" dirty="0"/>
              <a:t> </a:t>
            </a:r>
            <a:r>
              <a:rPr lang="en-US" dirty="0" err="1"/>
              <a:t>nhấn</a:t>
            </a:r>
            <a:r>
              <a:rPr lang="en-US" dirty="0"/>
              <a:t> </a:t>
            </a:r>
            <a:r>
              <a:rPr lang="en-US" dirty="0" err="1"/>
              <a:t>mạnh</a:t>
            </a:r>
            <a:r>
              <a:rPr lang="en-US" dirty="0"/>
              <a:t>, </a:t>
            </a:r>
            <a:r>
              <a:rPr lang="en-US" dirty="0" err="1"/>
              <a:t>hai</a:t>
            </a:r>
            <a:r>
              <a:rPr lang="en-US" dirty="0"/>
              <a:t> </a:t>
            </a:r>
            <a:r>
              <a:rPr lang="en-US" dirty="0" err="1"/>
              <a:t>loại</a:t>
            </a:r>
            <a:r>
              <a:rPr lang="en-US" dirty="0"/>
              <a:t> </a:t>
            </a:r>
            <a:r>
              <a:rPr lang="en-US" dirty="0" err="1"/>
              <a:t>sơ</a:t>
            </a:r>
            <a:r>
              <a:rPr lang="en-US" dirty="0"/>
              <a:t> </a:t>
            </a:r>
            <a:r>
              <a:rPr lang="en-US" dirty="0" err="1"/>
              <a:t>đồ</a:t>
            </a:r>
            <a:r>
              <a:rPr lang="en-US" dirty="0"/>
              <a:t> </a:t>
            </a:r>
            <a:r>
              <a:rPr lang="en-US" dirty="0" err="1"/>
              <a:t>vẫn</a:t>
            </a:r>
            <a:r>
              <a:rPr lang="en-US" dirty="0"/>
              <a:t> </a:t>
            </a:r>
            <a:r>
              <a:rPr lang="en-US" dirty="0" err="1"/>
              <a:t>gần</a:t>
            </a:r>
            <a:r>
              <a:rPr lang="en-US" dirty="0"/>
              <a:t> </a:t>
            </a:r>
            <a:r>
              <a:rPr lang="en-US" dirty="0" err="1"/>
              <a:t>giống</a:t>
            </a:r>
            <a:r>
              <a:rPr lang="en-US" dirty="0"/>
              <a:t> </a:t>
            </a:r>
            <a:r>
              <a:rPr lang="en-US" dirty="0" err="1"/>
              <a:t>nhau</a:t>
            </a:r>
            <a:r>
              <a:rPr lang="en-US" dirty="0"/>
              <a:t> </a:t>
            </a:r>
            <a:r>
              <a:rPr lang="en-US" dirty="0" err="1"/>
              <a:t>trong</a:t>
            </a:r>
            <a:r>
              <a:rPr lang="en-US" dirty="0"/>
              <a:t> </a:t>
            </a:r>
            <a:r>
              <a:rPr lang="en-US" dirty="0" err="1"/>
              <a:t>giao</a:t>
            </a:r>
            <a:r>
              <a:rPr lang="en-US" dirty="0"/>
              <a:t> </a:t>
            </a:r>
            <a:r>
              <a:rPr lang="en-US" dirty="0" err="1"/>
              <a:t>diện</a:t>
            </a:r>
            <a:r>
              <a:rPr lang="en-US" dirty="0"/>
              <a:t>.</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Dòng</a:t>
            </a:r>
            <a:r>
              <a:rPr lang="en-US" dirty="0" smtClean="0"/>
              <a:t> </a:t>
            </a:r>
            <a:r>
              <a:rPr lang="en-US" dirty="0" err="1" smtClean="0"/>
              <a:t>hoạt</a:t>
            </a:r>
            <a:r>
              <a:rPr lang="en-US" dirty="0" smtClean="0"/>
              <a:t> </a:t>
            </a:r>
            <a:r>
              <a:rPr lang="en-US" dirty="0" err="1" smtClean="0"/>
              <a:t>động</a:t>
            </a:r>
            <a:endParaRPr lang="en-US" dirty="0"/>
          </a:p>
        </p:txBody>
      </p:sp>
      <p:pic>
        <p:nvPicPr>
          <p:cNvPr id="5" name="Content Placeholder 4"/>
          <p:cNvPicPr>
            <a:picLocks noGrp="1"/>
          </p:cNvPicPr>
          <p:nvPr>
            <p:ph idx="1"/>
          </p:nvPr>
        </p:nvPicPr>
        <p:blipFill rotWithShape="1">
          <a:blip r:embed="rId1">
            <a:extLst>
              <a:ext uri="{28A0092B-C50C-407E-A947-70E740481C1C}">
                <a14:useLocalDpi xmlns:a14="http://schemas.microsoft.com/office/drawing/2010/main" val="0"/>
              </a:ext>
            </a:extLst>
          </a:blip>
          <a:srcRect l="48397" t="29944" r="21795" b="44915"/>
          <a:stretch>
            <a:fillRect/>
          </a:stretch>
        </p:blipFill>
        <p:spPr bwMode="auto">
          <a:xfrm>
            <a:off x="1371600" y="1447800"/>
            <a:ext cx="6845935" cy="2552065"/>
          </a:xfrm>
          <a:prstGeom prst="rect">
            <a:avLst/>
          </a:prstGeom>
          <a:ln>
            <a:noFill/>
          </a:ln>
        </p:spPr>
      </p:pic>
      <p:pic>
        <p:nvPicPr>
          <p:cNvPr id="6" name="Picture 5"/>
          <p:cNvPicPr/>
          <p:nvPr/>
        </p:nvPicPr>
        <p:blipFill rotWithShape="1">
          <a:blip r:embed="rId2">
            <a:extLst>
              <a:ext uri="{28A0092B-C50C-407E-A947-70E740481C1C}">
                <a14:useLocalDpi xmlns:a14="http://schemas.microsoft.com/office/drawing/2010/main" val="0"/>
              </a:ext>
            </a:extLst>
          </a:blip>
          <a:srcRect l="48558" t="42090" r="22436" b="44068"/>
          <a:stretch>
            <a:fillRect/>
          </a:stretch>
        </p:blipFill>
        <p:spPr bwMode="auto">
          <a:xfrm>
            <a:off x="1295390" y="4267200"/>
            <a:ext cx="6383969" cy="1727835"/>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3913505" cy="960755"/>
          </a:xfrm>
        </p:spPr>
        <p:txBody>
          <a:bodyPr/>
          <a:lstStyle/>
          <a:p>
            <a:r>
              <a:rPr lang="en-US" dirty="0" smtClean="0"/>
              <a:t>3. </a:t>
            </a:r>
            <a:r>
              <a:rPr lang="en-US" dirty="0" err="1" smtClean="0"/>
              <a:t>Thông</a:t>
            </a:r>
            <a:r>
              <a:rPr lang="en-US" dirty="0" smtClean="0"/>
              <a:t> </a:t>
            </a:r>
            <a:r>
              <a:rPr lang="en-US" dirty="0" err="1" smtClean="0"/>
              <a:t>báo</a:t>
            </a:r>
            <a:endParaRPr lang="en-US" dirty="0"/>
          </a:p>
        </p:txBody>
      </p:sp>
      <p:pic>
        <p:nvPicPr>
          <p:cNvPr id="4" name="Content Placeholder 3"/>
          <p:cNvPicPr>
            <a:picLocks noGrp="1"/>
          </p:cNvPicPr>
          <p:nvPr>
            <p:ph idx="1"/>
          </p:nvPr>
        </p:nvPicPr>
        <p:blipFill rotWithShape="1">
          <a:blip r:embed="rId1">
            <a:extLst>
              <a:ext uri="{28A0092B-C50C-407E-A947-70E740481C1C}">
                <a14:useLocalDpi xmlns:a14="http://schemas.microsoft.com/office/drawing/2010/main" val="0"/>
              </a:ext>
            </a:extLst>
          </a:blip>
          <a:srcRect l="38782" t="17232" r="18109" b="1695"/>
          <a:stretch>
            <a:fillRect/>
          </a:stretch>
        </p:blipFill>
        <p:spPr bwMode="auto">
          <a:xfrm>
            <a:off x="1066800" y="1219200"/>
            <a:ext cx="7625080" cy="506730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Thời</a:t>
            </a:r>
            <a:r>
              <a:rPr lang="en-US" dirty="0" smtClean="0"/>
              <a:t> </a:t>
            </a:r>
            <a:r>
              <a:rPr lang="en-US" dirty="0" err="1" smtClean="0"/>
              <a:t>gian</a:t>
            </a:r>
            <a:r>
              <a:rPr lang="en-US" dirty="0" smtClean="0"/>
              <a:t> &amp; </a:t>
            </a:r>
            <a:r>
              <a:rPr lang="en-US" dirty="0" err="1" smtClean="0"/>
              <a:t>tần</a:t>
            </a:r>
            <a:r>
              <a:rPr lang="en-US" dirty="0" smtClean="0"/>
              <a:t> </a:t>
            </a:r>
            <a:r>
              <a:rPr lang="en-US" dirty="0" err="1" smtClean="0"/>
              <a:t>suất</a:t>
            </a:r>
            <a:endParaRPr lang="en-US" dirty="0"/>
          </a:p>
        </p:txBody>
      </p:sp>
      <p:sp>
        <p:nvSpPr>
          <p:cNvPr id="3" name="Content Placeholder 2"/>
          <p:cNvSpPr>
            <a:spLocks noGrp="1"/>
          </p:cNvSpPr>
          <p:nvPr>
            <p:ph idx="1"/>
          </p:nvPr>
        </p:nvSpPr>
        <p:spPr>
          <a:xfrm>
            <a:off x="1066800" y="4343400"/>
            <a:ext cx="7112635" cy="1859280"/>
          </a:xfrm>
        </p:spPr>
        <p:txBody>
          <a:bodyPr>
            <a:normAutofit fontScale="85000"/>
          </a:bodyPr>
          <a:lstStyle/>
          <a:p>
            <a:pPr marL="0" indent="0">
              <a:buNone/>
            </a:pPr>
            <a:r>
              <a:rPr lang="en-US" sz="2800" dirty="0" err="1"/>
              <a:t>Trong</a:t>
            </a:r>
            <a:r>
              <a:rPr lang="en-US" sz="2800" dirty="0"/>
              <a:t> </a:t>
            </a:r>
            <a:r>
              <a:rPr lang="en-US" sz="2800" dirty="0" err="1"/>
              <a:t>khi</a:t>
            </a:r>
            <a:r>
              <a:rPr lang="en-US" sz="2800" dirty="0"/>
              <a:t> </a:t>
            </a:r>
            <a:r>
              <a:rPr lang="en-US" sz="2800" dirty="0" err="1"/>
              <a:t>thời</a:t>
            </a:r>
            <a:r>
              <a:rPr lang="en-US" sz="2800" dirty="0"/>
              <a:t> </a:t>
            </a:r>
            <a:r>
              <a:rPr lang="en-US" sz="2800" dirty="0" err="1"/>
              <a:t>gian</a:t>
            </a:r>
            <a:r>
              <a:rPr lang="en-US" sz="2800" dirty="0"/>
              <a:t> </a:t>
            </a:r>
            <a:r>
              <a:rPr lang="en-US" sz="2800" dirty="0" err="1"/>
              <a:t>trôi</a:t>
            </a:r>
            <a:r>
              <a:rPr lang="en-US" sz="2800" dirty="0"/>
              <a:t> qua </a:t>
            </a:r>
            <a:r>
              <a:rPr lang="en-US" sz="2800" dirty="0" err="1"/>
              <a:t>khi</a:t>
            </a:r>
            <a:r>
              <a:rPr lang="en-US" sz="2800" dirty="0"/>
              <a:t> </a:t>
            </a:r>
            <a:r>
              <a:rPr lang="en-US" sz="2800" dirty="0" err="1"/>
              <a:t>bạn</a:t>
            </a:r>
            <a:r>
              <a:rPr lang="en-US" sz="2800" dirty="0"/>
              <a:t> di </a:t>
            </a:r>
            <a:r>
              <a:rPr lang="en-US" sz="2800" dirty="0" err="1"/>
              <a:t>chuyển</a:t>
            </a:r>
            <a:r>
              <a:rPr lang="en-US" sz="2800" dirty="0"/>
              <a:t> </a:t>
            </a:r>
            <a:r>
              <a:rPr lang="en-US" sz="2800" dirty="0" err="1"/>
              <a:t>xuống</a:t>
            </a:r>
            <a:r>
              <a:rPr lang="en-US" sz="2800" dirty="0"/>
              <a:t> </a:t>
            </a:r>
            <a:r>
              <a:rPr lang="en-US" sz="2800" dirty="0" err="1"/>
              <a:t>các</a:t>
            </a:r>
            <a:r>
              <a:rPr lang="en-US" sz="2800" dirty="0"/>
              <a:t> </a:t>
            </a:r>
            <a:r>
              <a:rPr lang="en-US" sz="2800" dirty="0" err="1"/>
              <a:t>dòng</a:t>
            </a:r>
            <a:r>
              <a:rPr lang="en-US" sz="2800" dirty="0"/>
              <a:t> </a:t>
            </a:r>
            <a:r>
              <a:rPr lang="en-US" sz="2800" dirty="0" err="1"/>
              <a:t>hoạt</a:t>
            </a:r>
            <a:r>
              <a:rPr lang="en-US" sz="2800" dirty="0"/>
              <a:t> </a:t>
            </a:r>
            <a:r>
              <a:rPr lang="en-US" sz="2800" dirty="0" err="1"/>
              <a:t>động</a:t>
            </a:r>
            <a:r>
              <a:rPr lang="en-US" sz="2800" dirty="0"/>
              <a:t>, </a:t>
            </a:r>
            <a:r>
              <a:rPr lang="en-US" sz="2800" dirty="0" err="1"/>
              <a:t>thang</a:t>
            </a:r>
            <a:r>
              <a:rPr lang="en-US" sz="2800" dirty="0"/>
              <a:t> </a:t>
            </a:r>
            <a:r>
              <a:rPr lang="en-US" sz="2800" dirty="0" err="1"/>
              <a:t>thời</a:t>
            </a:r>
            <a:r>
              <a:rPr lang="en-US" sz="2800" dirty="0"/>
              <a:t> </a:t>
            </a:r>
            <a:r>
              <a:rPr lang="en-US" sz="2800" dirty="0" err="1"/>
              <a:t>gian</a:t>
            </a:r>
            <a:r>
              <a:rPr lang="en-US" sz="2800" dirty="0"/>
              <a:t> </a:t>
            </a:r>
            <a:r>
              <a:rPr lang="en-US" sz="2800" dirty="0" err="1"/>
              <a:t>không</a:t>
            </a:r>
            <a:r>
              <a:rPr lang="en-US" sz="2800" dirty="0"/>
              <a:t> </a:t>
            </a:r>
            <a:r>
              <a:rPr lang="en-US" sz="2800" dirty="0" err="1"/>
              <a:t>được</a:t>
            </a:r>
            <a:r>
              <a:rPr lang="en-US" sz="2800" dirty="0"/>
              <a:t> </a:t>
            </a:r>
            <a:r>
              <a:rPr lang="en-US" sz="2800" dirty="0" err="1"/>
              <a:t>cách</a:t>
            </a:r>
            <a:r>
              <a:rPr lang="en-US" sz="2800" dirty="0"/>
              <a:t> </a:t>
            </a:r>
            <a:r>
              <a:rPr lang="en-US" sz="2800" dirty="0" err="1"/>
              <a:t>đều</a:t>
            </a:r>
            <a:r>
              <a:rPr lang="en-US" sz="2800" dirty="0"/>
              <a:t> </a:t>
            </a:r>
            <a:r>
              <a:rPr lang="en-US" sz="2800" dirty="0" err="1"/>
              <a:t>nhau</a:t>
            </a:r>
            <a:r>
              <a:rPr lang="en-US" sz="2800" dirty="0"/>
              <a:t> </a:t>
            </a:r>
            <a:r>
              <a:rPr lang="en-US" sz="2800" dirty="0" err="1"/>
              <a:t>trên</a:t>
            </a:r>
            <a:r>
              <a:rPr lang="en-US" sz="2800" dirty="0"/>
              <a:t> </a:t>
            </a:r>
            <a:r>
              <a:rPr lang="en-US" sz="2800" dirty="0" err="1"/>
              <a:t>dòng</a:t>
            </a:r>
            <a:r>
              <a:rPr lang="en-US" sz="2800" dirty="0"/>
              <a:t> </a:t>
            </a:r>
            <a:r>
              <a:rPr lang="en-US" sz="2800" dirty="0" err="1"/>
              <a:t>hoạt</a:t>
            </a:r>
            <a:r>
              <a:rPr lang="en-US" sz="2800" dirty="0"/>
              <a:t> </a:t>
            </a:r>
            <a:r>
              <a:rPr lang="en-US" sz="2800" dirty="0" err="1"/>
              <a:t>động</a:t>
            </a:r>
            <a:r>
              <a:rPr lang="en-US" sz="2800" dirty="0"/>
              <a:t> </a:t>
            </a:r>
            <a:r>
              <a:rPr lang="en-US" sz="2800" dirty="0" err="1"/>
              <a:t>và</a:t>
            </a:r>
            <a:r>
              <a:rPr lang="en-US" sz="2800" dirty="0"/>
              <a:t> </a:t>
            </a:r>
            <a:r>
              <a:rPr lang="en-US" sz="2800" dirty="0" err="1"/>
              <a:t>thời</a:t>
            </a:r>
            <a:r>
              <a:rPr lang="en-US" sz="2800" dirty="0"/>
              <a:t> </a:t>
            </a:r>
            <a:r>
              <a:rPr lang="en-US" sz="2800" dirty="0" err="1"/>
              <a:t>gian</a:t>
            </a:r>
            <a:r>
              <a:rPr lang="en-US" sz="2800" dirty="0"/>
              <a:t> </a:t>
            </a:r>
            <a:r>
              <a:rPr lang="en-US" sz="2800" dirty="0" err="1"/>
              <a:t>có</a:t>
            </a:r>
            <a:r>
              <a:rPr lang="en-US" sz="2800" dirty="0"/>
              <a:t> </a:t>
            </a:r>
            <a:r>
              <a:rPr lang="en-US" sz="2800" dirty="0" err="1"/>
              <a:t>thể</a:t>
            </a:r>
            <a:r>
              <a:rPr lang="en-US" sz="2800" dirty="0"/>
              <a:t> di </a:t>
            </a:r>
            <a:r>
              <a:rPr lang="en-US" sz="2800" dirty="0" err="1"/>
              <a:t>chuyển</a:t>
            </a:r>
            <a:r>
              <a:rPr lang="en-US" sz="2800" dirty="0"/>
              <a:t> </a:t>
            </a:r>
            <a:r>
              <a:rPr lang="en-US" sz="2800" dirty="0" err="1"/>
              <a:t>với</a:t>
            </a:r>
            <a:r>
              <a:rPr lang="en-US" sz="2800" dirty="0"/>
              <a:t> </a:t>
            </a:r>
            <a:r>
              <a:rPr lang="en-US" sz="2800" dirty="0" err="1"/>
              <a:t>tốc</a:t>
            </a:r>
            <a:r>
              <a:rPr lang="en-US" sz="2800" dirty="0"/>
              <a:t> </a:t>
            </a:r>
            <a:r>
              <a:rPr lang="en-US" sz="2800" dirty="0" err="1"/>
              <a:t>độ</a:t>
            </a:r>
            <a:r>
              <a:rPr lang="en-US" sz="2800" dirty="0"/>
              <a:t> </a:t>
            </a:r>
            <a:r>
              <a:rPr lang="en-US" sz="2800" dirty="0" err="1"/>
              <a:t>khác</a:t>
            </a:r>
            <a:r>
              <a:rPr lang="en-US" sz="2800" dirty="0"/>
              <a:t> </a:t>
            </a:r>
            <a:r>
              <a:rPr lang="en-US" sz="2800" dirty="0" err="1"/>
              <a:t>nhau</a:t>
            </a:r>
            <a:r>
              <a:rPr lang="en-US" sz="2800" dirty="0"/>
              <a:t> </a:t>
            </a:r>
            <a:r>
              <a:rPr lang="en-US" sz="2800" dirty="0" err="1"/>
              <a:t>trên</a:t>
            </a:r>
            <a:r>
              <a:rPr lang="en-US" sz="2800" dirty="0"/>
              <a:t> </a:t>
            </a:r>
            <a:r>
              <a:rPr lang="en-US" sz="2800" dirty="0" err="1"/>
              <a:t>mỗi</a:t>
            </a:r>
            <a:r>
              <a:rPr lang="en-US" sz="2800" dirty="0"/>
              <a:t> </a:t>
            </a:r>
            <a:r>
              <a:rPr lang="en-US" sz="2800" dirty="0" err="1"/>
              <a:t>dòng</a:t>
            </a:r>
            <a:r>
              <a:rPr lang="en-US" sz="2800" dirty="0"/>
              <a:t> </a:t>
            </a:r>
            <a:r>
              <a:rPr lang="en-US" sz="2800" dirty="0" err="1"/>
              <a:t>hoạt</a:t>
            </a:r>
            <a:r>
              <a:rPr lang="en-US" sz="2800" dirty="0"/>
              <a:t> </a:t>
            </a:r>
            <a:r>
              <a:rPr lang="en-US" sz="2800" dirty="0" err="1" smtClean="0"/>
              <a:t>động</a:t>
            </a:r>
            <a:r>
              <a:rPr lang="en-US" sz="2800" dirty="0" smtClean="0"/>
              <a:t>.</a:t>
            </a:r>
            <a:endParaRPr lang="en-US" sz="2800" dirty="0"/>
          </a:p>
        </p:txBody>
      </p:sp>
      <p:pic>
        <p:nvPicPr>
          <p:cNvPr id="4" name="Picture 3"/>
          <p:cNvPicPr/>
          <p:nvPr/>
        </p:nvPicPr>
        <p:blipFill rotWithShape="1">
          <a:blip r:embed="rId1">
            <a:extLst>
              <a:ext uri="{28A0092B-C50C-407E-A947-70E740481C1C}">
                <a14:useLocalDpi xmlns:a14="http://schemas.microsoft.com/office/drawing/2010/main" val="0"/>
              </a:ext>
            </a:extLst>
          </a:blip>
          <a:srcRect l="37500" t="29096" r="23077" b="43220"/>
          <a:stretch>
            <a:fillRect/>
          </a:stretch>
        </p:blipFill>
        <p:spPr bwMode="auto">
          <a:xfrm>
            <a:off x="1631315" y="1703231"/>
            <a:ext cx="5881370" cy="234315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689" y="2940306"/>
            <a:ext cx="8672969" cy="4029075"/>
          </a:xfrm>
          <a:prstGeom prst="rect">
            <a:avLst/>
          </a:prstGeom>
        </p:spPr>
        <p:txBody>
          <a:bodyPr vert="horz" wrap="square" lIns="0" tIns="12700" rIns="0" bIns="0" rtlCol="0">
            <a:spAutoFit/>
          </a:bodyPr>
          <a:lstStyle/>
          <a:p>
            <a:pPr marL="12700" marR="81915">
              <a:lnSpc>
                <a:spcPct val="102000"/>
              </a:lnSpc>
            </a:pPr>
            <a:r>
              <a:rPr sz="3200" spc="-5" dirty="0">
                <a:latin typeface="Calibri" panose="020F0502020204030204"/>
                <a:cs typeface="Calibri" panose="020F0502020204030204"/>
              </a:rPr>
              <a:t>Theo quy </a:t>
            </a:r>
            <a:r>
              <a:rPr sz="3200" spc="5" dirty="0">
                <a:latin typeface="Calibri" panose="020F0502020204030204"/>
                <a:cs typeface="Calibri" panose="020F0502020204030204"/>
              </a:rPr>
              <a:t>tắc , </a:t>
            </a:r>
            <a:r>
              <a:rPr sz="3200" dirty="0">
                <a:latin typeface="Calibri" panose="020F0502020204030204"/>
                <a:cs typeface="Calibri" panose="020F0502020204030204"/>
              </a:rPr>
              <a:t>chúng </a:t>
            </a:r>
            <a:r>
              <a:rPr sz="3200" spc="-5" dirty="0">
                <a:latin typeface="Calibri" panose="020F0502020204030204"/>
                <a:cs typeface="Calibri" panose="020F0502020204030204"/>
              </a:rPr>
              <a:t>ta </a:t>
            </a:r>
            <a:r>
              <a:rPr sz="3200" dirty="0">
                <a:latin typeface="Calibri" panose="020F0502020204030204"/>
                <a:cs typeface="Calibri" panose="020F0502020204030204"/>
              </a:rPr>
              <a:t>biết </a:t>
            </a:r>
            <a:r>
              <a:rPr sz="3200" spc="-5" dirty="0">
                <a:latin typeface="Calibri" panose="020F0502020204030204"/>
                <a:cs typeface="Calibri" panose="020F0502020204030204"/>
              </a:rPr>
              <a:t>rằng </a:t>
            </a:r>
            <a:r>
              <a:rPr lang="en-US" sz="3200" spc="-5" dirty="0">
                <a:latin typeface="Calibri" panose="020F0502020204030204"/>
                <a:cs typeface="Calibri" panose="020F0502020204030204"/>
              </a:rPr>
              <a:t>để gữi một yêu cầu</a:t>
            </a:r>
            <a:r>
              <a:rPr sz="3200" dirty="0">
                <a:latin typeface="Calibri" panose="020F0502020204030204"/>
                <a:cs typeface="Calibri" panose="020F0502020204030204"/>
              </a:rPr>
              <a:t> </a:t>
            </a:r>
            <a:r>
              <a:rPr lang="en-US" sz="3200" dirty="0">
                <a:latin typeface="Calibri" panose="020F0502020204030204"/>
                <a:cs typeface="Calibri" panose="020F0502020204030204"/>
              </a:rPr>
              <a:t>ta thể hiện bằng “hình mũi tên nét liền” nối từ </a:t>
            </a:r>
            <a:r>
              <a:rPr lang="en-US" sz="3200">
                <a:latin typeface="Times New Roman" panose="02020603050405020304" charset="0"/>
                <a:cs typeface="Times New Roman" panose="02020603050405020304" charset="0"/>
                <a:sym typeface="+mn-ea"/>
              </a:rPr>
              <a:t>lifeline</a:t>
            </a:r>
            <a:r>
              <a:rPr lang="en-US" sz="3200" dirty="0">
                <a:latin typeface="Calibri" panose="020F0502020204030204"/>
                <a:cs typeface="Calibri" panose="020F0502020204030204"/>
              </a:rPr>
              <a:t> người gữi sang </a:t>
            </a:r>
            <a:r>
              <a:rPr lang="en-US" sz="3200">
                <a:latin typeface="Times New Roman" panose="02020603050405020304" charset="0"/>
                <a:cs typeface="Times New Roman" panose="02020603050405020304" charset="0"/>
                <a:sym typeface="+mn-ea"/>
              </a:rPr>
              <a:t>lifeline</a:t>
            </a:r>
            <a:r>
              <a:rPr lang="en-US" sz="3200" dirty="0">
                <a:latin typeface="Calibri" panose="020F0502020204030204"/>
                <a:cs typeface="Calibri" panose="020F0502020204030204"/>
              </a:rPr>
              <a:t> người nhận , </a:t>
            </a:r>
            <a:r>
              <a:rPr sz="3200" dirty="0">
                <a:latin typeface="Calibri" panose="020F0502020204030204"/>
                <a:cs typeface="Calibri" panose="020F0502020204030204"/>
                <a:sym typeface="+mn-ea"/>
              </a:rPr>
              <a:t>là một </a:t>
            </a:r>
            <a:r>
              <a:rPr sz="3200" spc="-5" dirty="0">
                <a:latin typeface="Calibri" panose="020F0502020204030204"/>
                <a:cs typeface="Calibri" panose="020F0502020204030204"/>
                <a:sym typeface="+mn-ea"/>
              </a:rPr>
              <a:t>sơ </a:t>
            </a:r>
            <a:r>
              <a:rPr sz="3200" spc="-235" dirty="0">
                <a:latin typeface="Calibri" panose="020F0502020204030204"/>
                <a:cs typeface="Calibri" panose="020F0502020204030204"/>
                <a:sym typeface="+mn-ea"/>
              </a:rPr>
              <a:t> </a:t>
            </a:r>
            <a:r>
              <a:rPr sz="3200" spc="-5" dirty="0">
                <a:latin typeface="Calibri" panose="020F0502020204030204"/>
                <a:cs typeface="Calibri" panose="020F0502020204030204"/>
                <a:sym typeface="+mn-ea"/>
              </a:rPr>
              <a:t>đồ</a:t>
            </a:r>
            <a:r>
              <a:rPr sz="3200" spc="-15" dirty="0">
                <a:latin typeface="Calibri" panose="020F0502020204030204"/>
                <a:cs typeface="Calibri" panose="020F0502020204030204"/>
                <a:sym typeface="+mn-ea"/>
              </a:rPr>
              <a:t> </a:t>
            </a:r>
            <a:r>
              <a:rPr sz="3200" spc="-5" dirty="0">
                <a:latin typeface="Calibri" panose="020F0502020204030204"/>
                <a:cs typeface="Calibri" panose="020F0502020204030204"/>
                <a:sym typeface="+mn-ea"/>
              </a:rPr>
              <a:t>trình</a:t>
            </a:r>
            <a:r>
              <a:rPr sz="3200" spc="15" dirty="0">
                <a:latin typeface="Calibri" panose="020F0502020204030204"/>
                <a:cs typeface="Calibri" panose="020F0502020204030204"/>
                <a:sym typeface="+mn-ea"/>
              </a:rPr>
              <a:t> </a:t>
            </a:r>
            <a:r>
              <a:rPr sz="3200" spc="-5" dirty="0">
                <a:latin typeface="Calibri" panose="020F0502020204030204"/>
                <a:cs typeface="Calibri" panose="020F0502020204030204"/>
                <a:sym typeface="+mn-ea"/>
              </a:rPr>
              <a:t>tự</a:t>
            </a:r>
            <a:r>
              <a:rPr sz="3200" spc="5" dirty="0">
                <a:latin typeface="Calibri" panose="020F0502020204030204"/>
                <a:cs typeface="Calibri" panose="020F0502020204030204"/>
                <a:sym typeface="+mn-ea"/>
              </a:rPr>
              <a:t> </a:t>
            </a:r>
            <a:r>
              <a:rPr lang="en-US" sz="3200" spc="5" dirty="0">
                <a:latin typeface="Calibri" panose="020F0502020204030204"/>
                <a:cs typeface="Calibri" panose="020F0502020204030204"/>
                <a:sym typeface="+mn-ea"/>
              </a:rPr>
              <a:t>nó </a:t>
            </a:r>
            <a:r>
              <a:rPr sz="3200" spc="-10" dirty="0">
                <a:latin typeface="Calibri" panose="020F0502020204030204"/>
                <a:cs typeface="Calibri" panose="020F0502020204030204"/>
                <a:sym typeface="+mn-ea"/>
              </a:rPr>
              <a:t>có</a:t>
            </a:r>
            <a:r>
              <a:rPr sz="3200" spc="10" dirty="0">
                <a:latin typeface="Calibri" panose="020F0502020204030204"/>
                <a:cs typeface="Calibri" panose="020F0502020204030204"/>
                <a:sym typeface="+mn-ea"/>
              </a:rPr>
              <a:t> </a:t>
            </a:r>
            <a:r>
              <a:rPr sz="3200" dirty="0">
                <a:latin typeface="Calibri" panose="020F0502020204030204"/>
                <a:cs typeface="Calibri" panose="020F0502020204030204"/>
                <a:sym typeface="+mn-ea"/>
              </a:rPr>
              <a:t>nghĩa</a:t>
            </a:r>
            <a:r>
              <a:rPr sz="3200" spc="-10" dirty="0">
                <a:latin typeface="Calibri" panose="020F0502020204030204"/>
                <a:cs typeface="Calibri" panose="020F0502020204030204"/>
                <a:sym typeface="+mn-ea"/>
              </a:rPr>
              <a:t> </a:t>
            </a:r>
            <a:r>
              <a:rPr sz="3200" dirty="0">
                <a:latin typeface="Calibri" panose="020F0502020204030204"/>
                <a:cs typeface="Calibri" panose="020F0502020204030204"/>
                <a:sym typeface="+mn-ea"/>
              </a:rPr>
              <a:t>là</a:t>
            </a:r>
            <a:r>
              <a:rPr sz="3200" spc="-5" dirty="0">
                <a:latin typeface="Calibri" panose="020F0502020204030204"/>
                <a:cs typeface="Calibri" panose="020F0502020204030204"/>
                <a:sym typeface="+mn-ea"/>
              </a:rPr>
              <a:t> </a:t>
            </a:r>
            <a:r>
              <a:rPr sz="3200" dirty="0">
                <a:latin typeface="Calibri" panose="020F0502020204030204"/>
                <a:cs typeface="Calibri" panose="020F0502020204030204"/>
                <a:sym typeface="+mn-ea"/>
              </a:rPr>
              <a:t>người</a:t>
            </a:r>
            <a:r>
              <a:rPr sz="3200" spc="5" dirty="0">
                <a:latin typeface="Calibri" panose="020F0502020204030204"/>
                <a:cs typeface="Calibri" panose="020F0502020204030204"/>
                <a:sym typeface="+mn-ea"/>
              </a:rPr>
              <a:t> </a:t>
            </a:r>
            <a:r>
              <a:rPr sz="3200" spc="-5" dirty="0">
                <a:latin typeface="Calibri" panose="020F0502020204030204"/>
                <a:cs typeface="Calibri" panose="020F0502020204030204"/>
                <a:sym typeface="+mn-ea"/>
              </a:rPr>
              <a:t>g</a:t>
            </a:r>
            <a:r>
              <a:rPr lang="en-US" sz="3200" spc="-5" dirty="0">
                <a:latin typeface="Calibri" panose="020F0502020204030204"/>
                <a:cs typeface="Calibri" panose="020F0502020204030204"/>
                <a:sym typeface="+mn-ea"/>
              </a:rPr>
              <a:t>ữi</a:t>
            </a:r>
            <a:r>
              <a:rPr sz="3200" spc="5" dirty="0">
                <a:latin typeface="Calibri" panose="020F0502020204030204"/>
                <a:cs typeface="Calibri" panose="020F0502020204030204"/>
                <a:sym typeface="+mn-ea"/>
              </a:rPr>
              <a:t> </a:t>
            </a:r>
            <a:r>
              <a:rPr sz="3200" spc="-5" dirty="0">
                <a:latin typeface="Calibri" panose="020F0502020204030204"/>
                <a:cs typeface="Calibri" panose="020F0502020204030204"/>
                <a:sym typeface="+mn-ea"/>
              </a:rPr>
              <a:t>đảm</a:t>
            </a:r>
            <a:r>
              <a:rPr sz="3200" dirty="0">
                <a:latin typeface="Calibri" panose="020F0502020204030204"/>
                <a:cs typeface="Calibri" panose="020F0502020204030204"/>
                <a:sym typeface="+mn-ea"/>
              </a:rPr>
              <a:t> </a:t>
            </a:r>
            <a:r>
              <a:rPr sz="3200" spc="-5" dirty="0">
                <a:latin typeface="Calibri" panose="020F0502020204030204"/>
                <a:cs typeface="Calibri" panose="020F0502020204030204"/>
                <a:sym typeface="+mn-ea"/>
              </a:rPr>
              <a:t>bảo</a:t>
            </a:r>
            <a:r>
              <a:rPr lang="en-US" sz="3200" spc="-5" dirty="0">
                <a:latin typeface="Calibri" panose="020F0502020204030204"/>
                <a:cs typeface="Calibri" panose="020F0502020204030204"/>
                <a:sym typeface="+mn-ea"/>
              </a:rPr>
              <a:t> được</a:t>
            </a:r>
            <a:r>
              <a:rPr sz="3200" spc="-10" dirty="0">
                <a:latin typeface="Calibri" panose="020F0502020204030204"/>
                <a:cs typeface="Calibri" panose="020F0502020204030204"/>
                <a:sym typeface="+mn-ea"/>
              </a:rPr>
              <a:t> </a:t>
            </a:r>
            <a:r>
              <a:rPr sz="3200" spc="-5" dirty="0">
                <a:latin typeface="Calibri" panose="020F0502020204030204"/>
                <a:cs typeface="Calibri" panose="020F0502020204030204"/>
                <a:sym typeface="+mn-ea"/>
              </a:rPr>
              <a:t>rằng</a:t>
            </a:r>
            <a:r>
              <a:rPr sz="3200" dirty="0">
                <a:latin typeface="Calibri" panose="020F0502020204030204"/>
                <a:cs typeface="Calibri" panose="020F0502020204030204"/>
                <a:sym typeface="+mn-ea"/>
              </a:rPr>
              <a:t> người </a:t>
            </a:r>
            <a:r>
              <a:rPr sz="3200" spc="-5" dirty="0">
                <a:latin typeface="Calibri" panose="020F0502020204030204"/>
                <a:cs typeface="Calibri" panose="020F0502020204030204"/>
                <a:sym typeface="+mn-ea"/>
              </a:rPr>
              <a:t>nhận</a:t>
            </a:r>
            <a:r>
              <a:rPr sz="3200" spc="-10" dirty="0">
                <a:latin typeface="Calibri" panose="020F0502020204030204"/>
                <a:cs typeface="Calibri" panose="020F0502020204030204"/>
                <a:sym typeface="+mn-ea"/>
              </a:rPr>
              <a:t> </a:t>
            </a:r>
            <a:r>
              <a:rPr sz="3200" spc="-5" dirty="0">
                <a:latin typeface="Calibri" panose="020F0502020204030204"/>
                <a:cs typeface="Calibri" panose="020F0502020204030204"/>
                <a:sym typeface="+mn-ea"/>
              </a:rPr>
              <a:t>nhận</a:t>
            </a:r>
            <a:r>
              <a:rPr sz="3200" spc="-10" dirty="0">
                <a:latin typeface="Calibri" panose="020F0502020204030204"/>
                <a:cs typeface="Calibri" panose="020F0502020204030204"/>
                <a:sym typeface="+mn-ea"/>
              </a:rPr>
              <a:t> </a:t>
            </a:r>
            <a:r>
              <a:rPr sz="3200" dirty="0">
                <a:latin typeface="Calibri" panose="020F0502020204030204"/>
                <a:cs typeface="Calibri" panose="020F0502020204030204"/>
                <a:sym typeface="+mn-ea"/>
              </a:rPr>
              <a:t>được</a:t>
            </a:r>
            <a:r>
              <a:rPr lang="en-US" sz="3200" dirty="0">
                <a:latin typeface="Calibri" panose="020F0502020204030204"/>
                <a:cs typeface="Calibri" panose="020F0502020204030204"/>
                <a:sym typeface="+mn-ea"/>
              </a:rPr>
              <a:t> </a:t>
            </a:r>
            <a:r>
              <a:rPr sz="3200" spc="-5" dirty="0">
                <a:latin typeface="Calibri" panose="020F0502020204030204"/>
                <a:cs typeface="Calibri" panose="020F0502020204030204"/>
                <a:sym typeface="+mn-ea"/>
              </a:rPr>
              <a:t>thông </a:t>
            </a:r>
            <a:r>
              <a:rPr sz="3200" dirty="0">
                <a:latin typeface="Calibri" panose="020F0502020204030204"/>
                <a:cs typeface="Calibri" panose="020F0502020204030204"/>
                <a:sym typeface="+mn-ea"/>
              </a:rPr>
              <a:t>điệp</a:t>
            </a:r>
            <a:r>
              <a:rPr lang="en-US" sz="3200" dirty="0">
                <a:latin typeface="Calibri" panose="020F0502020204030204"/>
                <a:cs typeface="Calibri" panose="020F0502020204030204"/>
                <a:sym typeface="+mn-ea"/>
              </a:rPr>
              <a:t> . Và sau khi xử lí người nhận sẽ phản hồi lại cho người gữi</a:t>
            </a:r>
            <a:r>
              <a:rPr lang="en-US" sz="3200">
                <a:latin typeface="Calibri" panose="020F0502020204030204"/>
                <a:cs typeface="Calibri" panose="020F0502020204030204"/>
              </a:rPr>
              <a:t>.</a:t>
            </a:r>
            <a:endParaRPr sz="3200">
              <a:latin typeface="Calibri" panose="020F0502020204030204"/>
              <a:cs typeface="Calibri" panose="020F0502020204030204"/>
            </a:endParaRPr>
          </a:p>
          <a:p>
            <a:pPr marL="12700" marR="99695" indent="0">
              <a:lnSpc>
                <a:spcPct val="102000"/>
              </a:lnSpc>
              <a:buNone/>
              <a:tabLst>
                <a:tab pos="149860" algn="l"/>
              </a:tabLst>
            </a:pPr>
            <a:endParaRPr sz="3200">
              <a:latin typeface="Calibri" panose="020F0502020204030204"/>
              <a:cs typeface="Calibri" panose="020F0502020204030204"/>
            </a:endParaRPr>
          </a:p>
        </p:txBody>
      </p:sp>
      <p:pic>
        <p:nvPicPr>
          <p:cNvPr id="3" name="object 3"/>
          <p:cNvPicPr/>
          <p:nvPr/>
        </p:nvPicPr>
        <p:blipFill>
          <a:blip r:embed="rId1" cstate="print"/>
          <a:stretch>
            <a:fillRect/>
          </a:stretch>
        </p:blipFill>
        <p:spPr>
          <a:xfrm>
            <a:off x="1068081" y="654849"/>
            <a:ext cx="7155372" cy="1274676"/>
          </a:xfrm>
          <a:prstGeom prst="rect">
            <a:avLst/>
          </a:prstGeom>
        </p:spPr>
      </p:pic>
      <p:sp>
        <p:nvSpPr>
          <p:cNvPr id="4" name="Text Box 3"/>
          <p:cNvSpPr txBox="1"/>
          <p:nvPr/>
        </p:nvSpPr>
        <p:spPr>
          <a:xfrm>
            <a:off x="1629016" y="2046405"/>
            <a:ext cx="5207470" cy="659155"/>
          </a:xfrm>
          <a:prstGeom prst="rect">
            <a:avLst/>
          </a:prstGeom>
          <a:noFill/>
        </p:spPr>
        <p:txBody>
          <a:bodyPr wrap="square" rtlCol="0" anchor="t">
            <a:spAutoFit/>
          </a:bodyPr>
          <a:lstStyle/>
          <a:p>
            <a:pPr marR="23495" algn="l">
              <a:lnSpc>
                <a:spcPct val="100000"/>
              </a:lnSpc>
              <a:spcBef>
                <a:spcPts val="100"/>
              </a:spcBef>
            </a:pPr>
            <a:r>
              <a:rPr b="1" dirty="0">
                <a:latin typeface="Calibri" panose="020F0502020204030204"/>
                <a:cs typeface="Calibri" panose="020F0502020204030204"/>
                <a:sym typeface="+mn-ea"/>
              </a:rPr>
              <a:t>FIGURE 14.5</a:t>
            </a:r>
            <a:endParaRPr b="1" dirty="0">
              <a:latin typeface="Calibri" panose="020F0502020204030204"/>
              <a:cs typeface="Calibri" panose="020F0502020204030204"/>
            </a:endParaRPr>
          </a:p>
          <a:p>
            <a:pPr marR="23495" algn="l">
              <a:lnSpc>
                <a:spcPct val="100000"/>
              </a:lnSpc>
              <a:spcBef>
                <a:spcPts val="100"/>
              </a:spcBef>
            </a:pPr>
            <a:r>
              <a:rPr b="1" dirty="0">
                <a:latin typeface="Calibri" panose="020F0502020204030204"/>
                <a:cs typeface="Calibri" panose="020F0502020204030204"/>
                <a:sym typeface="+mn-ea"/>
              </a:rPr>
              <a:t>Multiple traces from three lifelines</a:t>
            </a:r>
            <a:r>
              <a:rPr b="1" i="1" spc="-5" dirty="0">
                <a:latin typeface="Calibri" panose="020F0502020204030204"/>
                <a:cs typeface="Calibri" panose="020F0502020204030204"/>
                <a:sym typeface="+mn-ea"/>
              </a:rPr>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473337" y="545708"/>
            <a:ext cx="8123560" cy="1430650"/>
          </a:xfrm>
          <a:prstGeom prst="rect">
            <a:avLst/>
          </a:prstGeom>
        </p:spPr>
      </p:pic>
      <p:sp>
        <p:nvSpPr>
          <p:cNvPr id="7" name="Text Box 6"/>
          <p:cNvSpPr txBox="1"/>
          <p:nvPr/>
        </p:nvSpPr>
        <p:spPr>
          <a:xfrm>
            <a:off x="807592" y="1914050"/>
            <a:ext cx="7949133" cy="830997"/>
          </a:xfrm>
          <a:prstGeom prst="rect">
            <a:avLst/>
          </a:prstGeom>
          <a:noFill/>
        </p:spPr>
        <p:txBody>
          <a:bodyPr wrap="square" rtlCol="0" anchor="t">
            <a:spAutoFit/>
          </a:bodyPr>
          <a:lstStyle/>
          <a:p>
            <a:r>
              <a:rPr lang="en-US" sz="2400" b="1"/>
              <a:t>FIGURE 14.6</a:t>
            </a:r>
            <a:endParaRPr lang="en-US" sz="2400" b="1"/>
          </a:p>
          <a:p>
            <a:r>
              <a:rPr lang="en-US" sz="2400" b="1"/>
              <a:t>Sample sequence diagram and recipient class.</a:t>
            </a:r>
            <a:endParaRPr lang="en-US" sz="2400" b="1"/>
          </a:p>
        </p:txBody>
      </p:sp>
      <p:sp>
        <p:nvSpPr>
          <p:cNvPr id="8" name="Text Box 7"/>
          <p:cNvSpPr txBox="1"/>
          <p:nvPr/>
        </p:nvSpPr>
        <p:spPr>
          <a:xfrm>
            <a:off x="301983" y="2989176"/>
            <a:ext cx="8540035" cy="3046988"/>
          </a:xfrm>
          <a:prstGeom prst="rect">
            <a:avLst/>
          </a:prstGeom>
          <a:noFill/>
        </p:spPr>
        <p:txBody>
          <a:bodyPr wrap="square" rtlCol="0" anchor="t">
            <a:spAutoFit/>
          </a:bodyPr>
          <a:lstStyle/>
          <a:p>
            <a:r>
              <a:rPr lang="en-US" sz="3200"/>
              <a:t>Hiển thị trên hình vẽ 14.6 , một đường mũi tên nét đứt biểu diễn </a:t>
            </a:r>
            <a:r>
              <a:rPr lang="en-US" sz="3200">
                <a:sym typeface="+mn-ea"/>
              </a:rPr>
              <a:t>sự phản hồi thông điệp </a:t>
            </a:r>
            <a:r>
              <a:rPr lang="en-US" sz="3200"/>
              <a:t>người nhận sau khi đã xử lí xong yêu cầu trước đó của người gữi . Sự phản hồi này diễn ra một cách tuần tự theo thời gian giúp ta dễ dàng nhận biết quá trình hoạt động của thông điệp  .</a:t>
            </a:r>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flipH="1">
            <a:off x="883664" y="2109527"/>
            <a:ext cx="6495314" cy="473626"/>
          </a:xfrm>
        </p:spPr>
        <p:txBody>
          <a:bodyPr wrap="square">
            <a:normAutofit fontScale="90000"/>
          </a:bodyPr>
          <a:lstStyle/>
          <a:p>
            <a:r>
              <a:rPr lang="en-US" sz="2400" b="1"/>
              <a:t>FIGURE 14.7</a:t>
            </a:r>
            <a:br>
              <a:rPr lang="en-US" sz="2400" b="1"/>
            </a:br>
            <a:r>
              <a:rPr lang="en-US" sz="2400" b="1"/>
              <a:t>Lifeline creation</a:t>
            </a:r>
            <a:endParaRPr lang="en-US" sz="2400" b="1"/>
          </a:p>
        </p:txBody>
      </p:sp>
      <p:pic>
        <p:nvPicPr>
          <p:cNvPr id="12" name="Picture 11"/>
          <p:cNvPicPr>
            <a:picLocks noChangeAspect="1"/>
          </p:cNvPicPr>
          <p:nvPr/>
        </p:nvPicPr>
        <p:blipFill>
          <a:blip r:embed="rId1"/>
          <a:stretch>
            <a:fillRect/>
          </a:stretch>
        </p:blipFill>
        <p:spPr>
          <a:xfrm>
            <a:off x="607039" y="496839"/>
            <a:ext cx="8039804" cy="1587032"/>
          </a:xfrm>
          <a:prstGeom prst="rect">
            <a:avLst/>
          </a:prstGeom>
        </p:spPr>
      </p:pic>
      <p:sp>
        <p:nvSpPr>
          <p:cNvPr id="14" name="Content Placeholder 13"/>
          <p:cNvSpPr>
            <a:spLocks noGrp="1"/>
          </p:cNvSpPr>
          <p:nvPr>
            <p:ph sz="half" idx="4294967295"/>
          </p:nvPr>
        </p:nvSpPr>
        <p:spPr>
          <a:xfrm>
            <a:off x="345014" y="2891438"/>
            <a:ext cx="8659137" cy="2842160"/>
          </a:xfrm>
          <a:prstGeom prst="rect">
            <a:avLst/>
          </a:prstGeom>
        </p:spPr>
        <p:txBody>
          <a:bodyPr wrap="square">
            <a:normAutofit fontScale="85000" lnSpcReduction="10000"/>
          </a:bodyPr>
          <a:lstStyle/>
          <a:p>
            <a:r>
              <a:rPr lang="en-US" sz="3200"/>
              <a:t>Một mũi tên nét liền với đầu mũi tên hình chữ V nối đến hộp tiêu đề cho biết đối tượng tham gia đã được tạo, như được mô tả trong Hình 14.7. Tên này của thông báo có thể là tên của hàm tạo với các tham số điền vào, hoặc nó có thể chỉ là hư cấu. Sau khi TẠO ĐỐI TƯỢNG, đối tượng tham gia bây giờ có thể hoạt động bình đẳng với các linelife đã tồn tại trước đó.</a:t>
            </a:r>
            <a:endParaRPr 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4294967295"/>
          </p:nvPr>
        </p:nvPicPr>
        <p:blipFill>
          <a:blip r:embed="rId1"/>
          <a:stretch>
            <a:fillRect/>
          </a:stretch>
        </p:blipFill>
        <p:spPr>
          <a:xfrm>
            <a:off x="336561" y="741185"/>
            <a:ext cx="8336408" cy="1210331"/>
          </a:xfrm>
          <a:prstGeom prst="rect">
            <a:avLst/>
          </a:prstGeom>
        </p:spPr>
      </p:pic>
      <p:sp>
        <p:nvSpPr>
          <p:cNvPr id="11" name="Text Box 10"/>
          <p:cNvSpPr txBox="1"/>
          <p:nvPr/>
        </p:nvSpPr>
        <p:spPr>
          <a:xfrm>
            <a:off x="1344706" y="1718573"/>
            <a:ext cx="5923622" cy="830997"/>
          </a:xfrm>
          <a:prstGeom prst="rect">
            <a:avLst/>
          </a:prstGeom>
          <a:noFill/>
        </p:spPr>
        <p:txBody>
          <a:bodyPr wrap="square" rtlCol="0" anchor="t">
            <a:spAutoFit/>
          </a:bodyPr>
          <a:lstStyle/>
          <a:p>
            <a:r>
              <a:rPr lang="en-US" sz="2400" b="1"/>
              <a:t>FIGURE 14.8</a:t>
            </a:r>
            <a:endParaRPr lang="en-US" sz="2400" b="1"/>
          </a:p>
          <a:p>
            <a:r>
              <a:rPr lang="en-US" sz="2400" b="1"/>
              <a:t>Creating and destroying a lifeline</a:t>
            </a:r>
            <a:r>
              <a:rPr lang="en-US" sz="2400"/>
              <a:t>.</a:t>
            </a:r>
            <a:endParaRPr lang="en-US" sz="2400"/>
          </a:p>
        </p:txBody>
      </p:sp>
      <p:sp>
        <p:nvSpPr>
          <p:cNvPr id="100" name="Text Box 99"/>
          <p:cNvSpPr txBox="1"/>
          <p:nvPr/>
        </p:nvSpPr>
        <p:spPr>
          <a:xfrm>
            <a:off x="331950" y="2508220"/>
            <a:ext cx="8538498" cy="3538220"/>
          </a:xfrm>
          <a:prstGeom prst="rect">
            <a:avLst/>
          </a:prstGeom>
          <a:noFill/>
          <a:ln w="9525">
            <a:noFill/>
          </a:ln>
        </p:spPr>
        <p:txBody>
          <a:bodyPr wrap="square">
            <a:spAutoFit/>
          </a:bodyPr>
          <a:lstStyle/>
          <a:p>
            <a:pPr indent="0"/>
            <a:r>
              <a:rPr lang="en-US" sz="3200" b="0">
                <a:latin typeface="Calibri" panose="020F0502020204030204" charset="0"/>
                <a:ea typeface="SimSun" panose="02010600030101010101" pitchFamily="2" charset="-122"/>
                <a:cs typeface="Times New Roman" panose="02020603050405020304" charset="0"/>
              </a:rPr>
              <a:t>Trong Hình 14.8, mô tả sự HỦY BỎ của </a:t>
            </a:r>
            <a:r>
              <a:rPr lang="en-US" sz="3200">
                <a:latin typeface="Times New Roman" panose="02020603050405020304" charset="0"/>
                <a:cs typeface="Times New Roman" panose="02020603050405020304" charset="0"/>
                <a:sym typeface="+mn-ea"/>
              </a:rPr>
              <a:t>lifeline</a:t>
            </a:r>
            <a:r>
              <a:rPr lang="en-US" sz="3200" b="0">
                <a:latin typeface="Calibri" panose="020F0502020204030204" charset="0"/>
                <a:ea typeface="SimSun" panose="02010600030101010101" pitchFamily="2" charset="-122"/>
                <a:cs typeface="Times New Roman" panose="02020603050405020304" charset="0"/>
              </a:rPr>
              <a:t> A . </a:t>
            </a:r>
            <a:r>
              <a:rPr lang="en-US" sz="3200">
                <a:latin typeface="Calibri" panose="020F0502020204030204" charset="0"/>
                <a:ea typeface="SimSun" panose="02010600030101010101" pitchFamily="2" charset="-122"/>
                <a:cs typeface="Times New Roman" panose="02020603050405020304" charset="0"/>
                <a:sym typeface="+mn-ea"/>
              </a:rPr>
              <a:t>Dấu ✖ lớn ở cuối </a:t>
            </a:r>
            <a:r>
              <a:rPr lang="en-US" sz="3200">
                <a:latin typeface="Times New Roman" panose="02020603050405020304" charset="0"/>
                <a:cs typeface="Times New Roman" panose="02020603050405020304" charset="0"/>
                <a:sym typeface="+mn-ea"/>
              </a:rPr>
              <a:t>lifeline</a:t>
            </a:r>
            <a:r>
              <a:rPr lang="en-US" sz="3200">
                <a:latin typeface="Calibri" panose="020F0502020204030204" charset="0"/>
                <a:ea typeface="SimSun" panose="02010600030101010101" pitchFamily="2" charset="-122"/>
                <a:cs typeface="Times New Roman" panose="02020603050405020304" charset="0"/>
                <a:sym typeface="+mn-ea"/>
              </a:rPr>
              <a:t> cho biết </a:t>
            </a:r>
            <a:r>
              <a:rPr lang="en-US" sz="3200">
                <a:latin typeface="Times New Roman" panose="02020603050405020304" charset="0"/>
                <a:cs typeface="Times New Roman" panose="02020603050405020304" charset="0"/>
                <a:sym typeface="+mn-ea"/>
              </a:rPr>
              <a:t>lifeline</a:t>
            </a:r>
            <a:r>
              <a:rPr lang="en-US" sz="3200">
                <a:latin typeface="Calibri" panose="020F0502020204030204" charset="0"/>
                <a:ea typeface="SimSun" panose="02010600030101010101" pitchFamily="2" charset="-122"/>
                <a:cs typeface="Times New Roman" panose="02020603050405020304" charset="0"/>
                <a:sym typeface="+mn-ea"/>
              </a:rPr>
              <a:t> này bị hủy  bỏ và không thể tiếp tục tham gia thêm hoạt động nào . Các </a:t>
            </a:r>
            <a:r>
              <a:rPr lang="en-US" sz="3200">
                <a:latin typeface="Times New Roman" panose="02020603050405020304" charset="0"/>
                <a:cs typeface="Times New Roman" panose="02020603050405020304" charset="0"/>
                <a:sym typeface="+mn-ea"/>
              </a:rPr>
              <a:t>lifeline</a:t>
            </a:r>
            <a:r>
              <a:rPr lang="en-US" sz="3200">
                <a:latin typeface="Calibri" panose="020F0502020204030204" charset="0"/>
                <a:ea typeface="SimSun" panose="02010600030101010101" pitchFamily="2" charset="-122"/>
                <a:cs typeface="Times New Roman" panose="02020603050405020304" charset="0"/>
                <a:sym typeface="+mn-ea"/>
              </a:rPr>
              <a:t> không được kéo dài thấp hơn ✖. Một </a:t>
            </a:r>
            <a:r>
              <a:rPr lang="en-US" sz="3200">
                <a:latin typeface="Times New Roman" panose="02020603050405020304" charset="0"/>
                <a:cs typeface="Times New Roman" panose="02020603050405020304" charset="0"/>
                <a:sym typeface="+mn-ea"/>
              </a:rPr>
              <a:t>lifeline</a:t>
            </a:r>
            <a:r>
              <a:rPr lang="en-US" sz="3200">
                <a:latin typeface="Calibri" panose="020F0502020204030204" charset="0"/>
                <a:ea typeface="SimSun" panose="02010600030101010101" pitchFamily="2" charset="-122"/>
                <a:cs typeface="Times New Roman" panose="02020603050405020304" charset="0"/>
                <a:sym typeface="+mn-ea"/>
              </a:rPr>
              <a:t> có thể bị hủy trong khi phản hồi một thông điệp đến hoặc nó có thể quyết định tự hủy nếu như có lỗi .</a:t>
            </a:r>
            <a:endParaRPr lang="en-US" sz="3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4955</Words>
  <Application>WPS Presentation</Application>
  <PresentationFormat>On-screen Show (4:3)</PresentationFormat>
  <Paragraphs>89</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Calibri</vt:lpstr>
      <vt:lpstr>Calibri</vt:lpstr>
      <vt:lpstr>Times New Roman</vt:lpstr>
      <vt:lpstr>Microsoft YaHei</vt:lpstr>
      <vt:lpstr>Arial Unicode MS</vt:lpstr>
      <vt:lpstr>Office Theme</vt:lpstr>
      <vt:lpstr>Chapter 4: Behavior: Sequence Diagrams</vt:lpstr>
      <vt:lpstr>1.Lịch sử sơ đồ trình tự</vt:lpstr>
      <vt:lpstr>2. Dòng hoạt động</vt:lpstr>
      <vt:lpstr>3. Thông báo</vt:lpstr>
      <vt:lpstr>4. Thời gian &amp; tần suất</vt:lpstr>
      <vt:lpstr>PowerPoint 演示文稿</vt:lpstr>
      <vt:lpstr>PowerPoint 演示文稿</vt:lpstr>
      <vt:lpstr>FIGURE 14.7 Lifeline creation</vt:lpstr>
      <vt:lpstr>PowerPoint 演示文稿</vt:lpstr>
      <vt:lpstr>14.5 THÔNG SỐ KĨ THUẬT THỰC THI</vt:lpstr>
      <vt:lpstr>HÌNH 14,9 Đặc tả thực thi.</vt:lpstr>
      <vt:lpstr>HÌNH 14.10 Các thông số kỹ thuật thực thi chồng chéo</vt:lpstr>
      <vt:lpstr>PowerPoint 演示文稿</vt:lpstr>
      <vt:lpstr>14.6 Biểu đồ trình tự </vt:lpstr>
      <vt:lpstr>HÌNH 14.11 Các phần chính của biểu đồ tuần tự. </vt:lpstr>
      <vt:lpstr>14.7 SƠ ĐỒ PHÂN TÍCH THỰC TIỄN </vt:lpstr>
      <vt:lpstr>Trong Hình 14.12, chúng ta thấy một phiên bản đơn giản của kịch bản Mượn sách.</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Behavior Sequence Diagrams</dc:title>
  <dc:creator>USER</dc:creator>
  <cp:lastModifiedBy>User</cp:lastModifiedBy>
  <cp:revision>16</cp:revision>
  <dcterms:created xsi:type="dcterms:W3CDTF">2021-05-02T17:40:00Z</dcterms:created>
  <dcterms:modified xsi:type="dcterms:W3CDTF">2021-05-03T12:42:45Z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