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5"/>
  </p:notesMasterIdLst>
  <p:sldIdLst>
    <p:sldId id="256" r:id="rId4"/>
    <p:sldId id="258" r:id="rId6"/>
    <p:sldId id="272" r:id="rId7"/>
    <p:sldId id="373" r:id="rId8"/>
    <p:sldId id="375" r:id="rId9"/>
    <p:sldId id="376" r:id="rId10"/>
    <p:sldId id="377" r:id="rId11"/>
    <p:sldId id="381" r:id="rId12"/>
    <p:sldId id="378" r:id="rId13"/>
    <p:sldId id="379" r:id="rId14"/>
    <p:sldId id="380" r:id="rId15"/>
    <p:sldId id="382" r:id="rId16"/>
    <p:sldId id="3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35" autoAdjust="0"/>
  </p:normalViewPr>
  <p:slideViewPr>
    <p:cSldViewPr snapToGrid="0">
      <p:cViewPr varScale="1">
        <p:scale>
          <a:sx n="84" d="100"/>
          <a:sy n="84" d="100"/>
        </p:scale>
        <p:origin x="14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3D0C4-8ADB-45C9-8A59-3F8BC0A99BB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68BFC-01CB-48B0-ABB1-5134A3C026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ocer.com/works?userid=682883332"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a:t>在左边的英文第一行可以替换</a:t>
            </a:r>
            <a:r>
              <a:rPr lang="en-US" altLang="zh-CN"/>
              <a:t>LOGO</a:t>
            </a:r>
            <a:r>
              <a:rPr lang="zh-CN" altLang="en-US"/>
              <a:t>图标</a:t>
            </a:r>
            <a:endParaRPr lang="en-US" altLang="zh-CN"/>
          </a:p>
          <a:p>
            <a:endParaRPr lang="en-US" altLang="zh-CN"/>
          </a:p>
          <a:p>
            <a:pPr marL="0" marR="0" lvl="0" indent="0" algn="l" defTabSz="914400" rtl="0" eaLnBrk="1" fontAlgn="auto" latinLnBrk="0" hangingPunct="1">
              <a:lnSpc>
                <a:spcPct val="100000"/>
              </a:lnSpc>
              <a:spcBef>
                <a:spcPts val="0"/>
              </a:spcBef>
              <a:spcAft>
                <a:spcPts val="0"/>
              </a:spcAft>
              <a:buClrTx/>
              <a:buSzTx/>
              <a:buFontTx/>
              <a:buNone/>
              <a:defRPr/>
            </a:pPr>
            <a:r>
              <a:rPr lang="zh-CN" altLang="en-US"/>
              <a:t>字体具体说明：</a:t>
            </a:r>
            <a:endParaRPr lang="en-US" altLang="zh-CN"/>
          </a:p>
          <a:p>
            <a:endParaRPr lang="en-US" altLang="zh-CN"/>
          </a:p>
          <a:p>
            <a:r>
              <a:rPr lang="zh-CN" altLang="en-US"/>
              <a:t>中文字体：思源黑体、思源宋体</a:t>
            </a:r>
            <a:endParaRPr lang="en-US" altLang="zh-CN"/>
          </a:p>
          <a:p>
            <a:r>
              <a:rPr lang="zh-CN" altLang="en-US" sz="1200">
                <a:solidFill>
                  <a:schemeClr val="tx1">
                    <a:lumMod val="75000"/>
                    <a:lumOff val="25000"/>
                  </a:schemeClr>
                </a:solidFill>
                <a:latin typeface="+mn-ea"/>
              </a:rPr>
              <a:t>谨慎事项：</a:t>
            </a:r>
            <a:r>
              <a:rPr lang="zh-CN" altLang="en-US"/>
              <a:t>思源黑体、思源宋体</a:t>
            </a: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的字体可免费商用，放心使用。</a:t>
            </a:r>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缺少字体：没有这些字体需要自行下载字体安装，否则自动转为默认宋体的字体，按照这些字体安装的效果为准。</a:t>
            </a:r>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蓝美视觉的店铺更多作品，正在更新：</a:t>
            </a:r>
            <a:r>
              <a:rPr lang="en-US" altLang="zh-CN" sz="1200" i="0" u="none">
                <a:solidFill>
                  <a:schemeClr val="accent3">
                    <a:lumMod val="20000"/>
                    <a:lumOff val="80000"/>
                  </a:schemeClr>
                </a:solidFill>
                <a:latin typeface="思源黑体 CN Light" panose="020B0300000000000000" pitchFamily="34" charset="-122"/>
                <a:ea typeface="思源黑体 CN Light" panose="020B0300000000000000" pitchFamily="34" charset="-122"/>
                <a:hlinkClick r:id="rId3"/>
              </a:rPr>
              <a:t>https://www.docer.com/works?userid=682883332</a:t>
            </a:r>
            <a:endParaRPr lang="zh-CN" altLang="en-US" i="0" u="none"/>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a:solidFill>
                  <a:schemeClr val="tx1"/>
                </a:solidFill>
                <a:effectLst/>
                <a:latin typeface="+mn-lt"/>
                <a:ea typeface="+mn-ea"/>
                <a:cs typeface="+mn-cs"/>
              </a:rPr>
              <a:t>祝您使用愉快！！！</a:t>
            </a:r>
            <a:endParaRPr lang="zh-CN" altLang="en-US" i="0" u="none"/>
          </a:p>
        </p:txBody>
      </p:sp>
      <p:sp>
        <p:nvSpPr>
          <p:cNvPr id="4" name="灯片编号占位符 3"/>
          <p:cNvSpPr>
            <a:spLocks noGrp="1"/>
          </p:cNvSpPr>
          <p:nvPr>
            <p:ph type="sldNum" sz="quarter" idx="5"/>
          </p:nvPr>
        </p:nvSpPr>
        <p:spPr/>
        <p:txBody>
          <a:bodyPr/>
          <a:lstStyle/>
          <a:p>
            <a:fld id="{29F68BFC-01CB-48B0-ABB1-5134A3C026F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2D773E-FF08-47A8-931A-438676AAC81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en-US"/>
              <a:t>假设有一个由 N 个玩家（特征）组成的合作游戏，每个子集 S 可以带来 某种收益（模型输出）。定义：</a:t>
            </a:r>
            <a:endParaRPr lang="en-US" altLang="en-US"/>
          </a:p>
          <a:p>
            <a:r>
              <a:rPr lang="en-US" altLang="en-US"/>
              <a:t>• v(S)：给定一个特征子集 S 时，模型的收益（如预测概率）。</a:t>
            </a:r>
            <a:endParaRPr lang="en-US" altLang="en-US"/>
          </a:p>
          <a:p>
            <a:r>
              <a:rPr lang="en-US" altLang="en-US"/>
              <a:t>• \phi_i：第 i 个特征的 Shapley 值，即该特征对模型预测的平均贡献。 </a:t>
            </a:r>
            <a:endParaRPr lang="en-US" altLang="en-US"/>
          </a:p>
          <a:p>
            <a:r>
              <a:rPr lang="en-US" altLang="en-US"/>
              <a:t>• S：所有可能的特征子集，不包含 i。</a:t>
            </a:r>
            <a:endParaRPr lang="en-US" altLang="en-US"/>
          </a:p>
          <a:p>
            <a:r>
              <a:rPr lang="en-US" altLang="en-US"/>
              <a:t>• |S|! 和 (|N|-|S|-1)!：控制所有特征组合的排列方式。</a:t>
            </a:r>
            <a:endParaRPr lang="en-US" altLang="en-US"/>
          </a:p>
          <a:p>
            <a:r>
              <a:rPr lang="en-US" altLang="en-US"/>
              <a:t>• v(S \cup \{i\}) - v(S)：特征 i 对 S 这一组特征的贡献增量。 </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en-US"/>
              <a:t>左侧部分（normal example - cat）</a:t>
            </a:r>
            <a:endParaRPr lang="en-US" altLang="en-US"/>
          </a:p>
          <a:p>
            <a:r>
              <a:rPr lang="en-US" altLang="en-US"/>
              <a:t>• 展示了三张 正常的猫的图片。下面是对应的 XAI Signature，即基于 SHAP 计算的解释值图。SHAP 解释值以颜色可视化（红色表示正贡献，蓝色表示负贡献）。</a:t>
            </a:r>
            <a:endParaRPr lang="en-US" altLang="en-US"/>
          </a:p>
          <a:p>
            <a:r>
              <a:rPr lang="en-US" altLang="en-US"/>
              <a:t>中间部分（adversarial example）</a:t>
            </a:r>
            <a:endParaRPr lang="en-US" altLang="en-US"/>
          </a:p>
          <a:p>
            <a:r>
              <a:rPr lang="en-US" altLang="en-US"/>
              <a:t>• 原始图片是一辆车，但已经被攻击，导致分类器误以为是“猫”。下面是其 XAI Signature，与真实的猫相比，存在一定模式上的差异。</a:t>
            </a:r>
            <a:endParaRPr lang="en-US" altLang="en-US"/>
          </a:p>
          <a:p>
            <a:r>
              <a:rPr lang="en-US" altLang="en-US"/>
              <a:t>右侧部分（normal examples - car）</a:t>
            </a:r>
            <a:endParaRPr lang="en-US" altLang="en-US"/>
          </a:p>
          <a:p>
            <a:r>
              <a:rPr lang="en-US" altLang="en-US"/>
              <a:t>• 展示了三张 正常的汽车图片。下面的 XAI Signature 显示了这些样本在分类器中的解释模式。 </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en-US"/>
              <a:t>利用 SHAP 解释值（XAI Signature）构建检测器，可以有效区分正常样本和对抗样本。XAI Signature 来自目标分类器的倒数第二层神经元，其模式对于对抗样本检测具有鲁棒性。该方法为基于可解释性 AI（XAI）的对抗检测提供了新的思路，避免了传统检测方法的局限性。 </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2D773E-FF08-47A8-931A-438676AAC81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154250" y="0"/>
            <a:ext cx="6037750" cy="6858000"/>
          </a:xfrm>
          <a:custGeom>
            <a:avLst/>
            <a:gdLst>
              <a:gd name="connsiteX0" fmla="*/ 1772040 w 6037750"/>
              <a:gd name="connsiteY0" fmla="*/ 0 h 6858000"/>
              <a:gd name="connsiteX1" fmla="*/ 6037750 w 6037750"/>
              <a:gd name="connsiteY1" fmla="*/ 0 h 6858000"/>
              <a:gd name="connsiteX2" fmla="*/ 6037750 w 6037750"/>
              <a:gd name="connsiteY2" fmla="*/ 6858000 h 6858000"/>
              <a:gd name="connsiteX3" fmla="*/ 1772040 w 6037750"/>
              <a:gd name="connsiteY3" fmla="*/ 6858000 h 6858000"/>
              <a:gd name="connsiteX4" fmla="*/ 1738582 w 6037750"/>
              <a:gd name="connsiteY4" fmla="*/ 6800025 h 6858000"/>
              <a:gd name="connsiteX5" fmla="*/ 174752 w 6037750"/>
              <a:gd name="connsiteY5" fmla="*/ 4090214 h 6858000"/>
              <a:gd name="connsiteX6" fmla="*/ 174752 w 6037750"/>
              <a:gd name="connsiteY6" fmla="*/ 2767786 h 6858000"/>
              <a:gd name="connsiteX7" fmla="*/ 1750813 w 6037750"/>
              <a:gd name="connsiteY7" fmla="*/ 367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7750" h="6858000">
                <a:moveTo>
                  <a:pt x="1772040" y="0"/>
                </a:moveTo>
                <a:lnTo>
                  <a:pt x="6037750" y="0"/>
                </a:lnTo>
                <a:lnTo>
                  <a:pt x="6037750" y="6858000"/>
                </a:lnTo>
                <a:lnTo>
                  <a:pt x="1772040" y="6858000"/>
                </a:lnTo>
                <a:lnTo>
                  <a:pt x="1738582" y="6800025"/>
                </a:lnTo>
                <a:cubicBezTo>
                  <a:pt x="174752" y="4090214"/>
                  <a:pt x="174752" y="4090214"/>
                  <a:pt x="174752" y="4090214"/>
                </a:cubicBezTo>
                <a:cubicBezTo>
                  <a:pt x="-58250" y="3679097"/>
                  <a:pt x="-58250" y="3178904"/>
                  <a:pt x="174752" y="2767786"/>
                </a:cubicBezTo>
                <a:cubicBezTo>
                  <a:pt x="1142310" y="1091199"/>
                  <a:pt x="1565616" y="357691"/>
                  <a:pt x="1750813" y="36782"/>
                </a:cubicBez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022600"/>
          </a:xfrm>
          <a:prstGeom prst="rect">
            <a:avLst/>
          </a:prstGeo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1689100"/>
          </a:xfrm>
          <a:prstGeom prst="rect">
            <a:avLst/>
          </a:prstGeom>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154250" y="0"/>
            <a:ext cx="6037750" cy="6858000"/>
          </a:xfrm>
          <a:custGeom>
            <a:avLst/>
            <a:gdLst>
              <a:gd name="connsiteX0" fmla="*/ 1772040 w 6037750"/>
              <a:gd name="connsiteY0" fmla="*/ 0 h 6858000"/>
              <a:gd name="connsiteX1" fmla="*/ 6037750 w 6037750"/>
              <a:gd name="connsiteY1" fmla="*/ 0 h 6858000"/>
              <a:gd name="connsiteX2" fmla="*/ 6037750 w 6037750"/>
              <a:gd name="connsiteY2" fmla="*/ 6858000 h 6858000"/>
              <a:gd name="connsiteX3" fmla="*/ 1772040 w 6037750"/>
              <a:gd name="connsiteY3" fmla="*/ 6858000 h 6858000"/>
              <a:gd name="connsiteX4" fmla="*/ 1738582 w 6037750"/>
              <a:gd name="connsiteY4" fmla="*/ 6800025 h 6858000"/>
              <a:gd name="connsiteX5" fmla="*/ 174752 w 6037750"/>
              <a:gd name="connsiteY5" fmla="*/ 4090214 h 6858000"/>
              <a:gd name="connsiteX6" fmla="*/ 174752 w 6037750"/>
              <a:gd name="connsiteY6" fmla="*/ 2767786 h 6858000"/>
              <a:gd name="connsiteX7" fmla="*/ 1750813 w 6037750"/>
              <a:gd name="connsiteY7" fmla="*/ 367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7750" h="6858000">
                <a:moveTo>
                  <a:pt x="1772040" y="0"/>
                </a:moveTo>
                <a:lnTo>
                  <a:pt x="6037750" y="0"/>
                </a:lnTo>
                <a:lnTo>
                  <a:pt x="6037750" y="6858000"/>
                </a:lnTo>
                <a:lnTo>
                  <a:pt x="1772040" y="6858000"/>
                </a:lnTo>
                <a:lnTo>
                  <a:pt x="1738582" y="6800025"/>
                </a:lnTo>
                <a:cubicBezTo>
                  <a:pt x="174752" y="4090214"/>
                  <a:pt x="174752" y="4090214"/>
                  <a:pt x="174752" y="4090214"/>
                </a:cubicBezTo>
                <a:cubicBezTo>
                  <a:pt x="-58250" y="3679097"/>
                  <a:pt x="-58250" y="3178904"/>
                  <a:pt x="174752" y="2767786"/>
                </a:cubicBezTo>
                <a:cubicBezTo>
                  <a:pt x="1142310" y="1091199"/>
                  <a:pt x="1565616" y="357691"/>
                  <a:pt x="1750813" y="36782"/>
                </a:cubicBez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3022600"/>
          </a:xfrm>
          <a:prstGeom prst="rect">
            <a:avLst/>
          </a:prstGeo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0" y="0"/>
            <a:ext cx="12192000" cy="1689100"/>
          </a:xfrm>
          <a:prstGeom prst="rect">
            <a:avLst/>
          </a:prstGeo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5" cstate="screen"/>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6" cstate="screen"/>
          <a:stretch>
            <a:fillRect/>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6.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pic" sz="quarter" idx="10"/>
          </p:nvPr>
        </p:nvPicPr>
        <p:blipFill>
          <a:blip r:embed="rId1">
            <a:extLst>
              <a:ext uri="{28A0092B-C50C-407E-A947-70E740481C1C}">
                <a14:useLocalDpi xmlns:a14="http://schemas.microsoft.com/office/drawing/2010/main" val="0"/>
              </a:ext>
            </a:extLst>
          </a:blip>
          <a:srcRect l="27243" r="27243"/>
          <a:stretch>
            <a:fillRect/>
          </a:stretch>
        </p:blipFill>
        <p:spPr/>
      </p:pic>
      <p:sp>
        <p:nvSpPr>
          <p:cNvPr id="9" name="Freeform 5"/>
          <p:cNvSpPr/>
          <p:nvPr/>
        </p:nvSpPr>
        <p:spPr bwMode="auto">
          <a:xfrm rot="16200000">
            <a:off x="6592722" y="-1278832"/>
            <a:ext cx="8403172" cy="9415666"/>
          </a:xfrm>
          <a:custGeom>
            <a:avLst/>
            <a:gdLst>
              <a:gd name="T0" fmla="*/ 0 w 1255"/>
              <a:gd name="T1" fmla="*/ 452 h 1406"/>
              <a:gd name="T2" fmla="*/ 0 w 1255"/>
              <a:gd name="T3" fmla="*/ 954 h 1406"/>
              <a:gd name="T4" fmla="*/ 96 w 1255"/>
              <a:gd name="T5" fmla="*/ 1120 h 1406"/>
              <a:gd name="T6" fmla="*/ 531 w 1255"/>
              <a:gd name="T7" fmla="*/ 1372 h 1406"/>
              <a:gd name="T8" fmla="*/ 724 w 1255"/>
              <a:gd name="T9" fmla="*/ 1372 h 1406"/>
              <a:gd name="T10" fmla="*/ 1159 w 1255"/>
              <a:gd name="T11" fmla="*/ 1120 h 1406"/>
              <a:gd name="T12" fmla="*/ 1255 w 1255"/>
              <a:gd name="T13" fmla="*/ 954 h 1406"/>
              <a:gd name="T14" fmla="*/ 1255 w 1255"/>
              <a:gd name="T15" fmla="*/ 452 h 1406"/>
              <a:gd name="T16" fmla="*/ 1159 w 1255"/>
              <a:gd name="T17" fmla="*/ 285 h 1406"/>
              <a:gd name="T18" fmla="*/ 724 w 1255"/>
              <a:gd name="T19" fmla="*/ 34 h 1406"/>
              <a:gd name="T20" fmla="*/ 531 w 1255"/>
              <a:gd name="T21" fmla="*/ 34 h 1406"/>
              <a:gd name="T22" fmla="*/ 96 w 1255"/>
              <a:gd name="T23" fmla="*/ 285 h 1406"/>
              <a:gd name="T24" fmla="*/ 0 w 1255"/>
              <a:gd name="T25" fmla="*/ 452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5" h="1406">
                <a:moveTo>
                  <a:pt x="0" y="452"/>
                </a:moveTo>
                <a:cubicBezTo>
                  <a:pt x="0" y="954"/>
                  <a:pt x="0" y="954"/>
                  <a:pt x="0" y="954"/>
                </a:cubicBezTo>
                <a:cubicBezTo>
                  <a:pt x="0" y="1023"/>
                  <a:pt x="37" y="1086"/>
                  <a:pt x="96" y="1120"/>
                </a:cubicBezTo>
                <a:cubicBezTo>
                  <a:pt x="531" y="1372"/>
                  <a:pt x="531" y="1372"/>
                  <a:pt x="531" y="1372"/>
                </a:cubicBezTo>
                <a:cubicBezTo>
                  <a:pt x="591" y="1406"/>
                  <a:pt x="664" y="1406"/>
                  <a:pt x="724" y="1372"/>
                </a:cubicBezTo>
                <a:cubicBezTo>
                  <a:pt x="1159" y="1120"/>
                  <a:pt x="1159" y="1120"/>
                  <a:pt x="1159" y="1120"/>
                </a:cubicBezTo>
                <a:cubicBezTo>
                  <a:pt x="1218" y="1086"/>
                  <a:pt x="1255" y="1023"/>
                  <a:pt x="1255" y="954"/>
                </a:cubicBezTo>
                <a:cubicBezTo>
                  <a:pt x="1255" y="452"/>
                  <a:pt x="1255" y="452"/>
                  <a:pt x="1255" y="452"/>
                </a:cubicBezTo>
                <a:cubicBezTo>
                  <a:pt x="1255" y="383"/>
                  <a:pt x="1218" y="319"/>
                  <a:pt x="1159" y="285"/>
                </a:cubicBezTo>
                <a:cubicBezTo>
                  <a:pt x="724" y="34"/>
                  <a:pt x="724" y="34"/>
                  <a:pt x="724" y="34"/>
                </a:cubicBezTo>
                <a:cubicBezTo>
                  <a:pt x="664" y="0"/>
                  <a:pt x="591" y="0"/>
                  <a:pt x="531" y="34"/>
                </a:cubicBezTo>
                <a:cubicBezTo>
                  <a:pt x="96" y="285"/>
                  <a:pt x="96" y="285"/>
                  <a:pt x="96" y="285"/>
                </a:cubicBezTo>
                <a:cubicBezTo>
                  <a:pt x="37" y="319"/>
                  <a:pt x="0" y="383"/>
                  <a:pt x="0" y="452"/>
                </a:cubicBezTo>
                <a:close/>
              </a:path>
            </a:pathLst>
          </a:custGeom>
          <a:gradFill flip="none" rotWithShape="1">
            <a:gsLst>
              <a:gs pos="0">
                <a:schemeClr val="accent1"/>
              </a:gs>
              <a:gs pos="100000">
                <a:schemeClr val="accent2">
                  <a:alpha val="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7" name="矩形 6"/>
          <p:cNvSpPr/>
          <p:nvPr/>
        </p:nvSpPr>
        <p:spPr>
          <a:xfrm>
            <a:off x="494748" y="2690336"/>
            <a:ext cx="5032147" cy="1477328"/>
          </a:xfrm>
          <a:prstGeom prst="rect">
            <a:avLst/>
          </a:prstGeom>
        </p:spPr>
        <p:txBody>
          <a:bodyPr wrap="none">
            <a:spAutoFit/>
          </a:bodyPr>
          <a:lstStyle/>
          <a:p>
            <a:r>
              <a:rPr lang="zh-CN" altLang="en-US" sz="5400">
                <a:solidFill>
                  <a:schemeClr val="accent1"/>
                </a:solidFill>
                <a:latin typeface="思源宋体 Heavy" panose="02020900000000000000" pitchFamily="18" charset="-122"/>
                <a:ea typeface="思源宋体 Heavy" panose="02020900000000000000" pitchFamily="18" charset="-122"/>
              </a:rPr>
              <a:t>简约大气商务风</a:t>
            </a:r>
            <a:endParaRPr lang="en-US" altLang="zh-CN" sz="5400">
              <a:solidFill>
                <a:schemeClr val="accent1"/>
              </a:solidFill>
              <a:latin typeface="思源宋体 Heavy" panose="02020900000000000000" pitchFamily="18" charset="-122"/>
              <a:ea typeface="思源宋体 Heavy" panose="02020900000000000000" pitchFamily="18" charset="-122"/>
            </a:endParaRPr>
          </a:p>
          <a:p>
            <a:r>
              <a:rPr lang="zh-CN" altLang="en-US" sz="3600">
                <a:solidFill>
                  <a:schemeClr val="accent3"/>
                </a:solidFill>
                <a:latin typeface="思源宋体 Heavy" panose="02020900000000000000" pitchFamily="18" charset="-122"/>
                <a:ea typeface="思源宋体 Heavy" panose="02020900000000000000" pitchFamily="18" charset="-122"/>
              </a:rPr>
              <a:t>企业招聘</a:t>
            </a:r>
            <a:endParaRPr lang="zh-CN" altLang="en-US" sz="3600">
              <a:solidFill>
                <a:schemeClr val="accent3"/>
              </a:solidFill>
              <a:latin typeface="思源宋体 Heavy" panose="02020900000000000000" pitchFamily="18" charset="-122"/>
              <a:ea typeface="思源宋体 Heavy" panose="02020900000000000000" pitchFamily="18" charset="-122"/>
            </a:endParaRPr>
          </a:p>
        </p:txBody>
      </p:sp>
      <p:sp>
        <p:nvSpPr>
          <p:cNvPr id="10" name="矩形 9"/>
          <p:cNvSpPr/>
          <p:nvPr/>
        </p:nvSpPr>
        <p:spPr>
          <a:xfrm>
            <a:off x="494748" y="4658236"/>
            <a:ext cx="6096000" cy="276999"/>
          </a:xfrm>
          <a:prstGeom prst="rect">
            <a:avLst/>
          </a:prstGeom>
        </p:spPr>
        <p:txBody>
          <a:bodyPr>
            <a:spAutoFit/>
          </a:bodyPr>
          <a:lstStyle/>
          <a:p>
            <a:r>
              <a:rPr lang="zh-CN" altLang="en-US" sz="1200">
                <a:solidFill>
                  <a:schemeClr val="accent3"/>
                </a:solidFill>
                <a:latin typeface="思源黑体 CN Light" panose="020B0300000000000000" pitchFamily="34" charset="-122"/>
                <a:ea typeface="思源黑体 CN Light" panose="020B0300000000000000" pitchFamily="34" charset="-122"/>
              </a:rPr>
              <a:t>再长的路，一步步也能走完。再短的路，不迈双脚也无法到达</a:t>
            </a: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grpSp>
        <p:nvGrpSpPr>
          <p:cNvPr id="17" name="组合 16"/>
          <p:cNvGrpSpPr/>
          <p:nvPr/>
        </p:nvGrpSpPr>
        <p:grpSpPr>
          <a:xfrm flipV="1">
            <a:off x="1451219" y="445256"/>
            <a:ext cx="5530928" cy="781047"/>
            <a:chOff x="-4032449" y="535681"/>
            <a:chExt cx="4641237" cy="655410"/>
          </a:xfrm>
        </p:grpSpPr>
        <p:sp>
          <p:nvSpPr>
            <p:cNvPr id="18" name="平行四边形 17"/>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sp>
          <p:nvSpPr>
            <p:cNvPr id="19" name="平行四边形 18"/>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grpSp>
      <p:grpSp>
        <p:nvGrpSpPr>
          <p:cNvPr id="28" name="组合 27"/>
          <p:cNvGrpSpPr/>
          <p:nvPr/>
        </p:nvGrpSpPr>
        <p:grpSpPr>
          <a:xfrm flipV="1">
            <a:off x="250584" y="5867421"/>
            <a:ext cx="3226575" cy="455639"/>
            <a:chOff x="-4032449" y="535681"/>
            <a:chExt cx="4641237" cy="655410"/>
          </a:xfrm>
        </p:grpSpPr>
        <p:sp>
          <p:nvSpPr>
            <p:cNvPr id="29" name="平行四边形 28"/>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sp>
          <p:nvSpPr>
            <p:cNvPr id="30" name="平行四边形 29"/>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grpSp>
      <p:grpSp>
        <p:nvGrpSpPr>
          <p:cNvPr id="31" name="组合 30"/>
          <p:cNvGrpSpPr/>
          <p:nvPr/>
        </p:nvGrpSpPr>
        <p:grpSpPr>
          <a:xfrm flipV="1">
            <a:off x="2556727" y="1053938"/>
            <a:ext cx="1972041" cy="278481"/>
            <a:chOff x="-4032449" y="535681"/>
            <a:chExt cx="4641237" cy="655410"/>
          </a:xfrm>
        </p:grpSpPr>
        <p:sp>
          <p:nvSpPr>
            <p:cNvPr id="32" name="平行四边形 31"/>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sp>
          <p:nvSpPr>
            <p:cNvPr id="33" name="平行四边形 32"/>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grpSp>
      <p:grpSp>
        <p:nvGrpSpPr>
          <p:cNvPr id="34" name="组合 33"/>
          <p:cNvGrpSpPr/>
          <p:nvPr/>
        </p:nvGrpSpPr>
        <p:grpSpPr>
          <a:xfrm flipV="1">
            <a:off x="3412215" y="4360350"/>
            <a:ext cx="2742035" cy="387215"/>
            <a:chOff x="-4032449" y="535681"/>
            <a:chExt cx="4641237" cy="655410"/>
          </a:xfrm>
        </p:grpSpPr>
        <p:sp>
          <p:nvSpPr>
            <p:cNvPr id="35" name="平行四边形 34"/>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sp>
          <p:nvSpPr>
            <p:cNvPr id="36" name="平行四边形 35"/>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noAutofit/>
            </a:bodyPr>
            <a:lstStyle/>
            <a:p>
              <a:pPr algn="ctr" defTabSz="220980"/>
              <a:endParaRPr lang="zh-CN" altLang="en-US" sz="870" dirty="0">
                <a:solidFill>
                  <a:prstClr val="white"/>
                </a:solidFill>
                <a:latin typeface="Calibri" panose="020F0502020204030204"/>
                <a:ea typeface="等线" panose="02010600030101010101" pitchFamily="2"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2488000" y="3790082"/>
            <a:ext cx="7105650" cy="922020"/>
          </a:xfrm>
          <a:prstGeom prst="rect">
            <a:avLst/>
          </a:prstGeom>
          <a:noFill/>
        </p:spPr>
        <p:txBody>
          <a:bodyPr wrap="square" rtlCol="0">
            <a:spAutoFit/>
          </a:bodyPr>
          <a:lstStyle/>
          <a:p>
            <a:pPr algn="ctr"/>
            <a:r>
              <a:rPr lang="zh-CN" altLang="en-US" sz="5400" b="1" spc="150">
                <a:solidFill>
                  <a:schemeClr val="accent1"/>
                </a:solidFill>
                <a:latin typeface="思源宋体 Heavy" panose="02020900000000000000" pitchFamily="18" charset="-122"/>
                <a:ea typeface="思源宋体 Heavy" panose="02020900000000000000" pitchFamily="18" charset="-122"/>
              </a:rPr>
              <a:t>结果</a:t>
            </a:r>
            <a:r>
              <a:rPr lang="zh-CN" altLang="en-US" sz="5400" b="1" spc="150">
                <a:solidFill>
                  <a:schemeClr val="accent1"/>
                </a:solidFill>
                <a:latin typeface="思源宋体 Heavy" panose="02020900000000000000" pitchFamily="18" charset="-122"/>
                <a:ea typeface="思源宋体 Heavy" panose="02020900000000000000" pitchFamily="18" charset="-122"/>
              </a:rPr>
              <a:t>分析</a:t>
            </a:r>
            <a:endParaRPr lang="zh-CN" altLang="en-US" sz="5400" b="1" spc="150">
              <a:solidFill>
                <a:schemeClr val="accent1"/>
              </a:solidFill>
              <a:latin typeface="思源宋体 Heavy" panose="02020900000000000000" pitchFamily="18" charset="-122"/>
              <a:ea typeface="思源宋体 Heavy" panose="02020900000000000000" pitchFamily="18" charset="-122"/>
            </a:endParaRPr>
          </a:p>
        </p:txBody>
      </p:sp>
      <p:sp>
        <p:nvSpPr>
          <p:cNvPr id="4" name="矩形 3"/>
          <p:cNvSpPr/>
          <p:nvPr/>
        </p:nvSpPr>
        <p:spPr>
          <a:xfrm>
            <a:off x="5272476" y="3520782"/>
            <a:ext cx="1635760" cy="26035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Core Algorithm Ideas</a:t>
            </a:r>
            <a:endParaRPr lang="en-US" altLang="zh-CN" sz="1100">
              <a:solidFill>
                <a:schemeClr val="bg1">
                  <a:lumMod val="6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2587210" y="4721101"/>
            <a:ext cx="7006290" cy="275590"/>
          </a:xfrm>
          <a:prstGeom prst="rect">
            <a:avLst/>
          </a:prstGeom>
        </p:spPr>
        <p:txBody>
          <a:bodyPr wrap="square">
            <a:spAutoFit/>
          </a:bodyPr>
          <a:lstStyle/>
          <a:p>
            <a:pPr algn="ct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spTree>
    <p:custDataLst>
      <p:tags r:id="rId1"/>
    </p:custData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bldLvl="0" animBg="1"/>
      <p:bldP spid="12" grpId="0" bldLvl="0" animBg="1"/>
      <p:bldP spid="12" grpId="1" bldLvl="0" animBg="1"/>
      <p:bldP spid="12" grpId="2" bldLvl="0" animBg="1"/>
      <p:bldP spid="17" grpId="0" bldLvl="0" animBg="1"/>
      <p:bldP spid="17" grpId="1" bldLvl="0" animBg="1"/>
      <p:bldP spid="17" grpId="2"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92175" y="220345"/>
            <a:ext cx="3504565" cy="3982720"/>
          </a:xfrm>
          <a:prstGeom prst="rect">
            <a:avLst/>
          </a:prstGeom>
        </p:spPr>
      </p:pic>
      <p:sp>
        <p:nvSpPr>
          <p:cNvPr id="6" name="文本框 5"/>
          <p:cNvSpPr txBox="1"/>
          <p:nvPr/>
        </p:nvSpPr>
        <p:spPr>
          <a:xfrm>
            <a:off x="345440" y="4357370"/>
            <a:ext cx="4818380" cy="2245360"/>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检测器在</a:t>
            </a:r>
            <a:r>
              <a:rPr lang="zh-CN" altLang="en-US" sz="1400">
                <a:solidFill>
                  <a:srgbClr val="FF0000"/>
                </a:solidFill>
                <a:latin typeface="思源黑体 CN Light" panose="020B0300000000000000" pitchFamily="34" charset="-122"/>
                <a:ea typeface="思源黑体 CN Light" panose="020B0300000000000000" pitchFamily="34" charset="-122"/>
              </a:rPr>
              <a:t>已知攻击上</a:t>
            </a:r>
            <a:r>
              <a:rPr lang="zh-CN" altLang="en-US" sz="1400">
                <a:solidFill>
                  <a:schemeClr val="accent3"/>
                </a:solidFill>
                <a:latin typeface="思源黑体 CN Light" panose="020B0300000000000000" pitchFamily="34" charset="-122"/>
                <a:ea typeface="思源黑体 CN Light" panose="020B0300000000000000" pitchFamily="34" charset="-122"/>
              </a:rPr>
              <a:t>的性能</a:t>
            </a:r>
            <a:r>
              <a:rPr lang="en-US" altLang="zh-CN" sz="1400">
                <a:solidFill>
                  <a:schemeClr val="accent3"/>
                </a:solidFill>
                <a:latin typeface="思源黑体 CN Light" panose="020B0300000000000000" pitchFamily="34" charset="-122"/>
                <a:ea typeface="思源黑体 CN Light" panose="020B0300000000000000" pitchFamily="34" charset="-122"/>
              </a:rPr>
              <a:t>AUC-ROC ≈ 0.97</a:t>
            </a:r>
            <a:r>
              <a:rPr lang="zh-CN" altLang="en-US" sz="1400">
                <a:solidFill>
                  <a:schemeClr val="accent3"/>
                </a:solidFill>
                <a:latin typeface="思源黑体 CN Light" panose="020B0300000000000000" pitchFamily="34" charset="-122"/>
                <a:ea typeface="思源黑体 CN Light" panose="020B0300000000000000" pitchFamily="34" charset="-122"/>
              </a:rPr>
              <a:t>（</a:t>
            </a:r>
            <a:r>
              <a:rPr lang="en-US" altLang="zh-CN" sz="1400">
                <a:solidFill>
                  <a:schemeClr val="accent3"/>
                </a:solidFill>
                <a:latin typeface="思源黑体 CN Light" panose="020B0300000000000000" pitchFamily="34" charset="-122"/>
                <a:ea typeface="思源黑体 CN Light" panose="020B0300000000000000" pitchFamily="34" charset="-122"/>
              </a:rPr>
              <a:t>97%</a:t>
            </a:r>
            <a:r>
              <a:rPr lang="zh-CN" altLang="en-US" sz="1400">
                <a:solidFill>
                  <a:schemeClr val="accent3"/>
                </a:solidFill>
                <a:latin typeface="思源黑体 CN Light" panose="020B0300000000000000" pitchFamily="34" charset="-122"/>
                <a:ea typeface="思源黑体 CN Light" panose="020B0300000000000000" pitchFamily="34" charset="-122"/>
              </a:rPr>
              <a:t>）</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说明检测器在</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已知攻击方法</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下表现良好，能够准确区分正常样本和对抗样本。</a:t>
            </a:r>
            <a:r>
              <a:rPr lang="en-US" altLang="zh-CN" sz="1400">
                <a:solidFill>
                  <a:schemeClr val="accent3"/>
                </a:solidFill>
                <a:latin typeface="思源黑体 CN Light" panose="020B0300000000000000" pitchFamily="34" charset="-122"/>
                <a:ea typeface="思源黑体 CN Light" panose="020B0300000000000000" pitchFamily="34" charset="-122"/>
              </a:rPr>
              <a:t>XAI Signature </a:t>
            </a:r>
            <a:r>
              <a:rPr lang="zh-CN" altLang="en-US" sz="1400">
                <a:solidFill>
                  <a:schemeClr val="accent3"/>
                </a:solidFill>
                <a:latin typeface="思源黑体 CN Light" panose="020B0300000000000000" pitchFamily="34" charset="-122"/>
                <a:ea typeface="思源黑体 CN Light" panose="020B0300000000000000" pitchFamily="34" charset="-122"/>
              </a:rPr>
              <a:t>具有良好的区分度：正常样本的</a:t>
            </a:r>
            <a:r>
              <a:rPr lang="en-US" altLang="zh-CN" sz="1400">
                <a:solidFill>
                  <a:schemeClr val="accent3"/>
                </a:solidFill>
                <a:latin typeface="思源黑体 CN Light" panose="020B0300000000000000" pitchFamily="34" charset="-122"/>
                <a:ea typeface="思源黑体 CN Light" panose="020B0300000000000000" pitchFamily="34" charset="-122"/>
              </a:rPr>
              <a:t> SHAP </a:t>
            </a:r>
            <a:r>
              <a:rPr lang="zh-CN" altLang="en-US" sz="1400">
                <a:solidFill>
                  <a:schemeClr val="accent3"/>
                </a:solidFill>
                <a:latin typeface="思源黑体 CN Light" panose="020B0300000000000000" pitchFamily="34" charset="-122"/>
                <a:ea typeface="思源黑体 CN Light" panose="020B0300000000000000" pitchFamily="34" charset="-122"/>
              </a:rPr>
              <a:t>解释值模式较稳定，而对抗样本的</a:t>
            </a:r>
            <a:r>
              <a:rPr lang="en-US" altLang="zh-CN" sz="1400">
                <a:solidFill>
                  <a:schemeClr val="accent3"/>
                </a:solidFill>
                <a:latin typeface="思源黑体 CN Light" panose="020B0300000000000000" pitchFamily="34" charset="-122"/>
                <a:ea typeface="思源黑体 CN Light" panose="020B0300000000000000" pitchFamily="34" charset="-122"/>
              </a:rPr>
              <a:t> SHAP </a:t>
            </a:r>
            <a:r>
              <a:rPr lang="zh-CN" altLang="en-US" sz="1400">
                <a:solidFill>
                  <a:schemeClr val="accent3"/>
                </a:solidFill>
                <a:latin typeface="思源黑体 CN Light" panose="020B0300000000000000" pitchFamily="34" charset="-122"/>
                <a:ea typeface="思源黑体 CN Light" panose="020B0300000000000000" pitchFamily="34" charset="-122"/>
              </a:rPr>
              <a:t>解释值出现异常变化。</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不同攻击方法的检测效果：</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en-US" altLang="zh-CN" sz="1400">
                <a:solidFill>
                  <a:schemeClr val="accent3"/>
                </a:solidFill>
                <a:latin typeface="思源黑体 CN Light" panose="020B0300000000000000" pitchFamily="34" charset="-122"/>
                <a:ea typeface="思源黑体 CN Light" panose="020B0300000000000000" pitchFamily="34" charset="-122"/>
              </a:rPr>
              <a:t>•FGSM </a:t>
            </a:r>
            <a:r>
              <a:rPr lang="zh-CN" altLang="en-US" sz="1400">
                <a:solidFill>
                  <a:schemeClr val="accent3"/>
                </a:solidFill>
                <a:latin typeface="思源黑体 CN Light" panose="020B0300000000000000" pitchFamily="34" charset="-122"/>
                <a:ea typeface="思源黑体 CN Light" panose="020B0300000000000000" pitchFamily="34" charset="-122"/>
              </a:rPr>
              <a:t>和</a:t>
            </a:r>
            <a:r>
              <a:rPr lang="en-US" altLang="zh-CN" sz="1400">
                <a:solidFill>
                  <a:schemeClr val="accent3"/>
                </a:solidFill>
                <a:latin typeface="思源黑体 CN Light" panose="020B0300000000000000" pitchFamily="34" charset="-122"/>
                <a:ea typeface="思源黑体 CN Light" panose="020B0300000000000000" pitchFamily="34" charset="-122"/>
              </a:rPr>
              <a:t> PGD </a:t>
            </a:r>
            <a:r>
              <a:rPr lang="zh-CN" altLang="en-US" sz="1400">
                <a:solidFill>
                  <a:schemeClr val="accent3"/>
                </a:solidFill>
                <a:latin typeface="思源黑体 CN Light" panose="020B0300000000000000" pitchFamily="34" charset="-122"/>
                <a:ea typeface="思源黑体 CN Light" panose="020B0300000000000000" pitchFamily="34" charset="-122"/>
              </a:rPr>
              <a:t>相对容易检测，因为它们改变的特征较为明显。</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en-US" altLang="zh-CN" sz="1400">
                <a:solidFill>
                  <a:schemeClr val="accent3"/>
                </a:solidFill>
                <a:latin typeface="思源黑体 CN Light" panose="020B0300000000000000" pitchFamily="34" charset="-122"/>
                <a:ea typeface="思源黑体 CN Light" panose="020B0300000000000000" pitchFamily="34" charset="-122"/>
              </a:rPr>
              <a:t>•C&amp;W </a:t>
            </a:r>
            <a:r>
              <a:rPr lang="zh-CN" altLang="en-US" sz="1400">
                <a:solidFill>
                  <a:schemeClr val="accent3"/>
                </a:solidFill>
                <a:latin typeface="思源黑体 CN Light" panose="020B0300000000000000" pitchFamily="34" charset="-122"/>
                <a:ea typeface="思源黑体 CN Light" panose="020B0300000000000000" pitchFamily="34" charset="-122"/>
              </a:rPr>
              <a:t>和</a:t>
            </a:r>
            <a:r>
              <a:rPr lang="en-US" altLang="zh-CN" sz="1400">
                <a:solidFill>
                  <a:schemeClr val="accent3"/>
                </a:solidFill>
                <a:latin typeface="思源黑体 CN Light" panose="020B0300000000000000" pitchFamily="34" charset="-122"/>
                <a:ea typeface="思源黑体 CN Light" panose="020B0300000000000000" pitchFamily="34" charset="-122"/>
              </a:rPr>
              <a:t> DeepFool </a:t>
            </a:r>
            <a:r>
              <a:rPr lang="zh-CN" altLang="en-US" sz="1400">
                <a:solidFill>
                  <a:schemeClr val="accent3"/>
                </a:solidFill>
                <a:latin typeface="思源黑体 CN Light" panose="020B0300000000000000" pitchFamily="34" charset="-122"/>
                <a:ea typeface="思源黑体 CN Light" panose="020B0300000000000000" pitchFamily="34" charset="-122"/>
              </a:rPr>
              <a:t>较难检测，但</a:t>
            </a:r>
            <a:r>
              <a:rPr lang="en-US" altLang="zh-CN" sz="1400">
                <a:solidFill>
                  <a:schemeClr val="accent3"/>
                </a:solidFill>
                <a:latin typeface="思源黑体 CN Light" panose="020B0300000000000000" pitchFamily="34" charset="-122"/>
                <a:ea typeface="思源黑体 CN Light" panose="020B0300000000000000" pitchFamily="34" charset="-122"/>
              </a:rPr>
              <a:t> XAI Signature </a:t>
            </a:r>
            <a:r>
              <a:rPr lang="zh-CN" altLang="en-US" sz="1400">
                <a:solidFill>
                  <a:schemeClr val="accent3"/>
                </a:solidFill>
                <a:latin typeface="思源黑体 CN Light" panose="020B0300000000000000" pitchFamily="34" charset="-122"/>
                <a:ea typeface="思源黑体 CN Light" panose="020B0300000000000000" pitchFamily="34" charset="-122"/>
              </a:rPr>
              <a:t>仍然能有效捕获其异常模式。</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
        <p:nvSpPr>
          <p:cNvPr id="7" name="文本框 6"/>
          <p:cNvSpPr txBox="1"/>
          <p:nvPr/>
        </p:nvSpPr>
        <p:spPr>
          <a:xfrm>
            <a:off x="6096000" y="753110"/>
            <a:ext cx="4064000" cy="1814830"/>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检测器在</a:t>
            </a:r>
            <a:r>
              <a:rPr lang="zh-CN" altLang="en-US" sz="1400">
                <a:solidFill>
                  <a:srgbClr val="FF0000"/>
                </a:solidFill>
                <a:latin typeface="思源黑体 CN Light" panose="020B0300000000000000" pitchFamily="34" charset="-122"/>
                <a:ea typeface="思源黑体 CN Light" panose="020B0300000000000000" pitchFamily="34" charset="-122"/>
              </a:rPr>
              <a:t>未知攻击</a:t>
            </a:r>
            <a:r>
              <a:rPr lang="zh-CN" altLang="en-US" sz="1400">
                <a:solidFill>
                  <a:schemeClr val="accent3"/>
                </a:solidFill>
                <a:latin typeface="思源黑体 CN Light" panose="020B0300000000000000" pitchFamily="34" charset="-122"/>
                <a:ea typeface="思源黑体 CN Light" panose="020B0300000000000000" pitchFamily="34" charset="-122"/>
              </a:rPr>
              <a:t>上的泛化能力</a:t>
            </a:r>
            <a:r>
              <a:rPr lang="en-US" altLang="zh-CN" sz="1400">
                <a:solidFill>
                  <a:schemeClr val="accent3"/>
                </a:solidFill>
                <a:latin typeface="思源黑体 CN Light" panose="020B0300000000000000" pitchFamily="34" charset="-122"/>
                <a:ea typeface="思源黑体 CN Light" panose="020B0300000000000000" pitchFamily="34" charset="-122"/>
              </a:rPr>
              <a:t>，</a:t>
            </a:r>
            <a:r>
              <a:rPr lang="zh-CN" altLang="en-US" sz="1400">
                <a:solidFill>
                  <a:schemeClr val="accent3"/>
                </a:solidFill>
                <a:latin typeface="思源黑体 CN Light" panose="020B0300000000000000" pitchFamily="34" charset="-122"/>
                <a:ea typeface="思源黑体 CN Light" panose="020B0300000000000000" pitchFamily="34" charset="-122"/>
              </a:rPr>
              <a:t>训练检测器</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仅使用部分攻击方法</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生成的对抗样本，然后测试它对</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未见过的攻击方法</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的检测能力。</a:t>
            </a:r>
            <a:r>
              <a:rPr lang="en-US" altLang="zh-CN" sz="1400">
                <a:solidFill>
                  <a:schemeClr val="accent3"/>
                </a:solidFill>
                <a:latin typeface="思源黑体 CN Light" panose="020B0300000000000000" pitchFamily="34" charset="-122"/>
                <a:ea typeface="思源黑体 CN Light" panose="020B0300000000000000" pitchFamily="34" charset="-122"/>
              </a:rPr>
              <a:t>AUC-ROC ≈ 0.94</a:t>
            </a:r>
            <a:r>
              <a:rPr lang="zh-CN" altLang="en-US" sz="1400">
                <a:solidFill>
                  <a:schemeClr val="accent3"/>
                </a:solidFill>
                <a:latin typeface="思源黑体 CN Light" panose="020B0300000000000000" pitchFamily="34" charset="-122"/>
                <a:ea typeface="思源黑体 CN Light" panose="020B0300000000000000" pitchFamily="34" charset="-122"/>
              </a:rPr>
              <a:t>（</a:t>
            </a:r>
            <a:r>
              <a:rPr lang="en-US" altLang="zh-CN" sz="1400">
                <a:solidFill>
                  <a:schemeClr val="accent3"/>
                </a:solidFill>
                <a:latin typeface="思源黑体 CN Light" panose="020B0300000000000000" pitchFamily="34" charset="-122"/>
                <a:ea typeface="思源黑体 CN Light" panose="020B0300000000000000" pitchFamily="34" charset="-122"/>
              </a:rPr>
              <a:t>94%</a:t>
            </a:r>
            <a:r>
              <a:rPr lang="zh-CN" altLang="en-US" sz="1400">
                <a:solidFill>
                  <a:schemeClr val="accent3"/>
                </a:solidFill>
                <a:latin typeface="思源黑体 CN Light" panose="020B0300000000000000" pitchFamily="34" charset="-122"/>
                <a:ea typeface="思源黑体 CN Light" panose="020B0300000000000000" pitchFamily="34" charset="-122"/>
              </a:rPr>
              <a:t>）</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en-US" altLang="zh-CN" sz="1400">
                <a:solidFill>
                  <a:schemeClr val="accent3"/>
                </a:solidFill>
                <a:latin typeface="思源黑体 CN Light" panose="020B0300000000000000" pitchFamily="34" charset="-122"/>
                <a:ea typeface="思源黑体 CN Light" panose="020B0300000000000000" pitchFamily="34" charset="-122"/>
              </a:rPr>
              <a:t>•</a:t>
            </a:r>
            <a:r>
              <a:rPr lang="zh-CN" altLang="en-US" sz="1400">
                <a:solidFill>
                  <a:schemeClr val="accent3"/>
                </a:solidFill>
                <a:latin typeface="思源黑体 CN Light" panose="020B0300000000000000" pitchFamily="34" charset="-122"/>
                <a:ea typeface="思源黑体 CN Light" panose="020B0300000000000000" pitchFamily="34" charset="-122"/>
              </a:rPr>
              <a:t>说明检测器</a:t>
            </a:r>
            <a:r>
              <a:rPr lang="en-US" altLang="zh-CN" sz="1400">
                <a:solidFill>
                  <a:schemeClr val="accent3"/>
                </a:solidFill>
                <a:latin typeface="思源黑体 CN Light" panose="020B0300000000000000" pitchFamily="34" charset="-122"/>
                <a:ea typeface="思源黑体 CN Light" panose="020B0300000000000000" pitchFamily="34" charset="-122"/>
              </a:rPr>
              <a:t> </a:t>
            </a:r>
            <a:r>
              <a:rPr lang="zh-CN" altLang="en-US" sz="1400">
                <a:solidFill>
                  <a:schemeClr val="accent3"/>
                </a:solidFill>
                <a:latin typeface="思源黑体 CN Light" panose="020B0300000000000000" pitchFamily="34" charset="-122"/>
                <a:ea typeface="思源黑体 CN Light" panose="020B0300000000000000" pitchFamily="34" charset="-122"/>
              </a:rPr>
              <a:t>即使在未见过的攻击方法下，仍然能够检测到对抗样本，说明其泛化性较好。</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endParaRPr lang="zh-CN" altLang="en-US" sz="1400">
              <a:solidFill>
                <a:schemeClr val="accent3"/>
              </a:solidFill>
              <a:latin typeface="思源黑体 CN Light" panose="020B0300000000000000" pitchFamily="34" charset="-122"/>
              <a:ea typeface="思源黑体 CN Light" panose="020B0300000000000000" pitchFamily="34" charset="-122"/>
            </a:endParaRPr>
          </a:p>
          <a:p>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
        <p:nvSpPr>
          <p:cNvPr id="8" name="文本框 7"/>
          <p:cNvSpPr txBox="1"/>
          <p:nvPr/>
        </p:nvSpPr>
        <p:spPr>
          <a:xfrm>
            <a:off x="5939790" y="2733040"/>
            <a:ext cx="4064000" cy="521970"/>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与其他检测方法的对比</a:t>
            </a:r>
            <a:r>
              <a:rPr lang="en-US" altLang="zh-CN" sz="1400">
                <a:solidFill>
                  <a:schemeClr val="accent3"/>
                </a:solidFill>
                <a:latin typeface="思源黑体 CN Light" panose="020B0300000000000000" pitchFamily="34" charset="-122"/>
                <a:ea typeface="思源黑体 CN Light" panose="020B0300000000000000" pitchFamily="34" charset="-122"/>
              </a:rPr>
              <a:t>：</a:t>
            </a:r>
            <a:endParaRPr lang="en-US" altLang="zh-CN" sz="1400">
              <a:solidFill>
                <a:schemeClr val="accent3"/>
              </a:solidFill>
              <a:latin typeface="思源黑体 CN Light" panose="020B0300000000000000" pitchFamily="34" charset="-122"/>
              <a:ea typeface="思源黑体 CN Light" panose="020B0300000000000000" pitchFamily="34" charset="-122"/>
            </a:endParaRPr>
          </a:p>
          <a:p>
            <a:endParaRPr lang="en-US" altLang="zh-CN" sz="1400">
              <a:solidFill>
                <a:schemeClr val="accent3"/>
              </a:solidFill>
              <a:latin typeface="思源黑体 CN Light" panose="020B0300000000000000" pitchFamily="34" charset="-122"/>
              <a:ea typeface="思源黑体 CN Light" panose="020B0300000000000000" pitchFamily="34" charset="-122"/>
            </a:endParaRPr>
          </a:p>
        </p:txBody>
      </p:sp>
      <p:pic>
        <p:nvPicPr>
          <p:cNvPr id="10" name="图片 9"/>
          <p:cNvPicPr>
            <a:picLocks noChangeAspect="1"/>
          </p:cNvPicPr>
          <p:nvPr/>
        </p:nvPicPr>
        <p:blipFill>
          <a:blip r:embed="rId2"/>
          <a:stretch>
            <a:fillRect/>
          </a:stretch>
        </p:blipFill>
        <p:spPr>
          <a:xfrm>
            <a:off x="6096000" y="3015615"/>
            <a:ext cx="4241800" cy="2070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16280" y="273050"/>
            <a:ext cx="4140200" cy="6311900"/>
          </a:xfrm>
          <a:prstGeom prst="rect">
            <a:avLst/>
          </a:prstGeom>
        </p:spPr>
      </p:pic>
      <p:sp>
        <p:nvSpPr>
          <p:cNvPr id="3" name="文本框 2"/>
          <p:cNvSpPr txBox="1"/>
          <p:nvPr/>
        </p:nvSpPr>
        <p:spPr>
          <a:xfrm>
            <a:off x="6096000" y="2150745"/>
            <a:ext cx="5387340" cy="2461260"/>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 XAI Signature（基于 SHAP 解释值）方法能够有效检测已知和未知的对抗样本</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 在 MNIST 上比 CIFAR-10 表现更优，说明低维数据可能更易于 SHAP 解释和检测</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 不同攻击方法的 SHAP 解释值模式不同，某些攻击（如 C&amp;W, DeepFool）更难检测，但仍可被 XAI Signature 识别</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 适当增加 FPR（如 0.15）可以大幅提高 TPR，使得检测器在未知攻击上仍能保持较高的准确率</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3899" r="4197"/>
          <a:stretch>
            <a:fillRect/>
          </a:stretch>
        </p:blipFill>
        <p:spPr>
          <a:xfrm>
            <a:off x="0" y="0"/>
            <a:ext cx="12192000" cy="6858000"/>
          </a:xfrm>
          <a:prstGeom prst="rect">
            <a:avLst/>
          </a:prstGeom>
        </p:spPr>
      </p:pic>
      <p:sp>
        <p:nvSpPr>
          <p:cNvPr id="21" name="矩形 20"/>
          <p:cNvSpPr/>
          <p:nvPr/>
        </p:nvSpPr>
        <p:spPr>
          <a:xfrm>
            <a:off x="0" y="1"/>
            <a:ext cx="12192000" cy="6857999"/>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grpSp>
        <p:nvGrpSpPr>
          <p:cNvPr id="3" name="组合 2"/>
          <p:cNvGrpSpPr/>
          <p:nvPr/>
        </p:nvGrpSpPr>
        <p:grpSpPr>
          <a:xfrm>
            <a:off x="3982505" y="1473531"/>
            <a:ext cx="4226991" cy="2894939"/>
            <a:chOff x="3982505" y="1536005"/>
            <a:chExt cx="4226991" cy="2894939"/>
          </a:xfrm>
        </p:grpSpPr>
        <p:sp>
          <p:nvSpPr>
            <p:cNvPr id="22" name="矩形 21"/>
            <p:cNvSpPr/>
            <p:nvPr/>
          </p:nvSpPr>
          <p:spPr>
            <a:xfrm>
              <a:off x="5941061" y="2367922"/>
              <a:ext cx="309880" cy="1014730"/>
            </a:xfrm>
            <a:prstGeom prst="rect">
              <a:avLst/>
            </a:prstGeom>
          </p:spPr>
          <p:txBody>
            <a:bodyPr wrap="none">
              <a:spAutoFit/>
            </a:bodyPr>
            <a:lstStyle/>
            <a:p>
              <a:pPr algn="ctr"/>
              <a:endParaRPr lang="zh-CN" altLang="en-US" sz="6000">
                <a:solidFill>
                  <a:schemeClr val="bg1"/>
                </a:solidFill>
                <a:latin typeface="思源宋体 Heavy" panose="02020900000000000000" pitchFamily="18" charset="-122"/>
                <a:ea typeface="思源宋体 Heavy" panose="02020900000000000000" pitchFamily="18" charset="-122"/>
              </a:endParaRPr>
            </a:p>
          </p:txBody>
        </p:sp>
        <p:cxnSp>
          <p:nvCxnSpPr>
            <p:cNvPr id="23" name="直接连接符 22"/>
            <p:cNvCxnSpPr/>
            <p:nvPr/>
          </p:nvCxnSpPr>
          <p:spPr>
            <a:xfrm>
              <a:off x="5853113" y="4430944"/>
              <a:ext cx="485774" cy="0"/>
            </a:xfrm>
            <a:prstGeom prst="line">
              <a:avLst/>
            </a:prstGeom>
            <a:ln w="571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982505" y="1536005"/>
              <a:ext cx="4226991" cy="461665"/>
            </a:xfrm>
            <a:prstGeom prst="rect">
              <a:avLst/>
            </a:prstGeom>
          </p:spPr>
          <p:txBody>
            <a:bodyPr wrap="none">
              <a:spAutoFit/>
            </a:bodyPr>
            <a:lstStyle/>
            <a:p>
              <a:pPr algn="ctr"/>
              <a:r>
                <a:rPr lang="en-US" altLang="zh-CN" sz="2400">
                  <a:solidFill>
                    <a:schemeClr val="bg1">
                      <a:alpha val="10000"/>
                    </a:schemeClr>
                  </a:solidFill>
                  <a:latin typeface="思源宋体 Heavy" panose="02020900000000000000" pitchFamily="18" charset="-122"/>
                  <a:ea typeface="思源宋体 Heavy" panose="02020900000000000000" pitchFamily="18" charset="-122"/>
                </a:rPr>
                <a:t>THANKS FOR LISTENING</a:t>
              </a:r>
              <a:endParaRPr lang="zh-CN" altLang="en-US" sz="3600">
                <a:solidFill>
                  <a:schemeClr val="bg1">
                    <a:alpha val="10000"/>
                  </a:schemeClr>
                </a:solidFill>
                <a:latin typeface="思源宋体 Heavy" panose="02020900000000000000" pitchFamily="18" charset="-122"/>
                <a:ea typeface="思源宋体 Heavy" panose="02020900000000000000" pitchFamily="18" charset="-122"/>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Grp="1" noChangeAspect="1" noChangeArrowheads="1"/>
          </p:cNvPicPr>
          <p:nvPr>
            <p:ph type="pic" sz="quarter" idx="10"/>
          </p:nvPr>
        </p:nvPicPr>
        <p:blipFill>
          <a:blip r:embed="rId1">
            <a:extLst>
              <a:ext uri="{28A0092B-C50C-407E-A947-70E740481C1C}">
                <a14:useLocalDpi xmlns:a14="http://schemas.microsoft.com/office/drawing/2010/main" val="0"/>
              </a:ext>
            </a:extLst>
          </a:blip>
          <a:srcRect t="26024" b="26024"/>
          <a:stretch>
            <a:fillRect/>
          </a:stretch>
        </p:blipFill>
        <p:spPr/>
      </p:pic>
      <p:sp>
        <p:nvSpPr>
          <p:cNvPr id="7" name="矩形 6"/>
          <p:cNvSpPr/>
          <p:nvPr/>
        </p:nvSpPr>
        <p:spPr>
          <a:xfrm>
            <a:off x="0" y="0"/>
            <a:ext cx="12192000" cy="3022600"/>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sp>
        <p:nvSpPr>
          <p:cNvPr id="10" name="矩形 9"/>
          <p:cNvSpPr/>
          <p:nvPr/>
        </p:nvSpPr>
        <p:spPr>
          <a:xfrm>
            <a:off x="1165715" y="1060283"/>
            <a:ext cx="2646878" cy="1015663"/>
          </a:xfrm>
          <a:prstGeom prst="rect">
            <a:avLst/>
          </a:prstGeom>
        </p:spPr>
        <p:txBody>
          <a:bodyPr wrap="none">
            <a:spAutoFit/>
          </a:bodyPr>
          <a:lstStyle/>
          <a:p>
            <a:r>
              <a:rPr lang="zh-CN" altLang="en-US" sz="2400">
                <a:solidFill>
                  <a:schemeClr val="bg1"/>
                </a:solidFill>
                <a:latin typeface="思源宋体 Heavy" panose="02020900000000000000" pitchFamily="18" charset="-122"/>
                <a:ea typeface="思源宋体 Heavy" panose="02020900000000000000" pitchFamily="18" charset="-122"/>
              </a:rPr>
              <a:t>某某职业技术学院</a:t>
            </a:r>
            <a:endParaRPr lang="en-US" altLang="zh-CN" sz="2400">
              <a:solidFill>
                <a:schemeClr val="bg1"/>
              </a:solidFill>
              <a:latin typeface="思源宋体 Heavy" panose="02020900000000000000" pitchFamily="18" charset="-122"/>
              <a:ea typeface="思源宋体 Heavy" panose="02020900000000000000" pitchFamily="18" charset="-122"/>
            </a:endParaRPr>
          </a:p>
          <a:p>
            <a:r>
              <a:rPr lang="zh-CN" altLang="en-US" sz="3600">
                <a:solidFill>
                  <a:schemeClr val="bg1"/>
                </a:solidFill>
                <a:latin typeface="思源宋体 Heavy" panose="02020900000000000000" pitchFamily="18" charset="-122"/>
                <a:ea typeface="思源宋体 Heavy" panose="02020900000000000000" pitchFamily="18" charset="-122"/>
              </a:rPr>
              <a:t>目录页</a:t>
            </a:r>
            <a:endParaRPr lang="zh-CN" altLang="en-US" sz="3600">
              <a:solidFill>
                <a:schemeClr val="bg1"/>
              </a:solidFill>
              <a:latin typeface="思源宋体 Heavy" panose="02020900000000000000" pitchFamily="18" charset="-122"/>
              <a:ea typeface="思源宋体 Heavy" panose="02020900000000000000" pitchFamily="18" charset="-122"/>
            </a:endParaRPr>
          </a:p>
        </p:txBody>
      </p:sp>
      <p:cxnSp>
        <p:nvCxnSpPr>
          <p:cNvPr id="9" name="直接连接符 8"/>
          <p:cNvCxnSpPr/>
          <p:nvPr/>
        </p:nvCxnSpPr>
        <p:spPr>
          <a:xfrm>
            <a:off x="1359149" y="2515058"/>
            <a:ext cx="485774" cy="0"/>
          </a:xfrm>
          <a:prstGeom prst="line">
            <a:avLst/>
          </a:prstGeom>
          <a:ln w="571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165715" y="507542"/>
            <a:ext cx="2643929" cy="461665"/>
          </a:xfrm>
          <a:prstGeom prst="rect">
            <a:avLst/>
          </a:prstGeom>
        </p:spPr>
        <p:txBody>
          <a:bodyPr wrap="none">
            <a:spAutoFit/>
          </a:bodyPr>
          <a:lstStyle/>
          <a:p>
            <a:r>
              <a:rPr lang="en-US" altLang="zh-CN" sz="2400">
                <a:solidFill>
                  <a:schemeClr val="bg1">
                    <a:alpha val="10000"/>
                  </a:schemeClr>
                </a:solidFill>
                <a:latin typeface="思源宋体 Heavy" panose="02020900000000000000" pitchFamily="18" charset="-122"/>
                <a:ea typeface="思源宋体 Heavy" panose="02020900000000000000" pitchFamily="18" charset="-122"/>
              </a:rPr>
              <a:t>CATALOG PAGE</a:t>
            </a:r>
            <a:endParaRPr lang="zh-CN" altLang="en-US" sz="3600">
              <a:solidFill>
                <a:schemeClr val="bg1">
                  <a:alpha val="10000"/>
                </a:schemeClr>
              </a:solidFill>
              <a:latin typeface="思源宋体 Heavy" panose="02020900000000000000" pitchFamily="18" charset="-122"/>
              <a:ea typeface="思源宋体 Heavy" panose="02020900000000000000" pitchFamily="18" charset="-122"/>
            </a:endParaRPr>
          </a:p>
        </p:txBody>
      </p:sp>
      <p:sp>
        <p:nvSpPr>
          <p:cNvPr id="14" name="椭圆 13"/>
          <p:cNvSpPr/>
          <p:nvPr/>
        </p:nvSpPr>
        <p:spPr>
          <a:xfrm>
            <a:off x="1361006" y="3757608"/>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01</a:t>
            </a:r>
            <a:endParaRPr lang="zh-CN" altLang="en-US" sz="3200">
              <a:latin typeface="思源宋体 Heavy" panose="02020900000000000000" pitchFamily="18" charset="-122"/>
              <a:ea typeface="思源宋体 Heavy" panose="02020900000000000000" pitchFamily="18" charset="-122"/>
            </a:endParaRPr>
          </a:p>
        </p:txBody>
      </p:sp>
      <p:sp>
        <p:nvSpPr>
          <p:cNvPr id="18" name="文本框 17"/>
          <p:cNvSpPr txBox="1"/>
          <p:nvPr/>
        </p:nvSpPr>
        <p:spPr>
          <a:xfrm>
            <a:off x="2479354" y="3795059"/>
            <a:ext cx="3053757" cy="461665"/>
          </a:xfrm>
          <a:prstGeom prst="rect">
            <a:avLst/>
          </a:prstGeom>
          <a:noFill/>
        </p:spPr>
        <p:txBody>
          <a:bodyPr wrap="square" rtlCol="0">
            <a:spAutoFit/>
          </a:bodyPr>
          <a:lstStyle/>
          <a:p>
            <a:r>
              <a:rPr lang="zh-CN" altLang="en-US" sz="2400">
                <a:solidFill>
                  <a:schemeClr val="accent1"/>
                </a:solidFill>
                <a:latin typeface="思源宋体 Heavy" panose="02020900000000000000" pitchFamily="18" charset="-122"/>
                <a:ea typeface="思源宋体 Heavy" panose="02020900000000000000" pitchFamily="18" charset="-122"/>
              </a:rPr>
              <a:t>可自行添加标题</a:t>
            </a:r>
            <a:endParaRPr lang="zh-CN" altLang="en-US" sz="2400">
              <a:solidFill>
                <a:schemeClr val="accent1"/>
              </a:solidFill>
              <a:latin typeface="思源宋体 Heavy" panose="02020900000000000000" pitchFamily="18" charset="-122"/>
              <a:ea typeface="思源宋体 Heavy" panose="02020900000000000000" pitchFamily="18" charset="-122"/>
            </a:endParaRPr>
          </a:p>
        </p:txBody>
      </p:sp>
      <p:sp>
        <p:nvSpPr>
          <p:cNvPr id="19" name="矩形 18"/>
          <p:cNvSpPr/>
          <p:nvPr/>
        </p:nvSpPr>
        <p:spPr>
          <a:xfrm>
            <a:off x="2479354" y="4273374"/>
            <a:ext cx="3053757" cy="461665"/>
          </a:xfrm>
          <a:prstGeom prst="rect">
            <a:avLst/>
          </a:prstGeom>
        </p:spPr>
        <p:txBody>
          <a:bodyPr wrap="square">
            <a:spAutoFit/>
          </a:bodyPr>
          <a:lstStyle/>
          <a:p>
            <a:r>
              <a:rPr lang="zh-CN" altLang="en-US" sz="1200">
                <a:solidFill>
                  <a:schemeClr val="accent3"/>
                </a:solidFill>
                <a:latin typeface="思源黑体 CN Light" panose="020B0300000000000000" pitchFamily="34" charset="-122"/>
                <a:ea typeface="思源黑体 CN Light" panose="020B0300000000000000" pitchFamily="34" charset="-122"/>
              </a:rPr>
              <a:t>再长的路，一步步也能走完。再短的路</a:t>
            </a:r>
            <a:endParaRPr lang="en-US" altLang="zh-CN" sz="1200">
              <a:solidFill>
                <a:schemeClr val="accent3"/>
              </a:solidFill>
              <a:latin typeface="思源黑体 CN Light" panose="020B0300000000000000" pitchFamily="34" charset="-122"/>
              <a:ea typeface="思源黑体 CN Light" panose="020B0300000000000000" pitchFamily="34" charset="-122"/>
            </a:endParaRPr>
          </a:p>
          <a:p>
            <a:r>
              <a:rPr lang="zh-CN" altLang="en-US" sz="1200">
                <a:solidFill>
                  <a:schemeClr val="accent3"/>
                </a:solidFill>
                <a:latin typeface="思源黑体 CN Light" panose="020B0300000000000000" pitchFamily="34" charset="-122"/>
                <a:ea typeface="思源黑体 CN Light" panose="020B0300000000000000" pitchFamily="34" charset="-122"/>
              </a:rPr>
              <a:t>不迈双脚也无法到达</a:t>
            </a: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sp>
        <p:nvSpPr>
          <p:cNvPr id="29" name="椭圆 28"/>
          <p:cNvSpPr/>
          <p:nvPr/>
        </p:nvSpPr>
        <p:spPr>
          <a:xfrm>
            <a:off x="6658890" y="3757608"/>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02</a:t>
            </a:r>
            <a:endParaRPr lang="zh-CN" altLang="en-US" sz="3200">
              <a:latin typeface="思源宋体 Heavy" panose="02020900000000000000" pitchFamily="18" charset="-122"/>
              <a:ea typeface="思源宋体 Heavy" panose="02020900000000000000" pitchFamily="18" charset="-122"/>
            </a:endParaRPr>
          </a:p>
        </p:txBody>
      </p:sp>
      <p:grpSp>
        <p:nvGrpSpPr>
          <p:cNvPr id="30" name="组合 29"/>
          <p:cNvGrpSpPr/>
          <p:nvPr/>
        </p:nvGrpSpPr>
        <p:grpSpPr>
          <a:xfrm>
            <a:off x="7777238" y="3795059"/>
            <a:ext cx="3053757" cy="939980"/>
            <a:chOff x="1920177" y="3604568"/>
            <a:chExt cx="3053757" cy="939980"/>
          </a:xfrm>
        </p:grpSpPr>
        <p:sp>
          <p:nvSpPr>
            <p:cNvPr id="31" name="文本框 30"/>
            <p:cNvSpPr txBox="1"/>
            <p:nvPr/>
          </p:nvSpPr>
          <p:spPr>
            <a:xfrm>
              <a:off x="1920177" y="3604568"/>
              <a:ext cx="3053757" cy="461665"/>
            </a:xfrm>
            <a:prstGeom prst="rect">
              <a:avLst/>
            </a:prstGeom>
            <a:noFill/>
          </p:spPr>
          <p:txBody>
            <a:bodyPr wrap="square" rtlCol="0">
              <a:spAutoFit/>
            </a:bodyPr>
            <a:lstStyle/>
            <a:p>
              <a:r>
                <a:rPr lang="zh-CN" altLang="en-US" sz="2400">
                  <a:solidFill>
                    <a:schemeClr val="accent1"/>
                  </a:solidFill>
                  <a:latin typeface="思源宋体 Heavy" panose="02020900000000000000" pitchFamily="18" charset="-122"/>
                  <a:ea typeface="思源宋体 Heavy" panose="02020900000000000000" pitchFamily="18" charset="-122"/>
                </a:rPr>
                <a:t>可自行添加标题</a:t>
              </a:r>
              <a:endParaRPr lang="zh-CN" altLang="en-US" sz="2400">
                <a:solidFill>
                  <a:schemeClr val="accent1"/>
                </a:solidFill>
                <a:latin typeface="思源宋体 Heavy" panose="02020900000000000000" pitchFamily="18" charset="-122"/>
                <a:ea typeface="思源宋体 Heavy" panose="02020900000000000000" pitchFamily="18" charset="-122"/>
              </a:endParaRPr>
            </a:p>
          </p:txBody>
        </p:sp>
        <p:sp>
          <p:nvSpPr>
            <p:cNvPr id="32" name="矩形 31"/>
            <p:cNvSpPr/>
            <p:nvPr/>
          </p:nvSpPr>
          <p:spPr>
            <a:xfrm>
              <a:off x="1920177" y="4082883"/>
              <a:ext cx="3053757" cy="461665"/>
            </a:xfrm>
            <a:prstGeom prst="rect">
              <a:avLst/>
            </a:prstGeom>
          </p:spPr>
          <p:txBody>
            <a:bodyPr wrap="square">
              <a:spAutoFit/>
            </a:bodyPr>
            <a:lstStyle/>
            <a:p>
              <a:r>
                <a:rPr lang="zh-CN" altLang="en-US" sz="1200">
                  <a:solidFill>
                    <a:schemeClr val="accent3"/>
                  </a:solidFill>
                  <a:latin typeface="思源黑体 CN Light" panose="020B0300000000000000" pitchFamily="34" charset="-122"/>
                  <a:ea typeface="思源黑体 CN Light" panose="020B0300000000000000" pitchFamily="34" charset="-122"/>
                </a:rPr>
                <a:t>再长的路，一步步也能走完。再短的路</a:t>
              </a:r>
              <a:endParaRPr lang="en-US" altLang="zh-CN" sz="1200">
                <a:solidFill>
                  <a:schemeClr val="accent3"/>
                </a:solidFill>
                <a:latin typeface="思源黑体 CN Light" panose="020B0300000000000000" pitchFamily="34" charset="-122"/>
                <a:ea typeface="思源黑体 CN Light" panose="020B0300000000000000" pitchFamily="34" charset="-122"/>
              </a:endParaRPr>
            </a:p>
            <a:p>
              <a:r>
                <a:rPr lang="zh-CN" altLang="en-US" sz="1200">
                  <a:solidFill>
                    <a:schemeClr val="accent3"/>
                  </a:solidFill>
                  <a:latin typeface="思源黑体 CN Light" panose="020B0300000000000000" pitchFamily="34" charset="-122"/>
                  <a:ea typeface="思源黑体 CN Light" panose="020B0300000000000000" pitchFamily="34" charset="-122"/>
                </a:rPr>
                <a:t>不迈双脚也无法到达</a:t>
              </a: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grpSp>
      <p:sp>
        <p:nvSpPr>
          <p:cNvPr id="34" name="椭圆 33"/>
          <p:cNvSpPr/>
          <p:nvPr/>
        </p:nvSpPr>
        <p:spPr>
          <a:xfrm>
            <a:off x="1361006" y="5195883"/>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03</a:t>
            </a:r>
            <a:endParaRPr lang="zh-CN" altLang="en-US" sz="3200">
              <a:latin typeface="思源宋体 Heavy" panose="02020900000000000000" pitchFamily="18" charset="-122"/>
              <a:ea typeface="思源宋体 Heavy" panose="02020900000000000000" pitchFamily="18" charset="-122"/>
            </a:endParaRPr>
          </a:p>
        </p:txBody>
      </p:sp>
      <p:grpSp>
        <p:nvGrpSpPr>
          <p:cNvPr id="35" name="组合 34"/>
          <p:cNvGrpSpPr/>
          <p:nvPr/>
        </p:nvGrpSpPr>
        <p:grpSpPr>
          <a:xfrm>
            <a:off x="2479354" y="5233334"/>
            <a:ext cx="3053757" cy="939980"/>
            <a:chOff x="1920177" y="3604568"/>
            <a:chExt cx="3053757" cy="939980"/>
          </a:xfrm>
        </p:grpSpPr>
        <p:sp>
          <p:nvSpPr>
            <p:cNvPr id="36" name="文本框 35"/>
            <p:cNvSpPr txBox="1"/>
            <p:nvPr/>
          </p:nvSpPr>
          <p:spPr>
            <a:xfrm>
              <a:off x="1920177" y="3604568"/>
              <a:ext cx="3053757" cy="461665"/>
            </a:xfrm>
            <a:prstGeom prst="rect">
              <a:avLst/>
            </a:prstGeom>
            <a:noFill/>
          </p:spPr>
          <p:txBody>
            <a:bodyPr wrap="square" rtlCol="0">
              <a:spAutoFit/>
            </a:bodyPr>
            <a:lstStyle/>
            <a:p>
              <a:r>
                <a:rPr lang="zh-CN" altLang="en-US" sz="2400">
                  <a:solidFill>
                    <a:schemeClr val="accent1"/>
                  </a:solidFill>
                  <a:latin typeface="思源宋体 Heavy" panose="02020900000000000000" pitchFamily="18" charset="-122"/>
                  <a:ea typeface="思源宋体 Heavy" panose="02020900000000000000" pitchFamily="18" charset="-122"/>
                </a:rPr>
                <a:t>可自行添加标题</a:t>
              </a:r>
              <a:endParaRPr lang="zh-CN" altLang="en-US" sz="2400">
                <a:solidFill>
                  <a:schemeClr val="accent1"/>
                </a:solidFill>
                <a:latin typeface="思源宋体 Heavy" panose="02020900000000000000" pitchFamily="18" charset="-122"/>
                <a:ea typeface="思源宋体 Heavy" panose="02020900000000000000" pitchFamily="18" charset="-122"/>
              </a:endParaRPr>
            </a:p>
          </p:txBody>
        </p:sp>
        <p:sp>
          <p:nvSpPr>
            <p:cNvPr id="37" name="矩形 36"/>
            <p:cNvSpPr/>
            <p:nvPr/>
          </p:nvSpPr>
          <p:spPr>
            <a:xfrm>
              <a:off x="1920177" y="4082883"/>
              <a:ext cx="3053757" cy="461665"/>
            </a:xfrm>
            <a:prstGeom prst="rect">
              <a:avLst/>
            </a:prstGeom>
          </p:spPr>
          <p:txBody>
            <a:bodyPr wrap="square">
              <a:spAutoFit/>
            </a:bodyPr>
            <a:lstStyle/>
            <a:p>
              <a:r>
                <a:rPr lang="zh-CN" altLang="en-US" sz="1200">
                  <a:solidFill>
                    <a:schemeClr val="accent3"/>
                  </a:solidFill>
                  <a:latin typeface="思源黑体 CN Light" panose="020B0300000000000000" pitchFamily="34" charset="-122"/>
                  <a:ea typeface="思源黑体 CN Light" panose="020B0300000000000000" pitchFamily="34" charset="-122"/>
                </a:rPr>
                <a:t>再长的路，一步步也能走完。再短的路</a:t>
              </a:r>
              <a:endParaRPr lang="en-US" altLang="zh-CN" sz="1200">
                <a:solidFill>
                  <a:schemeClr val="accent3"/>
                </a:solidFill>
                <a:latin typeface="思源黑体 CN Light" panose="020B0300000000000000" pitchFamily="34" charset="-122"/>
                <a:ea typeface="思源黑体 CN Light" panose="020B0300000000000000" pitchFamily="34" charset="-122"/>
              </a:endParaRPr>
            </a:p>
            <a:p>
              <a:r>
                <a:rPr lang="zh-CN" altLang="en-US" sz="1200">
                  <a:solidFill>
                    <a:schemeClr val="accent3"/>
                  </a:solidFill>
                  <a:latin typeface="思源黑体 CN Light" panose="020B0300000000000000" pitchFamily="34" charset="-122"/>
                  <a:ea typeface="思源黑体 CN Light" panose="020B0300000000000000" pitchFamily="34" charset="-122"/>
                </a:rPr>
                <a:t>不迈双脚也无法到达</a:t>
              </a: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grpSp>
      <p:sp>
        <p:nvSpPr>
          <p:cNvPr id="39" name="椭圆 38"/>
          <p:cNvSpPr/>
          <p:nvPr/>
        </p:nvSpPr>
        <p:spPr>
          <a:xfrm>
            <a:off x="6658890" y="5195883"/>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04</a:t>
            </a:r>
            <a:endParaRPr lang="zh-CN" altLang="en-US" sz="3200">
              <a:latin typeface="思源宋体 Heavy" panose="02020900000000000000" pitchFamily="18" charset="-122"/>
              <a:ea typeface="思源宋体 Heavy" panose="02020900000000000000" pitchFamily="18" charset="-122"/>
            </a:endParaRPr>
          </a:p>
        </p:txBody>
      </p:sp>
      <p:sp>
        <p:nvSpPr>
          <p:cNvPr id="41" name="文本框 40"/>
          <p:cNvSpPr txBox="1"/>
          <p:nvPr/>
        </p:nvSpPr>
        <p:spPr>
          <a:xfrm>
            <a:off x="7777238" y="5233334"/>
            <a:ext cx="3053757" cy="461665"/>
          </a:xfrm>
          <a:prstGeom prst="rect">
            <a:avLst/>
          </a:prstGeom>
          <a:noFill/>
        </p:spPr>
        <p:txBody>
          <a:bodyPr wrap="square" rtlCol="0">
            <a:spAutoFit/>
          </a:bodyPr>
          <a:lstStyle/>
          <a:p>
            <a:r>
              <a:rPr lang="zh-CN" altLang="en-US" sz="2400">
                <a:solidFill>
                  <a:schemeClr val="accent1"/>
                </a:solidFill>
                <a:latin typeface="思源宋体 Heavy" panose="02020900000000000000" pitchFamily="18" charset="-122"/>
                <a:ea typeface="思源宋体 Heavy" panose="02020900000000000000" pitchFamily="18" charset="-122"/>
              </a:rPr>
              <a:t>可自行添加标题</a:t>
            </a:r>
            <a:endParaRPr lang="zh-CN" altLang="en-US" sz="2400">
              <a:solidFill>
                <a:schemeClr val="accent1"/>
              </a:solidFill>
              <a:latin typeface="思源宋体 Heavy" panose="02020900000000000000" pitchFamily="18" charset="-122"/>
              <a:ea typeface="思源宋体 Heavy" panose="02020900000000000000" pitchFamily="18" charset="-122"/>
            </a:endParaRPr>
          </a:p>
        </p:txBody>
      </p:sp>
      <p:sp>
        <p:nvSpPr>
          <p:cNvPr id="42" name="矩形 41"/>
          <p:cNvSpPr/>
          <p:nvPr/>
        </p:nvSpPr>
        <p:spPr>
          <a:xfrm>
            <a:off x="7777238" y="5711649"/>
            <a:ext cx="3053757" cy="461665"/>
          </a:xfrm>
          <a:prstGeom prst="rect">
            <a:avLst/>
          </a:prstGeom>
        </p:spPr>
        <p:txBody>
          <a:bodyPr wrap="square">
            <a:spAutoFit/>
          </a:bodyPr>
          <a:lstStyle/>
          <a:p>
            <a:r>
              <a:rPr lang="zh-CN" altLang="en-US" sz="1200">
                <a:solidFill>
                  <a:schemeClr val="accent3"/>
                </a:solidFill>
                <a:latin typeface="思源黑体 CN Light" panose="020B0300000000000000" pitchFamily="34" charset="-122"/>
                <a:ea typeface="思源黑体 CN Light" panose="020B0300000000000000" pitchFamily="34" charset="-122"/>
              </a:rPr>
              <a:t>再长的路，一步步也能走完。再短的路</a:t>
            </a:r>
            <a:endParaRPr lang="en-US" altLang="zh-CN" sz="1200">
              <a:solidFill>
                <a:schemeClr val="accent3"/>
              </a:solidFill>
              <a:latin typeface="思源黑体 CN Light" panose="020B0300000000000000" pitchFamily="34" charset="-122"/>
              <a:ea typeface="思源黑体 CN Light" panose="020B0300000000000000" pitchFamily="34" charset="-122"/>
            </a:endParaRPr>
          </a:p>
          <a:p>
            <a:r>
              <a:rPr lang="zh-CN" altLang="en-US" sz="1200">
                <a:solidFill>
                  <a:schemeClr val="accent3"/>
                </a:solidFill>
                <a:latin typeface="思源黑体 CN Light" panose="020B0300000000000000" pitchFamily="34" charset="-122"/>
                <a:ea typeface="思源黑体 CN Light" panose="020B0300000000000000" pitchFamily="34" charset="-122"/>
              </a:rPr>
              <a:t>不迈双脚也无法到达</a:t>
            </a: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 name="文本框 1"/>
          <p:cNvSpPr txBox="1"/>
          <p:nvPr/>
        </p:nvSpPr>
        <p:spPr>
          <a:xfrm>
            <a:off x="2488000" y="3790082"/>
            <a:ext cx="7105650" cy="922020"/>
          </a:xfrm>
          <a:prstGeom prst="rect">
            <a:avLst/>
          </a:prstGeom>
          <a:noFill/>
        </p:spPr>
        <p:txBody>
          <a:bodyPr wrap="square" rtlCol="0">
            <a:spAutoFit/>
          </a:bodyPr>
          <a:lstStyle/>
          <a:p>
            <a:pPr algn="ctr"/>
            <a:r>
              <a:rPr lang="zh-CN" altLang="en-US" sz="5400" b="1" spc="150">
                <a:solidFill>
                  <a:schemeClr val="accent1"/>
                </a:solidFill>
                <a:latin typeface="思源宋体 Heavy" panose="02020900000000000000" pitchFamily="18" charset="-122"/>
                <a:ea typeface="思源宋体 Heavy" panose="02020900000000000000" pitchFamily="18" charset="-122"/>
              </a:rPr>
              <a:t>核心算法思路</a:t>
            </a:r>
            <a:endParaRPr lang="zh-CN" altLang="en-US" sz="5400" b="1" spc="150">
              <a:solidFill>
                <a:schemeClr val="accent1"/>
              </a:solidFill>
              <a:latin typeface="思源宋体 Heavy" panose="02020900000000000000" pitchFamily="18" charset="-122"/>
              <a:ea typeface="思源宋体 Heavy" panose="02020900000000000000" pitchFamily="18" charset="-122"/>
            </a:endParaRPr>
          </a:p>
        </p:txBody>
      </p:sp>
      <p:sp>
        <p:nvSpPr>
          <p:cNvPr id="4" name="矩形 3"/>
          <p:cNvSpPr/>
          <p:nvPr/>
        </p:nvSpPr>
        <p:spPr>
          <a:xfrm>
            <a:off x="5272476" y="3520782"/>
            <a:ext cx="1635760" cy="26035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Core Algorithm Ideas</a:t>
            </a:r>
            <a:endParaRPr lang="en-US" altLang="zh-CN" sz="1100">
              <a:solidFill>
                <a:schemeClr val="bg1">
                  <a:lumMod val="65000"/>
                </a:schemeClr>
              </a:solidFill>
              <a:latin typeface="思源黑体 CN Light" panose="020B0300000000000000" pitchFamily="34" charset="-122"/>
              <a:ea typeface="思源黑体 CN Light" panose="020B0300000000000000" pitchFamily="34" charset="-122"/>
            </a:endParaRPr>
          </a:p>
        </p:txBody>
      </p:sp>
      <p:sp>
        <p:nvSpPr>
          <p:cNvPr id="22" name="矩形 21"/>
          <p:cNvSpPr/>
          <p:nvPr/>
        </p:nvSpPr>
        <p:spPr>
          <a:xfrm>
            <a:off x="2587210" y="4721101"/>
            <a:ext cx="7006290" cy="275590"/>
          </a:xfrm>
          <a:prstGeom prst="rect">
            <a:avLst/>
          </a:prstGeom>
        </p:spPr>
        <p:txBody>
          <a:bodyPr wrap="square">
            <a:spAutoFit/>
          </a:bodyPr>
          <a:lstStyle/>
          <a:p>
            <a:pPr algn="ctr"/>
            <a:endParaRPr lang="zh-CN" altLang="en-US" sz="1200">
              <a:solidFill>
                <a:schemeClr val="accent3"/>
              </a:solidFill>
              <a:latin typeface="思源黑体 CN Light" panose="020B0300000000000000" pitchFamily="34" charset="-122"/>
              <a:ea typeface="思源黑体 CN Light" panose="020B0300000000000000" pitchFamily="34" charset="-122"/>
            </a:endParaRPr>
          </a:p>
        </p:txBody>
      </p:sp>
    </p:spTree>
    <p:custDataLst>
      <p:tags r:id="rId1"/>
    </p:custData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2" grpId="1" animBg="1"/>
      <p:bldP spid="12" grpId="2" animBg="1"/>
      <p:bldP spid="17" grpId="0" animBg="1"/>
      <p:bldP spid="17" grpId="1" animBg="1"/>
      <p:bldP spid="17"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839470" y="1685925"/>
            <a:ext cx="10732374" cy="3054985"/>
            <a:chOff x="1935201" y="2228599"/>
            <a:chExt cx="9733948" cy="3054985"/>
          </a:xfrm>
        </p:grpSpPr>
        <p:sp>
          <p:nvSpPr>
            <p:cNvPr id="19" name="TextBox 17"/>
            <p:cNvSpPr txBox="1"/>
            <p:nvPr/>
          </p:nvSpPr>
          <p:spPr>
            <a:xfrm>
              <a:off x="1935201" y="2228599"/>
              <a:ext cx="2183247"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数据集</a:t>
              </a:r>
              <a:endParaRPr lang="zh-CN" altLang="en-US" sz="2000">
                <a:sym typeface="+mn-lt"/>
              </a:endParaRPr>
            </a:p>
          </p:txBody>
        </p:sp>
        <p:sp>
          <p:nvSpPr>
            <p:cNvPr id="20" name="TextBox 18"/>
            <p:cNvSpPr txBox="1"/>
            <p:nvPr/>
          </p:nvSpPr>
          <p:spPr>
            <a:xfrm>
              <a:off x="1935201" y="2593089"/>
              <a:ext cx="1540027" cy="1168400"/>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400">
                  <a:sym typeface="+mn-lt"/>
                </a:rPr>
                <a:t>•</a:t>
              </a:r>
              <a:r>
                <a:rPr lang="zh-CN" altLang="en-US" sz="1400">
                  <a:sym typeface="+mn-lt"/>
                </a:rPr>
                <a:t>使用</a:t>
              </a:r>
              <a:r>
                <a:rPr lang="en-US" altLang="zh-CN" sz="1400">
                  <a:sym typeface="+mn-lt"/>
                </a:rPr>
                <a:t> CIFAR-10</a:t>
              </a:r>
              <a:r>
                <a:rPr lang="zh-CN" altLang="en-US" sz="1400">
                  <a:sym typeface="+mn-lt"/>
                </a:rPr>
                <a:t>、</a:t>
              </a:r>
              <a:r>
                <a:rPr lang="en-US" altLang="zh-CN" sz="1400">
                  <a:sym typeface="+mn-lt"/>
                </a:rPr>
                <a:t>MNIST </a:t>
              </a:r>
              <a:r>
                <a:rPr lang="zh-CN" altLang="en-US" sz="1400">
                  <a:sym typeface="+mn-lt"/>
                </a:rPr>
                <a:t>作为测试数据</a:t>
              </a:r>
              <a:endParaRPr lang="zh-CN" altLang="en-US" sz="1400">
                <a:sym typeface="+mn-lt"/>
              </a:endParaRPr>
            </a:p>
            <a:p>
              <a:pPr algn="l"/>
              <a:r>
                <a:rPr lang="en-US" altLang="zh-CN" sz="1400">
                  <a:sym typeface="+mn-lt"/>
                </a:rPr>
                <a:t>•</a:t>
              </a:r>
              <a:r>
                <a:rPr lang="zh-CN" altLang="en-US" sz="1400">
                  <a:sym typeface="+mn-lt"/>
                </a:rPr>
                <a:t>选取分类器模型（如</a:t>
              </a:r>
              <a:r>
                <a:rPr lang="en-US" altLang="zh-CN" sz="1400">
                  <a:sym typeface="+mn-lt"/>
                </a:rPr>
                <a:t> ResNet-56</a:t>
              </a:r>
              <a:r>
                <a:rPr lang="zh-CN" altLang="en-US" sz="1400">
                  <a:sym typeface="+mn-lt"/>
                </a:rPr>
                <a:t>）</a:t>
              </a:r>
              <a:endParaRPr lang="zh-CN" altLang="en-US" sz="1400">
                <a:sym typeface="+mn-lt"/>
              </a:endParaRPr>
            </a:p>
          </p:txBody>
        </p:sp>
        <p:sp>
          <p:nvSpPr>
            <p:cNvPr id="28" name="TextBox 28"/>
            <p:cNvSpPr txBox="1"/>
            <p:nvPr/>
          </p:nvSpPr>
          <p:spPr>
            <a:xfrm>
              <a:off x="5711003" y="2241979"/>
              <a:ext cx="2183247"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攻击方法</a:t>
              </a:r>
              <a:endParaRPr lang="zh-CN" altLang="en-US" sz="2000">
                <a:sym typeface="+mn-lt"/>
              </a:endParaRPr>
            </a:p>
          </p:txBody>
        </p:sp>
        <p:sp>
          <p:nvSpPr>
            <p:cNvPr id="29" name="TextBox 29"/>
            <p:cNvSpPr txBox="1"/>
            <p:nvPr/>
          </p:nvSpPr>
          <p:spPr>
            <a:xfrm>
              <a:off x="3709054" y="2607059"/>
              <a:ext cx="5523134" cy="267652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400">
                  <a:sym typeface="+mn-lt"/>
                </a:rPr>
                <a:t>•FGSM</a:t>
              </a:r>
              <a:r>
                <a:rPr lang="zh-CN" altLang="en-US" sz="1400">
                  <a:sym typeface="+mn-lt"/>
                </a:rPr>
                <a:t>（</a:t>
              </a:r>
              <a:r>
                <a:rPr lang="en-US" altLang="zh-CN" sz="1400">
                  <a:sym typeface="+mn-lt"/>
                </a:rPr>
                <a:t>Fast Gradient Sign Method</a:t>
              </a:r>
              <a:r>
                <a:rPr lang="zh-CN" altLang="en-US" sz="1400">
                  <a:sym typeface="+mn-lt"/>
                </a:rPr>
                <a:t>）快速梯度符号法</a:t>
              </a:r>
              <a:r>
                <a:rPr lang="en-US" altLang="zh-CN" sz="1400">
                  <a:sym typeface="+mn-lt"/>
                </a:rPr>
                <a:t>：</a:t>
              </a:r>
              <a:endParaRPr lang="en-US" altLang="zh-CN" sz="1400">
                <a:sym typeface="+mn-lt"/>
              </a:endParaRPr>
            </a:p>
            <a:p>
              <a:pPr marL="742950" lvl="1" indent="-285750" algn="l">
                <a:buFont typeface="Arial" panose="020B0604020202090204" pitchFamily="34" charset="0"/>
                <a:buChar char="•"/>
              </a:pPr>
              <a:r>
                <a:rPr lang="zh-CN" altLang="en-US" sz="1200">
                  <a:sym typeface="+mn-lt"/>
                </a:rPr>
                <a:t>核心思想：使用损失函数对输入</a:t>
              </a:r>
              <a:r>
                <a:rPr lang="en-US" altLang="zh-CN" sz="1200">
                  <a:sym typeface="+mn-lt"/>
                </a:rPr>
                <a:t> x（</a:t>
              </a:r>
              <a:r>
                <a:rPr lang="zh-CN" altLang="en-US" sz="1200">
                  <a:sym typeface="+mn-lt"/>
                </a:rPr>
                <a:t>原始样本</a:t>
              </a:r>
              <a:r>
                <a:rPr lang="en-US" altLang="zh-CN" sz="1200">
                  <a:sym typeface="+mn-lt"/>
                </a:rPr>
                <a:t>） </a:t>
              </a:r>
              <a:r>
                <a:rPr lang="zh-CN" altLang="en-US" sz="1200">
                  <a:sym typeface="+mn-lt"/>
                </a:rPr>
                <a:t>计算梯度，并沿着梯度的符号方向进行一步扰动，使得分类器误分类。</a:t>
              </a:r>
              <a:endParaRPr lang="zh-CN" altLang="en-US" sz="1200">
                <a:sym typeface="+mn-lt"/>
              </a:endParaRPr>
            </a:p>
            <a:p>
              <a:pPr algn="l"/>
              <a:r>
                <a:rPr lang="en-US" altLang="zh-CN" sz="1400">
                  <a:sym typeface="+mn-lt"/>
                </a:rPr>
                <a:t>•PGD</a:t>
              </a:r>
              <a:r>
                <a:rPr lang="zh-CN" altLang="en-US" sz="1400">
                  <a:sym typeface="+mn-lt"/>
                </a:rPr>
                <a:t>（</a:t>
              </a:r>
              <a:r>
                <a:rPr lang="en-US" altLang="zh-CN" sz="1400">
                  <a:sym typeface="+mn-lt"/>
                </a:rPr>
                <a:t>Projected Gradient Descent</a:t>
              </a:r>
              <a:r>
                <a:rPr lang="zh-CN" altLang="en-US" sz="1400">
                  <a:sym typeface="+mn-lt"/>
                </a:rPr>
                <a:t>）投影梯度下降法</a:t>
              </a:r>
              <a:r>
                <a:rPr lang="en-US" altLang="zh-CN" sz="1400">
                  <a:sym typeface="+mn-lt"/>
                </a:rPr>
                <a:t>：</a:t>
              </a:r>
              <a:endParaRPr lang="en-US" altLang="zh-CN" sz="1400">
                <a:sym typeface="+mn-lt"/>
              </a:endParaRPr>
            </a:p>
            <a:p>
              <a:pPr marL="742950" lvl="1" indent="-285750" algn="l">
                <a:buFont typeface="Arial" panose="020B0604020202090204" pitchFamily="34" charset="0"/>
                <a:buChar char="•"/>
              </a:pPr>
              <a:r>
                <a:rPr lang="zh-CN" altLang="en-US" sz="1200">
                  <a:sym typeface="+mn-lt"/>
                </a:rPr>
                <a:t>核心思想：</a:t>
              </a:r>
              <a:r>
                <a:rPr lang="en-US" altLang="zh-CN" sz="1200">
                  <a:sym typeface="+mn-lt"/>
                </a:rPr>
                <a:t>FGSM </a:t>
              </a:r>
              <a:r>
                <a:rPr lang="zh-CN" altLang="en-US" sz="1200">
                  <a:sym typeface="+mn-lt"/>
                </a:rPr>
                <a:t>只进行一次梯度更新，而</a:t>
              </a:r>
              <a:r>
                <a:rPr lang="en-US" altLang="zh-CN" sz="1200">
                  <a:sym typeface="+mn-lt"/>
                </a:rPr>
                <a:t> PGD </a:t>
              </a:r>
              <a:r>
                <a:rPr lang="zh-CN" altLang="en-US" sz="1200">
                  <a:sym typeface="+mn-lt"/>
                </a:rPr>
                <a:t>采用</a:t>
              </a:r>
              <a:r>
                <a:rPr lang="en-US" altLang="zh-CN" sz="1200">
                  <a:sym typeface="+mn-lt"/>
                </a:rPr>
                <a:t> </a:t>
              </a:r>
              <a:r>
                <a:rPr lang="zh-CN" altLang="en-US" sz="1200">
                  <a:sym typeface="+mn-lt"/>
                </a:rPr>
                <a:t>多步</a:t>
              </a:r>
              <a:r>
                <a:rPr lang="en-US" altLang="zh-CN" sz="1200">
                  <a:sym typeface="+mn-lt"/>
                </a:rPr>
                <a:t> FGSM </a:t>
              </a:r>
              <a:r>
                <a:rPr lang="zh-CN" altLang="en-US" sz="1200">
                  <a:sym typeface="+mn-lt"/>
                </a:rPr>
                <a:t>迭代优化，每次计算新的梯度方向，使对抗样本更加逼真，并在每步投影回合法允许的扰动范围。</a:t>
              </a:r>
              <a:endParaRPr lang="zh-CN" altLang="en-US" sz="2000">
                <a:sym typeface="+mn-lt"/>
              </a:endParaRPr>
            </a:p>
            <a:p>
              <a:pPr algn="l"/>
              <a:r>
                <a:rPr lang="en-US" altLang="zh-CN" sz="1400">
                  <a:sym typeface="+mn-lt"/>
                </a:rPr>
                <a:t>•C&amp;W</a:t>
              </a:r>
              <a:r>
                <a:rPr lang="zh-CN" altLang="en-US" sz="1400">
                  <a:sym typeface="+mn-lt"/>
                </a:rPr>
                <a:t>（</a:t>
              </a:r>
              <a:r>
                <a:rPr lang="en-US" altLang="zh-CN" sz="1400">
                  <a:sym typeface="+mn-lt"/>
                </a:rPr>
                <a:t>Carlini &amp; Wagner Attack</a:t>
              </a:r>
              <a:r>
                <a:rPr lang="zh-CN" altLang="en-US" sz="1400">
                  <a:sym typeface="+mn-lt"/>
                </a:rPr>
                <a:t>）卡尔尼</a:t>
              </a:r>
              <a:r>
                <a:rPr lang="en-US" altLang="zh-CN" sz="1400">
                  <a:sym typeface="+mn-lt"/>
                </a:rPr>
                <a:t> &amp; </a:t>
              </a:r>
              <a:r>
                <a:rPr lang="zh-CN" altLang="en-US" sz="1400">
                  <a:sym typeface="+mn-lt"/>
                </a:rPr>
                <a:t>瓦格纳攻击</a:t>
              </a:r>
              <a:r>
                <a:rPr lang="en-US" altLang="zh-CN" sz="1400">
                  <a:sym typeface="+mn-lt"/>
                </a:rPr>
                <a:t>：</a:t>
              </a:r>
              <a:endParaRPr lang="en-US" altLang="zh-CN" sz="1400">
                <a:sym typeface="+mn-lt"/>
              </a:endParaRPr>
            </a:p>
            <a:p>
              <a:pPr marL="742950" lvl="1" indent="-285750" algn="l">
                <a:buFont typeface="Arial" panose="020B0604020202090204" pitchFamily="34" charset="0"/>
                <a:buChar char="•"/>
              </a:pPr>
              <a:r>
                <a:rPr lang="zh-CN" altLang="en-US" sz="1200">
                  <a:sym typeface="+mn-lt"/>
                </a:rPr>
                <a:t>核心思想：将对抗样本生成问题转换为优化问题，通过最小化扰动大小的方式找到最难检测的对抗样本。</a:t>
              </a:r>
              <a:endParaRPr lang="zh-CN" altLang="en-US" sz="1200">
                <a:sym typeface="+mn-lt"/>
              </a:endParaRPr>
            </a:p>
            <a:p>
              <a:pPr algn="l"/>
              <a:r>
                <a:rPr lang="en-US" altLang="zh-CN" sz="1400">
                  <a:sym typeface="+mn-lt"/>
                </a:rPr>
                <a:t>•DeepFool</a:t>
              </a:r>
              <a:r>
                <a:rPr lang="zh-CN" altLang="en-US" sz="1400">
                  <a:sym typeface="+mn-lt"/>
                </a:rPr>
                <a:t>深度欺骗攻击</a:t>
              </a:r>
              <a:r>
                <a:rPr lang="en-US" altLang="zh-CN" sz="1400">
                  <a:sym typeface="+mn-lt"/>
                </a:rPr>
                <a:t>：</a:t>
              </a:r>
              <a:r>
                <a:rPr lang="zh-CN" altLang="en-US" sz="1400">
                  <a:sym typeface="+mn-lt"/>
                </a:rPr>
                <a:t>核心思想：假设模型是一个</a:t>
              </a:r>
              <a:r>
                <a:rPr lang="en-US" altLang="zh-CN" sz="1400">
                  <a:sym typeface="+mn-lt"/>
                </a:rPr>
                <a:t> </a:t>
              </a:r>
              <a:r>
                <a:rPr lang="zh-CN" altLang="en-US" sz="1400">
                  <a:sym typeface="+mn-lt"/>
                </a:rPr>
                <a:t>线性分类器，然后找到一个最近的决策边界，以最小的扰动让样本跨越边界，从而被误分类。</a:t>
              </a:r>
              <a:r>
                <a:rPr lang="en-US" altLang="zh-CN" sz="1400">
                  <a:sym typeface="+mn-lt"/>
                </a:rPr>
                <a:t> </a:t>
              </a:r>
              <a:r>
                <a:rPr lang="zh-CN" altLang="en-US" sz="1400">
                  <a:sym typeface="+mn-lt"/>
                </a:rPr>
                <a:t>等</a:t>
              </a:r>
              <a:endParaRPr lang="zh-CN" altLang="en-US" sz="1400">
                <a:sym typeface="+mn-lt"/>
              </a:endParaRPr>
            </a:p>
          </p:txBody>
        </p:sp>
        <p:sp>
          <p:nvSpPr>
            <p:cNvPr id="30" name="TextBox 30"/>
            <p:cNvSpPr txBox="1"/>
            <p:nvPr/>
          </p:nvSpPr>
          <p:spPr>
            <a:xfrm>
              <a:off x="9485902" y="2229805"/>
              <a:ext cx="2183247"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攻击目标</a:t>
              </a:r>
              <a:endParaRPr lang="zh-CN" altLang="en-US" sz="2000">
                <a:sym typeface="+mn-lt"/>
              </a:endParaRPr>
            </a:p>
          </p:txBody>
        </p:sp>
        <p:sp>
          <p:nvSpPr>
            <p:cNvPr id="31" name="TextBox 31"/>
            <p:cNvSpPr txBox="1"/>
            <p:nvPr/>
          </p:nvSpPr>
          <p:spPr>
            <a:xfrm>
              <a:off x="9486172" y="2594359"/>
              <a:ext cx="1599923" cy="95313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400">
                  <a:sym typeface="+mn-lt"/>
                </a:rPr>
                <a:t>•</a:t>
              </a:r>
              <a:r>
                <a:rPr lang="zh-CN" altLang="en-US" sz="1400">
                  <a:sym typeface="+mn-lt"/>
                </a:rPr>
                <a:t>生成具有不同扰动规模的对抗样本</a:t>
              </a:r>
              <a:endParaRPr lang="zh-CN" altLang="en-US" sz="1400">
                <a:sym typeface="+mn-lt"/>
              </a:endParaRPr>
            </a:p>
            <a:p>
              <a:pPr algn="l"/>
              <a:r>
                <a:rPr lang="en-US" altLang="zh-CN" sz="1400">
                  <a:sym typeface="+mn-lt"/>
                </a:rPr>
                <a:t>•</a:t>
              </a:r>
              <a:r>
                <a:rPr lang="zh-CN" altLang="en-US" sz="1400">
                  <a:sym typeface="+mn-lt"/>
                </a:rPr>
                <a:t>使原始样本误分类，但人眼难以察觉</a:t>
              </a:r>
              <a:endParaRPr lang="zh-CN" altLang="en-US" sz="1400">
                <a:sym typeface="+mn-lt"/>
              </a:endParaRPr>
            </a:p>
          </p:txBody>
        </p:sp>
      </p:grpSp>
      <p:sp>
        <p:nvSpPr>
          <p:cNvPr id="41" name="文本框 40"/>
          <p:cNvSpPr txBox="1"/>
          <p:nvPr/>
        </p:nvSpPr>
        <p:spPr>
          <a:xfrm>
            <a:off x="2059375" y="527396"/>
            <a:ext cx="7105650" cy="521970"/>
          </a:xfrm>
          <a:prstGeom prst="rect">
            <a:avLst/>
          </a:prstGeom>
          <a:noFill/>
        </p:spPr>
        <p:txBody>
          <a:bodyPr wrap="square" rtlCol="0">
            <a:spAutoFit/>
          </a:bodyPr>
          <a:lstStyle/>
          <a:p>
            <a:pPr algn="ctr"/>
            <a:r>
              <a:rPr lang="zh-CN" altLang="en-US" sz="2800" b="1" spc="150">
                <a:solidFill>
                  <a:schemeClr val="accent1"/>
                </a:solidFill>
                <a:latin typeface="思源宋体 Heavy" panose="02020900000000000000" pitchFamily="18" charset="-122"/>
                <a:ea typeface="思源宋体 Heavy" panose="02020900000000000000" pitchFamily="18" charset="-122"/>
              </a:rPr>
              <a:t>生成对抗</a:t>
            </a:r>
            <a:r>
              <a:rPr lang="zh-CN" altLang="en-US" sz="2800" b="1" spc="150">
                <a:solidFill>
                  <a:schemeClr val="accent1"/>
                </a:solidFill>
                <a:latin typeface="思源宋体 Heavy" panose="02020900000000000000" pitchFamily="18" charset="-122"/>
                <a:ea typeface="思源宋体 Heavy" panose="02020900000000000000" pitchFamily="18" charset="-122"/>
              </a:rPr>
              <a:t>样本</a:t>
            </a:r>
            <a:endParaRPr lang="zh-CN" altLang="en-US" sz="2800" b="1" spc="15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p:cNvSpPr txBox="1"/>
          <p:nvPr/>
        </p:nvSpPr>
        <p:spPr>
          <a:xfrm>
            <a:off x="1848485" y="5020945"/>
            <a:ext cx="7982585" cy="922020"/>
          </a:xfrm>
          <a:prstGeom prst="rect">
            <a:avLst/>
          </a:prstGeom>
          <a:noFill/>
        </p:spPr>
        <p:txBody>
          <a:bodyPr wrap="square" rtlCol="0">
            <a:spAutoFit/>
          </a:bodyPr>
          <a:p>
            <a:r>
              <a:rPr lang="zh-CN" altLang="en-US"/>
              <a:t>本文核心方法是利用</a:t>
            </a:r>
            <a:r>
              <a:rPr lang="en-US" altLang="zh-CN"/>
              <a:t> Shapley Additive Explanations (SHAP) </a:t>
            </a:r>
            <a:r>
              <a:rPr lang="zh-CN" altLang="en-US"/>
              <a:t>方法对</a:t>
            </a:r>
            <a:r>
              <a:rPr lang="en-US" altLang="zh-CN"/>
              <a:t> </a:t>
            </a:r>
            <a:r>
              <a:rPr lang="zh-CN" altLang="en-US"/>
              <a:t>深度神经网络</a:t>
            </a:r>
            <a:r>
              <a:rPr lang="en-US" altLang="zh-CN"/>
              <a:t> (DNN) </a:t>
            </a:r>
            <a:r>
              <a:rPr lang="zh-CN" altLang="en-US"/>
              <a:t>进行可解释性分析，并使用</a:t>
            </a:r>
            <a:r>
              <a:rPr lang="en-US" altLang="zh-CN"/>
              <a:t> SHAP </a:t>
            </a:r>
            <a:r>
              <a:rPr lang="zh-CN" altLang="en-US"/>
              <a:t>值的分布特征</a:t>
            </a:r>
            <a:r>
              <a:rPr lang="en-US" altLang="zh-CN"/>
              <a:t> </a:t>
            </a:r>
            <a:r>
              <a:rPr lang="zh-CN" altLang="en-US"/>
              <a:t>作为输入来训练一个检测器，以区分</a:t>
            </a:r>
            <a:r>
              <a:rPr lang="en-US" altLang="zh-CN"/>
              <a:t> </a:t>
            </a:r>
            <a:r>
              <a:rPr lang="zh-CN" altLang="en-US"/>
              <a:t>正常输入</a:t>
            </a:r>
            <a:r>
              <a:rPr lang="en-US" altLang="zh-CN"/>
              <a:t> </a:t>
            </a:r>
            <a:r>
              <a:rPr lang="zh-CN" altLang="en-US"/>
              <a:t>和</a:t>
            </a:r>
            <a:r>
              <a:rPr lang="en-US" altLang="zh-CN"/>
              <a:t> </a:t>
            </a:r>
            <a:r>
              <a:rPr lang="zh-CN" altLang="en-US"/>
              <a:t>对抗样本。</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4"/>
          <p:cNvPicPr>
            <a:picLocks noGrp="1" noChangeAspect="1" noChangeArrowheads="1"/>
          </p:cNvPicPr>
          <p:nvPr>
            <p:ph type="pic" sz="quarter" idx="10"/>
          </p:nvPr>
        </p:nvPicPr>
        <p:blipFill>
          <a:blip r:embed="rId1">
            <a:extLst>
              <a:ext uri="{28A0092B-C50C-407E-A947-70E740481C1C}">
                <a14:useLocalDpi xmlns:a14="http://schemas.microsoft.com/office/drawing/2010/main" val="0"/>
              </a:ext>
            </a:extLst>
          </a:blip>
          <a:srcRect t="36602" b="36602"/>
          <a:stretch>
            <a:fillRect/>
          </a:stretch>
        </p:blipFill>
        <p:spPr>
          <a:xfrm>
            <a:off x="0" y="0"/>
            <a:ext cx="12192000" cy="1689100"/>
          </a:xfrm>
        </p:spPr>
      </p:pic>
      <p:sp>
        <p:nvSpPr>
          <p:cNvPr id="75" name="矩形 74"/>
          <p:cNvSpPr/>
          <p:nvPr/>
        </p:nvSpPr>
        <p:spPr>
          <a:xfrm>
            <a:off x="0" y="0"/>
            <a:ext cx="12192000" cy="1689100"/>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sp>
        <p:nvSpPr>
          <p:cNvPr id="41" name="文本框 40"/>
          <p:cNvSpPr txBox="1"/>
          <p:nvPr/>
        </p:nvSpPr>
        <p:spPr>
          <a:xfrm>
            <a:off x="2543175" y="438162"/>
            <a:ext cx="7105650" cy="521970"/>
          </a:xfrm>
          <a:prstGeom prst="rect">
            <a:avLst/>
          </a:prstGeom>
          <a:noFill/>
        </p:spPr>
        <p:txBody>
          <a:bodyPr wrap="square" rtlCol="0">
            <a:spAutoFit/>
          </a:bodyPr>
          <a:lstStyle/>
          <a:p>
            <a:pPr algn="ctr"/>
            <a:r>
              <a:rPr lang="zh-CN" altLang="en-US" sz="2800" b="1" spc="150">
                <a:solidFill>
                  <a:schemeClr val="bg1"/>
                </a:solidFill>
                <a:latin typeface="思源宋体 Heavy" panose="02020900000000000000" pitchFamily="18" charset="-122"/>
                <a:ea typeface="思源宋体 Heavy" panose="02020900000000000000" pitchFamily="18" charset="-122"/>
              </a:rPr>
              <a:t>计算</a:t>
            </a:r>
            <a:r>
              <a:rPr lang="en-US" altLang="zh-CN" sz="2800" b="1" spc="150">
                <a:solidFill>
                  <a:schemeClr val="bg1"/>
                </a:solidFill>
                <a:latin typeface="思源宋体 Heavy" panose="02020900000000000000" pitchFamily="18" charset="-122"/>
                <a:ea typeface="思源宋体 Heavy" panose="02020900000000000000" pitchFamily="18" charset="-122"/>
              </a:rPr>
              <a:t>XAI</a:t>
            </a:r>
            <a:r>
              <a:rPr lang="zh-CN" altLang="en-US" sz="2800" b="1" spc="150">
                <a:solidFill>
                  <a:schemeClr val="bg1"/>
                </a:solidFill>
                <a:latin typeface="思源宋体 Heavy" panose="02020900000000000000" pitchFamily="18" charset="-122"/>
                <a:ea typeface="思源宋体 Heavy" panose="02020900000000000000" pitchFamily="18" charset="-122"/>
              </a:rPr>
              <a:t>签名</a:t>
            </a:r>
            <a:endParaRPr lang="zh-CN" altLang="en-US" sz="2800" b="1" spc="150">
              <a:solidFill>
                <a:schemeClr val="bg1"/>
              </a:solidFill>
              <a:latin typeface="思源宋体 Heavy" panose="02020900000000000000" pitchFamily="18" charset="-122"/>
              <a:ea typeface="思源宋体 Heavy" panose="02020900000000000000" pitchFamily="18" charset="-122"/>
            </a:endParaRPr>
          </a:p>
        </p:txBody>
      </p:sp>
      <p:sp>
        <p:nvSpPr>
          <p:cNvPr id="19" name="TextBox 17"/>
          <p:cNvSpPr txBox="1"/>
          <p:nvPr/>
        </p:nvSpPr>
        <p:spPr>
          <a:xfrm>
            <a:off x="455295" y="2050415"/>
            <a:ext cx="3256915"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en-US" altLang="zh-CN" sz="2000">
                <a:sym typeface="+mn-lt"/>
              </a:rPr>
              <a:t>SHAP </a:t>
            </a:r>
            <a:r>
              <a:rPr lang="zh-CN" altLang="en-US" sz="2000">
                <a:sym typeface="+mn-lt"/>
              </a:rPr>
              <a:t>解释性方法</a:t>
            </a:r>
            <a:endParaRPr lang="zh-CN" altLang="en-US" sz="2000">
              <a:sym typeface="+mn-lt"/>
            </a:endParaRPr>
          </a:p>
        </p:txBody>
      </p:sp>
      <p:sp>
        <p:nvSpPr>
          <p:cNvPr id="20" name="TextBox 18"/>
          <p:cNvSpPr txBox="1"/>
          <p:nvPr/>
        </p:nvSpPr>
        <p:spPr>
          <a:xfrm>
            <a:off x="455295" y="2414905"/>
            <a:ext cx="5640705" cy="332295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400">
                <a:sym typeface="+mn-lt"/>
              </a:rPr>
              <a:t>Shapley </a:t>
            </a:r>
            <a:r>
              <a:rPr lang="zh-CN" altLang="en-US" sz="1400">
                <a:sym typeface="+mn-lt"/>
              </a:rPr>
              <a:t>值理论介绍（简要）</a:t>
            </a:r>
            <a:endParaRPr lang="zh-CN" altLang="en-US" sz="1400">
              <a:sym typeface="+mn-lt"/>
            </a:endParaRPr>
          </a:p>
          <a:p>
            <a:pPr marL="285750" indent="-285750" algn="l">
              <a:buFont typeface="Arial" panose="020B0604020202090204" pitchFamily="34" charset="0"/>
              <a:buChar char="•"/>
            </a:pPr>
            <a:r>
              <a:rPr lang="en-US" altLang="zh-CN" sz="1400">
                <a:sym typeface="+mn-lt"/>
              </a:rPr>
              <a:t>Shapley </a:t>
            </a:r>
            <a:r>
              <a:rPr lang="zh-CN" altLang="en-US" sz="1400">
                <a:sym typeface="+mn-lt"/>
              </a:rPr>
              <a:t>值（</a:t>
            </a:r>
            <a:r>
              <a:rPr lang="en-US" altLang="zh-CN" sz="1400">
                <a:sym typeface="+mn-lt"/>
              </a:rPr>
              <a:t>Shapley Value</a:t>
            </a:r>
            <a:r>
              <a:rPr lang="zh-CN" altLang="en-US" sz="1400">
                <a:sym typeface="+mn-lt"/>
              </a:rPr>
              <a:t>）是一种基于合作博弈论的方法，用于衡量个体（特征）对整体决策的贡献。</a:t>
            </a: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marL="285750" indent="-285750" algn="l">
              <a:buFont typeface="Arial" panose="020B0604020202090204" pitchFamily="34" charset="0"/>
              <a:buChar char="•"/>
            </a:pPr>
            <a:endParaRPr lang="zh-CN" altLang="en-US" sz="1400">
              <a:sym typeface="+mn-lt"/>
            </a:endParaRPr>
          </a:p>
          <a:p>
            <a:pPr algn="l"/>
            <a:r>
              <a:rPr lang="en-US" altLang="zh-CN" sz="1400">
                <a:sym typeface="+mn-lt"/>
              </a:rPr>
              <a:t>SHAP </a:t>
            </a:r>
            <a:r>
              <a:rPr lang="zh-CN" altLang="en-US" sz="1400">
                <a:sym typeface="+mn-lt"/>
              </a:rPr>
              <a:t>在深度学习中的应用（</a:t>
            </a:r>
            <a:r>
              <a:rPr lang="en-US" altLang="zh-CN" sz="1400">
                <a:sym typeface="+mn-lt"/>
              </a:rPr>
              <a:t>DeepSHAP </a:t>
            </a:r>
            <a:r>
              <a:rPr lang="zh-CN" altLang="en-US" sz="1400">
                <a:sym typeface="+mn-lt"/>
              </a:rPr>
              <a:t>方法）</a:t>
            </a:r>
            <a:endParaRPr lang="zh-CN" altLang="en-US" sz="1400">
              <a:sym typeface="+mn-lt"/>
            </a:endParaRPr>
          </a:p>
          <a:p>
            <a:pPr indent="457200" algn="l"/>
            <a:r>
              <a:rPr lang="zh-CN" altLang="en-US" sz="1400">
                <a:sym typeface="+mn-lt"/>
              </a:rPr>
              <a:t>在深度学习中，由于神经网络的复杂性，标准的</a:t>
            </a:r>
            <a:r>
              <a:rPr lang="en-US" altLang="zh-CN" sz="1400">
                <a:sym typeface="+mn-lt"/>
              </a:rPr>
              <a:t> Shapley </a:t>
            </a:r>
            <a:r>
              <a:rPr lang="zh-CN" altLang="en-US" sz="1400">
                <a:sym typeface="+mn-lt"/>
              </a:rPr>
              <a:t>计算成本太高。因此，</a:t>
            </a:r>
            <a:r>
              <a:rPr lang="en-US" altLang="zh-CN" sz="1400">
                <a:sym typeface="+mn-lt"/>
              </a:rPr>
              <a:t>DeepSHAP </a:t>
            </a:r>
            <a:r>
              <a:rPr lang="zh-CN" altLang="en-US" sz="1400">
                <a:sym typeface="+mn-lt"/>
              </a:rPr>
              <a:t>方法</a:t>
            </a:r>
            <a:r>
              <a:rPr lang="en-US" altLang="zh-CN" sz="1400">
                <a:sym typeface="+mn-lt"/>
              </a:rPr>
              <a:t> </a:t>
            </a:r>
            <a:r>
              <a:rPr lang="zh-CN" altLang="en-US" sz="1400">
                <a:sym typeface="+mn-lt"/>
              </a:rPr>
              <a:t>作为一种高效近似方案，专门用于解释深度神经网络（</a:t>
            </a:r>
            <a:r>
              <a:rPr lang="en-US" altLang="zh-CN" sz="1400">
                <a:sym typeface="+mn-lt"/>
              </a:rPr>
              <a:t>DNN</a:t>
            </a:r>
            <a:r>
              <a:rPr lang="zh-CN" altLang="en-US" sz="1400">
                <a:sym typeface="+mn-lt"/>
              </a:rPr>
              <a:t>）的决策过程。</a:t>
            </a:r>
            <a:endParaRPr lang="zh-CN" altLang="en-US" sz="1400">
              <a:sym typeface="+mn-lt"/>
            </a:endParaRPr>
          </a:p>
          <a:p>
            <a:pPr indent="457200" algn="l"/>
            <a:r>
              <a:rPr lang="en-US" altLang="zh-CN" sz="1400">
                <a:sym typeface="+mn-lt"/>
              </a:rPr>
              <a:t>DeepSHAP </a:t>
            </a:r>
            <a:r>
              <a:rPr lang="zh-CN" altLang="en-US" sz="1400">
                <a:sym typeface="+mn-lt"/>
              </a:rPr>
              <a:t>通过计算神经网络内部每个神经元的</a:t>
            </a:r>
            <a:r>
              <a:rPr lang="en-US" altLang="zh-CN" sz="1400">
                <a:sym typeface="+mn-lt"/>
              </a:rPr>
              <a:t> SHAP </a:t>
            </a:r>
            <a:r>
              <a:rPr lang="zh-CN" altLang="en-US" sz="1400">
                <a:sym typeface="+mn-lt"/>
              </a:rPr>
              <a:t>贡献值，最终得到输入特征对模型决策的影响。</a:t>
            </a:r>
            <a:endParaRPr lang="zh-CN" altLang="en-US" sz="1400">
              <a:sym typeface="+mn-lt"/>
            </a:endParaRPr>
          </a:p>
        </p:txBody>
      </p:sp>
      <p:sp>
        <p:nvSpPr>
          <p:cNvPr id="2" name="TextBox 17"/>
          <p:cNvSpPr txBox="1"/>
          <p:nvPr/>
        </p:nvSpPr>
        <p:spPr>
          <a:xfrm>
            <a:off x="6391910" y="2177415"/>
            <a:ext cx="5373370" cy="706755"/>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选取</a:t>
            </a:r>
            <a:r>
              <a:rPr lang="en-US" altLang="zh-CN" sz="2000">
                <a:sym typeface="+mn-lt"/>
              </a:rPr>
              <a:t> DNN </a:t>
            </a:r>
            <a:r>
              <a:rPr lang="zh-CN" altLang="en-US" sz="2000">
                <a:sym typeface="+mn-lt"/>
              </a:rPr>
              <a:t>分类器的</a:t>
            </a:r>
            <a:r>
              <a:rPr lang="en-US" altLang="zh-CN" sz="2000">
                <a:sym typeface="+mn-lt"/>
              </a:rPr>
              <a:t> </a:t>
            </a:r>
            <a:r>
              <a:rPr lang="zh-CN" altLang="en-US" sz="2000">
                <a:sym typeface="+mn-lt"/>
              </a:rPr>
              <a:t>倒数第二层</a:t>
            </a:r>
            <a:r>
              <a:rPr lang="en-US" altLang="zh-CN" sz="2000">
                <a:sym typeface="+mn-lt"/>
              </a:rPr>
              <a:t> (penultimate layer) </a:t>
            </a:r>
            <a:r>
              <a:rPr lang="zh-CN" altLang="en-US" sz="2000">
                <a:sym typeface="+mn-lt"/>
              </a:rPr>
              <a:t>作为解释目标层。</a:t>
            </a:r>
            <a:endParaRPr lang="zh-CN" altLang="en-US" sz="2000">
              <a:sym typeface="+mn-lt"/>
            </a:endParaRPr>
          </a:p>
        </p:txBody>
      </p:sp>
      <p:sp>
        <p:nvSpPr>
          <p:cNvPr id="3" name="TextBox 18"/>
          <p:cNvSpPr txBox="1"/>
          <p:nvPr/>
        </p:nvSpPr>
        <p:spPr>
          <a:xfrm>
            <a:off x="6806565" y="2945130"/>
            <a:ext cx="3893185" cy="1814830"/>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marL="285750" indent="-285750" algn="l">
              <a:buFont typeface="Arial" panose="020B0604020202090204" pitchFamily="34" charset="0"/>
              <a:buChar char="•"/>
            </a:pPr>
            <a:r>
              <a:rPr lang="zh-CN" altLang="en-US" sz="1400">
                <a:sym typeface="+mn-lt"/>
              </a:rPr>
              <a:t>为什么选倒数第二层？</a:t>
            </a:r>
            <a:endParaRPr lang="zh-CN" altLang="en-US" sz="1400">
              <a:sym typeface="+mn-lt"/>
            </a:endParaRPr>
          </a:p>
          <a:p>
            <a:pPr indent="457200" algn="l"/>
            <a:r>
              <a:rPr lang="zh-CN" altLang="en-US" sz="1400">
                <a:sym typeface="+mn-lt"/>
              </a:rPr>
              <a:t>该层神经元代表高层抽象特征，能更稳定地反映模型决策</a:t>
            </a:r>
            <a:endParaRPr lang="zh-CN" altLang="en-US" sz="1400">
              <a:sym typeface="+mn-lt"/>
            </a:endParaRPr>
          </a:p>
          <a:p>
            <a:pPr algn="l"/>
            <a:endParaRPr lang="zh-CN" altLang="en-US" sz="1400">
              <a:sym typeface="+mn-lt"/>
            </a:endParaRPr>
          </a:p>
          <a:p>
            <a:pPr marL="285750" indent="-285750" algn="l">
              <a:buFont typeface="Arial" panose="020B0604020202090204" pitchFamily="34" charset="0"/>
              <a:buChar char="•"/>
            </a:pPr>
            <a:r>
              <a:rPr lang="zh-CN" altLang="en-US" sz="1400">
                <a:sym typeface="+mn-lt"/>
              </a:rPr>
              <a:t>计算每个神经元对最终分类结果的</a:t>
            </a:r>
            <a:r>
              <a:rPr lang="en-US" altLang="zh-CN" sz="1400">
                <a:sym typeface="+mn-lt"/>
              </a:rPr>
              <a:t> SHAP </a:t>
            </a:r>
            <a:r>
              <a:rPr lang="zh-CN" altLang="en-US" sz="1400">
                <a:sym typeface="+mn-lt"/>
              </a:rPr>
              <a:t>值</a:t>
            </a:r>
            <a:endParaRPr lang="zh-CN" altLang="en-US" sz="1400">
              <a:sym typeface="+mn-lt"/>
            </a:endParaRPr>
          </a:p>
          <a:p>
            <a:pPr indent="457200" algn="l"/>
            <a:r>
              <a:rPr lang="zh-CN" altLang="en-US" sz="1400">
                <a:sym typeface="+mn-lt"/>
              </a:rPr>
              <a:t>通过</a:t>
            </a:r>
            <a:r>
              <a:rPr lang="en-US" altLang="zh-CN" sz="1400">
                <a:sym typeface="+mn-lt"/>
              </a:rPr>
              <a:t> DeepSHAP </a:t>
            </a:r>
            <a:r>
              <a:rPr lang="zh-CN" altLang="en-US" sz="1400">
                <a:sym typeface="+mn-lt"/>
              </a:rPr>
              <a:t>方法，获取每个神经元的</a:t>
            </a:r>
            <a:r>
              <a:rPr lang="en-US" altLang="zh-CN" sz="1400">
                <a:sym typeface="+mn-lt"/>
              </a:rPr>
              <a:t> SHAP </a:t>
            </a:r>
            <a:r>
              <a:rPr lang="zh-CN" altLang="en-US" sz="1400">
                <a:sym typeface="+mn-lt"/>
              </a:rPr>
              <a:t>解释值。</a:t>
            </a:r>
            <a:endParaRPr lang="zh-CN" altLang="en-US" sz="1400">
              <a:sym typeface="+mn-lt"/>
            </a:endParaRPr>
          </a:p>
        </p:txBody>
      </p:sp>
      <p:pic>
        <p:nvPicPr>
          <p:cNvPr id="4" name="图片 3"/>
          <p:cNvPicPr>
            <a:picLocks noChangeAspect="1"/>
          </p:cNvPicPr>
          <p:nvPr/>
        </p:nvPicPr>
        <p:blipFill>
          <a:blip r:embed="rId2"/>
          <a:stretch>
            <a:fillRect/>
          </a:stretch>
        </p:blipFill>
        <p:spPr>
          <a:xfrm>
            <a:off x="816610" y="3199130"/>
            <a:ext cx="3962400"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397231" y="1300456"/>
            <a:ext cx="8469630" cy="705485"/>
            <a:chOff x="1375131" y="1739014"/>
            <a:chExt cx="8469630" cy="705485"/>
          </a:xfrm>
        </p:grpSpPr>
        <p:sp>
          <p:nvSpPr>
            <p:cNvPr id="19" name="TextBox 17"/>
            <p:cNvSpPr txBox="1"/>
            <p:nvPr/>
          </p:nvSpPr>
          <p:spPr>
            <a:xfrm>
              <a:off x="1375131" y="1739014"/>
              <a:ext cx="8351520"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计算倒数第二层（</a:t>
              </a:r>
              <a:r>
                <a:rPr lang="en-US" altLang="zh-CN" sz="2000">
                  <a:sym typeface="+mn-lt"/>
                </a:rPr>
                <a:t>penultimate layer</a:t>
              </a:r>
              <a:r>
                <a:rPr lang="zh-CN" altLang="en-US" sz="2000">
                  <a:sym typeface="+mn-lt"/>
                </a:rPr>
                <a:t>）的</a:t>
              </a:r>
              <a:r>
                <a:rPr lang="en-US" altLang="zh-CN" sz="2000">
                  <a:sym typeface="+mn-lt"/>
                </a:rPr>
                <a:t> SHAP </a:t>
              </a:r>
              <a:r>
                <a:rPr lang="zh-CN" altLang="en-US" sz="2000">
                  <a:sym typeface="+mn-lt"/>
                </a:rPr>
                <a:t>解释值</a:t>
              </a:r>
              <a:endParaRPr lang="zh-CN" altLang="en-US" sz="2000">
                <a:sym typeface="+mn-lt"/>
              </a:endParaRPr>
            </a:p>
          </p:txBody>
        </p:sp>
        <p:sp>
          <p:nvSpPr>
            <p:cNvPr id="20" name="TextBox 18"/>
            <p:cNvSpPr txBox="1"/>
            <p:nvPr/>
          </p:nvSpPr>
          <p:spPr>
            <a:xfrm>
              <a:off x="1493241" y="2137794"/>
              <a:ext cx="8351520" cy="30670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400">
                  <a:sym typeface="+mn-lt"/>
                </a:rPr>
                <a:t>取倒数第二层的</a:t>
              </a:r>
              <a:r>
                <a:rPr lang="en-US" altLang="zh-CN" sz="1400">
                  <a:sym typeface="+mn-lt"/>
                </a:rPr>
                <a:t> SHAP </a:t>
              </a:r>
              <a:r>
                <a:rPr lang="zh-CN" altLang="en-US" sz="1400">
                  <a:sym typeface="+mn-lt"/>
                </a:rPr>
                <a:t>解释值，假设该层有</a:t>
              </a:r>
              <a:r>
                <a:rPr lang="en-US" altLang="zh-CN" sz="1400">
                  <a:sym typeface="+mn-lt"/>
                </a:rPr>
                <a:t> m </a:t>
              </a:r>
              <a:r>
                <a:rPr lang="zh-CN" altLang="en-US" sz="1400">
                  <a:sym typeface="+mn-lt"/>
                </a:rPr>
                <a:t>个神经元，每个神经元的</a:t>
              </a:r>
              <a:r>
                <a:rPr lang="en-US" altLang="zh-CN" sz="1400">
                  <a:sym typeface="+mn-lt"/>
                </a:rPr>
                <a:t> SHAP </a:t>
              </a:r>
              <a:r>
                <a:rPr lang="zh-CN" altLang="en-US" sz="1400">
                  <a:sym typeface="+mn-lt"/>
                </a:rPr>
                <a:t>解释值是</a:t>
              </a:r>
              <a:r>
                <a:rPr lang="en-US" altLang="zh-CN" sz="1400">
                  <a:sym typeface="+mn-lt"/>
                </a:rPr>
                <a:t> \phi_i</a:t>
              </a:r>
              <a:endParaRPr lang="en-US" altLang="zh-CN" sz="1400">
                <a:sym typeface="+mn-lt"/>
              </a:endParaRPr>
            </a:p>
          </p:txBody>
        </p:sp>
      </p:grpSp>
      <p:sp>
        <p:nvSpPr>
          <p:cNvPr id="41" name="文本框 40"/>
          <p:cNvSpPr txBox="1"/>
          <p:nvPr/>
        </p:nvSpPr>
        <p:spPr>
          <a:xfrm>
            <a:off x="279400" y="527685"/>
            <a:ext cx="3373755" cy="521970"/>
          </a:xfrm>
          <a:prstGeom prst="rect">
            <a:avLst/>
          </a:prstGeom>
          <a:noFill/>
        </p:spPr>
        <p:txBody>
          <a:bodyPr wrap="square" rtlCol="0">
            <a:spAutoFit/>
          </a:bodyPr>
          <a:lstStyle/>
          <a:p>
            <a:pPr algn="ctr"/>
            <a:r>
              <a:rPr lang="zh-CN" altLang="en-US" sz="2800" b="1" spc="150">
                <a:solidFill>
                  <a:schemeClr val="accent1"/>
                </a:solidFill>
                <a:latin typeface="思源宋体 Heavy" panose="02020900000000000000" pitchFamily="18" charset="-122"/>
                <a:ea typeface="思源宋体 Heavy" panose="02020900000000000000" pitchFamily="18" charset="-122"/>
              </a:rPr>
              <a:t>生成</a:t>
            </a:r>
            <a:r>
              <a:rPr lang="en-US" altLang="zh-CN" sz="2800" b="1" spc="150">
                <a:solidFill>
                  <a:schemeClr val="accent1"/>
                </a:solidFill>
                <a:latin typeface="思源宋体 Heavy" panose="02020900000000000000" pitchFamily="18" charset="-122"/>
                <a:ea typeface="思源宋体 Heavy" panose="02020900000000000000" pitchFamily="18" charset="-122"/>
              </a:rPr>
              <a:t> XAI </a:t>
            </a:r>
            <a:r>
              <a:rPr lang="zh-CN" altLang="en-US" sz="2800" b="1" spc="150">
                <a:solidFill>
                  <a:schemeClr val="accent1"/>
                </a:solidFill>
                <a:latin typeface="思源宋体 Heavy" panose="02020900000000000000" pitchFamily="18" charset="-122"/>
                <a:ea typeface="思源宋体 Heavy" panose="02020900000000000000" pitchFamily="18" charset="-122"/>
              </a:rPr>
              <a:t>特征</a:t>
            </a:r>
            <a:r>
              <a:rPr lang="zh-CN" altLang="en-US" sz="2800" b="1" spc="150">
                <a:solidFill>
                  <a:schemeClr val="accent1"/>
                </a:solidFill>
                <a:latin typeface="思源宋体 Heavy" panose="02020900000000000000" pitchFamily="18" charset="-122"/>
                <a:ea typeface="思源宋体 Heavy" panose="02020900000000000000" pitchFamily="18" charset="-122"/>
              </a:rPr>
              <a:t>标识</a:t>
            </a:r>
            <a:endParaRPr lang="zh-CN" altLang="en-US" sz="2800" b="1" spc="150">
              <a:solidFill>
                <a:schemeClr val="accent1"/>
              </a:solidFill>
              <a:latin typeface="思源宋体 Heavy" panose="02020900000000000000" pitchFamily="18" charset="-122"/>
              <a:ea typeface="思源宋体 Heavy" panose="02020900000000000000" pitchFamily="18" charset="-122"/>
            </a:endParaRPr>
          </a:p>
        </p:txBody>
      </p:sp>
      <p:grpSp>
        <p:nvGrpSpPr>
          <p:cNvPr id="2" name="组合 1"/>
          <p:cNvGrpSpPr/>
          <p:nvPr/>
        </p:nvGrpSpPr>
        <p:grpSpPr>
          <a:xfrm>
            <a:off x="397231" y="2193901"/>
            <a:ext cx="10335895" cy="3643630"/>
            <a:chOff x="1375131" y="1739014"/>
            <a:chExt cx="10335895" cy="3643630"/>
          </a:xfrm>
        </p:grpSpPr>
        <p:sp>
          <p:nvSpPr>
            <p:cNvPr id="3" name="TextBox 17"/>
            <p:cNvSpPr txBox="1"/>
            <p:nvPr/>
          </p:nvSpPr>
          <p:spPr>
            <a:xfrm>
              <a:off x="1375131" y="1739014"/>
              <a:ext cx="10335895"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形成</a:t>
              </a:r>
              <a:r>
                <a:rPr lang="en-US" altLang="zh-CN" sz="2000">
                  <a:sym typeface="+mn-lt"/>
                </a:rPr>
                <a:t> XAI </a:t>
              </a:r>
              <a:r>
                <a:rPr lang="zh-CN" altLang="en-US" sz="2000">
                  <a:sym typeface="+mn-lt"/>
                </a:rPr>
                <a:t>特征标识（</a:t>
              </a:r>
              <a:r>
                <a:rPr lang="en-US" altLang="zh-CN" sz="2000">
                  <a:sym typeface="+mn-lt"/>
                </a:rPr>
                <a:t>XAI Signature</a:t>
              </a:r>
              <a:r>
                <a:rPr lang="zh-CN" altLang="en-US" sz="2000">
                  <a:sym typeface="+mn-lt"/>
                </a:rPr>
                <a:t>）</a:t>
              </a:r>
              <a:endParaRPr lang="zh-CN" altLang="en-US" sz="2000">
                <a:sym typeface="+mn-lt"/>
              </a:endParaRPr>
            </a:p>
          </p:txBody>
        </p:sp>
        <p:sp>
          <p:nvSpPr>
            <p:cNvPr id="4" name="TextBox 18"/>
            <p:cNvSpPr txBox="1"/>
            <p:nvPr/>
          </p:nvSpPr>
          <p:spPr>
            <a:xfrm>
              <a:off x="1493241" y="2137794"/>
              <a:ext cx="10217785" cy="3244850"/>
            </a:xfrm>
            <a:prstGeom prst="rect">
              <a:avLst/>
            </a:prstGeom>
          </p:spPr>
          <p:txBody>
            <a:bodyPr wrap="square">
              <a:no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400">
                  <a:sym typeface="+mn-lt"/>
                </a:rPr>
                <a:t>由于</a:t>
              </a:r>
              <a:r>
                <a:rPr lang="en-US" altLang="zh-CN" sz="1400">
                  <a:sym typeface="+mn-lt"/>
                </a:rPr>
                <a:t> SHAP </a:t>
              </a:r>
              <a:r>
                <a:rPr lang="zh-CN" altLang="en-US" sz="1400">
                  <a:sym typeface="+mn-lt"/>
                </a:rPr>
                <a:t>方法为每个类别计算一个贡献值，假设有</a:t>
              </a:r>
              <a:r>
                <a:rPr lang="en-US" altLang="zh-CN" sz="1400">
                  <a:sym typeface="+mn-lt"/>
                </a:rPr>
                <a:t> n </a:t>
              </a:r>
              <a:r>
                <a:rPr lang="zh-CN" altLang="en-US" sz="1400">
                  <a:sym typeface="+mn-lt"/>
                </a:rPr>
                <a:t>个类别，那么我们可以构造一个</a:t>
              </a:r>
              <a:r>
                <a:rPr lang="en-US" altLang="zh-CN" sz="1400">
                  <a:sym typeface="+mn-lt"/>
                </a:rPr>
                <a:t> m*n </a:t>
              </a:r>
              <a:r>
                <a:rPr lang="zh-CN" altLang="en-US" sz="1400">
                  <a:sym typeface="+mn-lt"/>
                </a:rPr>
                <a:t>维</a:t>
              </a:r>
              <a:r>
                <a:rPr lang="en-US" altLang="zh-CN" sz="1400">
                  <a:sym typeface="+mn-lt"/>
                </a:rPr>
                <a:t> SHAP </a:t>
              </a:r>
              <a:r>
                <a:rPr lang="zh-CN" altLang="en-US" sz="1400">
                  <a:sym typeface="+mn-lt"/>
                </a:rPr>
                <a:t>矩阵：</a:t>
              </a:r>
              <a:endParaRPr lang="zh-CN" altLang="en-US" sz="1400">
                <a:sym typeface="+mn-lt"/>
              </a:endParaRPr>
            </a:p>
            <a:p>
              <a:pPr algn="l"/>
              <a:endParaRPr lang="en-US" altLang="zh-CN" sz="1400">
                <a:sym typeface="+mn-lt"/>
              </a:endParaRPr>
            </a:p>
            <a:p>
              <a:pPr algn="l"/>
              <a:endParaRPr lang="en-US" altLang="zh-CN" sz="1400">
                <a:sym typeface="+mn-lt"/>
              </a:endParaRPr>
            </a:p>
            <a:p>
              <a:pPr algn="l"/>
              <a:endParaRPr lang="en-US" altLang="zh-CN" sz="1400">
                <a:sym typeface="+mn-lt"/>
              </a:endParaRPr>
            </a:p>
            <a:p>
              <a:pPr algn="l"/>
              <a:r>
                <a:rPr lang="zh-CN" altLang="en-US" sz="1400">
                  <a:sym typeface="+mn-lt"/>
                </a:rPr>
                <a:t>其中</a:t>
              </a:r>
              <a:r>
                <a:rPr lang="en-US" altLang="zh-CN" sz="1400">
                  <a:sym typeface="+mn-lt"/>
                </a:rPr>
                <a:t> \phi_{i,j} </a:t>
              </a:r>
              <a:r>
                <a:rPr lang="zh-CN" altLang="en-US" sz="1400">
                  <a:sym typeface="+mn-lt"/>
                </a:rPr>
                <a:t>表示神经元</a:t>
              </a:r>
              <a:r>
                <a:rPr lang="en-US" altLang="zh-CN" sz="1400">
                  <a:sym typeface="+mn-lt"/>
                </a:rPr>
                <a:t> i </a:t>
              </a:r>
              <a:r>
                <a:rPr lang="zh-CN" altLang="en-US" sz="1400">
                  <a:sym typeface="+mn-lt"/>
                </a:rPr>
                <a:t>对类别</a:t>
              </a:r>
              <a:r>
                <a:rPr lang="en-US" altLang="zh-CN" sz="1400">
                  <a:sym typeface="+mn-lt"/>
                </a:rPr>
                <a:t> j </a:t>
              </a:r>
              <a:r>
                <a:rPr lang="zh-CN" altLang="en-US" sz="1400">
                  <a:sym typeface="+mn-lt"/>
                </a:rPr>
                <a:t>的</a:t>
              </a:r>
              <a:r>
                <a:rPr lang="en-US" altLang="zh-CN" sz="1400">
                  <a:sym typeface="+mn-lt"/>
                </a:rPr>
                <a:t>SHAP</a:t>
              </a:r>
              <a:r>
                <a:rPr lang="zh-CN" altLang="en-US" sz="1400">
                  <a:sym typeface="+mn-lt"/>
                </a:rPr>
                <a:t>贡献值。最终我们得到一个</a:t>
              </a:r>
              <a:r>
                <a:rPr lang="en-US" altLang="zh-CN" sz="1400">
                  <a:sym typeface="+mn-lt"/>
                </a:rPr>
                <a:t>m*n</a:t>
              </a:r>
              <a:r>
                <a:rPr lang="zh-CN" altLang="en-US" sz="1400">
                  <a:sym typeface="+mn-lt"/>
                </a:rPr>
                <a:t>维特征向量，称为</a:t>
              </a:r>
              <a:r>
                <a:rPr lang="en-US" altLang="zh-CN" sz="1400">
                  <a:sym typeface="+mn-lt"/>
                </a:rPr>
                <a:t> XAI Signature</a:t>
              </a:r>
              <a:r>
                <a:rPr lang="zh-CN" altLang="en-US" sz="1400">
                  <a:sym typeface="+mn-lt"/>
                </a:rPr>
                <a:t>。</a:t>
              </a:r>
              <a:endParaRPr lang="zh-CN" altLang="en-US" sz="1400">
                <a:sym typeface="+mn-lt"/>
              </a:endParaRPr>
            </a:p>
          </p:txBody>
        </p:sp>
      </p:grpSp>
      <p:pic>
        <p:nvPicPr>
          <p:cNvPr id="5" name="图片 4"/>
          <p:cNvPicPr>
            <a:picLocks noChangeAspect="1"/>
          </p:cNvPicPr>
          <p:nvPr/>
        </p:nvPicPr>
        <p:blipFill>
          <a:blip r:embed="rId1"/>
          <a:stretch>
            <a:fillRect/>
          </a:stretch>
        </p:blipFill>
        <p:spPr>
          <a:xfrm>
            <a:off x="4525645" y="2984500"/>
            <a:ext cx="2197100" cy="355600"/>
          </a:xfrm>
          <a:prstGeom prst="rect">
            <a:avLst/>
          </a:prstGeom>
        </p:spPr>
      </p:pic>
      <p:pic>
        <p:nvPicPr>
          <p:cNvPr id="6" name="图片 5"/>
          <p:cNvPicPr>
            <a:picLocks noChangeAspect="1"/>
          </p:cNvPicPr>
          <p:nvPr/>
        </p:nvPicPr>
        <p:blipFill>
          <a:blip r:embed="rId2"/>
          <a:stretch>
            <a:fillRect/>
          </a:stretch>
        </p:blipFill>
        <p:spPr>
          <a:xfrm>
            <a:off x="1853565" y="3846195"/>
            <a:ext cx="7541260" cy="2828290"/>
          </a:xfrm>
          <a:prstGeom prst="rect">
            <a:avLst/>
          </a:prstGeom>
        </p:spPr>
      </p:pic>
      <p:sp>
        <p:nvSpPr>
          <p:cNvPr id="7" name="文本框 6"/>
          <p:cNvSpPr txBox="1"/>
          <p:nvPr/>
        </p:nvSpPr>
        <p:spPr>
          <a:xfrm>
            <a:off x="9597390" y="4178935"/>
            <a:ext cx="2197735" cy="306705"/>
          </a:xfrm>
          <a:prstGeom prst="rect">
            <a:avLst/>
          </a:prstGeom>
          <a:noFill/>
        </p:spPr>
        <p:txBody>
          <a:bodyPr wrap="square" rtlCol="0">
            <a:noAutofit/>
          </a:bodyPr>
          <a:p>
            <a:r>
              <a:rPr lang="en-US" altLang="zh-CN" sz="1400">
                <a:solidFill>
                  <a:schemeClr val="accent3"/>
                </a:solidFill>
                <a:latin typeface="思源黑体 CN Light" panose="020B0300000000000000" pitchFamily="34" charset="-122"/>
                <a:ea typeface="思源黑体 CN Light" panose="020B0300000000000000" pitchFamily="34" charset="-122"/>
              </a:rPr>
              <a:t>这张图提供了 强有力的证据，说明 可解释性方法（XAI）可以用于检测对抗样本，而不仅仅是传统的输入特征或神经元激活值检测方法。</a:t>
            </a:r>
            <a:endParaRPr lang="en-US" altLang="zh-CN" sz="1400">
              <a:solidFill>
                <a:schemeClr val="accent3"/>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4"/>
          <p:cNvPicPr>
            <a:picLocks noGrp="1" noChangeAspect="1" noChangeArrowheads="1"/>
          </p:cNvPicPr>
          <p:nvPr>
            <p:ph type="pic" sz="quarter" idx="10"/>
          </p:nvPr>
        </p:nvPicPr>
        <p:blipFill>
          <a:blip r:embed="rId1">
            <a:extLst>
              <a:ext uri="{28A0092B-C50C-407E-A947-70E740481C1C}">
                <a14:useLocalDpi xmlns:a14="http://schemas.microsoft.com/office/drawing/2010/main" val="0"/>
              </a:ext>
            </a:extLst>
          </a:blip>
          <a:srcRect t="36602" b="36602"/>
          <a:stretch>
            <a:fillRect/>
          </a:stretch>
        </p:blipFill>
        <p:spPr>
          <a:xfrm>
            <a:off x="0" y="0"/>
            <a:ext cx="12192000" cy="1689100"/>
          </a:xfrm>
        </p:spPr>
      </p:pic>
      <p:sp>
        <p:nvSpPr>
          <p:cNvPr id="75" name="矩形 74"/>
          <p:cNvSpPr/>
          <p:nvPr/>
        </p:nvSpPr>
        <p:spPr>
          <a:xfrm>
            <a:off x="0" y="0"/>
            <a:ext cx="12192000" cy="1689100"/>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sp>
        <p:nvSpPr>
          <p:cNvPr id="41" name="文本框 40"/>
          <p:cNvSpPr txBox="1"/>
          <p:nvPr/>
        </p:nvSpPr>
        <p:spPr>
          <a:xfrm>
            <a:off x="2543175" y="438162"/>
            <a:ext cx="7105650" cy="521970"/>
          </a:xfrm>
          <a:prstGeom prst="rect">
            <a:avLst/>
          </a:prstGeom>
          <a:noFill/>
        </p:spPr>
        <p:txBody>
          <a:bodyPr wrap="square" rtlCol="0">
            <a:spAutoFit/>
          </a:bodyPr>
          <a:lstStyle/>
          <a:p>
            <a:pPr algn="ctr"/>
            <a:r>
              <a:rPr lang="zh-CN" altLang="en-US" sz="2800" b="1" spc="150">
                <a:solidFill>
                  <a:schemeClr val="bg1"/>
                </a:solidFill>
                <a:latin typeface="思源宋体 Heavy" panose="02020900000000000000" pitchFamily="18" charset="-122"/>
                <a:ea typeface="思源宋体 Heavy" panose="02020900000000000000" pitchFamily="18" charset="-122"/>
              </a:rPr>
              <a:t>训练对抗样本检测器</a:t>
            </a:r>
            <a:endParaRPr lang="zh-CN" altLang="en-US" sz="2800" b="1" spc="150">
              <a:solidFill>
                <a:schemeClr val="bg1"/>
              </a:solidFill>
              <a:latin typeface="思源宋体 Heavy" panose="02020900000000000000" pitchFamily="18" charset="-122"/>
              <a:ea typeface="思源宋体 Heavy" panose="02020900000000000000" pitchFamily="18" charset="-122"/>
            </a:endParaRPr>
          </a:p>
        </p:txBody>
      </p:sp>
      <p:sp>
        <p:nvSpPr>
          <p:cNvPr id="19" name="TextBox 17"/>
          <p:cNvSpPr txBox="1"/>
          <p:nvPr/>
        </p:nvSpPr>
        <p:spPr>
          <a:xfrm>
            <a:off x="455295" y="2050415"/>
            <a:ext cx="4231640"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生成能欺骗分类器的对抗样本</a:t>
            </a:r>
            <a:endParaRPr lang="zh-CN" altLang="en-US" sz="2000">
              <a:sym typeface="+mn-lt"/>
            </a:endParaRPr>
          </a:p>
        </p:txBody>
      </p:sp>
      <p:sp>
        <p:nvSpPr>
          <p:cNvPr id="20" name="TextBox 18"/>
          <p:cNvSpPr txBox="1"/>
          <p:nvPr/>
        </p:nvSpPr>
        <p:spPr>
          <a:xfrm>
            <a:off x="2700020" y="1716405"/>
            <a:ext cx="6362065" cy="30670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400">
                <a:sym typeface="+mn-lt"/>
              </a:rPr>
              <a:t>有了</a:t>
            </a:r>
            <a:r>
              <a:rPr lang="en-US" altLang="zh-CN" sz="1400">
                <a:sym typeface="+mn-lt"/>
              </a:rPr>
              <a:t> XAI Signature </a:t>
            </a:r>
            <a:r>
              <a:rPr lang="zh-CN" altLang="en-US" sz="1400">
                <a:sym typeface="+mn-lt"/>
              </a:rPr>
              <a:t>后，我们可以训练一个</a:t>
            </a:r>
            <a:r>
              <a:rPr lang="en-US" altLang="zh-CN" sz="1400">
                <a:sym typeface="+mn-lt"/>
              </a:rPr>
              <a:t> </a:t>
            </a:r>
            <a:r>
              <a:rPr lang="zh-CN" altLang="en-US" sz="1400">
                <a:sym typeface="+mn-lt"/>
              </a:rPr>
              <a:t>二分类检测器</a:t>
            </a:r>
            <a:r>
              <a:rPr lang="en-US" altLang="zh-CN" sz="1400">
                <a:sym typeface="+mn-lt"/>
              </a:rPr>
              <a:t> </a:t>
            </a:r>
            <a:r>
              <a:rPr lang="zh-CN" altLang="en-US" sz="1400">
                <a:sym typeface="+mn-lt"/>
              </a:rPr>
              <a:t>来识别</a:t>
            </a:r>
            <a:r>
              <a:rPr lang="en-US" altLang="zh-CN" sz="1400">
                <a:sym typeface="+mn-lt"/>
              </a:rPr>
              <a:t> </a:t>
            </a:r>
            <a:r>
              <a:rPr lang="zh-CN" altLang="en-US" sz="1400">
                <a:sym typeface="+mn-lt"/>
              </a:rPr>
              <a:t>对抗样本。</a:t>
            </a:r>
            <a:endParaRPr lang="zh-CN" altLang="en-US" sz="1400">
              <a:sym typeface="+mn-lt"/>
            </a:endParaRPr>
          </a:p>
        </p:txBody>
      </p:sp>
      <p:sp>
        <p:nvSpPr>
          <p:cNvPr id="2" name="TextBox 17"/>
          <p:cNvSpPr txBox="1"/>
          <p:nvPr/>
        </p:nvSpPr>
        <p:spPr>
          <a:xfrm>
            <a:off x="6391910" y="2177415"/>
            <a:ext cx="3256915"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r>
              <a:rPr lang="zh-CN" altLang="en-US" sz="2000">
                <a:sym typeface="+mn-lt"/>
              </a:rPr>
              <a:t>训练流程</a:t>
            </a:r>
            <a:endParaRPr lang="zh-CN" altLang="en-US" sz="2000">
              <a:sym typeface="+mn-lt"/>
            </a:endParaRPr>
          </a:p>
        </p:txBody>
      </p:sp>
      <p:sp>
        <p:nvSpPr>
          <p:cNvPr id="3" name="TextBox 18"/>
          <p:cNvSpPr txBox="1"/>
          <p:nvPr/>
        </p:nvSpPr>
        <p:spPr>
          <a:xfrm>
            <a:off x="6545580" y="2576195"/>
            <a:ext cx="3893185" cy="2676525"/>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400">
                <a:sym typeface="+mn-lt"/>
              </a:rPr>
              <a:t>训练步骤：</a:t>
            </a:r>
            <a:endParaRPr lang="zh-CN" altLang="en-US" sz="1400">
              <a:sym typeface="+mn-lt"/>
            </a:endParaRPr>
          </a:p>
          <a:p>
            <a:pPr algn="l"/>
            <a:r>
              <a:rPr lang="en-US" altLang="zh-CN" sz="1400">
                <a:sym typeface="+mn-lt"/>
              </a:rPr>
              <a:t>1.</a:t>
            </a:r>
            <a:r>
              <a:rPr lang="zh-CN" altLang="en-US" sz="1400">
                <a:sym typeface="+mn-lt"/>
              </a:rPr>
              <a:t>构建数据集</a:t>
            </a:r>
            <a:endParaRPr lang="zh-CN" altLang="en-US" sz="1400">
              <a:sym typeface="+mn-lt"/>
            </a:endParaRPr>
          </a:p>
          <a:p>
            <a:pPr indent="457200" algn="l"/>
            <a:r>
              <a:rPr lang="en-US" altLang="zh-CN" sz="1400">
                <a:sym typeface="+mn-lt"/>
              </a:rPr>
              <a:t>•</a:t>
            </a:r>
            <a:r>
              <a:rPr lang="zh-CN" altLang="en-US" sz="1400">
                <a:sym typeface="+mn-lt"/>
              </a:rPr>
              <a:t>正常样本的</a:t>
            </a:r>
            <a:r>
              <a:rPr lang="en-US" altLang="zh-CN" sz="1400">
                <a:sym typeface="+mn-lt"/>
              </a:rPr>
              <a:t> XAI Signature </a:t>
            </a:r>
            <a:r>
              <a:rPr lang="zh-CN" altLang="en-US" sz="1400">
                <a:sym typeface="+mn-lt"/>
              </a:rPr>
              <a:t>标记为</a:t>
            </a:r>
            <a:r>
              <a:rPr lang="en-US" altLang="zh-CN" sz="1400">
                <a:sym typeface="+mn-lt"/>
              </a:rPr>
              <a:t> 0</a:t>
            </a:r>
            <a:r>
              <a:rPr lang="zh-CN" altLang="en-US" sz="1400">
                <a:sym typeface="+mn-lt"/>
              </a:rPr>
              <a:t>。</a:t>
            </a:r>
            <a:endParaRPr lang="zh-CN" altLang="en-US" sz="1400">
              <a:sym typeface="+mn-lt"/>
            </a:endParaRPr>
          </a:p>
          <a:p>
            <a:pPr indent="457200" algn="l"/>
            <a:r>
              <a:rPr lang="en-US" altLang="zh-CN" sz="1400">
                <a:sym typeface="+mn-lt"/>
              </a:rPr>
              <a:t>•</a:t>
            </a:r>
            <a:r>
              <a:rPr lang="zh-CN" altLang="en-US" sz="1400">
                <a:sym typeface="+mn-lt"/>
              </a:rPr>
              <a:t>对抗样本的</a:t>
            </a:r>
            <a:r>
              <a:rPr lang="en-US" altLang="zh-CN" sz="1400">
                <a:sym typeface="+mn-lt"/>
              </a:rPr>
              <a:t> XAI Signature </a:t>
            </a:r>
            <a:r>
              <a:rPr lang="zh-CN" altLang="en-US" sz="1400">
                <a:sym typeface="+mn-lt"/>
              </a:rPr>
              <a:t>标记为</a:t>
            </a:r>
            <a:r>
              <a:rPr lang="en-US" altLang="zh-CN" sz="1400">
                <a:sym typeface="+mn-lt"/>
              </a:rPr>
              <a:t> 1</a:t>
            </a:r>
            <a:r>
              <a:rPr lang="zh-CN" altLang="en-US" sz="1400">
                <a:sym typeface="+mn-lt"/>
              </a:rPr>
              <a:t>。</a:t>
            </a:r>
            <a:endParaRPr lang="zh-CN" altLang="en-US" sz="1400">
              <a:sym typeface="+mn-lt"/>
            </a:endParaRPr>
          </a:p>
          <a:p>
            <a:pPr algn="l"/>
            <a:r>
              <a:rPr lang="en-US" altLang="zh-CN" sz="1400">
                <a:sym typeface="+mn-lt"/>
              </a:rPr>
              <a:t>2.</a:t>
            </a:r>
            <a:r>
              <a:rPr lang="zh-CN" altLang="en-US" sz="1400">
                <a:sym typeface="+mn-lt"/>
              </a:rPr>
              <a:t>构建神经网络检测器</a:t>
            </a:r>
            <a:endParaRPr lang="zh-CN" altLang="en-US" sz="1400">
              <a:sym typeface="+mn-lt"/>
            </a:endParaRPr>
          </a:p>
          <a:p>
            <a:pPr indent="457200" algn="l"/>
            <a:r>
              <a:rPr lang="en-US" altLang="zh-CN" sz="1400">
                <a:sym typeface="+mn-lt"/>
              </a:rPr>
              <a:t>•</a:t>
            </a:r>
            <a:r>
              <a:rPr lang="zh-CN" altLang="en-US" sz="1400">
                <a:sym typeface="+mn-lt"/>
              </a:rPr>
              <a:t>输入层：</a:t>
            </a:r>
            <a:r>
              <a:rPr lang="en-US" altLang="zh-CN" sz="1400">
                <a:sym typeface="+mn-lt"/>
              </a:rPr>
              <a:t>m \times n </a:t>
            </a:r>
            <a:r>
              <a:rPr lang="zh-CN" altLang="en-US" sz="1400">
                <a:sym typeface="+mn-lt"/>
              </a:rPr>
              <a:t>维</a:t>
            </a:r>
            <a:r>
              <a:rPr lang="en-US" altLang="zh-CN" sz="1400">
                <a:sym typeface="+mn-lt"/>
              </a:rPr>
              <a:t> SHAP </a:t>
            </a:r>
            <a:r>
              <a:rPr lang="zh-CN" altLang="en-US" sz="1400">
                <a:sym typeface="+mn-lt"/>
              </a:rPr>
              <a:t>向量</a:t>
            </a:r>
            <a:endParaRPr lang="zh-CN" altLang="en-US" sz="1400">
              <a:sym typeface="+mn-lt"/>
            </a:endParaRPr>
          </a:p>
          <a:p>
            <a:pPr indent="457200" algn="l"/>
            <a:r>
              <a:rPr lang="en-US" altLang="zh-CN" sz="1400">
                <a:sym typeface="+mn-lt"/>
              </a:rPr>
              <a:t>•</a:t>
            </a:r>
            <a:r>
              <a:rPr lang="zh-CN" altLang="en-US" sz="1400">
                <a:sym typeface="+mn-lt"/>
              </a:rPr>
              <a:t>隐藏层：全连接层</a:t>
            </a:r>
            <a:r>
              <a:rPr lang="en-US" altLang="zh-CN" sz="1400">
                <a:sym typeface="+mn-lt"/>
              </a:rPr>
              <a:t> + ReLU </a:t>
            </a:r>
            <a:r>
              <a:rPr lang="zh-CN" altLang="en-US" sz="1400">
                <a:sym typeface="+mn-lt"/>
              </a:rPr>
              <a:t>激活</a:t>
            </a:r>
            <a:endParaRPr lang="zh-CN" altLang="en-US" sz="1400">
              <a:sym typeface="+mn-lt"/>
            </a:endParaRPr>
          </a:p>
          <a:p>
            <a:pPr indent="457200" algn="l"/>
            <a:r>
              <a:rPr lang="en-US" altLang="zh-CN" sz="1400">
                <a:sym typeface="+mn-lt"/>
              </a:rPr>
              <a:t>•</a:t>
            </a:r>
            <a:r>
              <a:rPr lang="zh-CN" altLang="en-US" sz="1400">
                <a:sym typeface="+mn-lt"/>
              </a:rPr>
              <a:t>输出层：</a:t>
            </a:r>
            <a:r>
              <a:rPr lang="en-US" altLang="zh-CN" sz="1400">
                <a:sym typeface="+mn-lt"/>
              </a:rPr>
              <a:t>Sigmoid</a:t>
            </a:r>
            <a:r>
              <a:rPr lang="zh-CN" altLang="en-US" sz="1400">
                <a:sym typeface="+mn-lt"/>
              </a:rPr>
              <a:t>（</a:t>
            </a:r>
            <a:r>
              <a:rPr lang="en-US" altLang="zh-CN" sz="1400">
                <a:sym typeface="+mn-lt"/>
              </a:rPr>
              <a:t>0 = </a:t>
            </a:r>
            <a:r>
              <a:rPr lang="zh-CN" altLang="en-US" sz="1400">
                <a:sym typeface="+mn-lt"/>
              </a:rPr>
              <a:t>正常样本</a:t>
            </a:r>
            <a:r>
              <a:rPr lang="en-US" altLang="zh-CN" sz="1400">
                <a:sym typeface="+mn-lt"/>
              </a:rPr>
              <a:t>, 1 = 	</a:t>
            </a:r>
            <a:r>
              <a:rPr lang="zh-CN" altLang="en-US" sz="1400">
                <a:sym typeface="+mn-lt"/>
              </a:rPr>
              <a:t>对抗样本）</a:t>
            </a:r>
            <a:endParaRPr lang="zh-CN" altLang="en-US" sz="1400">
              <a:sym typeface="+mn-lt"/>
            </a:endParaRPr>
          </a:p>
          <a:p>
            <a:pPr algn="l"/>
            <a:r>
              <a:rPr lang="en-US" altLang="zh-CN" sz="1400">
                <a:sym typeface="+mn-lt"/>
              </a:rPr>
              <a:t>3.</a:t>
            </a:r>
            <a:r>
              <a:rPr lang="zh-CN" altLang="en-US" sz="1400">
                <a:sym typeface="+mn-lt"/>
              </a:rPr>
              <a:t>训练检测器</a:t>
            </a:r>
            <a:endParaRPr lang="zh-CN" altLang="en-US" sz="1400">
              <a:sym typeface="+mn-lt"/>
            </a:endParaRPr>
          </a:p>
          <a:p>
            <a:pPr indent="457200" algn="l"/>
            <a:r>
              <a:rPr lang="en-US" altLang="zh-CN" sz="1400">
                <a:sym typeface="+mn-lt"/>
              </a:rPr>
              <a:t>•</a:t>
            </a:r>
            <a:r>
              <a:rPr lang="zh-CN" altLang="en-US" sz="1400">
                <a:sym typeface="+mn-lt"/>
              </a:rPr>
              <a:t>采用交叉熵损失函数，优化模型参数。</a:t>
            </a:r>
            <a:endParaRPr lang="zh-CN" altLang="en-US" sz="1400">
              <a:sym typeface="+mn-lt"/>
            </a:endParaRPr>
          </a:p>
          <a:p>
            <a:pPr algn="l"/>
            <a:endParaRPr lang="zh-CN" altLang="en-US" sz="1400">
              <a:sym typeface="+mn-lt"/>
            </a:endParaRPr>
          </a:p>
        </p:txBody>
      </p:sp>
      <p:pic>
        <p:nvPicPr>
          <p:cNvPr id="5" name="图片 4"/>
          <p:cNvPicPr>
            <a:picLocks noChangeAspect="1"/>
          </p:cNvPicPr>
          <p:nvPr/>
        </p:nvPicPr>
        <p:blipFill>
          <a:blip r:embed="rId2"/>
          <a:stretch>
            <a:fillRect/>
          </a:stretch>
        </p:blipFill>
        <p:spPr>
          <a:xfrm>
            <a:off x="890270" y="2449195"/>
            <a:ext cx="3797300" cy="4269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447800" y="1358900"/>
            <a:ext cx="4648200" cy="2070100"/>
          </a:xfrm>
          <a:prstGeom prst="rect">
            <a:avLst/>
          </a:prstGeom>
        </p:spPr>
      </p:pic>
      <p:sp>
        <p:nvSpPr>
          <p:cNvPr id="3" name="文本框 2"/>
          <p:cNvSpPr txBox="1"/>
          <p:nvPr/>
        </p:nvSpPr>
        <p:spPr>
          <a:xfrm>
            <a:off x="6436360" y="1049655"/>
            <a:ext cx="5423535" cy="2676525"/>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1.正常样本（彩色点）在 XAI 空间中形成清晰的类别簇</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•每种颜色代表一个 CIFAR-10 类别（如 “airplane”, “cat”, “dog” 等）。</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•相同类别的正常样本聚集在一起，说明它们的 SHAP 解释值具有一致性。</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2.对抗样本（黑色点）分布异常</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•对抗样本（adversarial points）没有与正常类别形成相同的聚类模式，而是散落在各个区域。</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lgn="l">
              <a:buClrTx/>
              <a:buSzTx/>
              <a:buNone/>
            </a:pPr>
            <a:r>
              <a:rPr lang="zh-CN" altLang="en-US" sz="1400">
                <a:solidFill>
                  <a:schemeClr val="accent3"/>
                </a:solidFill>
                <a:latin typeface="思源黑体 CN Light" panose="020B0300000000000000" pitchFamily="34" charset="-122"/>
                <a:ea typeface="思源黑体 CN Light" panose="020B0300000000000000" pitchFamily="34" charset="-122"/>
              </a:rPr>
              <a:t>•这表明 对抗攻击会改变 SHAP 解释模式，使得 XAI Signature 变得异常。</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lgn="l">
              <a:buClrTx/>
              <a:buSzTx/>
              <a:buNone/>
            </a:pPr>
            <a:r>
              <a:rPr lang="zh-CN" altLang="en-US" sz="1400">
                <a:solidFill>
                  <a:schemeClr val="accent3"/>
                </a:solidFill>
                <a:latin typeface="思源黑体 CN Light" panose="020B0300000000000000" pitchFamily="34" charset="-122"/>
                <a:ea typeface="思源黑体 CN Light" panose="020B0300000000000000" pitchFamily="34" charset="-122"/>
              </a:rPr>
              <a:t>•这种异常的 XAI Signature 可用于训练检测器来识别对抗样本。</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
        <p:nvSpPr>
          <p:cNvPr id="4" name="文本框 3"/>
          <p:cNvSpPr txBox="1"/>
          <p:nvPr/>
        </p:nvSpPr>
        <p:spPr>
          <a:xfrm>
            <a:off x="752475" y="250825"/>
            <a:ext cx="10004425" cy="798830"/>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这两张图使用UMAP（Uniform Manifold Approximation and Projection） 方法对 XAI Signature（可解释性标识） 进行降维可视化，展示了 正常样本和对抗样本在 SHAP 解释值空间中的分布情况。通过这些图，可以分析对抗样本的分布特点以及不同攻击方法生成的对抗样本在解释性特征上的差异</a:t>
            </a:r>
            <a:r>
              <a:rPr lang="zh-CN" altLang="en-US"/>
              <a:t>。</a:t>
            </a:r>
            <a:endParaRPr lang="zh-CN" altLang="en-US"/>
          </a:p>
        </p:txBody>
      </p:sp>
      <p:pic>
        <p:nvPicPr>
          <p:cNvPr id="5" name="图片 4"/>
          <p:cNvPicPr>
            <a:picLocks noChangeAspect="1"/>
          </p:cNvPicPr>
          <p:nvPr/>
        </p:nvPicPr>
        <p:blipFill>
          <a:blip r:embed="rId2"/>
          <a:stretch>
            <a:fillRect/>
          </a:stretch>
        </p:blipFill>
        <p:spPr>
          <a:xfrm>
            <a:off x="1447800" y="3943985"/>
            <a:ext cx="4660900" cy="2095500"/>
          </a:xfrm>
          <a:prstGeom prst="rect">
            <a:avLst/>
          </a:prstGeom>
        </p:spPr>
      </p:pic>
      <p:sp>
        <p:nvSpPr>
          <p:cNvPr id="6" name="文本框 5"/>
          <p:cNvSpPr txBox="1"/>
          <p:nvPr/>
        </p:nvSpPr>
        <p:spPr>
          <a:xfrm>
            <a:off x="6436360" y="3943985"/>
            <a:ext cx="5424170" cy="2799715"/>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1.不同攻击方法生成的对抗样本在 XAI 解释空间中的分布不同</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•颜色代表不同的攻击方法（如 PGD, FGSM, C&amp;W, DeepFool）。</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•许多攻击方法（PGD, FGSM, DeepFool 等）生成的对抗样本分布较为分散，而一些方法（如 GaussianBlur Attack）可能更集中。</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2.某些攻击方法的 XAI Signature 更接近正常样本</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•例如，某些攻击（如 GaussianBlur Attack）可能更倾向于“隐藏”自己的异常特征，因此它们的 XAI Signature 分布更接近正常样本。</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pPr indent="457200"/>
            <a:r>
              <a:rPr lang="zh-CN" altLang="en-US" sz="1400">
                <a:solidFill>
                  <a:schemeClr val="accent3"/>
                </a:solidFill>
                <a:latin typeface="思源黑体 CN Light" panose="020B0300000000000000" pitchFamily="34" charset="-122"/>
                <a:ea typeface="思源黑体 CN Light" panose="020B0300000000000000" pitchFamily="34" charset="-122"/>
              </a:rPr>
              <a:t>•其他攻击（如 PGD、C&amp;W）则明显偏离正常样本的分布</a:t>
            </a:r>
            <a:r>
              <a:rPr lang="zh-CN" altLang="en-US"/>
              <a:t>。</a:t>
            </a:r>
            <a:endParaRPr lang="zh-CN" altLang="en-US"/>
          </a:p>
          <a:p>
            <a:endParaRPr lang="zh-CN" altLang="en-US"/>
          </a:p>
        </p:txBody>
      </p:sp>
      <p:sp>
        <p:nvSpPr>
          <p:cNvPr id="7" name="文本框 6"/>
          <p:cNvSpPr txBox="1"/>
          <p:nvPr/>
        </p:nvSpPr>
        <p:spPr>
          <a:xfrm>
            <a:off x="274320" y="6039485"/>
            <a:ext cx="5833745" cy="306705"/>
          </a:xfrm>
          <a:prstGeom prst="rect">
            <a:avLst/>
          </a:prstGeom>
          <a:noFill/>
        </p:spPr>
        <p:txBody>
          <a:bodyPr wrap="square" rtlCol="0">
            <a:spAutoFit/>
          </a:bodyPr>
          <a:p>
            <a:pPr indent="457200" algn="l">
              <a:buClrTx/>
              <a:buSzTx/>
              <a:buNone/>
            </a:pPr>
            <a:r>
              <a:rPr lang="zh-CN" altLang="en-US" sz="1400">
                <a:solidFill>
                  <a:schemeClr val="accent3"/>
                </a:solidFill>
                <a:latin typeface="思源黑体 CN Light" panose="020B0300000000000000" pitchFamily="34" charset="-122"/>
                <a:ea typeface="思源黑体 CN Light" panose="020B0300000000000000" pitchFamily="34" charset="-122"/>
              </a:rPr>
              <a:t> 不同攻击方法生成的对抗样本 在 XAI 解释值空间中的分布情况。</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
        <p:nvSpPr>
          <p:cNvPr id="8" name="文本框 7"/>
          <p:cNvSpPr txBox="1"/>
          <p:nvPr/>
        </p:nvSpPr>
        <p:spPr>
          <a:xfrm>
            <a:off x="752475" y="3533140"/>
            <a:ext cx="5683250" cy="306705"/>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正常样本和对抗样本 在XAI特征空间（SHAP 解释值）中的分布情况</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839191" y="1214731"/>
            <a:ext cx="9501505" cy="521970"/>
            <a:chOff x="1935201" y="2228599"/>
            <a:chExt cx="9501505" cy="521970"/>
          </a:xfrm>
        </p:grpSpPr>
        <p:sp>
          <p:nvSpPr>
            <p:cNvPr id="19" name="TextBox 17"/>
            <p:cNvSpPr txBox="1"/>
            <p:nvPr/>
          </p:nvSpPr>
          <p:spPr>
            <a:xfrm>
              <a:off x="1935201" y="2228599"/>
              <a:ext cx="2813685" cy="398780"/>
            </a:xfrm>
            <a:prstGeom prst="rect">
              <a:avLst/>
            </a:prstGeom>
            <a:noFill/>
          </p:spPr>
          <p:txBody>
            <a:bodyPr wrap="square" rtlCol="0">
              <a:spAutoFit/>
            </a:bodyPr>
            <a:lstStyle>
              <a:defPPr>
                <a:defRPr lang="zh-CN"/>
              </a:defPPr>
              <a:lvl1pPr algn="ctr">
                <a:defRPr sz="2800" b="1" spc="150">
                  <a:solidFill>
                    <a:schemeClr val="accent1"/>
                  </a:solidFill>
                  <a:latin typeface="思源宋体 Heavy" panose="02020900000000000000" pitchFamily="18" charset="-122"/>
                  <a:ea typeface="思源宋体 Heavy" panose="02020900000000000000" pitchFamily="18" charset="-122"/>
                </a:defRPr>
              </a:lvl1pPr>
            </a:lstStyle>
            <a:p>
              <a:pPr algn="l"/>
              <a:endParaRPr lang="zh-CN" altLang="en-US" sz="2000">
                <a:sym typeface="+mn-lt"/>
              </a:endParaRPr>
            </a:p>
          </p:txBody>
        </p:sp>
        <p:sp>
          <p:nvSpPr>
            <p:cNvPr id="20" name="TextBox 18"/>
            <p:cNvSpPr txBox="1"/>
            <p:nvPr/>
          </p:nvSpPr>
          <p:spPr>
            <a:xfrm>
              <a:off x="1935201" y="2228599"/>
              <a:ext cx="9501505" cy="521970"/>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400">
                  <a:sym typeface="+mn-lt"/>
                </a:rPr>
                <a:t>在本阶段</a:t>
              </a:r>
              <a:r>
                <a:rPr lang="en-US" altLang="zh-CN" sz="1400">
                  <a:sym typeface="+mn-lt"/>
                </a:rPr>
                <a:t>,</a:t>
              </a:r>
              <a:r>
                <a:rPr lang="zh-CN" altLang="en-US" sz="1400">
                  <a:sym typeface="+mn-lt"/>
                </a:rPr>
                <a:t>我们训练一个二分类检测器</a:t>
              </a:r>
              <a:r>
                <a:rPr lang="en-US" altLang="zh-CN" sz="1400">
                  <a:sym typeface="+mn-lt"/>
                </a:rPr>
                <a:t>,</a:t>
              </a:r>
              <a:r>
                <a:rPr lang="zh-CN" altLang="en-US" sz="1400">
                  <a:sym typeface="+mn-lt"/>
                </a:rPr>
                <a:t>用于区分正常样本和对抗样本</a:t>
              </a:r>
              <a:r>
                <a:rPr lang="en-US" altLang="zh-CN" sz="1400">
                  <a:sym typeface="+mn-lt"/>
                </a:rPr>
                <a:t>:</a:t>
              </a:r>
              <a:endParaRPr lang="en-US" altLang="zh-CN" sz="1400">
                <a:sym typeface="+mn-lt"/>
              </a:endParaRPr>
            </a:p>
            <a:p>
              <a:pPr indent="457200" algn="l"/>
              <a:r>
                <a:rPr lang="zh-CN" altLang="en-US" sz="1400">
                  <a:sym typeface="+mn-lt"/>
                </a:rPr>
                <a:t>将</a:t>
              </a:r>
              <a:r>
                <a:rPr lang="en-US" altLang="zh-CN" sz="1400">
                  <a:sym typeface="+mn-lt"/>
                </a:rPr>
                <a:t> XAI </a:t>
              </a:r>
              <a:r>
                <a:rPr lang="zh-CN" altLang="en-US" sz="1400">
                  <a:sym typeface="+mn-lt"/>
                </a:rPr>
                <a:t>特征标识输入检测器</a:t>
              </a:r>
              <a:r>
                <a:rPr lang="en-US" altLang="zh-CN" sz="1400">
                  <a:sym typeface="+mn-lt"/>
                </a:rPr>
                <a:t>，</a:t>
              </a:r>
              <a:r>
                <a:rPr lang="zh-CN" altLang="en-US" sz="1400">
                  <a:sym typeface="+mn-lt"/>
                </a:rPr>
                <a:t>依据检测器输出</a:t>
              </a:r>
              <a:r>
                <a:rPr lang="en-US" altLang="zh-CN" sz="1400">
                  <a:sym typeface="+mn-lt"/>
                </a:rPr>
                <a:t>,</a:t>
              </a:r>
              <a:r>
                <a:rPr lang="zh-CN" altLang="en-US" sz="1400">
                  <a:sym typeface="+mn-lt"/>
                </a:rPr>
                <a:t>判断该样本是正常样本还是对抗样本。</a:t>
              </a:r>
              <a:endParaRPr lang="zh-CN" altLang="en-US" sz="1400">
                <a:sym typeface="+mn-lt"/>
              </a:endParaRPr>
            </a:p>
          </p:txBody>
        </p:sp>
      </p:grpSp>
      <p:sp>
        <p:nvSpPr>
          <p:cNvPr id="41" name="文本框 40"/>
          <p:cNvSpPr txBox="1"/>
          <p:nvPr/>
        </p:nvSpPr>
        <p:spPr>
          <a:xfrm>
            <a:off x="315595" y="527685"/>
            <a:ext cx="5520690" cy="521970"/>
          </a:xfrm>
          <a:prstGeom prst="rect">
            <a:avLst/>
          </a:prstGeom>
          <a:noFill/>
        </p:spPr>
        <p:txBody>
          <a:bodyPr wrap="square" rtlCol="0">
            <a:spAutoFit/>
          </a:bodyPr>
          <a:lstStyle/>
          <a:p>
            <a:pPr algn="ctr"/>
            <a:r>
              <a:rPr lang="zh-CN" altLang="en-US" sz="2800" b="1" spc="150">
                <a:solidFill>
                  <a:schemeClr val="accent1"/>
                </a:solidFill>
                <a:latin typeface="思源宋体 Heavy" panose="02020900000000000000" pitchFamily="18" charset="-122"/>
                <a:ea typeface="思源宋体 Heavy" panose="02020900000000000000" pitchFamily="18" charset="-122"/>
              </a:rPr>
              <a:t>二分类任务（检测对抗样本）</a:t>
            </a:r>
            <a:endParaRPr lang="zh-CN" altLang="en-US" sz="2800" b="1" spc="15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p:cNvSpPr txBox="1"/>
          <p:nvPr/>
        </p:nvSpPr>
        <p:spPr>
          <a:xfrm>
            <a:off x="2830195" y="6066790"/>
            <a:ext cx="5520690" cy="306705"/>
          </a:xfrm>
          <a:prstGeom prst="rect">
            <a:avLst/>
          </a:prstGeom>
          <a:noFill/>
        </p:spPr>
        <p:txBody>
          <a:bodyPr wrap="square" rtlCol="0">
            <a:spAutoFit/>
          </a:bodyPr>
          <a:p>
            <a:r>
              <a:rPr lang="zh-CN" altLang="en-US" sz="1400">
                <a:solidFill>
                  <a:schemeClr val="accent3"/>
                </a:solidFill>
                <a:latin typeface="思源黑体 CN Light" panose="020B0300000000000000" pitchFamily="34" charset="-122"/>
                <a:ea typeface="思源黑体 CN Light" panose="020B0300000000000000" pitchFamily="34" charset="-122"/>
              </a:rPr>
              <a:t>基于 XAI Signature（可解释性标识）的对抗样本检测流程</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pic>
        <p:nvPicPr>
          <p:cNvPr id="4" name="图片 3"/>
          <p:cNvPicPr>
            <a:picLocks noChangeAspect="1"/>
          </p:cNvPicPr>
          <p:nvPr/>
        </p:nvPicPr>
        <p:blipFill>
          <a:blip r:embed="rId1"/>
          <a:stretch>
            <a:fillRect/>
          </a:stretch>
        </p:blipFill>
        <p:spPr>
          <a:xfrm>
            <a:off x="450850" y="1789430"/>
            <a:ext cx="11290300" cy="4102100"/>
          </a:xfrm>
          <a:prstGeom prst="rect">
            <a:avLst/>
          </a:prstGeom>
        </p:spPr>
      </p:pic>
      <p:sp>
        <p:nvSpPr>
          <p:cNvPr id="5" name="文本框 4"/>
          <p:cNvSpPr txBox="1"/>
          <p:nvPr/>
        </p:nvSpPr>
        <p:spPr>
          <a:xfrm>
            <a:off x="8128000" y="826770"/>
            <a:ext cx="4064000" cy="798830"/>
          </a:xfrm>
          <a:prstGeom prst="rect">
            <a:avLst/>
          </a:prstGeom>
          <a:noFill/>
        </p:spPr>
        <p:txBody>
          <a:bodyPr wrap="square" rtlCol="0">
            <a:spAutoFit/>
          </a:bodyPr>
          <a:p>
            <a:r>
              <a:rPr lang="en-US" altLang="zh-CN"/>
              <a:t>	</a:t>
            </a:r>
            <a:r>
              <a:rPr lang="zh-CN" altLang="en-US" sz="1400">
                <a:solidFill>
                  <a:schemeClr val="accent3"/>
                </a:solidFill>
                <a:latin typeface="思源黑体 CN Light" panose="020B0300000000000000" pitchFamily="34" charset="-122"/>
                <a:ea typeface="思源黑体 CN Light" panose="020B0300000000000000" pitchFamily="34" charset="-122"/>
              </a:rPr>
              <a:t>1.Phase I: 创建对抗/正常样本库</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	2.Phase II: 生成 XAI 特征标识</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a:p>
            <a:r>
              <a:rPr lang="zh-CN" altLang="en-US" sz="1400">
                <a:solidFill>
                  <a:schemeClr val="accent3"/>
                </a:solidFill>
                <a:latin typeface="思源黑体 CN Light" panose="020B0300000000000000" pitchFamily="34" charset="-122"/>
                <a:ea typeface="思源黑体 CN Light" panose="020B0300000000000000" pitchFamily="34" charset="-122"/>
              </a:rPr>
              <a:t>	3.Phase III: 构建检测器</a:t>
            </a:r>
            <a:endParaRPr lang="zh-CN" altLang="en-US" sz="1400">
              <a:solidFill>
                <a:schemeClr val="accent3"/>
              </a:solidFill>
              <a:latin typeface="思源黑体 CN Light" panose="020B0300000000000000" pitchFamily="34" charset="-122"/>
              <a:ea typeface="思源黑体 CN Light" panose="020B0300000000000000" pitchFamily="34" charset="-122"/>
            </a:endParaRPr>
          </a:p>
        </p:txBody>
      </p:sp>
    </p:spTree>
  </p:cSld>
  <p:clrMapOvr>
    <a:masterClrMapping/>
  </p:clrMapOvr>
</p:sld>
</file>

<file path=ppt/tags/tag1.xml><?xml version="1.0" encoding="utf-8"?>
<p:tagLst xmlns:p="http://schemas.openxmlformats.org/presentationml/2006/main">
  <p:tag name="ISPRING_SLIDE_HAS_SCREEN_REC" val="1"/>
</p:tagLst>
</file>

<file path=ppt/tags/tag2.xml><?xml version="1.0" encoding="utf-8"?>
<p:tagLst xmlns:p="http://schemas.openxmlformats.org/presentationml/2006/main">
  <p:tag name="ISPRING_SLIDE_HAS_SCREEN_REC" val="1"/>
</p:tagLst>
</file>

<file path=ppt/theme/theme1.xml><?xml version="1.0" encoding="utf-8"?>
<a:theme xmlns:a="http://schemas.openxmlformats.org/drawingml/2006/main" name="Office 主题​​">
  <a:themeElements>
    <a:clrScheme name="深红+深灰">
      <a:dk1>
        <a:srgbClr val="000000"/>
      </a:dk1>
      <a:lt1>
        <a:srgbClr val="FFFFFF"/>
      </a:lt1>
      <a:dk2>
        <a:srgbClr val="768395"/>
      </a:dk2>
      <a:lt2>
        <a:srgbClr val="F0F0F0"/>
      </a:lt2>
      <a:accent1>
        <a:srgbClr val="AA2928"/>
      </a:accent1>
      <a:accent2>
        <a:srgbClr val="EA7D7C"/>
      </a:accent2>
      <a:accent3>
        <a:srgbClr val="3F3F3F"/>
      </a:accent3>
      <a:accent4>
        <a:srgbClr val="818181"/>
      </a:accent4>
      <a:accent5>
        <a:srgbClr val="A5A5A5"/>
      </a:accent5>
      <a:accent6>
        <a:srgbClr val="C9C9C9"/>
      </a:accent6>
      <a:hlink>
        <a:srgbClr val="D34746"/>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深红+深灰">
      <a:dk1>
        <a:srgbClr val="000000"/>
      </a:dk1>
      <a:lt1>
        <a:srgbClr val="FFFFFF"/>
      </a:lt1>
      <a:dk2>
        <a:srgbClr val="768395"/>
      </a:dk2>
      <a:lt2>
        <a:srgbClr val="F0F0F0"/>
      </a:lt2>
      <a:accent1>
        <a:srgbClr val="AA2928"/>
      </a:accent1>
      <a:accent2>
        <a:srgbClr val="EA7D7C"/>
      </a:accent2>
      <a:accent3>
        <a:srgbClr val="3F3F3F"/>
      </a:accent3>
      <a:accent4>
        <a:srgbClr val="818181"/>
      </a:accent4>
      <a:accent5>
        <a:srgbClr val="A5A5A5"/>
      </a:accent5>
      <a:accent6>
        <a:srgbClr val="C9C9C9"/>
      </a:accent6>
      <a:hlink>
        <a:srgbClr val="D34746"/>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3365</Words>
  <Application>WPS 文字</Application>
  <PresentationFormat>宽屏</PresentationFormat>
  <Paragraphs>187</Paragraphs>
  <Slides>13</Slides>
  <Notes>2</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13</vt:i4>
      </vt:variant>
    </vt:vector>
  </HeadingPairs>
  <TitlesOfParts>
    <vt:vector size="35" baseType="lpstr">
      <vt:lpstr>Arial</vt:lpstr>
      <vt:lpstr>宋体</vt:lpstr>
      <vt:lpstr>Wingdings</vt:lpstr>
      <vt:lpstr>思源宋体 Heavy</vt:lpstr>
      <vt:lpstr>汉仪书宋二KW</vt:lpstr>
      <vt:lpstr>思源黑体 CN Light</vt:lpstr>
      <vt:lpstr>Calibri</vt:lpstr>
      <vt:lpstr>等线</vt:lpstr>
      <vt:lpstr>汉仪中黑KW</vt:lpstr>
      <vt:lpstr>微软雅黑</vt:lpstr>
      <vt:lpstr>汉仪中等线KW</vt:lpstr>
      <vt:lpstr>Helvetica Neue</vt:lpstr>
      <vt:lpstr>汉仪旗黑</vt:lpstr>
      <vt:lpstr>宋体</vt:lpstr>
      <vt:lpstr>Arial Unicode MS</vt:lpstr>
      <vt:lpstr>微软雅黑</vt:lpstr>
      <vt:lpstr>思源宋体 Heavy</vt:lpstr>
      <vt:lpstr>思源黑体 CN Light</vt:lpstr>
      <vt:lpstr>等线</vt:lpstr>
      <vt:lpstr>Apple Color Emoji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WPS_1733129242</cp:lastModifiedBy>
  <cp:revision>20</cp:revision>
  <dcterms:created xsi:type="dcterms:W3CDTF">2025-03-20T14:08:51Z</dcterms:created>
  <dcterms:modified xsi:type="dcterms:W3CDTF">2025-03-20T14:08:51Z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2052-7.2.2.8955</vt:lpwstr>
  </property>
  <property fmtid="{D5CDD505-2E9C-101B-9397-08002B2CF9AE}" pid="3" name="KSOTemplateUUID">
    <vt:lpwstr>v1.0_mb_zTRBwOkk6jegK/EGCRRUZA==</vt:lpwstr>
  </property>
  <property fmtid="{D5CDD505-2E9C-101B-9397-08002B2CF9AE}" pid="4" name="ICV">
    <vt:lpwstr>7F27E2947DC9039BD70ADC678227953C_41</vt:lpwstr>
  </property>
</Properties>
</file>