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Autonomous Video based Aquatic Alarm and Monitoring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Drowning is the 3rd leading cause of unintentional injury death worldwide accouting to 372 000 annual drowning deaths worldwide.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Coastal drowning in the United States alone accounts for US$ 273 million each year in direct and indirect costs. In Australia and Canada, the total annual cost of drowning injury is US$ 85.5 million and US$ 173 million respectively.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Drowning is one of the top 5 causes of death for people aged 1-14 years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6309360" y="1828800"/>
            <a:ext cx="2904120" cy="4205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822960" y="1828800"/>
            <a:ext cx="5028840" cy="4205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2589480" y="2651760"/>
            <a:ext cx="1188360" cy="548280"/>
          </a:xfrm>
          <a:prstGeom prst="rect">
            <a:avLst/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1280160" y="3931920"/>
            <a:ext cx="3840120" cy="173700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Primary Sensors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Alarm(Buzzer,LED)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>
            <a:off x="1097280" y="2286000"/>
            <a:ext cx="1371240" cy="13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8"/>
          <p:cNvSpPr/>
          <p:nvPr/>
        </p:nvSpPr>
        <p:spPr>
          <a:xfrm>
            <a:off x="2194560" y="5486400"/>
            <a:ext cx="173700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On-site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9"/>
          <p:cNvSpPr/>
          <p:nvPr/>
        </p:nvSpPr>
        <p:spPr>
          <a:xfrm>
            <a:off x="6949440" y="5394960"/>
            <a:ext cx="173700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Remote Monitoring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0"/>
          <p:cNvSpPr/>
          <p:nvPr/>
        </p:nvSpPr>
        <p:spPr>
          <a:xfrm>
            <a:off x="3183840" y="3200400"/>
            <a:ext cx="165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1"/>
          <p:cNvSpPr/>
          <p:nvPr/>
        </p:nvSpPr>
        <p:spPr>
          <a:xfrm>
            <a:off x="4206240" y="6217920"/>
            <a:ext cx="2559960" cy="1005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Life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2"/>
          <p:cNvSpPr/>
          <p:nvPr/>
        </p:nvSpPr>
        <p:spPr>
          <a:xfrm>
            <a:off x="6858000" y="3657600"/>
            <a:ext cx="1737000" cy="82260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CDP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3"/>
          <p:cNvSpPr/>
          <p:nvPr/>
        </p:nvSpPr>
        <p:spPr>
          <a:xfrm>
            <a:off x="4937760" y="1371600"/>
            <a:ext cx="3657240" cy="1279800"/>
          </a:xfrm>
          <a:prstGeom prst="cloudCallout">
            <a:avLst>
              <a:gd name="adj1" fmla="val 3726"/>
              <a:gd name="adj2" fmla="val 3967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 (S3,Drop-box)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4"/>
          <p:cNvSpPr/>
          <p:nvPr/>
        </p:nvSpPr>
        <p:spPr>
          <a:xfrm flipV="1">
            <a:off x="5120640" y="4069080"/>
            <a:ext cx="1737360" cy="73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15"/>
          <p:cNvSpPr/>
          <p:nvPr/>
        </p:nvSpPr>
        <p:spPr>
          <a:xfrm flipH="1">
            <a:off x="5669280" y="4480560"/>
            <a:ext cx="2011680" cy="1737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 Contours based Drowning Detection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103120" y="3200400"/>
            <a:ext cx="5394600" cy="1462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3840480" y="2377440"/>
            <a:ext cx="21942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Swimming pool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787920" y="1654560"/>
            <a:ext cx="21942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Swimming pool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846320" y="2111760"/>
            <a:ext cx="360" cy="265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2326320" y="3450960"/>
            <a:ext cx="242676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1.Gray-scale Conversion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(bg/fg detection)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4897440" y="3456000"/>
            <a:ext cx="21942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2.Gaussian Blur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(Smooth objects)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2329200" y="4010400"/>
            <a:ext cx="246564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3.Subtract from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Avg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4849200" y="4023360"/>
            <a:ext cx="246564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4.Add the current image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the Avg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Line 10"/>
          <p:cNvSpPr/>
          <p:nvPr/>
        </p:nvSpPr>
        <p:spPr>
          <a:xfrm>
            <a:off x="4846320" y="2834640"/>
            <a:ext cx="3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2103120" y="5000400"/>
            <a:ext cx="5394600" cy="14626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2"/>
          <p:cNvSpPr/>
          <p:nvPr/>
        </p:nvSpPr>
        <p:spPr>
          <a:xfrm>
            <a:off x="4855680" y="5104800"/>
            <a:ext cx="246564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6.Find all the Contours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2352240" y="5195520"/>
            <a:ext cx="21942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6.Find all the Edges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4"/>
          <p:cNvSpPr/>
          <p:nvPr/>
        </p:nvSpPr>
        <p:spPr>
          <a:xfrm>
            <a:off x="2337840" y="5824800"/>
            <a:ext cx="21942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7.Calculate the area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inside the contour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5"/>
          <p:cNvSpPr/>
          <p:nvPr/>
        </p:nvSpPr>
        <p:spPr>
          <a:xfrm>
            <a:off x="4857840" y="5824800"/>
            <a:ext cx="219420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8.Discard if its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 small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16"/>
          <p:cNvSpPr/>
          <p:nvPr/>
        </p:nvSpPr>
        <p:spPr>
          <a:xfrm>
            <a:off x="4846320" y="4663440"/>
            <a:ext cx="9360" cy="336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7"/>
          <p:cNvSpPr/>
          <p:nvPr/>
        </p:nvSpPr>
        <p:spPr>
          <a:xfrm>
            <a:off x="7680960" y="3657600"/>
            <a:ext cx="201132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Pre-Processing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7680960" y="5457600"/>
            <a:ext cx="201132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9"/>
          <p:cNvSpPr/>
          <p:nvPr/>
        </p:nvSpPr>
        <p:spPr>
          <a:xfrm>
            <a:off x="3720960" y="6753600"/>
            <a:ext cx="201132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Alarm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Line 20"/>
          <p:cNvSpPr/>
          <p:nvPr/>
        </p:nvSpPr>
        <p:spPr>
          <a:xfrm>
            <a:off x="4846320" y="6463440"/>
            <a:ext cx="360" cy="29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7876440" y="1741320"/>
            <a:ext cx="1714320" cy="2114280"/>
          </a:xfrm>
          <a:prstGeom prst="rect">
            <a:avLst/>
          </a:prstGeom>
          <a:ln>
            <a:noFill/>
          </a:ln>
        </p:spPr>
      </p:pic>
      <p:sp>
        <p:nvSpPr>
          <p:cNvPr id="110" name="TextShape 1"/>
          <p:cNvSpPr txBox="1"/>
          <p:nvPr/>
        </p:nvSpPr>
        <p:spPr>
          <a:xfrm>
            <a:off x="365760" y="-60120"/>
            <a:ext cx="5997960" cy="77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modules: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core. Core 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imgproc. Image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imgcodecs. Image file reading and writing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videoio. Video I/O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highgui. High-level GUI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video. Video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calib3d. Camera Calibration and 3D Reconstruction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features2d. 2D Features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objdetect. Object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ml. 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flann. Clustering and Search in Multi-Dimensional Spaces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photo. Computational Photography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stitching. Images stitching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cudaarithm. Operations on Matrices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cudabgsegm. Background Segmentation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cudacodec. Video Encoding/Decoding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cudafeatures2d. Feature Detection and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cudafilters. Image Filtering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cudaimgproc. Image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cudalegacy. Legacy 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cudaobjdetect. Object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cudaoptflow. Optical 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cudastereo. Stereo Correspondence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cudawarping. Image Warping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cudev. Device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shape. Shape Distance and Matching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superres. Super Resolution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videostab. Video Stabilization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viz. 3D Visualizer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2017-04-07T11:07:30Z</dcterms:created>
  <dc:creator/>
  <dc:description/>
  <dc:language>en-US</dc:language>
  <cp:lastModifiedBy/>
  <dcterms:modified xsi:type="dcterms:W3CDTF">2017-04-07T16:42:50Z</dcterms:modified>
  <cp:revision>5</cp:revision>
  <dc:subject/>
  <dc:title/>
</cp:coreProperties>
</file>