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dccddd0f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dccddd0f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dccddd0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dccddd0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dccddd0f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dccddd0f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dccddd0f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dccddd0f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dccddd0f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dccddd0f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dccddd0f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dccddd0f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dccddd0f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dccddd0f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0f9c44b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0f9c44b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dccddd0f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dccddd0f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0f9c44b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0f9c44b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dccddd0f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dccddd0f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0f9c44b3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0f9c44b3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dccddd0f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dccddd0f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dccddd0f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dccddd0f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dccddd0f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dccddd0f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dccddd0f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dccddd0f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dccddd0f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dccddd0f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dccddd0f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cdccddd0f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dccddd0f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dccddd0f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dccddd0f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dccddd0f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dccddd0f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dccddd0f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dccddd0f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dccddd0f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dccddd0f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dccddd0f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dccddd0f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dccddd0f5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dccddd0f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dccddd0f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scikit-learn.org/" TargetMode="External"/><Relationship Id="rId4" Type="http://schemas.openxmlformats.org/officeDocument/2006/relationships/hyperlink" Target="https://www.learndatasci.com/glossary/tf-idf-term-frequency-inverse-document-frequenc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Content-Based Restaurant Recommendation System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Zomato Bangalore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a:t>
            </a:r>
            <a:endParaRPr/>
          </a:p>
        </p:txBody>
      </p:sp>
      <p:sp>
        <p:nvSpPr>
          <p:cNvPr id="142" name="Google Shape;142;p22"/>
          <p:cNvSpPr txBox="1"/>
          <p:nvPr>
            <p:ph idx="1" type="body"/>
          </p:nvPr>
        </p:nvSpPr>
        <p:spPr>
          <a:xfrm>
            <a:off x="729450" y="2078875"/>
            <a:ext cx="5401500" cy="2322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Potential</a:t>
            </a:r>
            <a:r>
              <a:rPr lang="en" sz="1000"/>
              <a:t> Insights:</a:t>
            </a:r>
            <a:endParaRPr sz="1000"/>
          </a:p>
          <a:p>
            <a:pPr indent="-292100" lvl="1" marL="914400" rtl="0" algn="l">
              <a:spcBef>
                <a:spcPts val="0"/>
              </a:spcBef>
              <a:spcAft>
                <a:spcPts val="0"/>
              </a:spcAft>
              <a:buSzPts val="1000"/>
              <a:buChar char="○"/>
            </a:pPr>
            <a:r>
              <a:rPr lang="en" sz="1000"/>
              <a:t>The dataset contains rich information about various aspects of restaurants, such as their ratings, cuisines, locations, and customer reviews. This information can be leveraged to gain insights into the restaurant industry and build recommendation systems to assist users in finding suitable dining options.</a:t>
            </a:r>
            <a:endParaRPr sz="1000"/>
          </a:p>
          <a:p>
            <a:pPr indent="-292100" lvl="1" marL="914400" rtl="0" algn="l">
              <a:spcBef>
                <a:spcPts val="0"/>
              </a:spcBef>
              <a:spcAft>
                <a:spcPts val="0"/>
              </a:spcAft>
              <a:buSzPts val="1000"/>
              <a:buChar char="○"/>
            </a:pPr>
            <a:r>
              <a:rPr lang="en" sz="1000"/>
              <a:t>Data preprocessing is an important part in this project since we have wide varieties of datas.</a:t>
            </a:r>
            <a:endParaRPr sz="1000"/>
          </a:p>
          <a:p>
            <a:pPr indent="0" lvl="0" marL="457200" rtl="0" algn="l">
              <a:spcBef>
                <a:spcPts val="1200"/>
              </a:spcBef>
              <a:spcAft>
                <a:spcPts val="1200"/>
              </a:spcAft>
              <a:buNone/>
            </a:pPr>
            <a:r>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48" name="Google Shape;148;p23"/>
          <p:cNvSpPr txBox="1"/>
          <p:nvPr>
            <p:ph idx="1" type="body"/>
          </p:nvPr>
        </p:nvSpPr>
        <p:spPr>
          <a:xfrm>
            <a:off x="729450" y="2078875"/>
            <a:ext cx="7007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Cleaning:</a:t>
            </a:r>
            <a:endParaRPr/>
          </a:p>
          <a:p>
            <a:pPr indent="-298450" lvl="1" marL="914400" rtl="0" algn="l">
              <a:spcBef>
                <a:spcPts val="0"/>
              </a:spcBef>
              <a:spcAft>
                <a:spcPts val="0"/>
              </a:spcAft>
              <a:buSzPts val="1100"/>
              <a:buChar char="○"/>
            </a:pPr>
            <a:r>
              <a:rPr lang="en"/>
              <a:t>Loading the dataset.</a:t>
            </a:r>
            <a:endParaRPr/>
          </a:p>
          <a:p>
            <a:pPr indent="-298450" lvl="1" marL="914400" rtl="0" algn="l">
              <a:spcBef>
                <a:spcPts val="0"/>
              </a:spcBef>
              <a:spcAft>
                <a:spcPts val="0"/>
              </a:spcAft>
              <a:buSzPts val="1100"/>
              <a:buChar char="○"/>
            </a:pPr>
            <a:r>
              <a:rPr lang="en"/>
              <a:t>Handling duplicates and missing values.</a:t>
            </a:r>
            <a:endParaRPr/>
          </a:p>
          <a:p>
            <a:pPr indent="-298450" lvl="1" marL="914400" rtl="0" algn="l">
              <a:spcBef>
                <a:spcPts val="0"/>
              </a:spcBef>
              <a:spcAft>
                <a:spcPts val="0"/>
              </a:spcAft>
              <a:buSzPts val="1100"/>
              <a:buChar char="○"/>
            </a:pPr>
            <a:r>
              <a:rPr lang="en"/>
              <a:t>Removing </a:t>
            </a:r>
            <a:r>
              <a:rPr lang="en"/>
              <a:t>unnecessary</a:t>
            </a:r>
            <a:r>
              <a:rPr lang="en"/>
              <a:t> columns</a:t>
            </a:r>
            <a:endParaRPr/>
          </a:p>
          <a:p>
            <a:pPr indent="-298450" lvl="1" marL="914400" rtl="0" algn="l">
              <a:spcBef>
                <a:spcPts val="0"/>
              </a:spcBef>
              <a:spcAft>
                <a:spcPts val="0"/>
              </a:spcAft>
              <a:buSzPts val="1100"/>
              <a:buChar char="○"/>
            </a:pPr>
            <a:r>
              <a:rPr lang="en"/>
              <a:t>Transforming columns like 'rate' and 'cost'.</a:t>
            </a:r>
            <a:endParaRPr/>
          </a:p>
          <a:p>
            <a:pPr indent="-298450" lvl="1" marL="914400" rtl="0" algn="l">
              <a:spcBef>
                <a:spcPts val="0"/>
              </a:spcBef>
              <a:spcAft>
                <a:spcPts val="0"/>
              </a:spcAft>
              <a:buSzPts val="1100"/>
              <a:buChar char="○"/>
            </a:pPr>
            <a:r>
              <a:rPr lang="en"/>
              <a:t>Applying MinMax scaling to the 'Mean Rating' feature and rounding to 2 decimal places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pic>
        <p:nvPicPr>
          <p:cNvPr id="154" name="Google Shape;154;p24"/>
          <p:cNvPicPr preferRelativeResize="0"/>
          <p:nvPr/>
        </p:nvPicPr>
        <p:blipFill>
          <a:blip r:embed="rId3">
            <a:alphaModFix/>
          </a:blip>
          <a:stretch>
            <a:fillRect/>
          </a:stretch>
        </p:blipFill>
        <p:spPr>
          <a:xfrm>
            <a:off x="233575" y="2571750"/>
            <a:ext cx="8839200" cy="16259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Preprocessing</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Text Cleaning (Reviews List)</a:t>
            </a:r>
            <a:endParaRPr/>
          </a:p>
          <a:p>
            <a:pPr indent="-298450" lvl="1" marL="914400" rtl="0" algn="l">
              <a:spcBef>
                <a:spcPts val="0"/>
              </a:spcBef>
              <a:spcAft>
                <a:spcPts val="0"/>
              </a:spcAft>
              <a:buSzPts val="1100"/>
              <a:buChar char="○"/>
            </a:pPr>
            <a:r>
              <a:rPr lang="en"/>
              <a:t>Lowercasing: Convert text to lowercase.</a:t>
            </a:r>
            <a:endParaRPr/>
          </a:p>
          <a:p>
            <a:pPr indent="-298450" lvl="1" marL="914400" rtl="0" algn="l">
              <a:spcBef>
                <a:spcPts val="0"/>
              </a:spcBef>
              <a:spcAft>
                <a:spcPts val="0"/>
              </a:spcAft>
              <a:buSzPts val="1100"/>
              <a:buChar char="○"/>
            </a:pPr>
            <a:r>
              <a:rPr lang="en"/>
              <a:t>Removing Punctuation: Eliminate punctuation marks from text data.</a:t>
            </a:r>
            <a:endParaRPr/>
          </a:p>
          <a:p>
            <a:pPr indent="-298450" lvl="1" marL="914400" rtl="0" algn="l">
              <a:spcBef>
                <a:spcPts val="0"/>
              </a:spcBef>
              <a:spcAft>
                <a:spcPts val="0"/>
              </a:spcAft>
              <a:buSzPts val="1100"/>
              <a:buChar char="○"/>
            </a:pPr>
            <a:r>
              <a:rPr lang="en"/>
              <a:t>Removing Stopwords: Omit common stopwords from text. (Reviews)</a:t>
            </a:r>
            <a:endParaRPr/>
          </a:p>
          <a:p>
            <a:pPr indent="-298450" lvl="1" marL="914400" rtl="0" algn="l">
              <a:spcBef>
                <a:spcPts val="0"/>
              </a:spcBef>
              <a:spcAft>
                <a:spcPts val="0"/>
              </a:spcAft>
              <a:buSzPts val="1100"/>
              <a:buChar char="○"/>
            </a:pPr>
            <a:r>
              <a:rPr lang="en"/>
              <a:t>Removing URLs: Delete URLs from text.</a:t>
            </a:r>
            <a:endParaRPr/>
          </a:p>
          <a:p>
            <a:pPr indent="-311150" lvl="0" marL="457200" rtl="0" algn="l">
              <a:spcBef>
                <a:spcPts val="0"/>
              </a:spcBef>
              <a:spcAft>
                <a:spcPts val="0"/>
              </a:spcAft>
              <a:buSzPts val="1300"/>
              <a:buChar char="●"/>
            </a:pPr>
            <a:r>
              <a:rPr lang="en"/>
              <a:t>Correcting Spelling Errors in the restaurant name</a:t>
            </a:r>
            <a:endParaRPr/>
          </a:p>
          <a:p>
            <a:pPr indent="0" lvl="0" marL="457200" rtl="0" algn="l">
              <a:spcBef>
                <a:spcPts val="1200"/>
              </a:spcBef>
              <a:spcAft>
                <a:spcPts val="1200"/>
              </a:spcAft>
              <a:buNone/>
            </a:pPr>
            <a:r>
              <a:t/>
            </a:r>
            <a:endParaRPr/>
          </a:p>
        </p:txBody>
      </p:sp>
      <p:pic>
        <p:nvPicPr>
          <p:cNvPr id="161" name="Google Shape;161;p25"/>
          <p:cNvPicPr preferRelativeResize="0"/>
          <p:nvPr/>
        </p:nvPicPr>
        <p:blipFill>
          <a:blip r:embed="rId3">
            <a:alphaModFix/>
          </a:blip>
          <a:stretch>
            <a:fillRect/>
          </a:stretch>
        </p:blipFill>
        <p:spPr>
          <a:xfrm>
            <a:off x="152400" y="3669025"/>
            <a:ext cx="8839199" cy="5854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Preprocessing</a:t>
            </a:r>
            <a:endParaRPr/>
          </a:p>
        </p:txBody>
      </p:sp>
      <p:pic>
        <p:nvPicPr>
          <p:cNvPr id="167" name="Google Shape;167;p26"/>
          <p:cNvPicPr preferRelativeResize="0"/>
          <p:nvPr/>
        </p:nvPicPr>
        <p:blipFill>
          <a:blip r:embed="rId3">
            <a:alphaModFix/>
          </a:blip>
          <a:stretch>
            <a:fillRect/>
          </a:stretch>
        </p:blipFill>
        <p:spPr>
          <a:xfrm>
            <a:off x="152400" y="2006250"/>
            <a:ext cx="8839200" cy="16698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 Frequency-Inverse Document Frequency (TF-IDF)</a:t>
            </a:r>
            <a:endParaRPr/>
          </a:p>
        </p:txBody>
      </p:sp>
      <p:sp>
        <p:nvSpPr>
          <p:cNvPr id="173" name="Google Shape;173;p27"/>
          <p:cNvSpPr txBox="1"/>
          <p:nvPr>
            <p:ph idx="1" type="body"/>
          </p:nvPr>
        </p:nvSpPr>
        <p:spPr>
          <a:xfrm>
            <a:off x="727650" y="2378250"/>
            <a:ext cx="7688700" cy="22611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t>First we randomly sample 50% of data</a:t>
            </a:r>
            <a:endParaRPr sz="1200"/>
          </a:p>
          <a:p>
            <a:pPr indent="-304800" lvl="0" marL="457200" rtl="0" algn="l">
              <a:spcBef>
                <a:spcPts val="0"/>
              </a:spcBef>
              <a:spcAft>
                <a:spcPts val="0"/>
              </a:spcAft>
              <a:buSzPts val="1200"/>
              <a:buChar char="●"/>
            </a:pPr>
            <a:r>
              <a:rPr lang="en" sz="1200"/>
              <a:t>TF-IDF is a numerical statistic that reflects the importance of a word in a document relative to a collection of documents.</a:t>
            </a:r>
            <a:endParaRPr sz="1200"/>
          </a:p>
          <a:p>
            <a:pPr indent="-304800" lvl="0" marL="457200" rtl="0" algn="l">
              <a:spcBef>
                <a:spcPts val="0"/>
              </a:spcBef>
              <a:spcAft>
                <a:spcPts val="0"/>
              </a:spcAft>
              <a:buSzPts val="1200"/>
              <a:buChar char="●"/>
            </a:pPr>
            <a:r>
              <a:rPr lang="en" sz="1200"/>
              <a:t>It plays a crucial role in natural language processing tasks by quantifying the relevance of words in textual data.</a:t>
            </a:r>
            <a:endParaRPr sz="1200"/>
          </a:p>
          <a:p>
            <a:pPr indent="-304800" lvl="0" marL="457200" rtl="0" algn="l">
              <a:spcBef>
                <a:spcPts val="0"/>
              </a:spcBef>
              <a:spcAft>
                <a:spcPts val="0"/>
              </a:spcAft>
              <a:buSzPts val="1200"/>
              <a:buChar char="●"/>
            </a:pPr>
            <a:r>
              <a:rPr lang="en" sz="1200"/>
              <a:t>TF-IDF is used to convert textual data into numerical vectors, where each dimension represents a unique word and its importance in the document.</a:t>
            </a:r>
            <a:endParaRPr sz="1200"/>
          </a:p>
          <a:p>
            <a:pPr indent="-304800" lvl="0" marL="457200" rtl="0" algn="l">
              <a:spcBef>
                <a:spcPts val="0"/>
              </a:spcBef>
              <a:spcAft>
                <a:spcPts val="0"/>
              </a:spcAft>
              <a:buSzPts val="1200"/>
              <a:buChar char="●"/>
            </a:pPr>
            <a:r>
              <a:rPr lang="en" sz="1200"/>
              <a:t>In the context of the project, TF-IDF is instrumental in calculating the similarity between restaurants based on their reviews, enabling the recommendation system to identify similar restaurants.</a:t>
            </a:r>
            <a:endParaRPr sz="1200"/>
          </a:p>
          <a:p>
            <a:pPr indent="0" lvl="0" marL="457200" rtl="0" algn="l">
              <a:spcBef>
                <a:spcPts val="1200"/>
              </a:spcBef>
              <a:spcAft>
                <a:spcPts val="12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Function:</a:t>
            </a:r>
            <a:endParaRPr/>
          </a:p>
        </p:txBody>
      </p:sp>
      <p:sp>
        <p:nvSpPr>
          <p:cNvPr id="179" name="Google Shape;179;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recommendation function takes a restaurant name as input and generates personalized recommendations for similar restaurants.</a:t>
            </a:r>
            <a:endParaRPr/>
          </a:p>
          <a:p>
            <a:pPr indent="-311150" lvl="0" marL="457200" rtl="0" algn="l">
              <a:spcBef>
                <a:spcPts val="0"/>
              </a:spcBef>
              <a:spcAft>
                <a:spcPts val="0"/>
              </a:spcAft>
              <a:buSzPts val="1300"/>
              <a:buChar char="●"/>
            </a:pPr>
            <a:r>
              <a:rPr lang="en"/>
              <a:t>Utilizing cosine similarity scores calculated with TF-IDF, the function identifies restaurants with similar reviews.</a:t>
            </a:r>
            <a:endParaRPr/>
          </a:p>
          <a:p>
            <a:pPr indent="-311150" lvl="0" marL="457200" rtl="0" algn="l">
              <a:spcBef>
                <a:spcPts val="0"/>
              </a:spcBef>
              <a:spcAft>
                <a:spcPts val="0"/>
              </a:spcAft>
              <a:buSzPts val="1300"/>
              <a:buChar char="●"/>
            </a:pPr>
            <a:r>
              <a:rPr lang="en"/>
              <a:t>Steps involved in the recommendation process include filtering out the input restaurant from the recommendation list and sorting recommendations by rating.</a:t>
            </a:r>
            <a:endParaRPr/>
          </a:p>
          <a:p>
            <a:pPr indent="-311150" lvl="0" marL="457200" rtl="0" algn="l">
              <a:spcBef>
                <a:spcPts val="0"/>
              </a:spcBef>
              <a:spcAft>
                <a:spcPts val="0"/>
              </a:spcAft>
              <a:buSzPts val="1300"/>
              <a:buChar char="●"/>
            </a:pPr>
            <a:r>
              <a:rPr lang="en"/>
              <a:t>An example of using the recommendation function with a sample restaurant name will be provided to illustrate its functionality.</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Function:</a:t>
            </a:r>
            <a:endParaRPr/>
          </a:p>
        </p:txBody>
      </p:sp>
      <p:sp>
        <p:nvSpPr>
          <p:cNvPr id="185" name="Google Shape;185;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result is then filtered to check whether there is any restaurant of the same cuisine is available in the same city. If so, the list will be still sorted or else, it’ll display the general list.</a:t>
            </a:r>
            <a:endParaRPr/>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91" name="Google Shape;191;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recommendation system is implemented using Python and relevant libraries such as pandas and scikit-learn.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(After)</a:t>
            </a:r>
            <a:endParaRPr/>
          </a:p>
        </p:txBody>
      </p:sp>
      <p:pic>
        <p:nvPicPr>
          <p:cNvPr id="197" name="Google Shape;197;p31"/>
          <p:cNvPicPr preferRelativeResize="0"/>
          <p:nvPr/>
        </p:nvPicPr>
        <p:blipFill>
          <a:blip r:embed="rId3">
            <a:alphaModFix/>
          </a:blip>
          <a:stretch>
            <a:fillRect/>
          </a:stretch>
        </p:blipFill>
        <p:spPr>
          <a:xfrm>
            <a:off x="152400" y="2006250"/>
            <a:ext cx="6981831"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Contributors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Rinshad Choorappara</a:t>
            </a:r>
            <a:endParaRPr/>
          </a:p>
          <a:p>
            <a:pPr indent="-311150" lvl="0" marL="457200" rtl="0" algn="l">
              <a:spcBef>
                <a:spcPts val="0"/>
              </a:spcBef>
              <a:spcAft>
                <a:spcPts val="0"/>
              </a:spcAft>
              <a:buSzPts val="1300"/>
              <a:buChar char="●"/>
            </a:pPr>
            <a:r>
              <a:rPr lang="en"/>
              <a:t>Aswin Michat Ramesh</a:t>
            </a:r>
            <a:endParaRPr/>
          </a:p>
          <a:p>
            <a:pPr indent="-311150" lvl="0" marL="457200" rtl="0" algn="l">
              <a:spcBef>
                <a:spcPts val="0"/>
              </a:spcBef>
              <a:spcAft>
                <a:spcPts val="0"/>
              </a:spcAft>
              <a:buSzPts val="1300"/>
              <a:buChar char="●"/>
            </a:pPr>
            <a:r>
              <a:rPr lang="en"/>
              <a:t>Sreya Asok</a:t>
            </a:r>
            <a:endParaRPr/>
          </a:p>
          <a:p>
            <a:pPr indent="-311150" lvl="0" marL="457200" rtl="0" algn="l">
              <a:spcBef>
                <a:spcPts val="0"/>
              </a:spcBef>
              <a:spcAft>
                <a:spcPts val="0"/>
              </a:spcAft>
              <a:buSzPts val="1300"/>
              <a:buChar char="●"/>
            </a:pPr>
            <a:r>
              <a:rPr lang="en"/>
              <a:t>Riya Johnson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(After)</a:t>
            </a:r>
            <a:endParaRPr/>
          </a:p>
        </p:txBody>
      </p:sp>
      <p:pic>
        <p:nvPicPr>
          <p:cNvPr id="203" name="Google Shape;203;p32"/>
          <p:cNvPicPr preferRelativeResize="0"/>
          <p:nvPr/>
        </p:nvPicPr>
        <p:blipFill>
          <a:blip r:embed="rId3">
            <a:alphaModFix/>
          </a:blip>
          <a:stretch>
            <a:fillRect/>
          </a:stretch>
        </p:blipFill>
        <p:spPr>
          <a:xfrm>
            <a:off x="729450" y="1853850"/>
            <a:ext cx="6674251" cy="3209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(Before)</a:t>
            </a:r>
            <a:endParaRPr/>
          </a:p>
        </p:txBody>
      </p:sp>
      <p:pic>
        <p:nvPicPr>
          <p:cNvPr id="209" name="Google Shape;209;p33"/>
          <p:cNvPicPr preferRelativeResize="0"/>
          <p:nvPr/>
        </p:nvPicPr>
        <p:blipFill rotWithShape="1">
          <a:blip r:embed="rId3">
            <a:alphaModFix/>
          </a:blip>
          <a:srcRect b="0" l="0" r="0" t="0"/>
          <a:stretch/>
        </p:blipFill>
        <p:spPr>
          <a:xfrm>
            <a:off x="693062" y="1775275"/>
            <a:ext cx="7757876" cy="2542600"/>
          </a:xfrm>
          <a:prstGeom prst="rect">
            <a:avLst/>
          </a:prstGeom>
          <a:noFill/>
          <a:ln>
            <a:noFill/>
          </a:ln>
        </p:spPr>
      </p:pic>
      <p:sp>
        <p:nvSpPr>
          <p:cNvPr id="210" name="Google Shape;210;p33"/>
          <p:cNvSpPr txBox="1"/>
          <p:nvPr/>
        </p:nvSpPr>
        <p:spPr>
          <a:xfrm>
            <a:off x="0" y="4528500"/>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Time average taken to give the result: </a:t>
            </a:r>
            <a:r>
              <a:rPr lang="en" sz="1300">
                <a:solidFill>
                  <a:schemeClr val="accent1"/>
                </a:solidFill>
                <a:highlight>
                  <a:srgbClr val="FFFF00"/>
                </a:highlight>
                <a:latin typeface="Lato"/>
                <a:ea typeface="Lato"/>
                <a:cs typeface="Lato"/>
                <a:sym typeface="Lato"/>
              </a:rPr>
              <a:t>58.65 ms</a:t>
            </a:r>
            <a:endParaRPr sz="1300">
              <a:solidFill>
                <a:schemeClr val="accent1"/>
              </a:solidFill>
              <a:highlight>
                <a:srgbClr val="FFFF00"/>
              </a:highlight>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6" name="Google Shape;216;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Restaurant recommendation systems play a crucial role in enhancing user experience and aiding decision-making in the dining domain.</a:t>
            </a:r>
            <a:endParaRPr/>
          </a:p>
          <a:p>
            <a:pPr indent="0" lvl="0" marL="0" rtl="0" algn="l">
              <a:spcBef>
                <a:spcPts val="1200"/>
              </a:spcBef>
              <a:spcAft>
                <a:spcPts val="0"/>
              </a:spcAft>
              <a:buNone/>
            </a:pPr>
            <a:r>
              <a:rPr lang="en"/>
              <a:t>Through the analysis of the Zomato dataset and the implementation of a content-based recommendation system, we have demonstrated the feasibility and effectiveness of personalized restaurant recommendations.</a:t>
            </a:r>
            <a:endParaRPr/>
          </a:p>
          <a:p>
            <a:pPr indent="0" lvl="0" marL="0" rtl="0" algn="l">
              <a:spcBef>
                <a:spcPts val="1200"/>
              </a:spcBef>
              <a:spcAft>
                <a:spcPts val="0"/>
              </a:spcAft>
              <a:buNone/>
            </a:pPr>
            <a:r>
              <a:rPr lang="en"/>
              <a:t>The system leverages advanced techniques such as TF-IDF and cosine similarity to provide users with tailored recommendations based on their preferences and past interactions.</a:t>
            </a:r>
            <a:endParaRPr/>
          </a:p>
          <a:p>
            <a:pPr indent="0" lvl="0" marL="0" rtl="0" algn="l">
              <a:spcBef>
                <a:spcPts val="1200"/>
              </a:spcBef>
              <a:spcAft>
                <a:spcPts val="1200"/>
              </a:spcAft>
              <a:buNone/>
            </a:pPr>
            <a:r>
              <a:rPr lang="en"/>
              <a:t>By empowering users to discover similar restaurants with ease, the recommendation system contributes to an enriched dining experience and fosters exploration of diverse culinary offerings.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Future Work</a:t>
            </a:r>
            <a:endParaRPr/>
          </a:p>
        </p:txBody>
      </p:sp>
      <p:sp>
        <p:nvSpPr>
          <p:cNvPr id="222" name="Google Shape;222;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Evaluation</a:t>
            </a:r>
            <a:endParaRPr/>
          </a:p>
          <a:p>
            <a:pPr indent="-311150" lvl="0" marL="457200" rtl="0" algn="l">
              <a:spcBef>
                <a:spcPts val="0"/>
              </a:spcBef>
              <a:spcAft>
                <a:spcPts val="0"/>
              </a:spcAft>
              <a:buSzPts val="1300"/>
              <a:buAutoNum type="arabicPeriod"/>
            </a:pPr>
            <a:r>
              <a:rPr lang="en"/>
              <a:t>Expanding the dataset for a </a:t>
            </a:r>
            <a:r>
              <a:rPr lang="en"/>
              <a:t>border</a:t>
            </a:r>
            <a:r>
              <a:rPr lang="en"/>
              <a:t> recommendation system</a:t>
            </a:r>
            <a:endParaRPr/>
          </a:p>
          <a:p>
            <a:pPr indent="-311150" lvl="0" marL="457200" rtl="0" algn="l">
              <a:spcBef>
                <a:spcPts val="0"/>
              </a:spcBef>
              <a:spcAft>
                <a:spcPts val="0"/>
              </a:spcAft>
              <a:buSzPts val="1300"/>
              <a:buAutoNum type="arabicPeriod"/>
            </a:pPr>
            <a:r>
              <a:rPr lang="en"/>
              <a:t>Implementation of an app for Hotel Recommendations with the best UI</a:t>
            </a:r>
            <a:endParaRPr/>
          </a:p>
          <a:p>
            <a:pPr indent="-311150" lvl="0" marL="457200" rtl="0" algn="l">
              <a:spcBef>
                <a:spcPts val="0"/>
              </a:spcBef>
              <a:spcAft>
                <a:spcPts val="0"/>
              </a:spcAft>
              <a:buSzPts val="1300"/>
              <a:buAutoNum type="arabicPeriod"/>
            </a:pPr>
            <a:r>
              <a:rPr lang="en"/>
              <a:t>Implementing User Feedback Mechanisms and refining recommendation algorithms.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8" name="Google Shape;228;p36"/>
          <p:cNvSpPr txBox="1"/>
          <p:nvPr/>
        </p:nvSpPr>
        <p:spPr>
          <a:xfrm>
            <a:off x="729450" y="1853850"/>
            <a:ext cx="7688700" cy="130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Zomato Restaurants Dataset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Scikit Learn : </a:t>
            </a:r>
            <a:r>
              <a:rPr lang="en" sz="1300" u="sng">
                <a:solidFill>
                  <a:schemeClr val="hlink"/>
                </a:solidFill>
                <a:latin typeface="Lato"/>
                <a:ea typeface="Lato"/>
                <a:cs typeface="Lato"/>
                <a:sym typeface="Lato"/>
                <a:hlinkClick r:id="rId3"/>
              </a:rPr>
              <a:t>https://scikit-learn.org/</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TF IDF : </a:t>
            </a:r>
            <a:r>
              <a:rPr lang="en" sz="1300" u="sng">
                <a:solidFill>
                  <a:schemeClr val="hlink"/>
                </a:solidFill>
                <a:latin typeface="Lato"/>
                <a:ea typeface="Lato"/>
                <a:cs typeface="Lato"/>
                <a:sym typeface="Lato"/>
                <a:hlinkClick r:id="rId4"/>
              </a:rPr>
              <a:t>https://www.learndatasci.com/glossary/tf-idf-term-frequency-inverse-document-frequency/</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Hotel Recommendation Notebooks | Github</a:t>
            </a:r>
            <a:endParaRPr sz="1300">
              <a:solidFill>
                <a:schemeClr val="accen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7650" y="2571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727650" y="2571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presentation introduces a content-based restaurant recommendation system developed using the Zomato dataset.</a:t>
            </a:r>
            <a:endParaRPr/>
          </a:p>
          <a:p>
            <a:pPr indent="0" lvl="0" marL="0" rtl="0" algn="l">
              <a:spcBef>
                <a:spcPts val="1200"/>
              </a:spcBef>
              <a:spcAft>
                <a:spcPts val="0"/>
              </a:spcAft>
              <a:buNone/>
            </a:pPr>
            <a:r>
              <a:rPr lang="en"/>
              <a:t>The system aims to assist users in discovering restaurants based on their preferences and past reviews.</a:t>
            </a:r>
            <a:endParaRPr/>
          </a:p>
          <a:p>
            <a:pPr indent="0" lvl="0" marL="0" rtl="0" algn="l">
              <a:spcBef>
                <a:spcPts val="1200"/>
              </a:spcBef>
              <a:spcAft>
                <a:spcPts val="0"/>
              </a:spcAft>
              <a:buNone/>
            </a:pPr>
            <a:r>
              <a:rPr lang="en"/>
              <a:t>Leveraging machine learning techniques, the system provides personalized recommendations to enhance user dining experiences.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Scope</a:t>
            </a:r>
            <a:endParaRPr/>
          </a:p>
        </p:txBody>
      </p:sp>
      <p:sp>
        <p:nvSpPr>
          <p:cNvPr id="105" name="Google Shape;105;p16"/>
          <p:cNvSpPr txBox="1"/>
          <p:nvPr>
            <p:ph idx="1" type="body"/>
          </p:nvPr>
        </p:nvSpPr>
        <p:spPr>
          <a:xfrm>
            <a:off x="729450" y="2078875"/>
            <a:ext cx="7688700" cy="2636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Bengaluru's food industry is dynamic and competitive, with a diverse range of cuisines and dining experiences. New entrants face challenges such as high real estate costs, rising food prices, and intense competition from established players.</a:t>
            </a:r>
            <a:endParaRPr/>
          </a:p>
          <a:p>
            <a:pPr indent="-311150" lvl="0" marL="457200" rtl="0" algn="l">
              <a:spcBef>
                <a:spcPts val="0"/>
              </a:spcBef>
              <a:spcAft>
                <a:spcPts val="0"/>
              </a:spcAft>
              <a:buSzPts val="1300"/>
              <a:buChar char="●"/>
            </a:pPr>
            <a:r>
              <a:rPr lang="en"/>
              <a:t>Consumers demand convenience, quality, and variety in their dining experiences. Understanding customer preferences, dietary trends, and cultural influences is crucial for success in the food business.</a:t>
            </a:r>
            <a:endParaRPr/>
          </a:p>
          <a:p>
            <a:pPr indent="-311150" lvl="0" marL="457200" rtl="0" algn="l">
              <a:spcBef>
                <a:spcPts val="0"/>
              </a:spcBef>
              <a:spcAft>
                <a:spcPts val="0"/>
              </a:spcAft>
              <a:buSzPts val="1300"/>
              <a:buChar char="●"/>
            </a:pPr>
            <a:r>
              <a:rPr lang="en"/>
              <a:t>Utilizing data analytics and machine learning techniques to derive actionable insights enables businesses to make informed decisions, enhance operational efficiency, and drive growth.</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Scope</a:t>
            </a:r>
            <a:endParaRPr/>
          </a:p>
        </p:txBody>
      </p:sp>
      <p:sp>
        <p:nvSpPr>
          <p:cNvPr id="111" name="Google Shape;111;p17"/>
          <p:cNvSpPr txBox="1"/>
          <p:nvPr>
            <p:ph idx="1" type="body"/>
          </p:nvPr>
        </p:nvSpPr>
        <p:spPr>
          <a:xfrm>
            <a:off x="729450" y="2078875"/>
            <a:ext cx="7688700" cy="2636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By analyzing customer reviews, location demographics, and competitor strategies, businesses can strategically position themselves to meet evolving market demands and capitalize on emerging opportunities.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Based Filtering</a:t>
            </a:r>
            <a:endParaRPr/>
          </a:p>
        </p:txBody>
      </p:sp>
      <p:sp>
        <p:nvSpPr>
          <p:cNvPr id="117" name="Google Shape;117;p18"/>
          <p:cNvSpPr txBox="1"/>
          <p:nvPr>
            <p:ph idx="1" type="body"/>
          </p:nvPr>
        </p:nvSpPr>
        <p:spPr>
          <a:xfrm>
            <a:off x="729450" y="2078875"/>
            <a:ext cx="5491500" cy="22611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lang="en"/>
              <a:t>In the context of restaurant recommendation systems, content-based filtering analyzes the characteristics of restaurants and recommends similar ones based on user preferences.</a:t>
            </a:r>
            <a:endParaRPr/>
          </a:p>
          <a:p>
            <a:pPr indent="-298767" lvl="0" marL="457200" rtl="0" algn="l">
              <a:spcBef>
                <a:spcPts val="0"/>
              </a:spcBef>
              <a:spcAft>
                <a:spcPts val="0"/>
              </a:spcAft>
              <a:buSzPct val="100000"/>
              <a:buChar char="●"/>
            </a:pPr>
            <a:r>
              <a:rPr lang="en"/>
              <a:t>This approach relies on the features or "content" of items, such as restaurant attributes and user reviews, to generate personalized recommendations.</a:t>
            </a:r>
            <a:endParaRPr/>
          </a:p>
          <a:p>
            <a:pPr indent="-298767" lvl="0" marL="457200" rtl="0" algn="l">
              <a:spcBef>
                <a:spcPts val="0"/>
              </a:spcBef>
              <a:spcAft>
                <a:spcPts val="0"/>
              </a:spcAft>
              <a:buSzPct val="100000"/>
              <a:buChar char="●"/>
            </a:pPr>
            <a:r>
              <a:rPr lang="en"/>
              <a:t>Content-based filtering systems do not require explicit feedback from users and can make recommendations based solely on the properties of items and user profiles.</a:t>
            </a:r>
            <a:endParaRPr/>
          </a:p>
          <a:p>
            <a:pPr indent="-298767" lvl="0" marL="457200" rtl="0" algn="l">
              <a:spcBef>
                <a:spcPts val="0"/>
              </a:spcBef>
              <a:spcAft>
                <a:spcPts val="0"/>
              </a:spcAft>
              <a:buSzPct val="100000"/>
              <a:buChar char="●"/>
            </a:pPr>
            <a:r>
              <a:rPr lang="en"/>
              <a:t>Advantages of content-based filtering include its ability to provide personalized recommendations and its resilience to the "cold start" problem, where new items or users have limited data available for recommendation.</a:t>
            </a:r>
            <a:endParaRPr/>
          </a:p>
        </p:txBody>
      </p:sp>
      <p:pic>
        <p:nvPicPr>
          <p:cNvPr id="118" name="Google Shape;118;p18"/>
          <p:cNvPicPr preferRelativeResize="0"/>
          <p:nvPr/>
        </p:nvPicPr>
        <p:blipFill rotWithShape="1">
          <a:blip r:embed="rId3">
            <a:alphaModFix/>
          </a:blip>
          <a:srcRect b="0" l="51121" r="0" t="0"/>
          <a:stretch/>
        </p:blipFill>
        <p:spPr>
          <a:xfrm>
            <a:off x="6330300" y="1388075"/>
            <a:ext cx="2539999" cy="3181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Zomato Dataset</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Zomato is a popular online platform that provides information about restaurants, including user reviews, ratings, and menu details.</a:t>
            </a:r>
            <a:endParaRPr/>
          </a:p>
          <a:p>
            <a:pPr indent="0" lvl="0" marL="0" rtl="0" algn="l">
              <a:spcBef>
                <a:spcPts val="1200"/>
              </a:spcBef>
              <a:spcAft>
                <a:spcPts val="0"/>
              </a:spcAft>
              <a:buNone/>
            </a:pPr>
            <a:r>
              <a:rPr lang="en"/>
              <a:t>The dataset used in this project contains comprehensive information about restaurants in Bengaluru, including their names, locations, cuisines, ratings, and reviews.</a:t>
            </a:r>
            <a:endParaRPr/>
          </a:p>
          <a:p>
            <a:pPr indent="0" lvl="0" marL="0" rtl="0" algn="l">
              <a:spcBef>
                <a:spcPts val="1200"/>
              </a:spcBef>
              <a:spcAft>
                <a:spcPts val="0"/>
              </a:spcAft>
              <a:buNone/>
            </a:pPr>
            <a:r>
              <a:rPr lang="en"/>
              <a:t>Leveraging this rich dataset, our goal is to develop a robust recommendation system that assists users in discovering restaurants that align with their preferences and tastes.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Zomato Dataset</a:t>
            </a:r>
            <a:endParaRPr/>
          </a:p>
        </p:txBody>
      </p:sp>
      <p:pic>
        <p:nvPicPr>
          <p:cNvPr id="130" name="Google Shape;130;p20"/>
          <p:cNvPicPr preferRelativeResize="0"/>
          <p:nvPr/>
        </p:nvPicPr>
        <p:blipFill>
          <a:blip r:embed="rId3">
            <a:alphaModFix/>
          </a:blip>
          <a:stretch>
            <a:fillRect/>
          </a:stretch>
        </p:blipFill>
        <p:spPr>
          <a:xfrm>
            <a:off x="152400" y="2006250"/>
            <a:ext cx="8839200" cy="28879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a:t>
            </a:r>
            <a:endParaRPr/>
          </a:p>
        </p:txBody>
      </p:sp>
      <p:sp>
        <p:nvSpPr>
          <p:cNvPr id="136" name="Google Shape;136;p21"/>
          <p:cNvSpPr txBox="1"/>
          <p:nvPr>
            <p:ph idx="1" type="body"/>
          </p:nvPr>
        </p:nvSpPr>
        <p:spPr>
          <a:xfrm>
            <a:off x="729450" y="2078875"/>
            <a:ext cx="5401500" cy="2322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The dataset consists of 51,717 rows and 17 columns.</a:t>
            </a:r>
            <a:endParaRPr sz="1000"/>
          </a:p>
          <a:p>
            <a:pPr indent="-292100" lvl="0" marL="457200" rtl="0" algn="l">
              <a:spcBef>
                <a:spcPts val="0"/>
              </a:spcBef>
              <a:spcAft>
                <a:spcPts val="0"/>
              </a:spcAft>
              <a:buSzPts val="1000"/>
              <a:buChar char="●"/>
            </a:pPr>
            <a:r>
              <a:rPr lang="en" sz="1000"/>
              <a:t>Columns: </a:t>
            </a:r>
            <a:endParaRPr sz="1000"/>
          </a:p>
          <a:p>
            <a:pPr indent="-292100" lvl="1" marL="914400" rtl="0" algn="l">
              <a:spcBef>
                <a:spcPts val="0"/>
              </a:spcBef>
              <a:spcAft>
                <a:spcPts val="0"/>
              </a:spcAft>
              <a:buSzPts val="1000"/>
              <a:buChar char="○"/>
            </a:pPr>
            <a:r>
              <a:rPr lang="en" sz="1000"/>
              <a:t>'url', 'address', 'name', 'online_order', 'book_table', 'rate', 'votes',  'phone', 'location', 'rest_type', 'dish_liked', 'cuisines', 'approx_cost(for two people)', 'reviews_list', 'menu_item',  'listed_in(type)', 'listed_in(city)'</a:t>
            </a:r>
            <a:endParaRPr sz="1000"/>
          </a:p>
          <a:p>
            <a:pPr indent="-292100" lvl="0" marL="457200" rtl="0" algn="l">
              <a:spcBef>
                <a:spcPts val="0"/>
              </a:spcBef>
              <a:spcAft>
                <a:spcPts val="0"/>
              </a:spcAft>
              <a:buSzPts val="1000"/>
              <a:buChar char="●"/>
            </a:pPr>
            <a:r>
              <a:rPr lang="en" sz="1000"/>
              <a:t>Data Types: Most columns contain object (string) data, except for the 'votes' column, which is of integer type.</a:t>
            </a:r>
            <a:endParaRPr sz="1000"/>
          </a:p>
          <a:p>
            <a:pPr indent="-292100" lvl="0" marL="457200" rtl="0" algn="l">
              <a:spcBef>
                <a:spcPts val="0"/>
              </a:spcBef>
              <a:spcAft>
                <a:spcPts val="0"/>
              </a:spcAft>
              <a:buSzPts val="1000"/>
              <a:buChar char="●"/>
            </a:pPr>
            <a:r>
              <a:rPr lang="en" sz="1000"/>
              <a:t>Missing Values: Several columns have missing values, including 'rate', 'phone', 'location', 'rest_type', 'dish_liked', 'cuisines', and 'approx_cost(for two people)'. These missing values need to be handled during data preprocessing.</a:t>
            </a:r>
            <a:endParaRPr sz="1000"/>
          </a:p>
          <a:p>
            <a:pPr indent="0" lvl="0" marL="45720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