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91"/>
  </p:notesMasterIdLst>
  <p:handoutMasterIdLst>
    <p:handoutMasterId r:id="rId92"/>
  </p:handoutMasterIdLst>
  <p:sldIdLst>
    <p:sldId id="301" r:id="rId3"/>
    <p:sldId id="408" r:id="rId4"/>
    <p:sldId id="308" r:id="rId5"/>
    <p:sldId id="309" r:id="rId6"/>
    <p:sldId id="310" r:id="rId7"/>
    <p:sldId id="311" r:id="rId8"/>
    <p:sldId id="312" r:id="rId9"/>
    <p:sldId id="407" r:id="rId10"/>
    <p:sldId id="314" r:id="rId11"/>
    <p:sldId id="315" r:id="rId12"/>
    <p:sldId id="316" r:id="rId13"/>
    <p:sldId id="317" r:id="rId14"/>
    <p:sldId id="318" r:id="rId15"/>
    <p:sldId id="319" r:id="rId16"/>
    <p:sldId id="320" r:id="rId17"/>
    <p:sldId id="321" r:id="rId18"/>
    <p:sldId id="405" r:id="rId19"/>
    <p:sldId id="323" r:id="rId20"/>
    <p:sldId id="324" r:id="rId21"/>
    <p:sldId id="325" r:id="rId22"/>
    <p:sldId id="326" r:id="rId23"/>
    <p:sldId id="327" r:id="rId24"/>
    <p:sldId id="328" r:id="rId25"/>
    <p:sldId id="394" r:id="rId26"/>
    <p:sldId id="329" r:id="rId27"/>
    <p:sldId id="395" r:id="rId28"/>
    <p:sldId id="330" r:id="rId29"/>
    <p:sldId id="331" r:id="rId30"/>
    <p:sldId id="332" r:id="rId31"/>
    <p:sldId id="396" r:id="rId32"/>
    <p:sldId id="333" r:id="rId33"/>
    <p:sldId id="398" r:id="rId34"/>
    <p:sldId id="334" r:id="rId35"/>
    <p:sldId id="397" r:id="rId36"/>
    <p:sldId id="335" r:id="rId37"/>
    <p:sldId id="336" r:id="rId38"/>
    <p:sldId id="337" r:id="rId39"/>
    <p:sldId id="406" r:id="rId40"/>
    <p:sldId id="339" r:id="rId41"/>
    <p:sldId id="340" r:id="rId42"/>
    <p:sldId id="341" r:id="rId43"/>
    <p:sldId id="342" r:id="rId44"/>
    <p:sldId id="343" r:id="rId45"/>
    <p:sldId id="389" r:id="rId46"/>
    <p:sldId id="344" r:id="rId47"/>
    <p:sldId id="345" r:id="rId48"/>
    <p:sldId id="411" r:id="rId49"/>
    <p:sldId id="347" r:id="rId50"/>
    <p:sldId id="412" r:id="rId51"/>
    <p:sldId id="349" r:id="rId52"/>
    <p:sldId id="350" r:id="rId53"/>
    <p:sldId id="351" r:id="rId54"/>
    <p:sldId id="352" r:id="rId55"/>
    <p:sldId id="353" r:id="rId56"/>
    <p:sldId id="413" r:id="rId57"/>
    <p:sldId id="355" r:id="rId58"/>
    <p:sldId id="400" r:id="rId59"/>
    <p:sldId id="414" r:id="rId60"/>
    <p:sldId id="357" r:id="rId61"/>
    <p:sldId id="358" r:id="rId62"/>
    <p:sldId id="359" r:id="rId63"/>
    <p:sldId id="360" r:id="rId64"/>
    <p:sldId id="409" r:id="rId65"/>
    <p:sldId id="362" r:id="rId66"/>
    <p:sldId id="363" r:id="rId67"/>
    <p:sldId id="364" r:id="rId68"/>
    <p:sldId id="365" r:id="rId69"/>
    <p:sldId id="366" r:id="rId70"/>
    <p:sldId id="367" r:id="rId71"/>
    <p:sldId id="402" r:id="rId72"/>
    <p:sldId id="415" r:id="rId73"/>
    <p:sldId id="369" r:id="rId74"/>
    <p:sldId id="370" r:id="rId75"/>
    <p:sldId id="371" r:id="rId76"/>
    <p:sldId id="392" r:id="rId77"/>
    <p:sldId id="372" r:id="rId78"/>
    <p:sldId id="373" r:id="rId79"/>
    <p:sldId id="374" r:id="rId80"/>
    <p:sldId id="403" r:id="rId81"/>
    <p:sldId id="375" r:id="rId82"/>
    <p:sldId id="376" r:id="rId83"/>
    <p:sldId id="377" r:id="rId84"/>
    <p:sldId id="378" r:id="rId85"/>
    <p:sldId id="379" r:id="rId86"/>
    <p:sldId id="416" r:id="rId87"/>
    <p:sldId id="381" r:id="rId88"/>
    <p:sldId id="410" r:id="rId89"/>
    <p:sldId id="305" r:id="rId9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F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91" autoAdjust="0"/>
    <p:restoredTop sz="86496" autoAdjust="0"/>
  </p:normalViewPr>
  <p:slideViewPr>
    <p:cSldViewPr snapToGrid="0" snapToObjects="1">
      <p:cViewPr varScale="1">
        <p:scale>
          <a:sx n="70" d="100"/>
          <a:sy n="70" d="100"/>
        </p:scale>
        <p:origin x="1158" y="54"/>
      </p:cViewPr>
      <p:guideLst>
        <p:guide orient="horz" pos="2160"/>
        <p:guide pos="2880"/>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viewProps" Target="view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notesMaster" Target="notesMasters/notesMaster1.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handoutMaster" Target="handoutMasters/handoutMaster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4/16/2018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28680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243155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smtClean="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305022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aseline="0">
                <a:solidFill>
                  <a:schemeClr val="accent1"/>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1"/>
              </a:buClr>
              <a:buSzPct val="100000"/>
              <a:defRPr/>
            </a:lvl1pPr>
            <a:lvl2pPr>
              <a:buClr>
                <a:schemeClr val="accent1"/>
              </a:buClr>
              <a:defRPr/>
            </a:lvl2pPr>
            <a:lvl3pPr>
              <a:buClr>
                <a:schemeClr val="accent1"/>
              </a:buClr>
              <a:defRPr/>
            </a:lvl3pPr>
            <a:lvl4pPr>
              <a:buClr>
                <a:schemeClr val="accent1"/>
              </a:buClr>
              <a:defRPr/>
            </a:lvl4pPr>
            <a:lvl5pPr>
              <a:buClr>
                <a:schemeClr val="accent1"/>
              </a:buClr>
              <a:defRPr/>
            </a:lvl5pPr>
            <a:lvl6pPr>
              <a:buClr>
                <a:schemeClr val="accent1"/>
              </a:buClr>
              <a:defRPr/>
            </a:lvl6pPr>
            <a:lvl7pPr>
              <a:buClr>
                <a:schemeClr val="accent1"/>
              </a:buClr>
              <a:defRPr/>
            </a:lvl7pPr>
            <a:lvl8pPr>
              <a:buClr>
                <a:schemeClr val="accent1"/>
              </a:buClr>
              <a:defRPr/>
            </a:lvl8pPr>
            <a:lvl9pPr>
              <a:buClr>
                <a:schemeClr val="accent1"/>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9" name="Date Placeholder 3"/>
          <p:cNvSpPr>
            <a:spLocks noGrp="1"/>
          </p:cNvSpPr>
          <p:nvPr>
            <p:ph type="dt" sz="half" idx="10"/>
          </p:nvPr>
        </p:nvSpPr>
        <p:spPr>
          <a:xfrm>
            <a:off x="6335713" y="113072"/>
            <a:ext cx="2133600" cy="182880"/>
          </a:xfrm>
        </p:spPr>
        <p:txBody>
          <a:bodyPr/>
          <a:lstStyle/>
          <a:p>
            <a:fld id="{891838CE-430E-45DE-B6AA-42DD655BB05E}" type="datetime1">
              <a:rPr lang="en-US" smtClean="0"/>
              <a:t>4/16/2018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858964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524156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4/16/2018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40544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832AD23-A511-424E-9DD2-B8CE2D237B20}" type="datetime1">
              <a:rPr lang="en-US" smtClean="0"/>
              <a:t>4/16/2018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42578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4/16/2018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3605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57200" y="3733800"/>
            <a:ext cx="8229600" cy="1752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0133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5"/>
          </p:nvPr>
        </p:nvSpPr>
        <p:spPr>
          <a:xfrm>
            <a:off x="473075" y="5137150"/>
            <a:ext cx="8229600" cy="8191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21440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7040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7783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6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49279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7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3750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7686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9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35231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1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43400" y="4874552"/>
            <a:ext cx="3886200" cy="99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6053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11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8"/>
          <p:cNvSpPr>
            <a:spLocks noGrp="1"/>
          </p:cNvSpPr>
          <p:nvPr>
            <p:ph sz="quarter" idx="15"/>
          </p:nvPr>
        </p:nvSpPr>
        <p:spPr>
          <a:xfrm>
            <a:off x="457200" y="3733800"/>
            <a:ext cx="3505200" cy="91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17"/>
          </p:nvPr>
        </p:nvSpPr>
        <p:spPr>
          <a:xfrm>
            <a:off x="457200" y="4876800"/>
            <a:ext cx="35052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56944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6553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1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57490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1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0660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1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081267"/>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32878" y="3626139"/>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53921" y="1979598"/>
            <a:ext cx="3865157" cy="303198"/>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2537829"/>
            <a:ext cx="3886200" cy="28985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32878" y="4065083"/>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11"/>
          <p:cNvSpPr>
            <a:spLocks noGrp="1"/>
          </p:cNvSpPr>
          <p:nvPr>
            <p:ph sz="quarter" idx="26"/>
          </p:nvPr>
        </p:nvSpPr>
        <p:spPr>
          <a:xfrm>
            <a:off x="4336752" y="4520930"/>
            <a:ext cx="3886200" cy="2781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13"/>
          <p:cNvSpPr>
            <a:spLocks noGrp="1"/>
          </p:cNvSpPr>
          <p:nvPr>
            <p:ph sz="quarter" idx="27"/>
          </p:nvPr>
        </p:nvSpPr>
        <p:spPr>
          <a:xfrm>
            <a:off x="4326230" y="5065802"/>
            <a:ext cx="3886200" cy="25175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13"/>
          <p:cNvSpPr>
            <a:spLocks noGrp="1"/>
          </p:cNvSpPr>
          <p:nvPr>
            <p:ph sz="quarter" idx="28"/>
          </p:nvPr>
        </p:nvSpPr>
        <p:spPr>
          <a:xfrm>
            <a:off x="4326230" y="5504746"/>
            <a:ext cx="3886200" cy="2663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79209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20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5" name="Content Placeholder 2"/>
          <p:cNvSpPr>
            <a:spLocks noGrp="1"/>
          </p:cNvSpPr>
          <p:nvPr>
            <p:ph idx="19"/>
          </p:nvPr>
        </p:nvSpPr>
        <p:spPr>
          <a:xfrm>
            <a:off x="4790255"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790256"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790255"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Content Placeholder 2"/>
          <p:cNvSpPr>
            <a:spLocks noGrp="1"/>
          </p:cNvSpPr>
          <p:nvPr>
            <p:ph idx="26"/>
          </p:nvPr>
        </p:nvSpPr>
        <p:spPr>
          <a:xfrm>
            <a:off x="4790255"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Content Placeholder 2"/>
          <p:cNvSpPr>
            <a:spLocks noGrp="1"/>
          </p:cNvSpPr>
          <p:nvPr>
            <p:ph idx="27"/>
          </p:nvPr>
        </p:nvSpPr>
        <p:spPr>
          <a:xfrm>
            <a:off x="4790256"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4" name="Content Placeholder 2"/>
          <p:cNvSpPr>
            <a:spLocks noGrp="1"/>
          </p:cNvSpPr>
          <p:nvPr>
            <p:ph idx="28"/>
          </p:nvPr>
        </p:nvSpPr>
        <p:spPr>
          <a:xfrm>
            <a:off x="4790255"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Content Placeholder 2"/>
          <p:cNvSpPr>
            <a:spLocks noGrp="1"/>
          </p:cNvSpPr>
          <p:nvPr>
            <p:ph idx="29"/>
          </p:nvPr>
        </p:nvSpPr>
        <p:spPr>
          <a:xfrm>
            <a:off x="4790255"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Content Placeholder 2"/>
          <p:cNvSpPr>
            <a:spLocks noGrp="1"/>
          </p:cNvSpPr>
          <p:nvPr>
            <p:ph idx="30"/>
          </p:nvPr>
        </p:nvSpPr>
        <p:spPr>
          <a:xfrm>
            <a:off x="4790256"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Content Placeholder 2"/>
          <p:cNvSpPr>
            <a:spLocks noGrp="1"/>
          </p:cNvSpPr>
          <p:nvPr>
            <p:ph idx="31"/>
          </p:nvPr>
        </p:nvSpPr>
        <p:spPr>
          <a:xfrm>
            <a:off x="4790255"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8" name="Content Placeholder 2"/>
          <p:cNvSpPr>
            <a:spLocks noGrp="1"/>
          </p:cNvSpPr>
          <p:nvPr>
            <p:ph idx="32"/>
          </p:nvPr>
        </p:nvSpPr>
        <p:spPr>
          <a:xfrm>
            <a:off x="4790255"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1" name="Content Placeholder 2"/>
          <p:cNvSpPr>
            <a:spLocks noGrp="1"/>
          </p:cNvSpPr>
          <p:nvPr>
            <p:ph idx="33"/>
          </p:nvPr>
        </p:nvSpPr>
        <p:spPr>
          <a:xfrm>
            <a:off x="457200" y="1494526"/>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Content Placeholder 2"/>
          <p:cNvSpPr>
            <a:spLocks noGrp="1"/>
          </p:cNvSpPr>
          <p:nvPr>
            <p:ph idx="34"/>
          </p:nvPr>
        </p:nvSpPr>
        <p:spPr>
          <a:xfrm>
            <a:off x="457201" y="1861415"/>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3" name="Content Placeholder 2"/>
          <p:cNvSpPr>
            <a:spLocks noGrp="1"/>
          </p:cNvSpPr>
          <p:nvPr>
            <p:ph idx="35"/>
          </p:nvPr>
        </p:nvSpPr>
        <p:spPr>
          <a:xfrm>
            <a:off x="457200" y="2283032"/>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Content Placeholder 2"/>
          <p:cNvSpPr>
            <a:spLocks noGrp="1"/>
          </p:cNvSpPr>
          <p:nvPr>
            <p:ph idx="36"/>
          </p:nvPr>
        </p:nvSpPr>
        <p:spPr>
          <a:xfrm>
            <a:off x="457200" y="270554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5" name="Content Placeholder 2"/>
          <p:cNvSpPr>
            <a:spLocks noGrp="1"/>
          </p:cNvSpPr>
          <p:nvPr>
            <p:ph idx="37"/>
          </p:nvPr>
        </p:nvSpPr>
        <p:spPr>
          <a:xfrm>
            <a:off x="457201" y="3072434"/>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Content Placeholder 2"/>
          <p:cNvSpPr>
            <a:spLocks noGrp="1"/>
          </p:cNvSpPr>
          <p:nvPr>
            <p:ph idx="38"/>
          </p:nvPr>
        </p:nvSpPr>
        <p:spPr>
          <a:xfrm>
            <a:off x="457200" y="3494051"/>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2"/>
          <p:cNvSpPr>
            <a:spLocks noGrp="1"/>
          </p:cNvSpPr>
          <p:nvPr>
            <p:ph idx="39"/>
          </p:nvPr>
        </p:nvSpPr>
        <p:spPr>
          <a:xfrm>
            <a:off x="457200" y="3908712"/>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2"/>
          <p:cNvSpPr>
            <a:spLocks noGrp="1"/>
          </p:cNvSpPr>
          <p:nvPr>
            <p:ph idx="40"/>
          </p:nvPr>
        </p:nvSpPr>
        <p:spPr>
          <a:xfrm>
            <a:off x="457201" y="4275601"/>
            <a:ext cx="3886200" cy="3222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Content Placeholder 2"/>
          <p:cNvSpPr>
            <a:spLocks noGrp="1"/>
          </p:cNvSpPr>
          <p:nvPr>
            <p:ph idx="41"/>
          </p:nvPr>
        </p:nvSpPr>
        <p:spPr>
          <a:xfrm>
            <a:off x="457200" y="4697218"/>
            <a:ext cx="3886199" cy="30809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Content Placeholder 2"/>
          <p:cNvSpPr>
            <a:spLocks noGrp="1"/>
          </p:cNvSpPr>
          <p:nvPr>
            <p:ph idx="42"/>
          </p:nvPr>
        </p:nvSpPr>
        <p:spPr>
          <a:xfrm>
            <a:off x="457200" y="5105555"/>
            <a:ext cx="3886200" cy="26203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25016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4/16/2018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2016, 2013, 2010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11159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8444815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2770957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232334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slideLayout" Target="../slideLayouts/slideLayout37.xml"/><Relationship Id="rId1" Type="http://schemas.openxmlformats.org/officeDocument/2006/relationships/slideLayout" Target="../slideLayouts/slideLayout36.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7">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670048" y="6517166"/>
            <a:ext cx="6089854" cy="231285"/>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2017, 2013, 2010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4"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5">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 id="2147483695"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5.png"/><Relationship Id="rId7" Type="http://schemas.openxmlformats.org/officeDocument/2006/relationships/image" Target="../media/image13.wmf"/><Relationship Id="rId2" Type="http://schemas.openxmlformats.org/officeDocument/2006/relationships/slideLayout" Target="../slideLayouts/slideLayout23.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2.wmf"/><Relationship Id="rId4" Type="http://schemas.openxmlformats.org/officeDocument/2006/relationships/oleObject" Target="../embeddings/oleObject2.bin"/><Relationship Id="rId9" Type="http://schemas.openxmlformats.org/officeDocument/2006/relationships/image" Target="../media/image14.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0.xml"/><Relationship Id="rId1" Type="http://schemas.openxmlformats.org/officeDocument/2006/relationships/vmlDrawing" Target="../drawings/vmlDrawing3.vml"/><Relationship Id="rId6" Type="http://schemas.openxmlformats.org/officeDocument/2006/relationships/image" Target="../media/image21.wmf"/><Relationship Id="rId5" Type="http://schemas.openxmlformats.org/officeDocument/2006/relationships/oleObject" Target="../embeddings/oleObject6.bin"/><Relationship Id="rId4" Type="http://schemas.openxmlformats.org/officeDocument/2006/relationships/image" Target="../media/image20.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9.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0.xml"/><Relationship Id="rId1" Type="http://schemas.openxmlformats.org/officeDocument/2006/relationships/vmlDrawing" Target="../drawings/vmlDrawing4.vml"/><Relationship Id="rId4" Type="http://schemas.openxmlformats.org/officeDocument/2006/relationships/image" Target="../media/image23.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9.xml"/><Relationship Id="rId1" Type="http://schemas.openxmlformats.org/officeDocument/2006/relationships/vmlDrawing" Target="../drawings/vmlDrawing5.vml"/><Relationship Id="rId5" Type="http://schemas.openxmlformats.org/officeDocument/2006/relationships/image" Target="../media/image33.png"/><Relationship Id="rId4" Type="http://schemas.openxmlformats.org/officeDocument/2006/relationships/image" Target="../media/image32.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hyperlink" Target="mailto:keith@poly.edu" TargetMode="External"/><Relationship Id="rId2" Type="http://schemas.openxmlformats.org/officeDocument/2006/relationships/hyperlink" Target="mailto:jim@umass.edu" TargetMode="External"/><Relationship Id="rId1" Type="http://schemas.openxmlformats.org/officeDocument/2006/relationships/slideLayout" Target="../slideLayouts/slideLayout33.xml"/><Relationship Id="rId4" Type="http://schemas.openxmlformats.org/officeDocument/2006/relationships/image" Target="../media/image3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86396"/>
            <a:ext cx="8363663" cy="1024714"/>
          </a:xfrm>
        </p:spPr>
        <p:txBody>
          <a:bodyPr anchor="ctr"/>
          <a:lstStyle/>
          <a:p>
            <a:pPr>
              <a:buSzPct val="100000"/>
            </a:pPr>
            <a:r>
              <a:rPr lang="en-US" altLang="en-US" dirty="0">
                <a:solidFill>
                  <a:schemeClr val="tx2"/>
                </a:solidFill>
                <a:latin typeface="Times New Roman" panose="02020603050405020304" pitchFamily="18" charset="0"/>
                <a:ea typeface="Arial"/>
                <a:cs typeface="Times New Roman" panose="02020603050405020304" pitchFamily="18" charset="0"/>
                <a:sym typeface="Arial"/>
              </a:rPr>
              <a:t>Computer Networking: A Top Down Approach</a:t>
            </a:r>
            <a:endParaRPr lang="en-US" dirty="0">
              <a:solidFill>
                <a:schemeClr val="tx2"/>
              </a:solidFill>
              <a:latin typeface="Times New Roman" panose="02020603050405020304" pitchFamily="18" charset="0"/>
              <a:ea typeface="Arial"/>
              <a:cs typeface="Times New Roman" panose="02020603050405020304" pitchFamily="18" charset="0"/>
              <a:sym typeface="Arial"/>
            </a:endParaRPr>
          </a:p>
        </p:txBody>
      </p:sp>
      <p:sp>
        <p:nvSpPr>
          <p:cNvPr id="3" name="Text Placeholder 2"/>
          <p:cNvSpPr>
            <a:spLocks noGrp="1"/>
          </p:cNvSpPr>
          <p:nvPr>
            <p:ph type="body" idx="1"/>
          </p:nvPr>
        </p:nvSpPr>
        <p:spPr>
          <a:xfrm>
            <a:off x="457200" y="1296772"/>
            <a:ext cx="8363662" cy="395920"/>
          </a:xfrm>
        </p:spPr>
        <p:txBody>
          <a:bodyPr/>
          <a:lstStyle/>
          <a:p>
            <a:r>
              <a:rPr lang="en-US" dirty="0" smtClean="0">
                <a:solidFill>
                  <a:schemeClr val="tx2"/>
                </a:solidFill>
                <a:latin typeface="+mn-lt"/>
              </a:rPr>
              <a:t>Seventh Edition</a:t>
            </a:r>
            <a:endParaRPr lang="en-US" dirty="0">
              <a:solidFill>
                <a:schemeClr val="tx2"/>
              </a:solidFill>
              <a:latin typeface="+mn-lt"/>
            </a:endParaRPr>
          </a:p>
        </p:txBody>
      </p:sp>
      <p:sp>
        <p:nvSpPr>
          <p:cNvPr id="4" name="Text Placeholder 3"/>
          <p:cNvSpPr>
            <a:spLocks noGrp="1"/>
          </p:cNvSpPr>
          <p:nvPr>
            <p:ph type="body" idx="2"/>
          </p:nvPr>
        </p:nvSpPr>
        <p:spPr>
          <a:xfrm>
            <a:off x="4876800" y="2285999"/>
            <a:ext cx="3657600" cy="739083"/>
          </a:xfrm>
        </p:spPr>
        <p:txBody>
          <a:bodyPr/>
          <a:lstStyle/>
          <a:p>
            <a:pPr lvl="0" algn="ctr"/>
            <a:r>
              <a:rPr lang="en-US" b="1" dirty="0" smtClean="0">
                <a:latin typeface="+mn-lt"/>
              </a:rPr>
              <a:t>Chapter 9</a:t>
            </a:r>
            <a:endParaRPr lang="en-US" b="1" dirty="0">
              <a:latin typeface="+mn-lt"/>
            </a:endParaRPr>
          </a:p>
        </p:txBody>
      </p:sp>
      <p:sp>
        <p:nvSpPr>
          <p:cNvPr id="5" name="Text Placeholder 4"/>
          <p:cNvSpPr>
            <a:spLocks noGrp="1"/>
          </p:cNvSpPr>
          <p:nvPr>
            <p:ph type="body" idx="3"/>
          </p:nvPr>
        </p:nvSpPr>
        <p:spPr>
          <a:xfrm>
            <a:off x="4876800" y="3114461"/>
            <a:ext cx="3657600" cy="671155"/>
          </a:xfrm>
        </p:spPr>
        <p:txBody>
          <a:bodyPr/>
          <a:lstStyle/>
          <a:p>
            <a:pPr algn="ctr" eaLnBrk="1" hangingPunct="1"/>
            <a:r>
              <a:rPr lang="en-US" altLang="en-US" dirty="0">
                <a:solidFill>
                  <a:schemeClr val="tx1"/>
                </a:solidFill>
                <a:latin typeface="+mn-lt"/>
              </a:rPr>
              <a:t>Multimedia Networking</a:t>
            </a:r>
          </a:p>
        </p:txBody>
      </p:sp>
      <p:pic>
        <p:nvPicPr>
          <p:cNvPr id="9" name="Picture 1" descr="Front Cover: Computer Networking: A Top Down Approach Seventh Edition by Kurose and Ros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2056" y="1806237"/>
            <a:ext cx="3621420" cy="45154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idx="13"/>
          </p:nvPr>
        </p:nvSpPr>
        <p:spPr>
          <a:xfrm>
            <a:off x="2670048" y="6449931"/>
            <a:ext cx="6089854" cy="231285"/>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2017, 2013, 2010 Pearson </a:t>
            </a:r>
            <a:r>
              <a:rPr lang="en-US" altLang="en-US" sz="1200" dirty="0">
                <a:solidFill>
                  <a:schemeClr val="tx1"/>
                </a:solidFill>
                <a:latin typeface="Verdana"/>
                <a:ea typeface="Verdana" panose="020B0604030504040204" pitchFamily="34" charset="0"/>
                <a:cs typeface="Verdana" panose="020B0604030504040204" pitchFamily="34" charset="0"/>
              </a:rPr>
              <a:t>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
        <p:nvSpPr>
          <p:cNvPr id="7" name="TextBox 6"/>
          <p:cNvSpPr txBox="1"/>
          <p:nvPr/>
        </p:nvSpPr>
        <p:spPr>
          <a:xfrm>
            <a:off x="5422392" y="3871278"/>
            <a:ext cx="2724912" cy="830997"/>
          </a:xfrm>
          <a:prstGeom prst="rect">
            <a:avLst/>
          </a:prstGeom>
          <a:noFill/>
        </p:spPr>
        <p:txBody>
          <a:bodyPr wrap="square" rtlCol="0">
            <a:spAutoFit/>
          </a:bodyPr>
          <a:lstStyle/>
          <a:p>
            <a:r>
              <a:rPr lang="en-US" sz="1200"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Streaming Stored Video: Challenges</a:t>
            </a:r>
            <a:endParaRPr lang="en-US" dirty="0">
              <a:latin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2400" b="1" kern="1200" dirty="0">
                <a:solidFill>
                  <a:srgbClr val="000000"/>
                </a:solidFill>
                <a:latin typeface="Arial (Body)"/>
              </a:rPr>
              <a:t>continuous playout constraint:</a:t>
            </a:r>
            <a:r>
              <a:rPr lang="en-US" sz="2400" kern="1200" dirty="0">
                <a:solidFill>
                  <a:srgbClr val="000000"/>
                </a:solidFill>
                <a:latin typeface="Arial (Body)"/>
              </a:rPr>
              <a:t> once client playout begins, playback must match original </a:t>
            </a:r>
            <a:r>
              <a:rPr lang="en-US" sz="2400" kern="1200" dirty="0" smtClean="0">
                <a:solidFill>
                  <a:srgbClr val="000000"/>
                </a:solidFill>
                <a:latin typeface="Arial (Body)"/>
              </a:rPr>
              <a:t>timing</a:t>
            </a:r>
            <a:endParaRPr lang="en-US" sz="2400" kern="1200" dirty="0">
              <a:solidFill>
                <a:srgbClr val="000000"/>
              </a:solidFill>
              <a:latin typeface="Arial (Body)"/>
            </a:endParaRPr>
          </a:p>
          <a:p>
            <a:pPr marL="741553" lvl="1" indent="-284353" eaLnBrk="0" fontAlgn="base" hangingPunct="0">
              <a:spcAft>
                <a:spcPct val="0"/>
              </a:spcAft>
              <a:buFont typeface="Arial" panose="020B0604020202020204" pitchFamily="34" charset="0"/>
              <a:buChar char="–"/>
              <a:defRPr/>
            </a:pPr>
            <a:r>
              <a:rPr lang="en-US" sz="2400" kern="1200" dirty="0">
                <a:solidFill>
                  <a:srgbClr val="000000"/>
                </a:solidFill>
                <a:latin typeface="Arial (Body)"/>
              </a:rPr>
              <a:t>… but </a:t>
            </a:r>
            <a:r>
              <a:rPr lang="en-US" sz="2400" b="1" kern="1200" dirty="0">
                <a:solidFill>
                  <a:srgbClr val="000000"/>
                </a:solidFill>
                <a:latin typeface="Arial (Body)"/>
              </a:rPr>
              <a:t>network delays are variable</a:t>
            </a:r>
            <a:r>
              <a:rPr lang="en-US" sz="2400" kern="1200" dirty="0">
                <a:solidFill>
                  <a:srgbClr val="000000"/>
                </a:solidFill>
                <a:latin typeface="Arial (Body)"/>
              </a:rPr>
              <a:t> (jitter), so will need </a:t>
            </a:r>
            <a:r>
              <a:rPr lang="en-US" sz="2400" b="1" kern="1200" dirty="0" smtClean="0">
                <a:solidFill>
                  <a:srgbClr val="000000"/>
                </a:solidFill>
                <a:latin typeface="Arial (Body)"/>
              </a:rPr>
              <a:t>client-side buffer</a:t>
            </a:r>
            <a:r>
              <a:rPr lang="en-US" sz="2400" kern="1200" dirty="0" smtClean="0">
                <a:solidFill>
                  <a:srgbClr val="000000"/>
                </a:solidFill>
                <a:latin typeface="Arial (Body)"/>
              </a:rPr>
              <a:t> </a:t>
            </a:r>
            <a:r>
              <a:rPr lang="en-US" sz="2400" kern="1200" dirty="0">
                <a:solidFill>
                  <a:srgbClr val="000000"/>
                </a:solidFill>
                <a:latin typeface="Arial (Body)"/>
              </a:rPr>
              <a:t>to match playout requirements</a:t>
            </a:r>
          </a:p>
          <a:p>
            <a:pPr marL="255651" lvl="0" indent="-255651" eaLnBrk="0" fontAlgn="base" hangingPunct="0">
              <a:spcAft>
                <a:spcPct val="0"/>
              </a:spcAft>
              <a:buFont typeface="Arial" panose="020B0604020202020204" pitchFamily="34" charset="0"/>
              <a:buChar char="•"/>
              <a:defRPr/>
            </a:pPr>
            <a:r>
              <a:rPr lang="en-US" sz="2400" kern="1200" dirty="0">
                <a:solidFill>
                  <a:srgbClr val="000000"/>
                </a:solidFill>
                <a:latin typeface="Arial (Body)"/>
              </a:rPr>
              <a:t>other challenges:</a:t>
            </a:r>
          </a:p>
          <a:p>
            <a:pPr marL="741553" lvl="1" indent="-284353" eaLnBrk="0" fontAlgn="base" hangingPunct="0">
              <a:spcAft>
                <a:spcPct val="0"/>
              </a:spcAft>
              <a:buFont typeface="Arial" panose="020B0604020202020204" pitchFamily="34" charset="0"/>
              <a:buChar char="–"/>
              <a:defRPr/>
            </a:pPr>
            <a:r>
              <a:rPr lang="en-US" sz="2400" kern="1200" dirty="0">
                <a:solidFill>
                  <a:srgbClr val="000000"/>
                </a:solidFill>
                <a:latin typeface="Arial (Body)"/>
              </a:rPr>
              <a:t>client interactivity: pause, fast-forward, rewind, jump through video</a:t>
            </a:r>
          </a:p>
          <a:p>
            <a:pPr marL="741553" lvl="1" indent="-284353" eaLnBrk="0" fontAlgn="base" hangingPunct="0">
              <a:spcAft>
                <a:spcPct val="0"/>
              </a:spcAft>
              <a:buFont typeface="Arial" panose="020B0604020202020204" pitchFamily="34" charset="0"/>
              <a:buChar char="–"/>
              <a:defRPr/>
            </a:pPr>
            <a:r>
              <a:rPr lang="en-US" sz="2400" kern="1200" dirty="0">
                <a:solidFill>
                  <a:srgbClr val="000000"/>
                </a:solidFill>
                <a:latin typeface="Arial (Body)"/>
              </a:rPr>
              <a:t>video packets may be lost, </a:t>
            </a:r>
            <a:r>
              <a:rPr lang="en-US" sz="2400" kern="1200" dirty="0" smtClean="0">
                <a:solidFill>
                  <a:srgbClr val="000000"/>
                </a:solidFill>
                <a:latin typeface="Arial (Body)"/>
              </a:rPr>
              <a:t>retransmitted</a:t>
            </a:r>
            <a:endParaRPr lang="en-US" sz="2400" kern="1200" dirty="0">
              <a:solidFill>
                <a:srgbClr val="000000"/>
              </a:solidFill>
              <a:latin typeface="Arial (Body)"/>
            </a:endParaRPr>
          </a:p>
        </p:txBody>
      </p:sp>
    </p:spTree>
    <p:extLst>
      <p:ext uri="{BB962C8B-B14F-4D97-AF65-F5344CB8AC3E}">
        <p14:creationId xmlns:p14="http://schemas.microsoft.com/office/powerpoint/2010/main" val="26394459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Streaming Stored Video: Revisited</a:t>
            </a:r>
            <a:endParaRPr lang="en-US" dirty="0">
              <a:latin typeface="Times New Roman" panose="02020603050405020304" pitchFamily="18" charset="0"/>
            </a:endParaRPr>
          </a:p>
        </p:txBody>
      </p:sp>
      <p:pic>
        <p:nvPicPr>
          <p:cNvPr id="11" name="Picture 10" descr="A graph plots cumulative data over time. The graph has 3 lines rise over the x axis vertically then horizontally, like a staircase. 1, constant bit rate video transmission. From 1 to 2, variable network delay. 2, client video reception. Line 2 is has varied vertical and horizontal increases compared to the other 2 lines. From 2 to 3, client playout delay. 3, constant bit rate video playout at client. A vertical line between parts 2 and 3, buffered vide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041" y="1616533"/>
            <a:ext cx="7653916" cy="3286583"/>
          </a:xfrm>
          <a:prstGeom prst="rect">
            <a:avLst/>
          </a:prstGeom>
        </p:spPr>
      </p:pic>
      <p:sp>
        <p:nvSpPr>
          <p:cNvPr id="6" name="Content Placeholder 5"/>
          <p:cNvSpPr>
            <a:spLocks noGrp="1"/>
          </p:cNvSpPr>
          <p:nvPr>
            <p:ph sz="quarter" idx="15"/>
          </p:nvPr>
        </p:nvSpPr>
        <p:spPr>
          <a:xfrm>
            <a:off x="457200" y="5207000"/>
            <a:ext cx="8229599" cy="923299"/>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2400" b="1" dirty="0">
                <a:solidFill>
                  <a:srgbClr val="000000"/>
                </a:solidFill>
                <a:latin typeface="Arial (Body)"/>
              </a:rPr>
              <a:t>client-side buffering and playout delay: </a:t>
            </a:r>
            <a:r>
              <a:rPr lang="en-US" sz="2400" dirty="0">
                <a:solidFill>
                  <a:srgbClr val="000000"/>
                </a:solidFill>
                <a:latin typeface="Arial (Body)"/>
              </a:rPr>
              <a:t>compensate for network-added delay, delay jitter</a:t>
            </a:r>
          </a:p>
        </p:txBody>
      </p:sp>
    </p:spTree>
    <p:extLst>
      <p:ext uri="{BB962C8B-B14F-4D97-AF65-F5344CB8AC3E}">
        <p14:creationId xmlns:p14="http://schemas.microsoft.com/office/powerpoint/2010/main" val="29233700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Client-Side Buffering, Playout </a:t>
            </a:r>
            <a:r>
              <a:rPr lang="en-US" sz="2000" b="0" dirty="0" smtClean="0">
                <a:latin typeface="Times New Roman" panose="02020603050405020304" pitchFamily="18" charset="0"/>
              </a:rPr>
              <a:t>(1 of 3)</a:t>
            </a:r>
            <a:endParaRPr lang="en-US" sz="2000" b="0" dirty="0">
              <a:latin typeface="Times New Roman" panose="02020603050405020304" pitchFamily="18" charset="0"/>
            </a:endParaRPr>
          </a:p>
        </p:txBody>
      </p:sp>
      <p:pic>
        <p:nvPicPr>
          <p:cNvPr id="15" name="Picture 14" descr="A diagram connects 3 main parts. Some of the links are labeled. Part 1, video server. Part 2, internet group. Link to part 3, variable fill rate, x left parenthesis t right parenthesis. Part 3, client application. The part has 2 equal sections. Sections 1 and 2, buffer, size B. Section 2, buffer fill level, Q left parenthesis t right parenthesis. Link from part 3 onward, playout rate, for example, C B R r. Below this is a P C, clie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287" y="2257889"/>
            <a:ext cx="7393426" cy="2815487"/>
          </a:xfrm>
          <a:prstGeom prst="rect">
            <a:avLst/>
          </a:prstGeom>
        </p:spPr>
      </p:pic>
    </p:spTree>
    <p:extLst>
      <p:ext uri="{BB962C8B-B14F-4D97-AF65-F5344CB8AC3E}">
        <p14:creationId xmlns:p14="http://schemas.microsoft.com/office/powerpoint/2010/main" val="13644976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eaLnBrk="0" fontAlgn="base" hangingPunct="0">
              <a:spcBef>
                <a:spcPct val="0"/>
              </a:spcBef>
              <a:spcAft>
                <a:spcPct val="0"/>
              </a:spcAft>
              <a:buClrTx/>
              <a:defRPr/>
            </a:pPr>
            <a:r>
              <a:rPr lang="en-US" dirty="0" smtClean="0">
                <a:solidFill>
                  <a:schemeClr val="tx2"/>
                </a:solidFill>
                <a:latin typeface="Times New Roman" panose="02020603050405020304" pitchFamily="18" charset="0"/>
              </a:rPr>
              <a:t>Client-Side Buffering, Playout </a:t>
            </a:r>
            <a:r>
              <a:rPr lang="en-US" sz="2000" b="0" dirty="0" smtClean="0">
                <a:solidFill>
                  <a:schemeClr val="tx2"/>
                </a:solidFill>
                <a:latin typeface="Times New Roman" panose="02020603050405020304" pitchFamily="18" charset="0"/>
              </a:rPr>
              <a:t>(2 of 3)</a:t>
            </a:r>
            <a:endParaRPr lang="en-US" sz="2000" b="0" dirty="0">
              <a:solidFill>
                <a:schemeClr val="tx2"/>
              </a:solidFill>
              <a:latin typeface="Times New Roman" panose="02020603050405020304" pitchFamily="18" charset="0"/>
            </a:endParaRPr>
          </a:p>
        </p:txBody>
      </p:sp>
      <p:pic>
        <p:nvPicPr>
          <p:cNvPr id="15" name="Picture 14" descr="A diagram connects 3 main parts. Some of the links are labeled. Part 1, video server. Part 2, internet group. Link to part 3, variable fill rate, x left parenthesis t right parenthesis. Part 3, client application. The part has 2 sections. Section 1 is much larger than section 2. Sections 1 and 2, buffer, size B. Section 2, buffer fill level, Q left parenthesis t right parenthesis. Link from part 3 onward, playout rate, for example, C B R r. Below this is a P C, clie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173" y="1644717"/>
            <a:ext cx="6964943" cy="2652316"/>
          </a:xfrm>
          <a:prstGeom prst="rect">
            <a:avLst/>
          </a:prstGeom>
        </p:spPr>
      </p:pic>
      <p:sp>
        <p:nvSpPr>
          <p:cNvPr id="12" name="Content Placeholder 11"/>
          <p:cNvSpPr>
            <a:spLocks noGrp="1"/>
          </p:cNvSpPr>
          <p:nvPr>
            <p:ph idx="1"/>
          </p:nvPr>
        </p:nvSpPr>
        <p:spPr>
          <a:xfrm>
            <a:off x="538844" y="4629100"/>
            <a:ext cx="8229600" cy="1590545"/>
          </a:xfrm>
        </p:spPr>
        <p:txBody>
          <a:bodyPr/>
          <a:lstStyle/>
          <a:p>
            <a:pPr marL="432000" indent="-432000">
              <a:buClr>
                <a:schemeClr val="tx2"/>
              </a:buClr>
              <a:buFont typeface="+mj-lt"/>
              <a:buAutoNum type="arabicPeriod"/>
              <a:defRPr/>
            </a:pPr>
            <a:r>
              <a:rPr lang="en-US" sz="1800" dirty="0" smtClean="0">
                <a:latin typeface="+mn-lt"/>
              </a:rPr>
              <a:t>Initial </a:t>
            </a:r>
            <a:r>
              <a:rPr lang="en-US" sz="1800" dirty="0">
                <a:latin typeface="+mn-lt"/>
              </a:rPr>
              <a:t>fill of buffer until playout begins at </a:t>
            </a:r>
            <a:r>
              <a:rPr lang="en-US" sz="1800" dirty="0" smtClean="0">
                <a:latin typeface="+mn-lt"/>
              </a:rPr>
              <a:t>t</a:t>
            </a:r>
            <a:r>
              <a:rPr lang="en-US" sz="1800" baseline="-25000" dirty="0" smtClean="0">
                <a:latin typeface="+mn-lt"/>
              </a:rPr>
              <a:t>p</a:t>
            </a:r>
          </a:p>
          <a:p>
            <a:pPr marL="432000" indent="-432000">
              <a:buClr>
                <a:schemeClr val="tx2"/>
              </a:buClr>
              <a:buFont typeface="+mj-lt"/>
              <a:buAutoNum type="arabicPeriod"/>
              <a:defRPr/>
            </a:pPr>
            <a:r>
              <a:rPr lang="en-US" sz="1800" dirty="0" smtClean="0">
                <a:latin typeface="+mn-lt"/>
              </a:rPr>
              <a:t>playout </a:t>
            </a:r>
            <a:r>
              <a:rPr lang="en-US" sz="1800" dirty="0">
                <a:latin typeface="+mn-lt"/>
              </a:rPr>
              <a:t>begins at t</a:t>
            </a:r>
            <a:r>
              <a:rPr lang="en-US" sz="1800" baseline="-25000" dirty="0">
                <a:latin typeface="+mn-lt"/>
              </a:rPr>
              <a:t>p</a:t>
            </a:r>
            <a:r>
              <a:rPr lang="en-US" sz="1800" baseline="-25000" dirty="0" smtClean="0">
                <a:latin typeface="+mn-lt"/>
              </a:rPr>
              <a:t>,</a:t>
            </a:r>
            <a:endParaRPr lang="en-US" sz="1800" baseline="-25000" dirty="0">
              <a:latin typeface="+mn-lt"/>
            </a:endParaRPr>
          </a:p>
          <a:p>
            <a:pPr marL="432000" indent="-432000">
              <a:buClr>
                <a:schemeClr val="tx2"/>
              </a:buClr>
              <a:buFont typeface="+mj-lt"/>
              <a:buAutoNum type="arabicPeriod"/>
              <a:defRPr/>
            </a:pPr>
            <a:r>
              <a:rPr lang="en-US" sz="1800" dirty="0" smtClean="0">
                <a:latin typeface="+mn-lt"/>
              </a:rPr>
              <a:t>buffer </a:t>
            </a:r>
            <a:r>
              <a:rPr lang="en-US" sz="1800" dirty="0">
                <a:latin typeface="+mn-lt"/>
              </a:rPr>
              <a:t>fill level varies over time as fill rate</a:t>
            </a:r>
            <a:r>
              <a:rPr lang="en-US" sz="1800" dirty="0">
                <a:solidFill>
                  <a:srgbClr val="CC0000"/>
                </a:solidFill>
                <a:latin typeface="+mn-lt"/>
              </a:rPr>
              <a:t> </a:t>
            </a:r>
            <a:r>
              <a:rPr lang="en-US" sz="1800" b="1" dirty="0">
                <a:solidFill>
                  <a:schemeClr val="tx1"/>
                </a:solidFill>
                <a:latin typeface="+mn-lt"/>
              </a:rPr>
              <a:t>x(t)</a:t>
            </a:r>
            <a:r>
              <a:rPr lang="en-US" sz="1800" dirty="0">
                <a:solidFill>
                  <a:srgbClr val="CC0000"/>
                </a:solidFill>
                <a:latin typeface="+mn-lt"/>
              </a:rPr>
              <a:t> </a:t>
            </a:r>
            <a:r>
              <a:rPr lang="en-US" sz="1800" dirty="0">
                <a:latin typeface="+mn-lt"/>
              </a:rPr>
              <a:t>varies and playout rate </a:t>
            </a:r>
            <a:r>
              <a:rPr lang="en-US" sz="1800" dirty="0">
                <a:solidFill>
                  <a:schemeClr val="tx1"/>
                </a:solidFill>
                <a:latin typeface="+mn-lt"/>
              </a:rPr>
              <a:t>r</a:t>
            </a:r>
            <a:r>
              <a:rPr lang="en-US" sz="1800" dirty="0">
                <a:latin typeface="+mn-lt"/>
              </a:rPr>
              <a:t> is </a:t>
            </a:r>
            <a:r>
              <a:rPr lang="en-US" sz="1800" dirty="0" smtClean="0">
                <a:latin typeface="+mn-lt"/>
              </a:rPr>
              <a:t>constant</a:t>
            </a:r>
            <a:endParaRPr lang="en-US" sz="1800" dirty="0">
              <a:latin typeface="+mn-lt"/>
            </a:endParaRPr>
          </a:p>
        </p:txBody>
      </p:sp>
    </p:spTree>
    <p:extLst>
      <p:ext uri="{BB962C8B-B14F-4D97-AF65-F5344CB8AC3E}">
        <p14:creationId xmlns:p14="http://schemas.microsoft.com/office/powerpoint/2010/main" val="17574569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Client-Side Buffering, Playout </a:t>
            </a:r>
            <a:r>
              <a:rPr lang="en-US" sz="2000" b="0" dirty="0" smtClean="0">
                <a:latin typeface="Times New Roman" panose="02020603050405020304" pitchFamily="18" charset="0"/>
              </a:rPr>
              <a:t>(3 of 3)</a:t>
            </a:r>
            <a:endParaRPr lang="en-US" sz="2000" b="0" dirty="0">
              <a:latin typeface="Times New Roman" panose="02020603050405020304" pitchFamily="18" charset="0"/>
            </a:endParaRPr>
          </a:p>
        </p:txBody>
      </p:sp>
      <p:pic>
        <p:nvPicPr>
          <p:cNvPr id="14" name="Picture 13" descr="A diagram connects 3 main parts. Some of the links are labeled. Part 1, video server. Part 2, internet group. Link to part 3, variable fill rate, x left parenthesis t right parenthesis. Part 3, client application. The part has 2 equal sections. Sections 1 and 2, buffer, size B. Section 2, buffer fill level, Q left parenthesis t right parenthesis. Link from part 3 onward, playout rate, for example, C B R r. Below this is a P C, clien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7757" y="1531484"/>
            <a:ext cx="5554790" cy="1469896"/>
          </a:xfrm>
          <a:prstGeom prst="rect">
            <a:avLst/>
          </a:prstGeom>
        </p:spPr>
      </p:pic>
      <p:sp>
        <p:nvSpPr>
          <p:cNvPr id="15" name="Content Placeholder 14"/>
          <p:cNvSpPr>
            <a:spLocks noGrp="1"/>
          </p:cNvSpPr>
          <p:nvPr>
            <p:ph idx="1"/>
          </p:nvPr>
        </p:nvSpPr>
        <p:spPr>
          <a:xfrm>
            <a:off x="457200" y="3223175"/>
            <a:ext cx="4096512" cy="399288"/>
          </a:xfrm>
        </p:spPr>
        <p:txBody>
          <a:bodyPr/>
          <a:lstStyle/>
          <a:p>
            <a:pPr marL="0" indent="0">
              <a:buNone/>
            </a:pPr>
            <a:r>
              <a:rPr lang="en-US" sz="2000" dirty="0">
                <a:solidFill>
                  <a:schemeClr val="tx1"/>
                </a:solidFill>
                <a:latin typeface="+mn-lt"/>
              </a:rPr>
              <a:t>playout buffering: average fill </a:t>
            </a:r>
            <a:r>
              <a:rPr lang="en-US" sz="2000" dirty="0" smtClean="0">
                <a:solidFill>
                  <a:schemeClr val="tx1"/>
                </a:solidFill>
                <a:latin typeface="+mn-lt"/>
              </a:rPr>
              <a:t>rate</a:t>
            </a:r>
            <a:endParaRPr lang="en-US" sz="2000" dirty="0">
              <a:solidFill>
                <a:schemeClr val="tx1"/>
              </a:solidFill>
              <a:latin typeface="+mn-lt"/>
            </a:endParaRPr>
          </a:p>
        </p:txBody>
      </p:sp>
      <p:graphicFrame>
        <p:nvGraphicFramePr>
          <p:cNvPr id="21" name="Object 20" descr="X bar playout rate :"/>
          <p:cNvGraphicFramePr>
            <a:graphicFrameLocks noChangeAspect="1"/>
          </p:cNvGraphicFramePr>
          <p:nvPr>
            <p:extLst>
              <p:ext uri="{D42A27DB-BD31-4B8C-83A1-F6EECF244321}">
                <p14:modId xmlns:p14="http://schemas.microsoft.com/office/powerpoint/2010/main" val="3904357490"/>
              </p:ext>
            </p:extLst>
          </p:nvPr>
        </p:nvGraphicFramePr>
        <p:xfrm>
          <a:off x="4407408" y="3284805"/>
          <a:ext cx="2147616" cy="409069"/>
        </p:xfrm>
        <a:graphic>
          <a:graphicData uri="http://schemas.openxmlformats.org/presentationml/2006/ole">
            <mc:AlternateContent xmlns:mc="http://schemas.openxmlformats.org/markup-compatibility/2006">
              <mc:Choice xmlns:v="urn:schemas-microsoft-com:vml" Requires="v">
                <p:oleObj spid="_x0000_s11893" name="Equation" r:id="rId4" imgW="1333440" imgH="253800" progId="Equation.DSMT4">
                  <p:embed/>
                </p:oleObj>
              </mc:Choice>
              <mc:Fallback>
                <p:oleObj name="Equation" r:id="rId4" imgW="1333440" imgH="253800" progId="Equation.DSMT4">
                  <p:embed/>
                  <p:pic>
                    <p:nvPicPr>
                      <p:cNvPr id="0" name=""/>
                      <p:cNvPicPr/>
                      <p:nvPr/>
                    </p:nvPicPr>
                    <p:blipFill>
                      <a:blip r:embed="rId5"/>
                      <a:stretch>
                        <a:fillRect/>
                      </a:stretch>
                    </p:blipFill>
                    <p:spPr>
                      <a:xfrm>
                        <a:off x="4407408" y="3284805"/>
                        <a:ext cx="2147616" cy="409069"/>
                      </a:xfrm>
                      <a:prstGeom prst="rect">
                        <a:avLst/>
                      </a:prstGeom>
                    </p:spPr>
                  </p:pic>
                </p:oleObj>
              </mc:Fallback>
            </mc:AlternateContent>
          </a:graphicData>
        </a:graphic>
      </p:graphicFrame>
      <p:sp>
        <p:nvSpPr>
          <p:cNvPr id="16" name="Content Placeholder 15"/>
          <p:cNvSpPr>
            <a:spLocks noGrp="1"/>
          </p:cNvSpPr>
          <p:nvPr>
            <p:ph idx="13"/>
          </p:nvPr>
        </p:nvSpPr>
        <p:spPr>
          <a:xfrm>
            <a:off x="457200" y="3713242"/>
            <a:ext cx="530352" cy="418010"/>
          </a:xfrm>
        </p:spPr>
        <p:txBody>
          <a:bodyPr/>
          <a:lstStyle/>
          <a:p>
            <a:pPr indent="-255600"/>
            <a:r>
              <a:rPr lang="en-US" sz="2000" dirty="0" smtClean="0">
                <a:latin typeface="+mn-lt"/>
              </a:rPr>
              <a:t> </a:t>
            </a:r>
            <a:endParaRPr lang="en-US" sz="2000" dirty="0">
              <a:latin typeface="+mn-lt"/>
            </a:endParaRPr>
          </a:p>
        </p:txBody>
      </p:sp>
      <p:graphicFrame>
        <p:nvGraphicFramePr>
          <p:cNvPr id="22" name="Object 21" descr="X bar is less than r."/>
          <p:cNvGraphicFramePr>
            <a:graphicFrameLocks noChangeAspect="1"/>
          </p:cNvGraphicFramePr>
          <p:nvPr>
            <p:extLst>
              <p:ext uri="{D42A27DB-BD31-4B8C-83A1-F6EECF244321}">
                <p14:modId xmlns:p14="http://schemas.microsoft.com/office/powerpoint/2010/main" val="682014971"/>
              </p:ext>
            </p:extLst>
          </p:nvPr>
        </p:nvGraphicFramePr>
        <p:xfrm>
          <a:off x="721657" y="3786487"/>
          <a:ext cx="531791" cy="327256"/>
        </p:xfrm>
        <a:graphic>
          <a:graphicData uri="http://schemas.openxmlformats.org/presentationml/2006/ole">
            <mc:AlternateContent xmlns:mc="http://schemas.openxmlformats.org/markup-compatibility/2006">
              <mc:Choice xmlns:v="urn:schemas-microsoft-com:vml" Requires="v">
                <p:oleObj spid="_x0000_s11894" name="Equation" r:id="rId6" imgW="330120" imgH="203040" progId="Equation.DSMT4">
                  <p:embed/>
                </p:oleObj>
              </mc:Choice>
              <mc:Fallback>
                <p:oleObj name="Equation" r:id="rId6" imgW="330120" imgH="203040" progId="Equation.DSMT4">
                  <p:embed/>
                  <p:pic>
                    <p:nvPicPr>
                      <p:cNvPr id="0" name=""/>
                      <p:cNvPicPr/>
                      <p:nvPr/>
                    </p:nvPicPr>
                    <p:blipFill>
                      <a:blip r:embed="rId7"/>
                      <a:stretch>
                        <a:fillRect/>
                      </a:stretch>
                    </p:blipFill>
                    <p:spPr>
                      <a:xfrm>
                        <a:off x="721657" y="3786487"/>
                        <a:ext cx="531791" cy="327256"/>
                      </a:xfrm>
                      <a:prstGeom prst="rect">
                        <a:avLst/>
                      </a:prstGeom>
                    </p:spPr>
                  </p:pic>
                </p:oleObj>
              </mc:Fallback>
            </mc:AlternateContent>
          </a:graphicData>
        </a:graphic>
      </p:graphicFrame>
      <p:sp>
        <p:nvSpPr>
          <p:cNvPr id="20" name="Content Placeholder 19"/>
          <p:cNvSpPr>
            <a:spLocks noGrp="1"/>
          </p:cNvSpPr>
          <p:nvPr>
            <p:ph sz="quarter" idx="17"/>
          </p:nvPr>
        </p:nvSpPr>
        <p:spPr>
          <a:xfrm>
            <a:off x="457200" y="3680064"/>
            <a:ext cx="8229600" cy="757894"/>
          </a:xfrm>
        </p:spPr>
        <p:txBody>
          <a:bodyPr/>
          <a:lstStyle/>
          <a:p>
            <a:pPr marL="182563" indent="622300">
              <a:buNone/>
              <a:tabLst>
                <a:tab pos="265113" algn="l"/>
              </a:tabLst>
            </a:pPr>
            <a:r>
              <a:rPr lang="en-US" sz="2000" dirty="0" smtClean="0">
                <a:latin typeface="+mn-lt"/>
              </a:rPr>
              <a:t>buffer eventually empties (causing freezing of video playout until buffer again fills)</a:t>
            </a:r>
            <a:endParaRPr lang="en-US" sz="2000" dirty="0">
              <a:latin typeface="+mn-lt"/>
            </a:endParaRPr>
          </a:p>
        </p:txBody>
      </p:sp>
      <p:sp>
        <p:nvSpPr>
          <p:cNvPr id="17" name="Content Placeholder 16"/>
          <p:cNvSpPr>
            <a:spLocks noGrp="1"/>
          </p:cNvSpPr>
          <p:nvPr>
            <p:ph sz="quarter" idx="14"/>
          </p:nvPr>
        </p:nvSpPr>
        <p:spPr>
          <a:xfrm>
            <a:off x="457200" y="4442699"/>
            <a:ext cx="640080" cy="521665"/>
          </a:xfrm>
        </p:spPr>
        <p:txBody>
          <a:bodyPr/>
          <a:lstStyle/>
          <a:p>
            <a:pPr indent="-255600"/>
            <a:r>
              <a:rPr lang="en-US" sz="2000" dirty="0" smtClean="0">
                <a:latin typeface="+mn-lt"/>
              </a:rPr>
              <a:t> </a:t>
            </a:r>
            <a:endParaRPr lang="en-US" sz="2000" dirty="0">
              <a:latin typeface="+mn-lt"/>
            </a:endParaRPr>
          </a:p>
        </p:txBody>
      </p:sp>
      <p:graphicFrame>
        <p:nvGraphicFramePr>
          <p:cNvPr id="23" name="Object 22" descr="X bar is greater than r."/>
          <p:cNvGraphicFramePr>
            <a:graphicFrameLocks noChangeAspect="1"/>
          </p:cNvGraphicFramePr>
          <p:nvPr>
            <p:extLst>
              <p:ext uri="{D42A27DB-BD31-4B8C-83A1-F6EECF244321}">
                <p14:modId xmlns:p14="http://schemas.microsoft.com/office/powerpoint/2010/main" val="2811873855"/>
              </p:ext>
            </p:extLst>
          </p:nvPr>
        </p:nvGraphicFramePr>
        <p:xfrm>
          <a:off x="750818" y="4508992"/>
          <a:ext cx="572697" cy="327256"/>
        </p:xfrm>
        <a:graphic>
          <a:graphicData uri="http://schemas.openxmlformats.org/presentationml/2006/ole">
            <mc:AlternateContent xmlns:mc="http://schemas.openxmlformats.org/markup-compatibility/2006">
              <mc:Choice xmlns:v="urn:schemas-microsoft-com:vml" Requires="v">
                <p:oleObj spid="_x0000_s11895" name="Equation" r:id="rId8" imgW="355320" imgH="203040" progId="Equation.DSMT4">
                  <p:embed/>
                </p:oleObj>
              </mc:Choice>
              <mc:Fallback>
                <p:oleObj name="Equation" r:id="rId8" imgW="355320" imgH="203040" progId="Equation.DSMT4">
                  <p:embed/>
                  <p:pic>
                    <p:nvPicPr>
                      <p:cNvPr id="0" name=""/>
                      <p:cNvPicPr/>
                      <p:nvPr/>
                    </p:nvPicPr>
                    <p:blipFill>
                      <a:blip r:embed="rId9"/>
                      <a:stretch>
                        <a:fillRect/>
                      </a:stretch>
                    </p:blipFill>
                    <p:spPr>
                      <a:xfrm>
                        <a:off x="750818" y="4508992"/>
                        <a:ext cx="572697" cy="327256"/>
                      </a:xfrm>
                      <a:prstGeom prst="rect">
                        <a:avLst/>
                      </a:prstGeom>
                    </p:spPr>
                  </p:pic>
                </p:oleObj>
              </mc:Fallback>
            </mc:AlternateContent>
          </a:graphicData>
        </a:graphic>
      </p:graphicFrame>
      <p:sp>
        <p:nvSpPr>
          <p:cNvPr id="18" name="Content Placeholder 17"/>
          <p:cNvSpPr>
            <a:spLocks noGrp="1"/>
          </p:cNvSpPr>
          <p:nvPr>
            <p:ph sz="quarter" idx="15"/>
          </p:nvPr>
        </p:nvSpPr>
        <p:spPr>
          <a:xfrm>
            <a:off x="667512" y="4434720"/>
            <a:ext cx="7918704" cy="771681"/>
          </a:xfrm>
        </p:spPr>
        <p:txBody>
          <a:bodyPr/>
          <a:lstStyle/>
          <a:p>
            <a:pPr marL="101600" indent="528638">
              <a:buNone/>
              <a:defRPr/>
            </a:pPr>
            <a:r>
              <a:rPr lang="en-US" sz="2000" dirty="0" smtClean="0">
                <a:latin typeface="+mn-lt"/>
              </a:rPr>
              <a:t>buffer will not empty, provided initial playout delay is large enough to absorb variability in x(t)</a:t>
            </a:r>
            <a:endParaRPr lang="en-US" sz="2000" dirty="0">
              <a:latin typeface="+mn-lt"/>
            </a:endParaRPr>
          </a:p>
        </p:txBody>
      </p:sp>
      <p:sp>
        <p:nvSpPr>
          <p:cNvPr id="19" name="Content Placeholder 18"/>
          <p:cNvSpPr>
            <a:spLocks noGrp="1"/>
          </p:cNvSpPr>
          <p:nvPr>
            <p:ph sz="quarter" idx="16"/>
          </p:nvPr>
        </p:nvSpPr>
        <p:spPr>
          <a:xfrm>
            <a:off x="457200" y="5248309"/>
            <a:ext cx="8229600" cy="713737"/>
          </a:xfrm>
        </p:spPr>
        <p:txBody>
          <a:bodyPr/>
          <a:lstStyle/>
          <a:p>
            <a:pPr lvl="1" indent="-284400">
              <a:defRPr/>
            </a:pPr>
            <a:r>
              <a:rPr lang="en-US" sz="2000" b="1" dirty="0" smtClean="0">
                <a:solidFill>
                  <a:schemeClr val="tx1"/>
                </a:solidFill>
                <a:latin typeface="+mn-lt"/>
              </a:rPr>
              <a:t>initial playout delay tradeoff:</a:t>
            </a:r>
            <a:r>
              <a:rPr lang="en-US" sz="2000" i="1" dirty="0" smtClean="0">
                <a:solidFill>
                  <a:srgbClr val="CC0000"/>
                </a:solidFill>
                <a:latin typeface="+mn-lt"/>
              </a:rPr>
              <a:t> </a:t>
            </a:r>
            <a:r>
              <a:rPr lang="en-US" sz="2000" dirty="0" smtClean="0">
                <a:latin typeface="+mn-lt"/>
              </a:rPr>
              <a:t>buffer starvation less likely with larger delay, but larger delay until user begins watching</a:t>
            </a:r>
            <a:endParaRPr lang="en-US" sz="2000" dirty="0">
              <a:latin typeface="+mn-lt"/>
            </a:endParaRPr>
          </a:p>
        </p:txBody>
      </p:sp>
    </p:spTree>
    <p:extLst>
      <p:ext uri="{BB962C8B-B14F-4D97-AF65-F5344CB8AC3E}">
        <p14:creationId xmlns:p14="http://schemas.microsoft.com/office/powerpoint/2010/main" val="8042340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Streaming Multimedia: U</a:t>
            </a:r>
            <a:r>
              <a:rPr lang="en-US" sz="100" dirty="0" smtClean="0">
                <a:latin typeface="Times New Roman" panose="02020603050405020304" pitchFamily="18" charset="0"/>
              </a:rPr>
              <a:t> </a:t>
            </a:r>
            <a:r>
              <a:rPr lang="en-US" dirty="0" smtClean="0">
                <a:latin typeface="Times New Roman" panose="02020603050405020304" pitchFamily="18" charset="0"/>
              </a:rPr>
              <a:t>D</a:t>
            </a:r>
            <a:r>
              <a:rPr lang="en-US" sz="100" dirty="0" smtClean="0">
                <a:latin typeface="Times New Roman" panose="02020603050405020304" pitchFamily="18" charset="0"/>
              </a:rPr>
              <a:t> </a:t>
            </a:r>
            <a:r>
              <a:rPr lang="en-US" dirty="0" smtClean="0">
                <a:latin typeface="Times New Roman" panose="02020603050405020304" pitchFamily="18" charset="0"/>
              </a:rPr>
              <a:t>P</a:t>
            </a:r>
            <a:endParaRPr lang="en-US" dirty="0">
              <a:latin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server sends at rate appropriate for </a:t>
            </a:r>
            <a:r>
              <a:rPr lang="en-US" sz="2400" dirty="0" smtClean="0">
                <a:solidFill>
                  <a:srgbClr val="000000"/>
                </a:solidFill>
                <a:latin typeface="Arial (Body)"/>
              </a:rPr>
              <a:t>client</a:t>
            </a:r>
            <a:endParaRPr lang="en-US" sz="2400" dirty="0">
              <a:solidFill>
                <a:srgbClr val="000000"/>
              </a:solidFill>
              <a:latin typeface="Arial (Body)"/>
            </a:endParaRP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often: send rate = encoding rate = constant rate</a:t>
            </a: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transmission rate can be oblivious to congestion levels</a:t>
            </a:r>
          </a:p>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short playout delay (2-5 seconds) to remove network jitter</a:t>
            </a:r>
          </a:p>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error recovery: application-level, time permitting</a:t>
            </a:r>
          </a:p>
          <a:p>
            <a:pPr marL="255651" lvl="0" indent="-255651" eaLnBrk="0" fontAlgn="base" hangingPunct="0">
              <a:spcAft>
                <a:spcPct val="0"/>
              </a:spcAft>
              <a:buFont typeface="Arial" panose="020B0604020202020204" pitchFamily="34" charset="0"/>
              <a:buChar char="•"/>
              <a:defRPr/>
            </a:pPr>
            <a:r>
              <a:rPr lang="en-US" sz="2400" dirty="0" smtClean="0">
                <a:solidFill>
                  <a:srgbClr val="000000"/>
                </a:solidFill>
                <a:latin typeface="Arial (Body)"/>
              </a:rPr>
              <a:t>R</a:t>
            </a:r>
            <a:r>
              <a:rPr lang="en-US" sz="100" dirty="0" smtClean="0">
                <a:solidFill>
                  <a:srgbClr val="000000"/>
                </a:solidFill>
                <a:latin typeface="Arial (Body)"/>
              </a:rPr>
              <a:t> </a:t>
            </a:r>
            <a:r>
              <a:rPr lang="en-US" sz="2400" dirty="0" smtClean="0">
                <a:solidFill>
                  <a:srgbClr val="000000"/>
                </a:solidFill>
                <a:latin typeface="Arial (Body)"/>
              </a:rPr>
              <a:t>T</a:t>
            </a:r>
            <a:r>
              <a:rPr lang="en-US" sz="100" dirty="0" smtClean="0">
                <a:solidFill>
                  <a:srgbClr val="000000"/>
                </a:solidFill>
                <a:latin typeface="Arial (Body)"/>
              </a:rPr>
              <a:t> </a:t>
            </a:r>
            <a:r>
              <a:rPr lang="en-US" sz="2400" dirty="0" smtClean="0">
                <a:solidFill>
                  <a:srgbClr val="000000"/>
                </a:solidFill>
                <a:latin typeface="Arial (Body)"/>
              </a:rPr>
              <a:t>P </a:t>
            </a:r>
            <a:r>
              <a:rPr lang="en-US" sz="2400" dirty="0">
                <a:solidFill>
                  <a:srgbClr val="000000"/>
                </a:solidFill>
                <a:latin typeface="Arial (Body)"/>
              </a:rPr>
              <a:t>[</a:t>
            </a:r>
            <a:r>
              <a:rPr lang="en-US" sz="2400" dirty="0" smtClean="0">
                <a:solidFill>
                  <a:srgbClr val="000000"/>
                </a:solidFill>
                <a:latin typeface="Arial (Body)"/>
              </a:rPr>
              <a:t>R</a:t>
            </a:r>
            <a:r>
              <a:rPr lang="en-US" sz="100" dirty="0" smtClean="0">
                <a:solidFill>
                  <a:srgbClr val="000000"/>
                </a:solidFill>
                <a:latin typeface="Arial (Body)"/>
              </a:rPr>
              <a:t> </a:t>
            </a:r>
            <a:r>
              <a:rPr lang="en-US" sz="2400" dirty="0" smtClean="0">
                <a:solidFill>
                  <a:srgbClr val="000000"/>
                </a:solidFill>
                <a:latin typeface="Arial (Body)"/>
              </a:rPr>
              <a:t>F</a:t>
            </a:r>
            <a:r>
              <a:rPr lang="en-US" sz="100" dirty="0" smtClean="0">
                <a:solidFill>
                  <a:srgbClr val="000000"/>
                </a:solidFill>
                <a:latin typeface="Arial (Body)"/>
              </a:rPr>
              <a:t> </a:t>
            </a:r>
            <a:r>
              <a:rPr lang="en-US" sz="2400" dirty="0" smtClean="0">
                <a:solidFill>
                  <a:srgbClr val="000000"/>
                </a:solidFill>
                <a:latin typeface="Arial (Body)"/>
              </a:rPr>
              <a:t>C </a:t>
            </a:r>
            <a:r>
              <a:rPr lang="en-US" sz="2400" dirty="0">
                <a:solidFill>
                  <a:srgbClr val="000000"/>
                </a:solidFill>
                <a:latin typeface="Arial (Body)"/>
              </a:rPr>
              <a:t>2326]: multimedia payload types</a:t>
            </a:r>
          </a:p>
          <a:p>
            <a:pPr marL="255651" lvl="0" indent="-255651" eaLnBrk="0" fontAlgn="base" hangingPunct="0">
              <a:spcAft>
                <a:spcPct val="0"/>
              </a:spcAft>
              <a:buFont typeface="Arial" panose="020B0604020202020204" pitchFamily="34" charset="0"/>
              <a:buChar char="•"/>
              <a:defRPr/>
            </a:pPr>
            <a:r>
              <a:rPr lang="en-US" sz="2400" dirty="0" smtClean="0">
                <a:solidFill>
                  <a:srgbClr val="000000"/>
                </a:solidFill>
                <a:latin typeface="Arial (Body)"/>
              </a:rPr>
              <a:t>U</a:t>
            </a:r>
            <a:r>
              <a:rPr lang="en-US" sz="100" dirty="0" smtClean="0">
                <a:solidFill>
                  <a:srgbClr val="000000"/>
                </a:solidFill>
                <a:latin typeface="Arial (Body)"/>
              </a:rPr>
              <a:t> </a:t>
            </a:r>
            <a:r>
              <a:rPr lang="en-US" sz="2400" dirty="0" smtClean="0">
                <a:solidFill>
                  <a:srgbClr val="000000"/>
                </a:solidFill>
                <a:latin typeface="Arial (Body)"/>
              </a:rPr>
              <a:t>D</a:t>
            </a:r>
            <a:r>
              <a:rPr lang="en-US" sz="100" dirty="0" smtClean="0">
                <a:solidFill>
                  <a:srgbClr val="000000"/>
                </a:solidFill>
                <a:latin typeface="Arial (Body)"/>
              </a:rPr>
              <a:t> </a:t>
            </a:r>
            <a:r>
              <a:rPr lang="en-US" sz="2400" dirty="0" smtClean="0">
                <a:solidFill>
                  <a:srgbClr val="000000"/>
                </a:solidFill>
                <a:latin typeface="Arial (Body)"/>
              </a:rPr>
              <a:t>P may </a:t>
            </a:r>
            <a:r>
              <a:rPr lang="en-US" sz="2400" b="1" dirty="0">
                <a:solidFill>
                  <a:srgbClr val="000000"/>
                </a:solidFill>
                <a:latin typeface="Arial (Body)"/>
              </a:rPr>
              <a:t>not</a:t>
            </a:r>
            <a:r>
              <a:rPr lang="en-US" sz="2400" dirty="0">
                <a:solidFill>
                  <a:srgbClr val="000000"/>
                </a:solidFill>
                <a:latin typeface="Arial (Body)"/>
              </a:rPr>
              <a:t> go through firewalls</a:t>
            </a:r>
          </a:p>
        </p:txBody>
      </p:sp>
    </p:spTree>
    <p:extLst>
      <p:ext uri="{BB962C8B-B14F-4D97-AF65-F5344CB8AC3E}">
        <p14:creationId xmlns:p14="http://schemas.microsoft.com/office/powerpoint/2010/main" val="1607151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Streaming Multimedia: H</a:t>
            </a:r>
            <a:r>
              <a:rPr lang="en-US" sz="100" dirty="0" smtClean="0">
                <a:latin typeface="Times New Roman" panose="02020603050405020304" pitchFamily="18" charset="0"/>
              </a:rPr>
              <a:t> </a:t>
            </a:r>
            <a:r>
              <a:rPr lang="en-US" dirty="0" smtClean="0">
                <a:latin typeface="Times New Roman" panose="02020603050405020304" pitchFamily="18" charset="0"/>
              </a:rPr>
              <a:t>T</a:t>
            </a:r>
            <a:r>
              <a:rPr lang="en-US" sz="100" dirty="0" smtClean="0">
                <a:latin typeface="Times New Roman" panose="02020603050405020304" pitchFamily="18" charset="0"/>
              </a:rPr>
              <a:t> </a:t>
            </a:r>
            <a:r>
              <a:rPr lang="en-US" dirty="0" smtClean="0">
                <a:latin typeface="Times New Roman" panose="02020603050405020304" pitchFamily="18" charset="0"/>
              </a:rPr>
              <a:t>T</a:t>
            </a:r>
            <a:r>
              <a:rPr lang="en-US" sz="100" dirty="0" smtClean="0">
                <a:latin typeface="Times New Roman" panose="02020603050405020304" pitchFamily="18" charset="0"/>
              </a:rPr>
              <a:t> </a:t>
            </a:r>
            <a:r>
              <a:rPr lang="en-US" dirty="0" smtClean="0">
                <a:latin typeface="Times New Roman" panose="02020603050405020304" pitchFamily="18" charset="0"/>
              </a:rPr>
              <a:t>P</a:t>
            </a:r>
            <a:endParaRPr lang="en-US" dirty="0">
              <a:latin typeface="Times New Roman" panose="02020603050405020304" pitchFamily="18" charset="0"/>
            </a:endParaRPr>
          </a:p>
        </p:txBody>
      </p:sp>
      <p:sp>
        <p:nvSpPr>
          <p:cNvPr id="3" name="Content Placeholder 2"/>
          <p:cNvSpPr>
            <a:spLocks noGrp="1"/>
          </p:cNvSpPr>
          <p:nvPr>
            <p:ph idx="1"/>
          </p:nvPr>
        </p:nvSpPr>
        <p:spPr>
          <a:xfrm>
            <a:off x="457200" y="1600200"/>
            <a:ext cx="8229600" cy="1115660"/>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multimedia file retrieved via </a:t>
            </a:r>
            <a:r>
              <a:rPr lang="en-US" sz="2400" dirty="0" smtClean="0">
                <a:solidFill>
                  <a:srgbClr val="000000"/>
                </a:solidFill>
                <a:latin typeface="Arial (Body)"/>
              </a:rPr>
              <a:t>H</a:t>
            </a:r>
            <a:r>
              <a:rPr lang="en-US" sz="100" dirty="0" smtClean="0">
                <a:solidFill>
                  <a:srgbClr val="000000"/>
                </a:solidFill>
                <a:latin typeface="Arial (Body)"/>
              </a:rPr>
              <a:t> </a:t>
            </a:r>
            <a:r>
              <a:rPr lang="en-US" sz="2400" dirty="0" smtClean="0">
                <a:solidFill>
                  <a:srgbClr val="000000"/>
                </a:solidFill>
                <a:latin typeface="Arial (Body)"/>
              </a:rPr>
              <a:t>T</a:t>
            </a:r>
            <a:r>
              <a:rPr lang="en-US" sz="100" dirty="0" smtClean="0">
                <a:solidFill>
                  <a:srgbClr val="000000"/>
                </a:solidFill>
                <a:latin typeface="Arial (Body)"/>
              </a:rPr>
              <a:t> </a:t>
            </a:r>
            <a:r>
              <a:rPr lang="en-US" sz="2400" dirty="0" smtClean="0">
                <a:solidFill>
                  <a:srgbClr val="000000"/>
                </a:solidFill>
                <a:latin typeface="Arial (Body)"/>
              </a:rPr>
              <a:t>T</a:t>
            </a:r>
            <a:r>
              <a:rPr lang="en-US" sz="100" dirty="0" smtClean="0">
                <a:solidFill>
                  <a:srgbClr val="000000"/>
                </a:solidFill>
                <a:latin typeface="Arial (Body)"/>
              </a:rPr>
              <a:t> </a:t>
            </a:r>
            <a:r>
              <a:rPr lang="en-US" sz="2400" dirty="0" smtClean="0">
                <a:solidFill>
                  <a:srgbClr val="000000"/>
                </a:solidFill>
                <a:latin typeface="Arial (Body)"/>
              </a:rPr>
              <a:t>P GET</a:t>
            </a:r>
            <a:endParaRPr lang="en-US" sz="2400" dirty="0">
              <a:solidFill>
                <a:srgbClr val="000000"/>
              </a:solidFill>
              <a:latin typeface="Arial (Body)"/>
            </a:endParaRPr>
          </a:p>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send at maximum possible rate under </a:t>
            </a:r>
            <a:r>
              <a:rPr lang="en-US" sz="2400" dirty="0" smtClean="0">
                <a:solidFill>
                  <a:srgbClr val="000000"/>
                </a:solidFill>
                <a:latin typeface="Arial (Body)"/>
              </a:rPr>
              <a:t>T</a:t>
            </a:r>
            <a:r>
              <a:rPr lang="en-US" sz="100" dirty="0" smtClean="0">
                <a:solidFill>
                  <a:srgbClr val="000000"/>
                </a:solidFill>
                <a:latin typeface="Arial (Body)"/>
              </a:rPr>
              <a:t> </a:t>
            </a:r>
            <a:r>
              <a:rPr lang="en-US" sz="2400" dirty="0" smtClean="0">
                <a:solidFill>
                  <a:srgbClr val="000000"/>
                </a:solidFill>
                <a:latin typeface="Arial (Body)"/>
              </a:rPr>
              <a:t>C</a:t>
            </a:r>
            <a:r>
              <a:rPr lang="en-US" sz="100" dirty="0" smtClean="0">
                <a:solidFill>
                  <a:srgbClr val="000000"/>
                </a:solidFill>
                <a:latin typeface="Arial (Body)"/>
              </a:rPr>
              <a:t> </a:t>
            </a:r>
            <a:r>
              <a:rPr lang="en-US" sz="2400" dirty="0" smtClean="0">
                <a:solidFill>
                  <a:srgbClr val="000000"/>
                </a:solidFill>
                <a:latin typeface="Arial (Body)"/>
              </a:rPr>
              <a:t>P</a:t>
            </a:r>
          </a:p>
        </p:txBody>
      </p:sp>
      <p:pic>
        <p:nvPicPr>
          <p:cNvPr id="19" name="Picture 18" descr="A diagram connects 5 parts. Parts 1 and 2, sever. Parts 4 and 5, client. Part 1, video file. Part 2, T C P send buffer. There are 2 equal sections. Part 3, internet group. Link 3 to 4, variable rate, x left parenthesis t right parenthesis. part 5, T C P receiver buffer. There are 2 sections, section 1 is much smaller. Part 6, application playout buff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076" y="2766537"/>
            <a:ext cx="6183848" cy="1521267"/>
          </a:xfrm>
          <a:prstGeom prst="rect">
            <a:avLst/>
          </a:prstGeom>
        </p:spPr>
      </p:pic>
      <p:sp>
        <p:nvSpPr>
          <p:cNvPr id="18" name="Content Placeholder 17"/>
          <p:cNvSpPr>
            <a:spLocks noGrp="1"/>
          </p:cNvSpPr>
          <p:nvPr>
            <p:ph idx="13"/>
          </p:nvPr>
        </p:nvSpPr>
        <p:spPr>
          <a:xfrm>
            <a:off x="457200" y="4338482"/>
            <a:ext cx="8229600" cy="1900086"/>
          </a:xfrm>
        </p:spPr>
        <p:txBody>
          <a:bodyPr/>
          <a:lstStyle/>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fill rate fluctuates due to T</a:t>
            </a:r>
            <a:r>
              <a:rPr lang="en-US" sz="100" dirty="0">
                <a:solidFill>
                  <a:srgbClr val="000000"/>
                </a:solidFill>
                <a:latin typeface="Arial (Body)"/>
              </a:rPr>
              <a:t> </a:t>
            </a:r>
            <a:r>
              <a:rPr lang="en-US" sz="2400" dirty="0">
                <a:solidFill>
                  <a:srgbClr val="000000"/>
                </a:solidFill>
                <a:latin typeface="Arial (Body)"/>
              </a:rPr>
              <a:t>C</a:t>
            </a:r>
            <a:r>
              <a:rPr lang="en-US" sz="100" dirty="0">
                <a:solidFill>
                  <a:srgbClr val="000000"/>
                </a:solidFill>
                <a:latin typeface="Arial (Body)"/>
              </a:rPr>
              <a:t> </a:t>
            </a:r>
            <a:r>
              <a:rPr lang="en-US" sz="2400" dirty="0">
                <a:solidFill>
                  <a:srgbClr val="000000"/>
                </a:solidFill>
                <a:latin typeface="Arial (Body)"/>
              </a:rPr>
              <a:t>P congestion </a:t>
            </a:r>
            <a:r>
              <a:rPr lang="en-US" sz="2400" dirty="0" smtClean="0">
                <a:solidFill>
                  <a:srgbClr val="000000"/>
                </a:solidFill>
                <a:latin typeface="Arial (Body)"/>
              </a:rPr>
              <a:t>control, retransmissions </a:t>
            </a:r>
            <a:r>
              <a:rPr lang="en-US" sz="2400" dirty="0">
                <a:solidFill>
                  <a:srgbClr val="000000"/>
                </a:solidFill>
                <a:latin typeface="Arial (Body)"/>
              </a:rPr>
              <a:t>(in-order delivery)</a:t>
            </a:r>
          </a:p>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larger playout delay: smooth T</a:t>
            </a:r>
            <a:r>
              <a:rPr lang="en-US" sz="100" dirty="0">
                <a:solidFill>
                  <a:srgbClr val="000000"/>
                </a:solidFill>
                <a:latin typeface="Arial (Body)"/>
              </a:rPr>
              <a:t> </a:t>
            </a:r>
            <a:r>
              <a:rPr lang="en-US" sz="2400" dirty="0">
                <a:solidFill>
                  <a:srgbClr val="000000"/>
                </a:solidFill>
                <a:latin typeface="Arial (Body)"/>
              </a:rPr>
              <a:t>C</a:t>
            </a:r>
            <a:r>
              <a:rPr lang="en-US" sz="100" dirty="0">
                <a:solidFill>
                  <a:srgbClr val="000000"/>
                </a:solidFill>
                <a:latin typeface="Arial (Body)"/>
              </a:rPr>
              <a:t> </a:t>
            </a:r>
            <a:r>
              <a:rPr lang="en-US" sz="2400" dirty="0">
                <a:solidFill>
                  <a:srgbClr val="000000"/>
                </a:solidFill>
                <a:latin typeface="Arial (Body)"/>
              </a:rPr>
              <a:t>P delivery rate</a:t>
            </a:r>
          </a:p>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H</a:t>
            </a:r>
            <a:r>
              <a:rPr lang="en-US" sz="100" dirty="0">
                <a:solidFill>
                  <a:srgbClr val="000000"/>
                </a:solidFill>
                <a:latin typeface="Arial (Body)"/>
              </a:rPr>
              <a:t> </a:t>
            </a:r>
            <a:r>
              <a:rPr lang="en-US" sz="2400" dirty="0">
                <a:solidFill>
                  <a:srgbClr val="000000"/>
                </a:solidFill>
                <a:latin typeface="Arial (Body)"/>
              </a:rPr>
              <a:t>T</a:t>
            </a:r>
            <a:r>
              <a:rPr lang="en-US" sz="100" dirty="0">
                <a:solidFill>
                  <a:srgbClr val="000000"/>
                </a:solidFill>
                <a:latin typeface="Arial (Body)"/>
              </a:rPr>
              <a:t> </a:t>
            </a:r>
            <a:r>
              <a:rPr lang="en-US" sz="2400" dirty="0">
                <a:solidFill>
                  <a:srgbClr val="000000"/>
                </a:solidFill>
                <a:latin typeface="Arial (Body)"/>
              </a:rPr>
              <a:t>T</a:t>
            </a:r>
            <a:r>
              <a:rPr lang="en-US" sz="100" dirty="0">
                <a:solidFill>
                  <a:srgbClr val="000000"/>
                </a:solidFill>
                <a:latin typeface="Arial (Body)"/>
              </a:rPr>
              <a:t> </a:t>
            </a:r>
            <a:r>
              <a:rPr lang="en-US" sz="2400" dirty="0">
                <a:solidFill>
                  <a:srgbClr val="000000"/>
                </a:solidFill>
                <a:latin typeface="Arial (Body)"/>
              </a:rPr>
              <a:t>P / T</a:t>
            </a:r>
            <a:r>
              <a:rPr lang="en-US" sz="100" dirty="0">
                <a:solidFill>
                  <a:srgbClr val="000000"/>
                </a:solidFill>
                <a:latin typeface="Arial (Body)"/>
              </a:rPr>
              <a:t> </a:t>
            </a:r>
            <a:r>
              <a:rPr lang="en-US" sz="2400" dirty="0">
                <a:solidFill>
                  <a:srgbClr val="000000"/>
                </a:solidFill>
                <a:latin typeface="Arial (Body)"/>
              </a:rPr>
              <a:t>C</a:t>
            </a:r>
            <a:r>
              <a:rPr lang="en-US" sz="100" dirty="0">
                <a:solidFill>
                  <a:srgbClr val="000000"/>
                </a:solidFill>
                <a:latin typeface="Arial (Body)"/>
              </a:rPr>
              <a:t> </a:t>
            </a:r>
            <a:r>
              <a:rPr lang="en-US" sz="2400" dirty="0">
                <a:solidFill>
                  <a:srgbClr val="000000"/>
                </a:solidFill>
                <a:latin typeface="Arial (Body)"/>
              </a:rPr>
              <a:t>P passes more easily through </a:t>
            </a:r>
            <a:r>
              <a:rPr lang="en-US" sz="2400" dirty="0" smtClean="0">
                <a:solidFill>
                  <a:srgbClr val="000000"/>
                </a:solidFill>
                <a:latin typeface="Arial (Body)"/>
              </a:rPr>
              <a:t>firewalls</a:t>
            </a:r>
            <a:endParaRPr lang="en-US" sz="2400" dirty="0">
              <a:solidFill>
                <a:srgbClr val="000000"/>
              </a:solidFill>
              <a:latin typeface="Arial (Body)"/>
            </a:endParaRPr>
          </a:p>
        </p:txBody>
      </p:sp>
    </p:spTree>
    <p:extLst>
      <p:ext uri="{BB962C8B-B14F-4D97-AF65-F5344CB8AC3E}">
        <p14:creationId xmlns:p14="http://schemas.microsoft.com/office/powerpoint/2010/main" val="3071163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eaLnBrk="0" fontAlgn="base" hangingPunct="0">
              <a:spcBef>
                <a:spcPct val="0"/>
              </a:spcBef>
              <a:spcAft>
                <a:spcPct val="0"/>
              </a:spcAft>
              <a:buClrTx/>
              <a:defRPr/>
            </a:pPr>
            <a:r>
              <a:rPr lang="en-US" dirty="0" smtClean="0">
                <a:solidFill>
                  <a:schemeClr val="tx2"/>
                </a:solidFill>
                <a:latin typeface="Times New Roman" panose="02020603050405020304" pitchFamily="18" charset="0"/>
                <a:cs typeface="+mj-cs"/>
              </a:rPr>
              <a:t>Learning Objectives </a:t>
            </a:r>
            <a:r>
              <a:rPr lang="en-US" sz="2000" b="0" dirty="0" smtClean="0">
                <a:solidFill>
                  <a:schemeClr val="tx2"/>
                </a:solidFill>
                <a:latin typeface="Times New Roman" panose="02020603050405020304" pitchFamily="18" charset="0"/>
              </a:rPr>
              <a:t>(3 </a:t>
            </a:r>
            <a:r>
              <a:rPr lang="en-US" sz="2000" b="0" dirty="0">
                <a:solidFill>
                  <a:schemeClr val="tx2"/>
                </a:solidFill>
                <a:latin typeface="Times New Roman" panose="02020603050405020304" pitchFamily="18" charset="0"/>
              </a:rPr>
              <a:t>of 6)</a:t>
            </a:r>
            <a:endParaRPr lang="en-US" sz="2000" b="0" dirty="0">
              <a:solidFill>
                <a:schemeClr val="tx2"/>
              </a:solidFill>
              <a:latin typeface="Times New Roman" panose="02020603050405020304" pitchFamily="18" charset="0"/>
              <a:cs typeface="+mj-cs"/>
            </a:endParaRPr>
          </a:p>
        </p:txBody>
      </p:sp>
      <p:sp>
        <p:nvSpPr>
          <p:cNvPr id="8" name="Content Placeholder 7"/>
          <p:cNvSpPr>
            <a:spLocks noGrp="1"/>
          </p:cNvSpPr>
          <p:nvPr>
            <p:ph idx="1"/>
          </p:nvPr>
        </p:nvSpPr>
        <p:spPr>
          <a:xfrm>
            <a:off x="457200" y="1600201"/>
            <a:ext cx="8229600" cy="3834442"/>
          </a:xfrm>
        </p:spPr>
        <p:txBody>
          <a:bodyPr/>
          <a:lstStyle/>
          <a:p>
            <a:pPr marL="635000" indent="-635000">
              <a:buFont typeface="Wingdings" charset="0"/>
              <a:buNone/>
              <a:defRPr/>
            </a:pPr>
            <a:r>
              <a:rPr lang="en-US" sz="2400" b="1" dirty="0">
                <a:solidFill>
                  <a:schemeClr val="tx2"/>
                </a:solidFill>
                <a:latin typeface="+mn-lt"/>
              </a:rPr>
              <a:t>9.1</a:t>
            </a:r>
            <a:r>
              <a:rPr lang="en-US" sz="2400" dirty="0">
                <a:solidFill>
                  <a:srgbClr val="CC0000"/>
                </a:solidFill>
                <a:latin typeface="+mn-lt"/>
              </a:rPr>
              <a:t> </a:t>
            </a:r>
            <a:r>
              <a:rPr lang="en-US" sz="2400" dirty="0">
                <a:latin typeface="+mn-lt"/>
              </a:rPr>
              <a:t>multimedia networking applications</a:t>
            </a:r>
          </a:p>
          <a:p>
            <a:pPr marL="635000" indent="-635000">
              <a:buFont typeface="Wingdings" charset="0"/>
              <a:buNone/>
              <a:defRPr/>
            </a:pPr>
            <a:r>
              <a:rPr lang="en-US" sz="2400" b="1" dirty="0">
                <a:solidFill>
                  <a:schemeClr val="tx2"/>
                </a:solidFill>
                <a:latin typeface="+mn-lt"/>
              </a:rPr>
              <a:t>9.2</a:t>
            </a:r>
            <a:r>
              <a:rPr lang="en-US" sz="2400" dirty="0">
                <a:latin typeface="+mn-lt"/>
              </a:rPr>
              <a:t> streaming </a:t>
            </a:r>
            <a:r>
              <a:rPr lang="en-US" sz="2400" b="1" dirty="0">
                <a:latin typeface="+mn-lt"/>
              </a:rPr>
              <a:t>stored</a:t>
            </a:r>
            <a:r>
              <a:rPr lang="en-US" sz="2400" dirty="0">
                <a:latin typeface="+mn-lt"/>
              </a:rPr>
              <a:t> video</a:t>
            </a:r>
          </a:p>
          <a:p>
            <a:pPr marL="635000" indent="-635000">
              <a:buFont typeface="Wingdings" charset="0"/>
              <a:buNone/>
              <a:defRPr/>
            </a:pPr>
            <a:r>
              <a:rPr lang="en-US" sz="2400" b="1" dirty="0">
                <a:solidFill>
                  <a:schemeClr val="tx2"/>
                </a:solidFill>
                <a:latin typeface="+mn-lt"/>
              </a:rPr>
              <a:t>9.3</a:t>
            </a:r>
            <a:r>
              <a:rPr lang="en-US" sz="2400" dirty="0">
                <a:latin typeface="+mn-lt"/>
              </a:rPr>
              <a:t> </a:t>
            </a:r>
            <a:r>
              <a:rPr lang="en-US" sz="2400" b="1" dirty="0" smtClean="0">
                <a:latin typeface="+mn-lt"/>
              </a:rPr>
              <a:t>voice-over-I</a:t>
            </a:r>
            <a:r>
              <a:rPr lang="en-US" sz="100" b="1" dirty="0" smtClean="0">
                <a:latin typeface="+mn-lt"/>
              </a:rPr>
              <a:t> </a:t>
            </a:r>
            <a:r>
              <a:rPr lang="en-US" sz="2400" b="1" dirty="0" smtClean="0">
                <a:latin typeface="+mn-lt"/>
              </a:rPr>
              <a:t>P</a:t>
            </a:r>
            <a:endParaRPr lang="en-US" sz="2400" b="1" dirty="0">
              <a:latin typeface="+mn-lt"/>
            </a:endParaRPr>
          </a:p>
          <a:p>
            <a:pPr marL="635000" indent="-635000">
              <a:buFont typeface="Wingdings" charset="0"/>
              <a:buNone/>
              <a:defRPr/>
            </a:pPr>
            <a:r>
              <a:rPr lang="en-US" sz="2400" b="1" dirty="0">
                <a:solidFill>
                  <a:schemeClr val="tx2"/>
                </a:solidFill>
                <a:latin typeface="+mn-lt"/>
              </a:rPr>
              <a:t>9.4</a:t>
            </a:r>
            <a:r>
              <a:rPr lang="en-US" sz="2400" dirty="0">
                <a:solidFill>
                  <a:srgbClr val="CC0000"/>
                </a:solidFill>
                <a:latin typeface="+mn-lt"/>
              </a:rPr>
              <a:t> </a:t>
            </a:r>
            <a:r>
              <a:rPr lang="en-US" sz="2400" dirty="0">
                <a:solidFill>
                  <a:schemeClr val="tx1"/>
                </a:solidFill>
                <a:latin typeface="+mn-lt"/>
              </a:rPr>
              <a:t>protocols for </a:t>
            </a:r>
            <a:r>
              <a:rPr lang="en-US" sz="2400" b="1" dirty="0">
                <a:solidFill>
                  <a:schemeClr val="tx1"/>
                </a:solidFill>
                <a:latin typeface="+mn-lt"/>
              </a:rPr>
              <a:t>real-time</a:t>
            </a:r>
            <a:r>
              <a:rPr lang="en-US" sz="2400" i="1" dirty="0">
                <a:solidFill>
                  <a:schemeClr val="tx1"/>
                </a:solidFill>
                <a:latin typeface="+mn-lt"/>
              </a:rPr>
              <a:t> </a:t>
            </a:r>
            <a:r>
              <a:rPr lang="en-US" sz="2400" dirty="0" smtClean="0">
                <a:solidFill>
                  <a:schemeClr val="tx1"/>
                </a:solidFill>
                <a:latin typeface="+mn-lt"/>
              </a:rPr>
              <a:t>conversational</a:t>
            </a:r>
            <a:r>
              <a:rPr lang="en-US" sz="2400" i="1" dirty="0">
                <a:solidFill>
                  <a:schemeClr val="tx1"/>
                </a:solidFill>
                <a:latin typeface="+mn-lt"/>
              </a:rPr>
              <a:t> </a:t>
            </a:r>
            <a:r>
              <a:rPr lang="en-US" sz="2400" dirty="0" smtClean="0">
                <a:solidFill>
                  <a:schemeClr val="tx1"/>
                </a:solidFill>
                <a:latin typeface="+mn-lt"/>
              </a:rPr>
              <a:t>applications</a:t>
            </a:r>
            <a:endParaRPr lang="en-US" sz="2400" dirty="0">
              <a:solidFill>
                <a:schemeClr val="tx1"/>
              </a:solidFill>
              <a:latin typeface="+mn-lt"/>
            </a:endParaRPr>
          </a:p>
          <a:p>
            <a:pPr marL="635000" indent="-635000">
              <a:buFont typeface="Wingdings" charset="0"/>
              <a:buNone/>
              <a:defRPr/>
            </a:pPr>
            <a:r>
              <a:rPr lang="en-US" sz="2400" b="1" dirty="0">
                <a:solidFill>
                  <a:schemeClr val="tx2"/>
                </a:solidFill>
                <a:latin typeface="+mn-lt"/>
              </a:rPr>
              <a:t>9.5</a:t>
            </a:r>
            <a:r>
              <a:rPr lang="en-US" sz="2400" dirty="0">
                <a:latin typeface="+mn-lt"/>
              </a:rPr>
              <a:t> network support for multimedia</a:t>
            </a:r>
          </a:p>
        </p:txBody>
      </p:sp>
    </p:spTree>
    <p:extLst>
      <p:ext uri="{BB962C8B-B14F-4D97-AF65-F5344CB8AC3E}">
        <p14:creationId xmlns:p14="http://schemas.microsoft.com/office/powerpoint/2010/main" val="9790479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pt-BR" dirty="0" smtClean="0">
                <a:latin typeface="Times New Roman" panose="02020603050405020304" pitchFamily="18" charset="0"/>
              </a:rPr>
              <a:t>Voice</a:t>
            </a:r>
            <a:r>
              <a:rPr lang="pt-BR" sz="100" dirty="0" smtClean="0">
                <a:latin typeface="Times New Roman" panose="02020603050405020304" pitchFamily="18" charset="0"/>
              </a:rPr>
              <a:t> </a:t>
            </a:r>
            <a:r>
              <a:rPr lang="pt-BR" dirty="0" smtClean="0">
                <a:latin typeface="Times New Roman" panose="02020603050405020304" pitchFamily="18" charset="0"/>
              </a:rPr>
              <a:t>-</a:t>
            </a:r>
            <a:r>
              <a:rPr lang="pt-BR" sz="100" dirty="0" smtClean="0">
                <a:latin typeface="Times New Roman" panose="02020603050405020304" pitchFamily="18" charset="0"/>
              </a:rPr>
              <a:t> </a:t>
            </a:r>
            <a:r>
              <a:rPr lang="pt-BR" dirty="0" smtClean="0">
                <a:latin typeface="Times New Roman" panose="02020603050405020304" pitchFamily="18" charset="0"/>
              </a:rPr>
              <a:t>over</a:t>
            </a:r>
            <a:r>
              <a:rPr lang="pt-BR" sz="100" dirty="0" smtClean="0">
                <a:latin typeface="Times New Roman" panose="02020603050405020304" pitchFamily="18" charset="0"/>
              </a:rPr>
              <a:t> </a:t>
            </a:r>
            <a:r>
              <a:rPr lang="pt-BR" dirty="0" smtClean="0">
                <a:latin typeface="Times New Roman" panose="02020603050405020304" pitchFamily="18" charset="0"/>
              </a:rPr>
              <a:t>-</a:t>
            </a:r>
            <a:r>
              <a:rPr lang="pt-BR" sz="100" dirty="0" smtClean="0">
                <a:latin typeface="Times New Roman" panose="02020603050405020304" pitchFamily="18" charset="0"/>
              </a:rPr>
              <a:t> </a:t>
            </a:r>
            <a:r>
              <a:rPr lang="pt-BR" dirty="0" smtClean="0">
                <a:latin typeface="Times New Roman" panose="02020603050405020304" pitchFamily="18" charset="0"/>
              </a:rPr>
              <a:t>I</a:t>
            </a:r>
            <a:r>
              <a:rPr lang="pt-BR" sz="100" dirty="0" smtClean="0">
                <a:latin typeface="Times New Roman" panose="02020603050405020304" pitchFamily="18" charset="0"/>
              </a:rPr>
              <a:t> </a:t>
            </a:r>
            <a:r>
              <a:rPr lang="pt-BR" dirty="0" smtClean="0">
                <a:latin typeface="Times New Roman" panose="02020603050405020304" pitchFamily="18" charset="0"/>
              </a:rPr>
              <a:t>P </a:t>
            </a:r>
            <a:r>
              <a:rPr lang="en-US" dirty="0" smtClean="0">
                <a:latin typeface="Times New Roman" panose="02020603050405020304" pitchFamily="18" charset="0"/>
              </a:rPr>
              <a:t>(V</a:t>
            </a:r>
            <a:r>
              <a:rPr lang="en-US" sz="100" dirty="0" smtClean="0">
                <a:latin typeface="Times New Roman" panose="02020603050405020304" pitchFamily="18" charset="0"/>
              </a:rPr>
              <a:t> </a:t>
            </a:r>
            <a:r>
              <a:rPr lang="en-US" dirty="0" smtClean="0">
                <a:latin typeface="Times New Roman" panose="02020603050405020304" pitchFamily="18" charset="0"/>
              </a:rPr>
              <a:t>o</a:t>
            </a:r>
            <a:r>
              <a:rPr lang="en-US" sz="100" dirty="0" smtClean="0">
                <a:latin typeface="Times New Roman" panose="02020603050405020304" pitchFamily="18" charset="0"/>
              </a:rPr>
              <a:t> </a:t>
            </a:r>
            <a:r>
              <a:rPr lang="en-US" dirty="0" smtClean="0">
                <a:latin typeface="Times New Roman" panose="02020603050405020304" pitchFamily="18" charset="0"/>
              </a:rPr>
              <a:t>I</a:t>
            </a:r>
            <a:r>
              <a:rPr lang="en-US" sz="100" dirty="0" smtClean="0">
                <a:latin typeface="Times New Roman" panose="02020603050405020304" pitchFamily="18" charset="0"/>
              </a:rPr>
              <a:t> </a:t>
            </a:r>
            <a:r>
              <a:rPr lang="en-US" dirty="0" smtClean="0">
                <a:latin typeface="Times New Roman" panose="02020603050405020304" pitchFamily="18" charset="0"/>
              </a:rPr>
              <a:t>P)</a:t>
            </a:r>
            <a:endParaRPr lang="en-US" dirty="0">
              <a:latin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2200" b="1" dirty="0" smtClean="0">
                <a:solidFill>
                  <a:srgbClr val="000000"/>
                </a:solidFill>
                <a:latin typeface="Arial (Body)"/>
              </a:rPr>
              <a:t>V</a:t>
            </a:r>
            <a:r>
              <a:rPr lang="en-US" sz="100" b="1" dirty="0" smtClean="0">
                <a:solidFill>
                  <a:srgbClr val="000000"/>
                </a:solidFill>
                <a:latin typeface="Arial (Body)"/>
              </a:rPr>
              <a:t> </a:t>
            </a:r>
            <a:r>
              <a:rPr lang="en-US" sz="2200" b="1" dirty="0" smtClean="0">
                <a:solidFill>
                  <a:srgbClr val="000000"/>
                </a:solidFill>
                <a:latin typeface="Arial (Body)"/>
              </a:rPr>
              <a:t>o</a:t>
            </a:r>
            <a:r>
              <a:rPr lang="en-US" sz="100" b="1" dirty="0" smtClean="0">
                <a:solidFill>
                  <a:srgbClr val="000000"/>
                </a:solidFill>
                <a:latin typeface="Arial (Body)"/>
              </a:rPr>
              <a:t> </a:t>
            </a:r>
            <a:r>
              <a:rPr lang="en-US" sz="2200" b="1" dirty="0" smtClean="0">
                <a:solidFill>
                  <a:srgbClr val="000000"/>
                </a:solidFill>
                <a:latin typeface="Arial (Body)"/>
              </a:rPr>
              <a:t>I</a:t>
            </a:r>
            <a:r>
              <a:rPr lang="en-US" sz="100" b="1" dirty="0" smtClean="0">
                <a:solidFill>
                  <a:srgbClr val="000000"/>
                </a:solidFill>
                <a:latin typeface="Arial (Body)"/>
              </a:rPr>
              <a:t> </a:t>
            </a:r>
            <a:r>
              <a:rPr lang="en-US" sz="2200" b="1" dirty="0" smtClean="0">
                <a:solidFill>
                  <a:srgbClr val="000000"/>
                </a:solidFill>
                <a:latin typeface="Arial (Body)"/>
              </a:rPr>
              <a:t>P </a:t>
            </a:r>
            <a:r>
              <a:rPr lang="en-US" sz="2200" b="1" dirty="0">
                <a:solidFill>
                  <a:srgbClr val="000000"/>
                </a:solidFill>
                <a:latin typeface="Arial (Body)"/>
              </a:rPr>
              <a:t>end-end-delay requirement</a:t>
            </a:r>
            <a:r>
              <a:rPr lang="en-US" sz="2200" dirty="0">
                <a:solidFill>
                  <a:srgbClr val="000000"/>
                </a:solidFill>
                <a:latin typeface="Arial (Body)"/>
              </a:rPr>
              <a:t>: needed to maintain “conversational” aspect</a:t>
            </a:r>
          </a:p>
          <a:p>
            <a:pPr marL="741553" lvl="1" indent="-284353" eaLnBrk="0" fontAlgn="base" hangingPunct="0">
              <a:spcAft>
                <a:spcPct val="0"/>
              </a:spcAft>
              <a:buFont typeface="Arial" panose="020B0604020202020204" pitchFamily="34" charset="0"/>
              <a:buChar char="–"/>
              <a:defRPr/>
            </a:pPr>
            <a:r>
              <a:rPr lang="en-US" sz="2200" dirty="0">
                <a:solidFill>
                  <a:srgbClr val="000000"/>
                </a:solidFill>
                <a:latin typeface="Arial (Body)"/>
              </a:rPr>
              <a:t>higher delays noticeable, impair interactivity</a:t>
            </a:r>
          </a:p>
          <a:p>
            <a:pPr marL="741553" lvl="1" indent="-284353" eaLnBrk="0" fontAlgn="base" hangingPunct="0">
              <a:spcAft>
                <a:spcPct val="0"/>
              </a:spcAft>
              <a:buFont typeface="Arial" panose="020B0604020202020204" pitchFamily="34" charset="0"/>
              <a:buChar char="–"/>
              <a:defRPr/>
            </a:pPr>
            <a:r>
              <a:rPr lang="en-US" sz="2200" dirty="0">
                <a:solidFill>
                  <a:srgbClr val="000000"/>
                </a:solidFill>
                <a:latin typeface="Arial (Body)"/>
              </a:rPr>
              <a:t>&lt; 150 </a:t>
            </a:r>
            <a:r>
              <a:rPr lang="en-US" sz="2200" dirty="0" smtClean="0">
                <a:solidFill>
                  <a:srgbClr val="000000"/>
                </a:solidFill>
                <a:latin typeface="Arial (Body)"/>
              </a:rPr>
              <a:t>m</a:t>
            </a:r>
            <a:r>
              <a:rPr lang="en-US" sz="100" dirty="0" smtClean="0">
                <a:solidFill>
                  <a:schemeClr val="bg1"/>
                </a:solidFill>
                <a:latin typeface="Arial (Body)"/>
              </a:rPr>
              <a:t>illi</a:t>
            </a:r>
            <a:r>
              <a:rPr lang="en-US" sz="2200" dirty="0" smtClean="0">
                <a:solidFill>
                  <a:srgbClr val="000000"/>
                </a:solidFill>
                <a:latin typeface="Arial (Body)"/>
              </a:rPr>
              <a:t>sec</a:t>
            </a:r>
            <a:r>
              <a:rPr lang="en-US" sz="100" dirty="0" smtClean="0">
                <a:solidFill>
                  <a:schemeClr val="bg1"/>
                </a:solidFill>
                <a:latin typeface="Arial (Body)"/>
              </a:rPr>
              <a:t>ond</a:t>
            </a:r>
            <a:r>
              <a:rPr lang="en-US" sz="2200" dirty="0" smtClean="0">
                <a:solidFill>
                  <a:srgbClr val="000000"/>
                </a:solidFill>
                <a:latin typeface="Arial (Body)"/>
              </a:rPr>
              <a:t>: good</a:t>
            </a:r>
            <a:endParaRPr lang="en-US" sz="2200" dirty="0">
              <a:solidFill>
                <a:srgbClr val="000000"/>
              </a:solidFill>
              <a:latin typeface="Arial (Body)"/>
            </a:endParaRPr>
          </a:p>
          <a:p>
            <a:pPr marL="741553" lvl="1" indent="-284353" eaLnBrk="0" fontAlgn="base" hangingPunct="0">
              <a:spcAft>
                <a:spcPct val="0"/>
              </a:spcAft>
              <a:buFont typeface="Arial" panose="020B0604020202020204" pitchFamily="34" charset="0"/>
              <a:buChar char="–"/>
              <a:defRPr/>
            </a:pPr>
            <a:r>
              <a:rPr lang="en-US" sz="2200" dirty="0">
                <a:solidFill>
                  <a:srgbClr val="000000"/>
                </a:solidFill>
                <a:latin typeface="Arial (Body)"/>
              </a:rPr>
              <a:t>&gt; 400 </a:t>
            </a:r>
            <a:r>
              <a:rPr lang="en-US" sz="2200" dirty="0" smtClean="0">
                <a:solidFill>
                  <a:srgbClr val="000000"/>
                </a:solidFill>
                <a:latin typeface="Arial (Body)"/>
              </a:rPr>
              <a:t>m</a:t>
            </a:r>
            <a:r>
              <a:rPr lang="en-US" sz="100" dirty="0" smtClean="0">
                <a:solidFill>
                  <a:schemeClr val="bg1"/>
                </a:solidFill>
                <a:latin typeface="Arial (Body)"/>
              </a:rPr>
              <a:t>illi</a:t>
            </a:r>
            <a:r>
              <a:rPr lang="en-US" sz="2200" dirty="0" smtClean="0">
                <a:solidFill>
                  <a:srgbClr val="000000"/>
                </a:solidFill>
                <a:latin typeface="Arial (Body)"/>
              </a:rPr>
              <a:t>sec</a:t>
            </a:r>
            <a:r>
              <a:rPr lang="en-US" sz="100" dirty="0" smtClean="0">
                <a:solidFill>
                  <a:schemeClr val="bg1"/>
                </a:solidFill>
                <a:latin typeface="Arial (Body)"/>
              </a:rPr>
              <a:t>ond</a:t>
            </a:r>
            <a:r>
              <a:rPr lang="en-US" sz="2200" dirty="0" smtClean="0">
                <a:solidFill>
                  <a:srgbClr val="000000"/>
                </a:solidFill>
                <a:latin typeface="Arial (Body)"/>
              </a:rPr>
              <a:t>: </a:t>
            </a:r>
            <a:r>
              <a:rPr lang="en-US" sz="2200" dirty="0">
                <a:solidFill>
                  <a:srgbClr val="000000"/>
                </a:solidFill>
                <a:latin typeface="Arial (Body)"/>
              </a:rPr>
              <a:t>bad</a:t>
            </a:r>
          </a:p>
          <a:p>
            <a:pPr marL="741553" lvl="1" indent="-284353" eaLnBrk="0" fontAlgn="base" hangingPunct="0">
              <a:spcAft>
                <a:spcPct val="0"/>
              </a:spcAft>
              <a:buFont typeface="Arial" panose="020B0604020202020204" pitchFamily="34" charset="0"/>
              <a:buChar char="–"/>
              <a:defRPr/>
            </a:pPr>
            <a:r>
              <a:rPr lang="en-US" sz="2200" dirty="0">
                <a:solidFill>
                  <a:srgbClr val="000000"/>
                </a:solidFill>
                <a:latin typeface="Arial (Body)"/>
              </a:rPr>
              <a:t>includes application-level (packetization, playout), network delays</a:t>
            </a:r>
          </a:p>
          <a:p>
            <a:pPr marL="255651" lvl="0" indent="-255651" eaLnBrk="0" fontAlgn="base" hangingPunct="0">
              <a:spcAft>
                <a:spcPct val="0"/>
              </a:spcAft>
              <a:buFont typeface="Arial" panose="020B0604020202020204" pitchFamily="34" charset="0"/>
              <a:buChar char="•"/>
              <a:defRPr/>
            </a:pPr>
            <a:r>
              <a:rPr lang="en-US" sz="2200" b="1" dirty="0">
                <a:solidFill>
                  <a:srgbClr val="000000"/>
                </a:solidFill>
                <a:latin typeface="Arial (Body)"/>
              </a:rPr>
              <a:t>session initialization: </a:t>
            </a:r>
            <a:r>
              <a:rPr lang="en-US" sz="2200" dirty="0">
                <a:solidFill>
                  <a:srgbClr val="000000"/>
                </a:solidFill>
                <a:latin typeface="Arial (Body)"/>
              </a:rPr>
              <a:t>how does callee advertise </a:t>
            </a:r>
            <a:r>
              <a:rPr lang="en-US" sz="2200" dirty="0" smtClean="0">
                <a:solidFill>
                  <a:srgbClr val="000000"/>
                </a:solidFill>
                <a:latin typeface="Arial (Body)"/>
              </a:rPr>
              <a:t>I</a:t>
            </a:r>
            <a:r>
              <a:rPr lang="en-US" sz="100" dirty="0" smtClean="0">
                <a:solidFill>
                  <a:srgbClr val="000000"/>
                </a:solidFill>
                <a:latin typeface="Arial (Body)"/>
              </a:rPr>
              <a:t> </a:t>
            </a:r>
            <a:r>
              <a:rPr lang="en-US" sz="2200" dirty="0" smtClean="0">
                <a:solidFill>
                  <a:srgbClr val="000000"/>
                </a:solidFill>
                <a:latin typeface="Arial (Body)"/>
              </a:rPr>
              <a:t>P address</a:t>
            </a:r>
            <a:r>
              <a:rPr lang="en-US" sz="2200" dirty="0">
                <a:solidFill>
                  <a:srgbClr val="000000"/>
                </a:solidFill>
                <a:latin typeface="Arial (Body)"/>
              </a:rPr>
              <a:t>, port number, encoding algorithms?</a:t>
            </a:r>
          </a:p>
          <a:p>
            <a:pPr marL="255651" lvl="0" indent="-255651" eaLnBrk="0" fontAlgn="base" hangingPunct="0">
              <a:spcAft>
                <a:spcPct val="0"/>
              </a:spcAft>
              <a:buFont typeface="Arial" panose="020B0604020202020204" pitchFamily="34" charset="0"/>
              <a:buChar char="•"/>
              <a:defRPr/>
            </a:pPr>
            <a:r>
              <a:rPr lang="en-US" sz="2200" b="1" dirty="0">
                <a:solidFill>
                  <a:srgbClr val="000000"/>
                </a:solidFill>
                <a:latin typeface="Arial (Body)"/>
              </a:rPr>
              <a:t>value-added services: </a:t>
            </a:r>
            <a:r>
              <a:rPr lang="en-US" sz="2200" dirty="0">
                <a:solidFill>
                  <a:srgbClr val="000000"/>
                </a:solidFill>
                <a:latin typeface="Arial (Body)"/>
              </a:rPr>
              <a:t>call forwarding, screening, recording</a:t>
            </a:r>
          </a:p>
          <a:p>
            <a:pPr marL="255651" lvl="0" indent="-255651" eaLnBrk="0" fontAlgn="base" hangingPunct="0">
              <a:spcAft>
                <a:spcPct val="0"/>
              </a:spcAft>
              <a:buFont typeface="Arial" panose="020B0604020202020204" pitchFamily="34" charset="0"/>
              <a:buChar char="•"/>
              <a:defRPr/>
            </a:pPr>
            <a:r>
              <a:rPr lang="en-US" sz="2200" b="1" dirty="0">
                <a:solidFill>
                  <a:srgbClr val="000000"/>
                </a:solidFill>
                <a:latin typeface="Arial (Body)"/>
              </a:rPr>
              <a:t>emergency services: </a:t>
            </a:r>
            <a:r>
              <a:rPr lang="en-US" sz="2200" dirty="0" smtClean="0">
                <a:solidFill>
                  <a:srgbClr val="000000"/>
                </a:solidFill>
                <a:latin typeface="Arial (Body)"/>
              </a:rPr>
              <a:t>911</a:t>
            </a:r>
            <a:endParaRPr lang="en-US" sz="2200" dirty="0">
              <a:solidFill>
                <a:srgbClr val="000000"/>
              </a:solidFill>
              <a:latin typeface="Arial (Body)"/>
            </a:endParaRPr>
          </a:p>
        </p:txBody>
      </p:sp>
    </p:spTree>
    <p:extLst>
      <p:ext uri="{BB962C8B-B14F-4D97-AF65-F5344CB8AC3E}">
        <p14:creationId xmlns:p14="http://schemas.microsoft.com/office/powerpoint/2010/main" val="34727460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V</a:t>
            </a:r>
            <a:r>
              <a:rPr lang="en-US" sz="100" dirty="0" smtClean="0">
                <a:latin typeface="Times New Roman" panose="02020603050405020304" pitchFamily="18" charset="0"/>
              </a:rPr>
              <a:t> </a:t>
            </a:r>
            <a:r>
              <a:rPr lang="en-US" dirty="0" smtClean="0">
                <a:latin typeface="Times New Roman" panose="02020603050405020304" pitchFamily="18" charset="0"/>
              </a:rPr>
              <a:t>o</a:t>
            </a:r>
            <a:r>
              <a:rPr lang="en-US" sz="100" dirty="0" smtClean="0">
                <a:latin typeface="Times New Roman" panose="02020603050405020304" pitchFamily="18" charset="0"/>
              </a:rPr>
              <a:t> </a:t>
            </a:r>
            <a:r>
              <a:rPr lang="en-US" dirty="0" smtClean="0">
                <a:latin typeface="Times New Roman" panose="02020603050405020304" pitchFamily="18" charset="0"/>
              </a:rPr>
              <a:t>I</a:t>
            </a:r>
            <a:r>
              <a:rPr lang="en-US" sz="100" dirty="0" smtClean="0">
                <a:latin typeface="Times New Roman" panose="02020603050405020304" pitchFamily="18" charset="0"/>
              </a:rPr>
              <a:t> </a:t>
            </a:r>
            <a:r>
              <a:rPr lang="en-US" dirty="0" smtClean="0">
                <a:latin typeface="Times New Roman" panose="02020603050405020304" pitchFamily="18" charset="0"/>
              </a:rPr>
              <a:t>P Characteristics</a:t>
            </a:r>
            <a:endParaRPr lang="en-US" dirty="0">
              <a:latin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2400" dirty="0" smtClean="0">
                <a:solidFill>
                  <a:srgbClr val="000000"/>
                </a:solidFill>
                <a:latin typeface="Arial (Body)"/>
              </a:rPr>
              <a:t>Speaker</a:t>
            </a:r>
            <a:r>
              <a:rPr lang="en-US" altLang="ja-JP" sz="2400" dirty="0" smtClean="0">
                <a:solidFill>
                  <a:srgbClr val="000000"/>
                </a:solidFill>
                <a:latin typeface="Arial (Body)"/>
              </a:rPr>
              <a:t>’</a:t>
            </a:r>
            <a:r>
              <a:rPr lang="en-US" sz="2400" dirty="0" smtClean="0">
                <a:solidFill>
                  <a:srgbClr val="000000"/>
                </a:solidFill>
                <a:latin typeface="Arial (Body)"/>
              </a:rPr>
              <a:t>s </a:t>
            </a:r>
            <a:r>
              <a:rPr lang="en-US" sz="2400" dirty="0">
                <a:solidFill>
                  <a:srgbClr val="000000"/>
                </a:solidFill>
                <a:latin typeface="Arial (Body)"/>
              </a:rPr>
              <a:t>audio: alternating talk spurts, silent periods.</a:t>
            </a: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64 </a:t>
            </a:r>
            <a:r>
              <a:rPr lang="en-US" sz="2400" dirty="0" smtClean="0">
                <a:solidFill>
                  <a:srgbClr val="000000"/>
                </a:solidFill>
                <a:latin typeface="Arial (Body)"/>
              </a:rPr>
              <a:t>k</a:t>
            </a:r>
            <a:r>
              <a:rPr lang="en-US" sz="100" dirty="0" smtClean="0">
                <a:solidFill>
                  <a:srgbClr val="000000"/>
                </a:solidFill>
                <a:latin typeface="Arial (Body)"/>
              </a:rPr>
              <a:t> </a:t>
            </a:r>
            <a:r>
              <a:rPr lang="en-US" sz="2400" dirty="0" smtClean="0">
                <a:solidFill>
                  <a:srgbClr val="000000"/>
                </a:solidFill>
                <a:latin typeface="Arial (Body)"/>
              </a:rPr>
              <a:t>b</a:t>
            </a:r>
            <a:r>
              <a:rPr lang="en-US" sz="100" dirty="0" smtClean="0">
                <a:solidFill>
                  <a:srgbClr val="000000"/>
                </a:solidFill>
                <a:latin typeface="Arial (Body)"/>
              </a:rPr>
              <a:t> </a:t>
            </a:r>
            <a:r>
              <a:rPr lang="en-US" sz="2400" dirty="0" smtClean="0">
                <a:solidFill>
                  <a:srgbClr val="000000"/>
                </a:solidFill>
                <a:latin typeface="Arial (Body)"/>
              </a:rPr>
              <a:t>p</a:t>
            </a:r>
            <a:r>
              <a:rPr lang="en-US" sz="100" dirty="0" smtClean="0">
                <a:solidFill>
                  <a:srgbClr val="000000"/>
                </a:solidFill>
                <a:latin typeface="Arial (Body)"/>
              </a:rPr>
              <a:t> </a:t>
            </a:r>
            <a:r>
              <a:rPr lang="en-US" sz="2400" dirty="0" smtClean="0">
                <a:solidFill>
                  <a:srgbClr val="000000"/>
                </a:solidFill>
                <a:latin typeface="Arial (Body)"/>
              </a:rPr>
              <a:t>s </a:t>
            </a:r>
            <a:r>
              <a:rPr lang="en-US" sz="2400" dirty="0">
                <a:solidFill>
                  <a:srgbClr val="000000"/>
                </a:solidFill>
                <a:latin typeface="Arial (Body)"/>
              </a:rPr>
              <a:t>during talk spurt</a:t>
            </a:r>
          </a:p>
          <a:p>
            <a:pPr marL="741553" lvl="1" indent="-284353" eaLnBrk="0" fontAlgn="base" hangingPunct="0">
              <a:spcAft>
                <a:spcPct val="0"/>
              </a:spcAft>
              <a:buFont typeface="Arial" panose="020B0604020202020204" pitchFamily="34" charset="0"/>
              <a:buChar char="–"/>
              <a:defRPr/>
            </a:pPr>
            <a:r>
              <a:rPr lang="en-US" sz="2400" dirty="0" smtClean="0">
                <a:solidFill>
                  <a:srgbClr val="000000"/>
                </a:solidFill>
                <a:latin typeface="Arial (Body)"/>
              </a:rPr>
              <a:t>p</a:t>
            </a:r>
            <a:r>
              <a:rPr lang="en-US" sz="100" dirty="0" smtClean="0">
                <a:solidFill>
                  <a:srgbClr val="000000"/>
                </a:solidFill>
                <a:latin typeface="Arial (Body)"/>
              </a:rPr>
              <a:t> </a:t>
            </a:r>
            <a:r>
              <a:rPr lang="en-US" sz="2400" dirty="0" smtClean="0">
                <a:solidFill>
                  <a:srgbClr val="000000"/>
                </a:solidFill>
                <a:latin typeface="Arial (Body)"/>
              </a:rPr>
              <a:t>k</a:t>
            </a:r>
            <a:r>
              <a:rPr lang="en-US" sz="100" dirty="0" smtClean="0">
                <a:solidFill>
                  <a:srgbClr val="000000"/>
                </a:solidFill>
                <a:latin typeface="Arial (Body)"/>
              </a:rPr>
              <a:t> </a:t>
            </a:r>
            <a:r>
              <a:rPr lang="en-US" sz="2400" dirty="0" smtClean="0">
                <a:solidFill>
                  <a:srgbClr val="000000"/>
                </a:solidFill>
                <a:latin typeface="Arial (Body)"/>
              </a:rPr>
              <a:t>t</a:t>
            </a:r>
            <a:r>
              <a:rPr lang="en-US" sz="100" dirty="0" smtClean="0">
                <a:solidFill>
                  <a:srgbClr val="000000"/>
                </a:solidFill>
                <a:latin typeface="Arial (Body)"/>
              </a:rPr>
              <a:t> </a:t>
            </a:r>
            <a:r>
              <a:rPr lang="en-US" sz="2400" dirty="0" smtClean="0">
                <a:solidFill>
                  <a:srgbClr val="000000"/>
                </a:solidFill>
                <a:latin typeface="Arial (Body)"/>
              </a:rPr>
              <a:t>s </a:t>
            </a:r>
            <a:r>
              <a:rPr lang="en-US" sz="2400" dirty="0">
                <a:solidFill>
                  <a:srgbClr val="000000"/>
                </a:solidFill>
                <a:latin typeface="Arial (Body)"/>
              </a:rPr>
              <a:t>generated only during talk spurts</a:t>
            </a: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20 msec chunks at 8 </a:t>
            </a:r>
            <a:r>
              <a:rPr lang="en-US" sz="2400" dirty="0" smtClean="0">
                <a:solidFill>
                  <a:srgbClr val="000000"/>
                </a:solidFill>
                <a:latin typeface="Arial (Body)"/>
              </a:rPr>
              <a:t>K</a:t>
            </a:r>
            <a:r>
              <a:rPr lang="en-US" sz="100" dirty="0" smtClean="0">
                <a:solidFill>
                  <a:schemeClr val="bg1"/>
                </a:solidFill>
                <a:latin typeface="Arial (Body)"/>
              </a:rPr>
              <a:t>ilo </a:t>
            </a:r>
            <a:r>
              <a:rPr lang="en-US" sz="2400" dirty="0" smtClean="0">
                <a:solidFill>
                  <a:srgbClr val="000000"/>
                </a:solidFill>
                <a:latin typeface="Arial (Body)"/>
              </a:rPr>
              <a:t>bytes/sec</a:t>
            </a:r>
            <a:r>
              <a:rPr lang="en-US" sz="100" dirty="0" smtClean="0">
                <a:solidFill>
                  <a:schemeClr val="bg1"/>
                </a:solidFill>
                <a:latin typeface="Arial (Body)"/>
              </a:rPr>
              <a:t>ond</a:t>
            </a:r>
            <a:r>
              <a:rPr lang="en-US" sz="2400" dirty="0" smtClean="0">
                <a:solidFill>
                  <a:srgbClr val="000000"/>
                </a:solidFill>
                <a:latin typeface="Arial (Body)"/>
              </a:rPr>
              <a:t>: </a:t>
            </a:r>
            <a:r>
              <a:rPr lang="en-US" sz="2400" dirty="0">
                <a:solidFill>
                  <a:srgbClr val="000000"/>
                </a:solidFill>
                <a:latin typeface="Arial (Body)"/>
              </a:rPr>
              <a:t>160 bytes of data</a:t>
            </a:r>
          </a:p>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application-layer header added to each chunk</a:t>
            </a:r>
          </a:p>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chunk+header encapsulated into </a:t>
            </a:r>
            <a:r>
              <a:rPr lang="en-US" sz="2400" dirty="0" smtClean="0">
                <a:solidFill>
                  <a:srgbClr val="000000"/>
                </a:solidFill>
                <a:latin typeface="Arial (Body)"/>
              </a:rPr>
              <a:t>U</a:t>
            </a:r>
            <a:r>
              <a:rPr lang="en-US" sz="100" dirty="0" smtClean="0">
                <a:solidFill>
                  <a:srgbClr val="000000"/>
                </a:solidFill>
                <a:latin typeface="Arial (Body)"/>
              </a:rPr>
              <a:t> </a:t>
            </a:r>
            <a:r>
              <a:rPr lang="en-US" sz="2400" dirty="0" smtClean="0">
                <a:solidFill>
                  <a:srgbClr val="000000"/>
                </a:solidFill>
                <a:latin typeface="Arial (Body)"/>
              </a:rPr>
              <a:t>D</a:t>
            </a:r>
            <a:r>
              <a:rPr lang="en-US" sz="100" dirty="0" smtClean="0">
                <a:solidFill>
                  <a:srgbClr val="000000"/>
                </a:solidFill>
                <a:latin typeface="Arial (Body)"/>
              </a:rPr>
              <a:t> </a:t>
            </a:r>
            <a:r>
              <a:rPr lang="en-US" sz="2400" dirty="0" smtClean="0">
                <a:solidFill>
                  <a:srgbClr val="000000"/>
                </a:solidFill>
                <a:latin typeface="Arial (Body)"/>
              </a:rPr>
              <a:t>P or T</a:t>
            </a:r>
            <a:r>
              <a:rPr lang="en-US" sz="100" dirty="0" smtClean="0">
                <a:solidFill>
                  <a:srgbClr val="000000"/>
                </a:solidFill>
                <a:latin typeface="Arial (Body)"/>
              </a:rPr>
              <a:t> </a:t>
            </a:r>
            <a:r>
              <a:rPr lang="en-US" sz="2400" dirty="0" smtClean="0">
                <a:solidFill>
                  <a:srgbClr val="000000"/>
                </a:solidFill>
                <a:latin typeface="Arial (Body)"/>
              </a:rPr>
              <a:t>C</a:t>
            </a:r>
            <a:r>
              <a:rPr lang="en-US" sz="100" dirty="0" smtClean="0">
                <a:solidFill>
                  <a:srgbClr val="000000"/>
                </a:solidFill>
                <a:latin typeface="Arial (Body)"/>
              </a:rPr>
              <a:t> </a:t>
            </a:r>
            <a:r>
              <a:rPr lang="en-US" sz="2400" dirty="0" smtClean="0">
                <a:solidFill>
                  <a:srgbClr val="000000"/>
                </a:solidFill>
                <a:latin typeface="Arial (Body)"/>
              </a:rPr>
              <a:t>P segment</a:t>
            </a:r>
            <a:endParaRPr lang="en-US" sz="2400" dirty="0">
              <a:solidFill>
                <a:srgbClr val="000000"/>
              </a:solidFill>
              <a:latin typeface="Arial (Body)"/>
            </a:endParaRPr>
          </a:p>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application sends segment into socket every 20 </a:t>
            </a:r>
            <a:r>
              <a:rPr lang="en-US" sz="2400" dirty="0" smtClean="0">
                <a:solidFill>
                  <a:srgbClr val="000000"/>
                </a:solidFill>
                <a:latin typeface="Arial (Body)"/>
              </a:rPr>
              <a:t>m</a:t>
            </a:r>
            <a:r>
              <a:rPr lang="en-US" sz="100" dirty="0" smtClean="0">
                <a:solidFill>
                  <a:schemeClr val="bg1"/>
                </a:solidFill>
                <a:latin typeface="Arial (Body)"/>
              </a:rPr>
              <a:t>illi</a:t>
            </a:r>
            <a:r>
              <a:rPr lang="en-US" sz="2400" dirty="0" smtClean="0">
                <a:solidFill>
                  <a:srgbClr val="000000"/>
                </a:solidFill>
                <a:latin typeface="Arial (Body)"/>
              </a:rPr>
              <a:t>sec</a:t>
            </a:r>
            <a:r>
              <a:rPr lang="en-US" sz="100" dirty="0" smtClean="0">
                <a:solidFill>
                  <a:schemeClr val="bg1"/>
                </a:solidFill>
                <a:latin typeface="Arial (Body)"/>
              </a:rPr>
              <a:t>ond</a:t>
            </a:r>
            <a:r>
              <a:rPr lang="en-US" sz="2400" dirty="0" smtClean="0">
                <a:solidFill>
                  <a:srgbClr val="000000"/>
                </a:solidFill>
                <a:latin typeface="Arial (Body)"/>
              </a:rPr>
              <a:t> </a:t>
            </a:r>
            <a:r>
              <a:rPr lang="en-US" sz="2400" dirty="0">
                <a:solidFill>
                  <a:srgbClr val="000000"/>
                </a:solidFill>
                <a:latin typeface="Arial (Body)"/>
              </a:rPr>
              <a:t>during talkspurt</a:t>
            </a:r>
          </a:p>
        </p:txBody>
      </p:sp>
    </p:spTree>
    <p:extLst>
      <p:ext uri="{BB962C8B-B14F-4D97-AF65-F5344CB8AC3E}">
        <p14:creationId xmlns:p14="http://schemas.microsoft.com/office/powerpoint/2010/main" val="4052251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eaLnBrk="0" fontAlgn="base" hangingPunct="0">
              <a:spcBef>
                <a:spcPct val="0"/>
              </a:spcBef>
              <a:spcAft>
                <a:spcPct val="0"/>
              </a:spcAft>
              <a:buClrTx/>
              <a:defRPr/>
            </a:pPr>
            <a:r>
              <a:rPr lang="en-US" dirty="0" smtClean="0">
                <a:solidFill>
                  <a:schemeClr val="tx2"/>
                </a:solidFill>
                <a:latin typeface="Times New Roman" panose="02020603050405020304" pitchFamily="18" charset="0"/>
                <a:cs typeface="+mj-cs"/>
              </a:rPr>
              <a:t>Learning Objectives </a:t>
            </a:r>
            <a:r>
              <a:rPr lang="en-US" sz="2000" b="0" dirty="0" smtClean="0">
                <a:solidFill>
                  <a:schemeClr val="tx2"/>
                </a:solidFill>
                <a:latin typeface="Times New Roman" panose="02020603050405020304" pitchFamily="18" charset="0"/>
                <a:cs typeface="+mj-cs"/>
              </a:rPr>
              <a:t>(1 of 6)</a:t>
            </a:r>
            <a:endParaRPr lang="en-US" sz="2000" b="0" dirty="0">
              <a:solidFill>
                <a:schemeClr val="tx2"/>
              </a:solidFill>
              <a:latin typeface="Times New Roman" panose="02020603050405020304" pitchFamily="18" charset="0"/>
              <a:cs typeface="+mj-cs"/>
            </a:endParaRPr>
          </a:p>
        </p:txBody>
      </p:sp>
      <p:sp>
        <p:nvSpPr>
          <p:cNvPr id="8" name="Content Placeholder 7"/>
          <p:cNvSpPr>
            <a:spLocks noGrp="1"/>
          </p:cNvSpPr>
          <p:nvPr>
            <p:ph idx="1"/>
          </p:nvPr>
        </p:nvSpPr>
        <p:spPr>
          <a:xfrm>
            <a:off x="457200" y="1600201"/>
            <a:ext cx="8229600" cy="3834442"/>
          </a:xfrm>
        </p:spPr>
        <p:txBody>
          <a:bodyPr/>
          <a:lstStyle/>
          <a:p>
            <a:pPr marL="0" indent="0">
              <a:buFont typeface="Wingdings" charset="0"/>
              <a:buNone/>
              <a:defRPr/>
            </a:pPr>
            <a:r>
              <a:rPr lang="en-US" sz="2400" b="1" dirty="0">
                <a:solidFill>
                  <a:schemeClr val="tx2"/>
                </a:solidFill>
                <a:latin typeface="+mn-lt"/>
              </a:rPr>
              <a:t>9.1</a:t>
            </a:r>
            <a:r>
              <a:rPr lang="en-US" sz="2400" dirty="0">
                <a:solidFill>
                  <a:srgbClr val="CC0000"/>
                </a:solidFill>
                <a:latin typeface="+mn-lt"/>
              </a:rPr>
              <a:t> </a:t>
            </a:r>
            <a:r>
              <a:rPr lang="en-US" sz="2400" b="1" dirty="0">
                <a:latin typeface="+mn-lt"/>
              </a:rPr>
              <a:t>multimedia networking applications</a:t>
            </a:r>
          </a:p>
          <a:p>
            <a:pPr marL="0" indent="0">
              <a:buFont typeface="Wingdings" charset="0"/>
              <a:buNone/>
              <a:defRPr/>
            </a:pPr>
            <a:r>
              <a:rPr lang="en-US" sz="2400" b="1" dirty="0">
                <a:solidFill>
                  <a:schemeClr val="tx2"/>
                </a:solidFill>
                <a:latin typeface="+mn-lt"/>
              </a:rPr>
              <a:t>9.2</a:t>
            </a:r>
            <a:r>
              <a:rPr lang="en-US" sz="2400" dirty="0">
                <a:latin typeface="+mn-lt"/>
              </a:rPr>
              <a:t> streaming </a:t>
            </a:r>
            <a:r>
              <a:rPr lang="en-US" sz="2400" b="1" dirty="0">
                <a:latin typeface="+mn-lt"/>
              </a:rPr>
              <a:t>stored</a:t>
            </a:r>
            <a:r>
              <a:rPr lang="en-US" sz="2400" dirty="0">
                <a:latin typeface="+mn-lt"/>
              </a:rPr>
              <a:t> video</a:t>
            </a:r>
          </a:p>
          <a:p>
            <a:pPr marL="0" indent="0">
              <a:buFont typeface="Wingdings" charset="0"/>
              <a:buNone/>
              <a:defRPr/>
            </a:pPr>
            <a:r>
              <a:rPr lang="en-US" sz="2400" b="1" dirty="0">
                <a:solidFill>
                  <a:schemeClr val="tx2"/>
                </a:solidFill>
                <a:latin typeface="+mn-lt"/>
              </a:rPr>
              <a:t>9.3</a:t>
            </a:r>
            <a:r>
              <a:rPr lang="en-US" sz="2400" dirty="0">
                <a:latin typeface="+mn-lt"/>
              </a:rPr>
              <a:t> </a:t>
            </a:r>
            <a:r>
              <a:rPr lang="en-US" sz="2400" dirty="0" smtClean="0">
                <a:latin typeface="+mn-lt"/>
              </a:rPr>
              <a:t>voice-over-I</a:t>
            </a:r>
            <a:r>
              <a:rPr lang="en-US" sz="100" dirty="0" smtClean="0">
                <a:latin typeface="+mn-lt"/>
              </a:rPr>
              <a:t> </a:t>
            </a:r>
            <a:r>
              <a:rPr lang="en-US" sz="2400" dirty="0" smtClean="0">
                <a:latin typeface="+mn-lt"/>
              </a:rPr>
              <a:t>P</a:t>
            </a:r>
            <a:endParaRPr lang="en-US" sz="2400" dirty="0">
              <a:latin typeface="+mn-lt"/>
            </a:endParaRPr>
          </a:p>
          <a:p>
            <a:pPr marL="0" indent="0">
              <a:buFont typeface="Wingdings" charset="0"/>
              <a:buNone/>
              <a:defRPr/>
            </a:pPr>
            <a:r>
              <a:rPr lang="en-US" sz="2400" b="1" dirty="0">
                <a:solidFill>
                  <a:schemeClr val="tx2"/>
                </a:solidFill>
                <a:latin typeface="+mn-lt"/>
              </a:rPr>
              <a:t>9.4</a:t>
            </a:r>
            <a:r>
              <a:rPr lang="en-US" sz="2400" dirty="0">
                <a:solidFill>
                  <a:srgbClr val="CC0000"/>
                </a:solidFill>
                <a:latin typeface="+mn-lt"/>
              </a:rPr>
              <a:t> </a:t>
            </a:r>
            <a:r>
              <a:rPr lang="en-US" sz="2400" dirty="0">
                <a:solidFill>
                  <a:schemeClr val="tx1"/>
                </a:solidFill>
                <a:latin typeface="+mn-lt"/>
              </a:rPr>
              <a:t>protocols for </a:t>
            </a:r>
            <a:r>
              <a:rPr lang="en-US" sz="2400" b="1" dirty="0">
                <a:solidFill>
                  <a:schemeClr val="tx1"/>
                </a:solidFill>
                <a:latin typeface="+mn-lt"/>
              </a:rPr>
              <a:t>real-time</a:t>
            </a:r>
            <a:r>
              <a:rPr lang="en-US" sz="2400" i="1" dirty="0">
                <a:solidFill>
                  <a:schemeClr val="tx1"/>
                </a:solidFill>
                <a:latin typeface="+mn-lt"/>
              </a:rPr>
              <a:t> </a:t>
            </a:r>
            <a:r>
              <a:rPr lang="en-US" sz="2400" dirty="0" smtClean="0">
                <a:solidFill>
                  <a:schemeClr val="tx1"/>
                </a:solidFill>
                <a:latin typeface="+mn-lt"/>
              </a:rPr>
              <a:t>conversational</a:t>
            </a:r>
            <a:r>
              <a:rPr lang="en-US" sz="2400" i="1" dirty="0">
                <a:solidFill>
                  <a:schemeClr val="tx1"/>
                </a:solidFill>
                <a:latin typeface="+mn-lt"/>
              </a:rPr>
              <a:t> </a:t>
            </a:r>
            <a:r>
              <a:rPr lang="en-US" sz="2400" dirty="0" smtClean="0">
                <a:solidFill>
                  <a:schemeClr val="tx1"/>
                </a:solidFill>
                <a:latin typeface="+mn-lt"/>
              </a:rPr>
              <a:t>applications</a:t>
            </a:r>
            <a:endParaRPr lang="en-US" sz="2400" dirty="0">
              <a:solidFill>
                <a:schemeClr val="tx1"/>
              </a:solidFill>
              <a:latin typeface="+mn-lt"/>
            </a:endParaRPr>
          </a:p>
          <a:p>
            <a:pPr marL="0" indent="0">
              <a:buFont typeface="Wingdings" charset="0"/>
              <a:buNone/>
              <a:defRPr/>
            </a:pPr>
            <a:r>
              <a:rPr lang="en-US" sz="2400" b="1" dirty="0">
                <a:solidFill>
                  <a:schemeClr val="tx2"/>
                </a:solidFill>
                <a:latin typeface="+mn-lt"/>
              </a:rPr>
              <a:t>9.5</a:t>
            </a:r>
            <a:r>
              <a:rPr lang="en-US" sz="2400" dirty="0">
                <a:latin typeface="+mn-lt"/>
              </a:rPr>
              <a:t> network support for multimedia</a:t>
            </a:r>
          </a:p>
        </p:txBody>
      </p:sp>
    </p:spTree>
    <p:extLst>
      <p:ext uri="{BB962C8B-B14F-4D97-AF65-F5344CB8AC3E}">
        <p14:creationId xmlns:p14="http://schemas.microsoft.com/office/powerpoint/2010/main" val="28800107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V</a:t>
            </a:r>
            <a:r>
              <a:rPr lang="en-US" sz="100" dirty="0" smtClean="0">
                <a:latin typeface="Times New Roman" panose="02020603050405020304" pitchFamily="18" charset="0"/>
              </a:rPr>
              <a:t> </a:t>
            </a:r>
            <a:r>
              <a:rPr lang="en-US" dirty="0" smtClean="0">
                <a:latin typeface="Times New Roman" panose="02020603050405020304" pitchFamily="18" charset="0"/>
              </a:rPr>
              <a:t>o</a:t>
            </a:r>
            <a:r>
              <a:rPr lang="en-US" sz="100" dirty="0" smtClean="0">
                <a:latin typeface="Times New Roman" panose="02020603050405020304" pitchFamily="18" charset="0"/>
              </a:rPr>
              <a:t> </a:t>
            </a:r>
            <a:r>
              <a:rPr lang="en-US" dirty="0" smtClean="0">
                <a:latin typeface="Times New Roman" panose="02020603050405020304" pitchFamily="18" charset="0"/>
              </a:rPr>
              <a:t>I</a:t>
            </a:r>
            <a:r>
              <a:rPr lang="en-US" sz="100" dirty="0" smtClean="0">
                <a:latin typeface="Times New Roman" panose="02020603050405020304" pitchFamily="18" charset="0"/>
              </a:rPr>
              <a:t> </a:t>
            </a:r>
            <a:r>
              <a:rPr lang="en-US" dirty="0" smtClean="0">
                <a:latin typeface="Times New Roman" panose="02020603050405020304" pitchFamily="18" charset="0"/>
              </a:rPr>
              <a:t>P: Packet Loss, Delay</a:t>
            </a:r>
            <a:endParaRPr lang="en-US" dirty="0">
              <a:latin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2400" b="1" dirty="0">
                <a:solidFill>
                  <a:srgbClr val="000000"/>
                </a:solidFill>
                <a:latin typeface="Arial (Body)"/>
              </a:rPr>
              <a:t>network loss: </a:t>
            </a:r>
            <a:r>
              <a:rPr lang="en-US" sz="2400" dirty="0" smtClean="0">
                <a:solidFill>
                  <a:srgbClr val="000000"/>
                </a:solidFill>
                <a:latin typeface="Arial (Body)"/>
              </a:rPr>
              <a:t>I</a:t>
            </a:r>
            <a:r>
              <a:rPr lang="en-US" sz="100" dirty="0" smtClean="0">
                <a:solidFill>
                  <a:srgbClr val="000000"/>
                </a:solidFill>
                <a:latin typeface="Arial (Body)"/>
              </a:rPr>
              <a:t> </a:t>
            </a:r>
            <a:r>
              <a:rPr lang="en-US" sz="2400" dirty="0" smtClean="0">
                <a:solidFill>
                  <a:srgbClr val="000000"/>
                </a:solidFill>
                <a:latin typeface="Arial (Body)"/>
              </a:rPr>
              <a:t>P datagram </a:t>
            </a:r>
            <a:r>
              <a:rPr lang="en-US" sz="2400" dirty="0">
                <a:solidFill>
                  <a:srgbClr val="000000"/>
                </a:solidFill>
                <a:latin typeface="Arial (Body)"/>
              </a:rPr>
              <a:t>lost due to network congestion (router buffer overflow)</a:t>
            </a:r>
          </a:p>
          <a:p>
            <a:pPr marL="255651" lvl="0" indent="-255651" eaLnBrk="0" fontAlgn="base" hangingPunct="0">
              <a:spcAft>
                <a:spcPct val="0"/>
              </a:spcAft>
              <a:buFont typeface="Arial" panose="020B0604020202020204" pitchFamily="34" charset="0"/>
              <a:buChar char="•"/>
              <a:defRPr/>
            </a:pPr>
            <a:r>
              <a:rPr lang="en-US" sz="2400" b="1" dirty="0">
                <a:solidFill>
                  <a:srgbClr val="000000"/>
                </a:solidFill>
                <a:latin typeface="Arial (Body)"/>
              </a:rPr>
              <a:t>delay loss: </a:t>
            </a:r>
            <a:r>
              <a:rPr lang="en-US" sz="2400" dirty="0" smtClean="0">
                <a:solidFill>
                  <a:srgbClr val="000000"/>
                </a:solidFill>
                <a:latin typeface="Arial (Body)"/>
              </a:rPr>
              <a:t>I</a:t>
            </a:r>
            <a:r>
              <a:rPr lang="en-US" sz="100" dirty="0" smtClean="0">
                <a:solidFill>
                  <a:srgbClr val="000000"/>
                </a:solidFill>
                <a:latin typeface="Arial (Body)"/>
              </a:rPr>
              <a:t> </a:t>
            </a:r>
            <a:r>
              <a:rPr lang="en-US" sz="2400" dirty="0" smtClean="0">
                <a:solidFill>
                  <a:srgbClr val="000000"/>
                </a:solidFill>
                <a:latin typeface="Arial (Body)"/>
              </a:rPr>
              <a:t>P datagram </a:t>
            </a:r>
            <a:r>
              <a:rPr lang="en-US" sz="2400" dirty="0">
                <a:solidFill>
                  <a:srgbClr val="000000"/>
                </a:solidFill>
                <a:latin typeface="Arial (Body)"/>
              </a:rPr>
              <a:t>arrives too late for playout at receiver</a:t>
            </a: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delays: processing, queueing in network; end-system (sender, receiver) delays</a:t>
            </a: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typical maximum tolerable delay: 400 </a:t>
            </a:r>
            <a:r>
              <a:rPr lang="en-US" sz="2400" dirty="0" smtClean="0">
                <a:solidFill>
                  <a:srgbClr val="000000"/>
                </a:solidFill>
                <a:latin typeface="Arial (Body)"/>
              </a:rPr>
              <a:t>m</a:t>
            </a:r>
            <a:r>
              <a:rPr lang="en-US" sz="100" dirty="0" smtClean="0">
                <a:solidFill>
                  <a:schemeClr val="bg1"/>
                </a:solidFill>
                <a:latin typeface="Arial (Body)"/>
              </a:rPr>
              <a:t>illi</a:t>
            </a:r>
            <a:r>
              <a:rPr lang="en-US" sz="2400" dirty="0" smtClean="0">
                <a:solidFill>
                  <a:srgbClr val="000000"/>
                </a:solidFill>
                <a:latin typeface="Arial (Body)"/>
              </a:rPr>
              <a:t>s</a:t>
            </a:r>
            <a:r>
              <a:rPr lang="en-US" sz="100" dirty="0" smtClean="0">
                <a:solidFill>
                  <a:schemeClr val="bg1"/>
                </a:solidFill>
                <a:latin typeface="Arial (Body)"/>
              </a:rPr>
              <a:t>econd</a:t>
            </a:r>
            <a:endParaRPr lang="en-US" sz="100" dirty="0">
              <a:solidFill>
                <a:schemeClr val="bg1"/>
              </a:solidFill>
              <a:latin typeface="Arial (Body)"/>
            </a:endParaRPr>
          </a:p>
          <a:p>
            <a:pPr marL="255651" lvl="0" indent="-255651" eaLnBrk="0" fontAlgn="base" hangingPunct="0">
              <a:spcAft>
                <a:spcPct val="0"/>
              </a:spcAft>
              <a:buFont typeface="Arial" panose="020B0604020202020204" pitchFamily="34" charset="0"/>
              <a:buChar char="•"/>
              <a:defRPr/>
            </a:pPr>
            <a:r>
              <a:rPr lang="en-US" sz="2400" b="1" dirty="0">
                <a:solidFill>
                  <a:srgbClr val="000000"/>
                </a:solidFill>
                <a:latin typeface="Arial (Body)"/>
              </a:rPr>
              <a:t>loss tolerance: </a:t>
            </a:r>
            <a:r>
              <a:rPr lang="en-US" sz="2400" dirty="0">
                <a:solidFill>
                  <a:srgbClr val="000000"/>
                </a:solidFill>
                <a:latin typeface="Arial (Body)"/>
              </a:rPr>
              <a:t>depending on voice encoding, loss concealment, packet loss rates between 1% and 10% can be tolerated</a:t>
            </a:r>
          </a:p>
        </p:txBody>
      </p:sp>
    </p:spTree>
    <p:extLst>
      <p:ext uri="{BB962C8B-B14F-4D97-AF65-F5344CB8AC3E}">
        <p14:creationId xmlns:p14="http://schemas.microsoft.com/office/powerpoint/2010/main" val="28668960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Delay Jitter</a:t>
            </a:r>
            <a:endParaRPr lang="en-US" dirty="0">
              <a:latin typeface="Times New Roman" panose="02020603050405020304" pitchFamily="18" charset="0"/>
            </a:endParaRPr>
          </a:p>
        </p:txBody>
      </p:sp>
      <p:pic>
        <p:nvPicPr>
          <p:cNvPr id="10" name="Picture 9" descr="A graph plots cumulative data over time. The graph has 3 lines that rise over the x axis vertically then horizontally, like a staircase. 1, constant bit rate transmission. From 1 to 2, variable network delay, jitter. 2, client reception. Line 2 is has varied vertical and horizontal increases compared to the other 2 lines. From 2 to 3, client playout delay. 3, constant bit rate playout at client. A vertical line between parts 2 and 3, buffered dat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948" y="1736540"/>
            <a:ext cx="6958105" cy="2987803"/>
          </a:xfrm>
          <a:prstGeom prst="rect">
            <a:avLst/>
          </a:prstGeom>
        </p:spPr>
      </p:pic>
      <p:sp>
        <p:nvSpPr>
          <p:cNvPr id="4" name="Text Placeholder 3"/>
          <p:cNvSpPr>
            <a:spLocks noGrp="1"/>
          </p:cNvSpPr>
          <p:nvPr>
            <p:ph type="body" idx="1"/>
          </p:nvPr>
        </p:nvSpPr>
        <p:spPr>
          <a:xfrm>
            <a:off x="585216" y="5148233"/>
            <a:ext cx="8229600" cy="776762"/>
          </a:xfrm>
        </p:spPr>
        <p:txBody>
          <a:bodyPr/>
          <a:lstStyle/>
          <a:p>
            <a:r>
              <a:rPr lang="en-US" sz="1800" dirty="0">
                <a:solidFill>
                  <a:srgbClr val="000000"/>
                </a:solidFill>
                <a:latin typeface="Arial (Body)"/>
              </a:rPr>
              <a:t>end-to-end delays of two consecutive packets: difference can be more or less than 20 </a:t>
            </a:r>
            <a:r>
              <a:rPr lang="en-US" sz="1800" dirty="0" smtClean="0">
                <a:solidFill>
                  <a:srgbClr val="000000"/>
                </a:solidFill>
                <a:latin typeface="Arial (Body)"/>
              </a:rPr>
              <a:t>m</a:t>
            </a:r>
            <a:r>
              <a:rPr lang="en-US" sz="100" dirty="0" smtClean="0">
                <a:solidFill>
                  <a:schemeClr val="bg1"/>
                </a:solidFill>
                <a:latin typeface="Arial (Body)"/>
              </a:rPr>
              <a:t>illi</a:t>
            </a:r>
            <a:r>
              <a:rPr lang="en-US" sz="1800" dirty="0" smtClean="0">
                <a:solidFill>
                  <a:srgbClr val="000000"/>
                </a:solidFill>
                <a:latin typeface="Arial (Body)"/>
              </a:rPr>
              <a:t>sec</a:t>
            </a:r>
            <a:r>
              <a:rPr lang="en-US" sz="100" dirty="0" smtClean="0">
                <a:solidFill>
                  <a:schemeClr val="bg1"/>
                </a:solidFill>
                <a:latin typeface="Arial (Body)"/>
              </a:rPr>
              <a:t>ond</a:t>
            </a:r>
            <a:r>
              <a:rPr lang="en-US" sz="1800" dirty="0" smtClean="0">
                <a:solidFill>
                  <a:srgbClr val="000000"/>
                </a:solidFill>
                <a:latin typeface="Arial (Body)"/>
              </a:rPr>
              <a:t> </a:t>
            </a:r>
            <a:r>
              <a:rPr lang="en-US" sz="1800" dirty="0">
                <a:solidFill>
                  <a:srgbClr val="000000"/>
                </a:solidFill>
                <a:latin typeface="Arial (Body)"/>
              </a:rPr>
              <a:t>(transmission time difference</a:t>
            </a:r>
            <a:r>
              <a:rPr lang="en-US" sz="1800" dirty="0" smtClean="0">
                <a:solidFill>
                  <a:srgbClr val="000000"/>
                </a:solidFill>
                <a:latin typeface="Arial (Body)"/>
              </a:rPr>
              <a:t>)</a:t>
            </a:r>
            <a:endParaRPr lang="en-US" sz="1800" dirty="0">
              <a:solidFill>
                <a:srgbClr val="000000"/>
              </a:solidFill>
              <a:latin typeface="Arial (Body)"/>
            </a:endParaRPr>
          </a:p>
        </p:txBody>
      </p:sp>
    </p:spTree>
    <p:extLst>
      <p:ext uri="{BB962C8B-B14F-4D97-AF65-F5344CB8AC3E}">
        <p14:creationId xmlns:p14="http://schemas.microsoft.com/office/powerpoint/2010/main" val="36325108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V</a:t>
            </a:r>
            <a:r>
              <a:rPr lang="en-US" sz="100" dirty="0" smtClean="0">
                <a:latin typeface="Times New Roman" panose="02020603050405020304" pitchFamily="18" charset="0"/>
              </a:rPr>
              <a:t> </a:t>
            </a:r>
            <a:r>
              <a:rPr lang="en-US" dirty="0" smtClean="0">
                <a:latin typeface="Times New Roman" panose="02020603050405020304" pitchFamily="18" charset="0"/>
              </a:rPr>
              <a:t>o</a:t>
            </a:r>
            <a:r>
              <a:rPr lang="en-US" sz="100" dirty="0" smtClean="0">
                <a:latin typeface="Times New Roman" panose="02020603050405020304" pitchFamily="18" charset="0"/>
              </a:rPr>
              <a:t> </a:t>
            </a:r>
            <a:r>
              <a:rPr lang="en-US" dirty="0" smtClean="0">
                <a:latin typeface="Times New Roman" panose="02020603050405020304" pitchFamily="18" charset="0"/>
              </a:rPr>
              <a:t>I</a:t>
            </a:r>
            <a:r>
              <a:rPr lang="en-US" sz="100" dirty="0" smtClean="0">
                <a:latin typeface="Times New Roman" panose="02020603050405020304" pitchFamily="18" charset="0"/>
              </a:rPr>
              <a:t> </a:t>
            </a:r>
            <a:r>
              <a:rPr lang="en-US" dirty="0" smtClean="0">
                <a:latin typeface="Times New Roman" panose="02020603050405020304" pitchFamily="18" charset="0"/>
              </a:rPr>
              <a:t>P: Fixed Playout Delay </a:t>
            </a:r>
            <a:r>
              <a:rPr lang="en-US" sz="2000" b="0" dirty="0" smtClean="0">
                <a:latin typeface="Times New Roman" panose="02020603050405020304" pitchFamily="18" charset="0"/>
              </a:rPr>
              <a:t>(1 of 3)</a:t>
            </a:r>
            <a:endParaRPr lang="en-US" sz="2000" b="0" dirty="0">
              <a:latin typeface="Times New Roman" panose="02020603050405020304" pitchFamily="18" charset="0"/>
            </a:endParaRPr>
          </a:p>
        </p:txBody>
      </p:sp>
      <p:sp>
        <p:nvSpPr>
          <p:cNvPr id="3" name="Text Placeholder 2"/>
          <p:cNvSpPr>
            <a:spLocks noGrp="1"/>
          </p:cNvSpPr>
          <p:nvPr>
            <p:ph type="body" idx="1"/>
          </p:nvPr>
        </p:nvSpPr>
        <p:spPr>
          <a:xfrm>
            <a:off x="457200" y="1600200"/>
            <a:ext cx="8229600" cy="3639428"/>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receiver attempts to playout each chunk exactly </a:t>
            </a:r>
            <a:r>
              <a:rPr lang="en-US" sz="2400" b="1" dirty="0">
                <a:solidFill>
                  <a:srgbClr val="000000"/>
                </a:solidFill>
                <a:latin typeface="Arial (Body)"/>
              </a:rPr>
              <a:t>q</a:t>
            </a:r>
            <a:r>
              <a:rPr lang="en-US" sz="2400" dirty="0">
                <a:solidFill>
                  <a:srgbClr val="000000"/>
                </a:solidFill>
                <a:latin typeface="Arial (Body)"/>
              </a:rPr>
              <a:t> msecs after chunk was generated.</a:t>
            </a: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chunk has time stamp </a:t>
            </a:r>
            <a:r>
              <a:rPr lang="en-US" sz="2400" b="1" dirty="0">
                <a:solidFill>
                  <a:srgbClr val="000000"/>
                </a:solidFill>
                <a:latin typeface="Arial (Body)"/>
              </a:rPr>
              <a:t>t: </a:t>
            </a:r>
            <a:r>
              <a:rPr lang="en-US" sz="2400" dirty="0">
                <a:solidFill>
                  <a:srgbClr val="000000"/>
                </a:solidFill>
                <a:latin typeface="Arial (Body)"/>
              </a:rPr>
              <a:t>play out chunk at </a:t>
            </a:r>
            <a:r>
              <a:rPr lang="en-US" sz="2400" b="1" dirty="0" smtClean="0">
                <a:solidFill>
                  <a:srgbClr val="000000"/>
                </a:solidFill>
                <a:latin typeface="Arial (Body)"/>
              </a:rPr>
              <a:t>t+q</a:t>
            </a:r>
            <a:endParaRPr lang="en-US" sz="2400" b="1" dirty="0">
              <a:solidFill>
                <a:srgbClr val="000000"/>
              </a:solidFill>
              <a:latin typeface="Arial (Body)"/>
            </a:endParaRP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chunk arrives after </a:t>
            </a:r>
            <a:r>
              <a:rPr lang="en-US" sz="2400" b="1" dirty="0">
                <a:solidFill>
                  <a:srgbClr val="000000"/>
                </a:solidFill>
                <a:latin typeface="Arial (Body)"/>
              </a:rPr>
              <a:t>t+q</a:t>
            </a:r>
            <a:r>
              <a:rPr lang="en-US" sz="2400" dirty="0">
                <a:solidFill>
                  <a:srgbClr val="000000"/>
                </a:solidFill>
                <a:latin typeface="Arial (Body)"/>
              </a:rPr>
              <a:t>: data arrives too late for playout: data </a:t>
            </a:r>
            <a:r>
              <a:rPr lang="en-US" altLang="ja-JP" sz="2400" dirty="0" smtClean="0">
                <a:solidFill>
                  <a:srgbClr val="000000"/>
                </a:solidFill>
                <a:latin typeface="Arial (Body)"/>
              </a:rPr>
              <a:t>“</a:t>
            </a:r>
            <a:r>
              <a:rPr lang="en-US" sz="2400" dirty="0" smtClean="0">
                <a:solidFill>
                  <a:srgbClr val="000000"/>
                </a:solidFill>
                <a:latin typeface="Arial (Body)"/>
              </a:rPr>
              <a:t>lost</a:t>
            </a:r>
            <a:r>
              <a:rPr lang="en-US" altLang="ja-JP" sz="2400" dirty="0" smtClean="0">
                <a:solidFill>
                  <a:srgbClr val="000000"/>
                </a:solidFill>
                <a:latin typeface="Arial (Body)"/>
              </a:rPr>
              <a:t>”</a:t>
            </a:r>
            <a:endParaRPr lang="en-US" sz="2400" dirty="0">
              <a:solidFill>
                <a:srgbClr val="000000"/>
              </a:solidFill>
              <a:latin typeface="Arial (Body)"/>
            </a:endParaRPr>
          </a:p>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tradeoff in choosing </a:t>
            </a:r>
            <a:r>
              <a:rPr lang="en-US" sz="2400" b="1" dirty="0">
                <a:solidFill>
                  <a:srgbClr val="000000"/>
                </a:solidFill>
                <a:latin typeface="Arial (Body)"/>
              </a:rPr>
              <a:t>q</a:t>
            </a:r>
            <a:r>
              <a:rPr lang="en-US" sz="2400" dirty="0">
                <a:solidFill>
                  <a:srgbClr val="000000"/>
                </a:solidFill>
                <a:latin typeface="Arial (Body)"/>
              </a:rPr>
              <a:t>:</a:t>
            </a:r>
          </a:p>
          <a:p>
            <a:pPr marL="741553" lvl="1" indent="-284353" eaLnBrk="0" fontAlgn="base" hangingPunct="0">
              <a:spcAft>
                <a:spcPct val="0"/>
              </a:spcAft>
              <a:buFont typeface="Arial" panose="020B0604020202020204" pitchFamily="34" charset="0"/>
              <a:buChar char="–"/>
              <a:defRPr/>
            </a:pPr>
            <a:r>
              <a:rPr lang="en-US" sz="2400" b="1" dirty="0">
                <a:solidFill>
                  <a:srgbClr val="000000"/>
                </a:solidFill>
                <a:latin typeface="Arial (Body)"/>
              </a:rPr>
              <a:t>large q</a:t>
            </a:r>
            <a:r>
              <a:rPr lang="en-US" sz="2400" i="1" dirty="0">
                <a:solidFill>
                  <a:srgbClr val="000000"/>
                </a:solidFill>
                <a:latin typeface="Arial (Body)"/>
              </a:rPr>
              <a:t>:</a:t>
            </a:r>
            <a:r>
              <a:rPr lang="en-US" sz="2400" dirty="0">
                <a:solidFill>
                  <a:srgbClr val="000000"/>
                </a:solidFill>
                <a:latin typeface="Arial (Body)"/>
              </a:rPr>
              <a:t> </a:t>
            </a:r>
            <a:r>
              <a:rPr lang="en-US" sz="2400" b="1" dirty="0">
                <a:solidFill>
                  <a:srgbClr val="000000"/>
                </a:solidFill>
                <a:latin typeface="Arial (Body)"/>
              </a:rPr>
              <a:t>less packet loss</a:t>
            </a:r>
          </a:p>
          <a:p>
            <a:pPr marL="741553" lvl="1" indent="-284353" eaLnBrk="0" fontAlgn="base" hangingPunct="0">
              <a:spcAft>
                <a:spcPct val="0"/>
              </a:spcAft>
              <a:buFont typeface="Arial" panose="020B0604020202020204" pitchFamily="34" charset="0"/>
              <a:buChar char="–"/>
              <a:defRPr/>
            </a:pPr>
            <a:r>
              <a:rPr lang="en-US" sz="2400" b="1" dirty="0">
                <a:solidFill>
                  <a:srgbClr val="000000"/>
                </a:solidFill>
                <a:latin typeface="Arial (Body)"/>
              </a:rPr>
              <a:t>small q</a:t>
            </a:r>
            <a:r>
              <a:rPr lang="en-US" sz="2400" i="1" dirty="0">
                <a:solidFill>
                  <a:srgbClr val="000000"/>
                </a:solidFill>
                <a:latin typeface="Arial (Body)"/>
              </a:rPr>
              <a:t>:</a:t>
            </a:r>
            <a:r>
              <a:rPr lang="en-US" sz="2400" dirty="0">
                <a:solidFill>
                  <a:srgbClr val="000000"/>
                </a:solidFill>
                <a:latin typeface="Arial (Body)"/>
              </a:rPr>
              <a:t> better interactive experience</a:t>
            </a:r>
          </a:p>
        </p:txBody>
      </p:sp>
    </p:spTree>
    <p:extLst>
      <p:ext uri="{BB962C8B-B14F-4D97-AF65-F5344CB8AC3E}">
        <p14:creationId xmlns:p14="http://schemas.microsoft.com/office/powerpoint/2010/main" val="42691018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eaLnBrk="0" fontAlgn="base" hangingPunct="0">
              <a:spcBef>
                <a:spcPct val="0"/>
              </a:spcBef>
              <a:spcAft>
                <a:spcPct val="0"/>
              </a:spcAft>
              <a:buClrTx/>
              <a:defRPr/>
            </a:pPr>
            <a:r>
              <a:rPr lang="en-US" dirty="0">
                <a:latin typeface="Times New Roman" panose="02020603050405020304" pitchFamily="18" charset="0"/>
              </a:rPr>
              <a:t>V</a:t>
            </a:r>
            <a:r>
              <a:rPr lang="en-US" sz="100" dirty="0">
                <a:latin typeface="Times New Roman" panose="02020603050405020304" pitchFamily="18" charset="0"/>
              </a:rPr>
              <a:t> </a:t>
            </a:r>
            <a:r>
              <a:rPr lang="en-US" dirty="0">
                <a:latin typeface="Times New Roman" panose="02020603050405020304" pitchFamily="18" charset="0"/>
              </a:rPr>
              <a:t>o</a:t>
            </a:r>
            <a:r>
              <a:rPr lang="en-US" sz="100" dirty="0">
                <a:latin typeface="Times New Roman" panose="02020603050405020304" pitchFamily="18" charset="0"/>
              </a:rPr>
              <a:t> </a:t>
            </a:r>
            <a:r>
              <a:rPr lang="en-US" dirty="0">
                <a:latin typeface="Times New Roman" panose="02020603050405020304" pitchFamily="18" charset="0"/>
              </a:rPr>
              <a:t>I</a:t>
            </a:r>
            <a:r>
              <a:rPr lang="en-US" sz="100" dirty="0">
                <a:latin typeface="Times New Roman" panose="02020603050405020304" pitchFamily="18" charset="0"/>
              </a:rPr>
              <a:t> </a:t>
            </a:r>
            <a:r>
              <a:rPr lang="en-US" dirty="0" smtClean="0">
                <a:latin typeface="Times New Roman" panose="02020603050405020304" pitchFamily="18" charset="0"/>
              </a:rPr>
              <a:t>P: Fixed Playout Delay </a:t>
            </a:r>
            <a:r>
              <a:rPr lang="en-US" sz="2000" b="0" dirty="0" smtClean="0">
                <a:latin typeface="Times New Roman" panose="02020603050405020304" pitchFamily="18" charset="0"/>
              </a:rPr>
              <a:t>(2 of 3)</a:t>
            </a:r>
            <a:endParaRPr lang="en-US" sz="2000" b="0" dirty="0">
              <a:latin typeface="Times New Roman" panose="02020603050405020304" pitchFamily="18" charset="0"/>
            </a:endParaRPr>
          </a:p>
        </p:txBody>
      </p:sp>
      <p:sp>
        <p:nvSpPr>
          <p:cNvPr id="3" name="Content Placeholder 2"/>
          <p:cNvSpPr>
            <a:spLocks noGrp="1"/>
          </p:cNvSpPr>
          <p:nvPr>
            <p:ph type="body" idx="1"/>
          </p:nvPr>
        </p:nvSpPr>
        <p:spPr>
          <a:xfrm>
            <a:off x="457200" y="1600200"/>
            <a:ext cx="8229600" cy="2608376"/>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2400" kern="1200" dirty="0" smtClean="0">
                <a:solidFill>
                  <a:srgbClr val="000000"/>
                </a:solidFill>
                <a:latin typeface="+mn-lt"/>
              </a:rPr>
              <a:t>sender </a:t>
            </a:r>
            <a:r>
              <a:rPr lang="en-US" sz="2400" kern="1200" dirty="0">
                <a:solidFill>
                  <a:srgbClr val="000000"/>
                </a:solidFill>
                <a:latin typeface="+mn-lt"/>
              </a:rPr>
              <a:t>generates packets every 20 </a:t>
            </a:r>
            <a:r>
              <a:rPr lang="en-US" sz="2400" kern="1200" dirty="0" smtClean="0">
                <a:solidFill>
                  <a:srgbClr val="000000"/>
                </a:solidFill>
                <a:latin typeface="+mn-lt"/>
              </a:rPr>
              <a:t>m</a:t>
            </a:r>
            <a:r>
              <a:rPr lang="en-US" sz="100" kern="1200" dirty="0" smtClean="0">
                <a:solidFill>
                  <a:schemeClr val="bg1"/>
                </a:solidFill>
                <a:latin typeface="+mn-lt"/>
              </a:rPr>
              <a:t>illi</a:t>
            </a:r>
            <a:r>
              <a:rPr lang="en-US" sz="2400" kern="1200" dirty="0" smtClean="0">
                <a:solidFill>
                  <a:srgbClr val="000000"/>
                </a:solidFill>
                <a:latin typeface="+mn-lt"/>
              </a:rPr>
              <a:t>sec</a:t>
            </a:r>
            <a:r>
              <a:rPr lang="en-US" sz="100" kern="1200" dirty="0" smtClean="0">
                <a:solidFill>
                  <a:schemeClr val="bg1"/>
                </a:solidFill>
                <a:latin typeface="+mn-lt"/>
              </a:rPr>
              <a:t>ond</a:t>
            </a:r>
            <a:r>
              <a:rPr lang="en-US" sz="2400" kern="1200" dirty="0" smtClean="0">
                <a:solidFill>
                  <a:srgbClr val="000000"/>
                </a:solidFill>
                <a:latin typeface="+mn-lt"/>
              </a:rPr>
              <a:t> </a:t>
            </a:r>
            <a:r>
              <a:rPr lang="en-US" sz="2400" kern="1200" dirty="0">
                <a:solidFill>
                  <a:srgbClr val="000000"/>
                </a:solidFill>
                <a:latin typeface="+mn-lt"/>
              </a:rPr>
              <a:t>during talk spurt.</a:t>
            </a:r>
          </a:p>
          <a:p>
            <a:pPr marL="255651" lvl="0" indent="-255651" eaLnBrk="0" fontAlgn="base" hangingPunct="0">
              <a:spcAft>
                <a:spcPct val="0"/>
              </a:spcAft>
              <a:buFont typeface="Arial" panose="020B0604020202020204" pitchFamily="34" charset="0"/>
              <a:buChar char="•"/>
              <a:defRPr/>
            </a:pPr>
            <a:r>
              <a:rPr lang="en-US" sz="2400" kern="1200" dirty="0" smtClean="0">
                <a:solidFill>
                  <a:srgbClr val="000000"/>
                </a:solidFill>
                <a:latin typeface="+mn-lt"/>
              </a:rPr>
              <a:t>first </a:t>
            </a:r>
            <a:r>
              <a:rPr lang="en-US" sz="2400" kern="1200" dirty="0">
                <a:solidFill>
                  <a:srgbClr val="000000"/>
                </a:solidFill>
                <a:latin typeface="+mn-lt"/>
              </a:rPr>
              <a:t>packet received at time r</a:t>
            </a:r>
          </a:p>
          <a:p>
            <a:pPr marL="255651" lvl="0" indent="-255651" eaLnBrk="0" fontAlgn="base" hangingPunct="0">
              <a:spcAft>
                <a:spcPct val="0"/>
              </a:spcAft>
              <a:buFont typeface="Arial" panose="020B0604020202020204" pitchFamily="34" charset="0"/>
              <a:buChar char="•"/>
              <a:defRPr/>
            </a:pPr>
            <a:r>
              <a:rPr lang="en-US" sz="2400" kern="1200" dirty="0" smtClean="0">
                <a:solidFill>
                  <a:srgbClr val="000000"/>
                </a:solidFill>
                <a:latin typeface="+mn-lt"/>
              </a:rPr>
              <a:t>first </a:t>
            </a:r>
            <a:r>
              <a:rPr lang="en-US" sz="2400" kern="1200" dirty="0">
                <a:solidFill>
                  <a:srgbClr val="000000"/>
                </a:solidFill>
                <a:latin typeface="+mn-lt"/>
              </a:rPr>
              <a:t>playout schedule: begins at p</a:t>
            </a:r>
          </a:p>
          <a:p>
            <a:pPr marL="255651" lvl="0" indent="-255651" eaLnBrk="0" fontAlgn="base" hangingPunct="0">
              <a:spcAft>
                <a:spcPct val="0"/>
              </a:spcAft>
              <a:buFont typeface="Arial" panose="020B0604020202020204" pitchFamily="34" charset="0"/>
              <a:buChar char="•"/>
              <a:defRPr/>
            </a:pPr>
            <a:r>
              <a:rPr lang="en-US" sz="2400" kern="1200" dirty="0" smtClean="0">
                <a:solidFill>
                  <a:srgbClr val="000000"/>
                </a:solidFill>
                <a:latin typeface="+mn-lt"/>
              </a:rPr>
              <a:t>second </a:t>
            </a:r>
            <a:r>
              <a:rPr lang="en-US" sz="2400" kern="1200" dirty="0">
                <a:solidFill>
                  <a:srgbClr val="000000"/>
                </a:solidFill>
                <a:latin typeface="+mn-lt"/>
              </a:rPr>
              <a:t>playout schedule: begins at </a:t>
            </a:r>
            <a:r>
              <a:rPr lang="en-US" sz="2400" kern="1200" dirty="0" smtClean="0">
                <a:solidFill>
                  <a:srgbClr val="000000"/>
                </a:solidFill>
                <a:latin typeface="+mn-lt"/>
              </a:rPr>
              <a:t>p</a:t>
            </a:r>
            <a:r>
              <a:rPr lang="en-US" altLang="ja-JP" sz="2400" kern="1200" dirty="0" smtClean="0">
                <a:solidFill>
                  <a:srgbClr val="000000"/>
                </a:solidFill>
                <a:latin typeface="+mn-lt"/>
              </a:rPr>
              <a:t>’</a:t>
            </a:r>
            <a:endParaRPr lang="en-US" sz="2400" kern="1200" dirty="0">
              <a:solidFill>
                <a:srgbClr val="000000"/>
              </a:solidFill>
              <a:latin typeface="+mn-lt"/>
            </a:endParaRPr>
          </a:p>
        </p:txBody>
      </p:sp>
    </p:spTree>
    <p:extLst>
      <p:ext uri="{BB962C8B-B14F-4D97-AF65-F5344CB8AC3E}">
        <p14:creationId xmlns:p14="http://schemas.microsoft.com/office/powerpoint/2010/main" val="25022602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eaLnBrk="0" fontAlgn="base" hangingPunct="0">
              <a:spcBef>
                <a:spcPct val="0"/>
              </a:spcBef>
              <a:spcAft>
                <a:spcPct val="0"/>
              </a:spcAft>
              <a:buClrTx/>
              <a:defRPr/>
            </a:pPr>
            <a:r>
              <a:rPr lang="en-US" dirty="0">
                <a:latin typeface="Times New Roman" panose="02020603050405020304" pitchFamily="18" charset="0"/>
              </a:rPr>
              <a:t>V</a:t>
            </a:r>
            <a:r>
              <a:rPr lang="en-US" sz="100" dirty="0">
                <a:latin typeface="Times New Roman" panose="02020603050405020304" pitchFamily="18" charset="0"/>
              </a:rPr>
              <a:t> </a:t>
            </a:r>
            <a:r>
              <a:rPr lang="en-US" dirty="0">
                <a:latin typeface="Times New Roman" panose="02020603050405020304" pitchFamily="18" charset="0"/>
              </a:rPr>
              <a:t>o</a:t>
            </a:r>
            <a:r>
              <a:rPr lang="en-US" sz="100" dirty="0">
                <a:latin typeface="Times New Roman" panose="02020603050405020304" pitchFamily="18" charset="0"/>
              </a:rPr>
              <a:t> </a:t>
            </a:r>
            <a:r>
              <a:rPr lang="en-US" dirty="0">
                <a:latin typeface="Times New Roman" panose="02020603050405020304" pitchFamily="18" charset="0"/>
              </a:rPr>
              <a:t>I</a:t>
            </a:r>
            <a:r>
              <a:rPr lang="en-US" sz="100" dirty="0">
                <a:latin typeface="Times New Roman" panose="02020603050405020304" pitchFamily="18" charset="0"/>
              </a:rPr>
              <a:t> </a:t>
            </a:r>
            <a:r>
              <a:rPr lang="en-US" dirty="0" smtClean="0">
                <a:latin typeface="Times New Roman" panose="02020603050405020304" pitchFamily="18" charset="0"/>
              </a:rPr>
              <a:t>P: Fixed Playout Delay </a:t>
            </a:r>
            <a:r>
              <a:rPr lang="en-US" sz="2000" b="0" dirty="0" smtClean="0">
                <a:latin typeface="Times New Roman" panose="02020603050405020304" pitchFamily="18" charset="0"/>
              </a:rPr>
              <a:t>(3 of 3)</a:t>
            </a:r>
            <a:endParaRPr lang="en-US" sz="2000" b="0" dirty="0">
              <a:latin typeface="Times New Roman" panose="02020603050405020304" pitchFamily="18" charset="0"/>
            </a:endParaRPr>
          </a:p>
        </p:txBody>
      </p:sp>
      <p:pic>
        <p:nvPicPr>
          <p:cNvPr id="5" name="Picture 4" descr="A graph plots packets over time. There are 4 lines. 1, packets generated. A line rises over the x axis vertically, then horizontally many times, like a staircase. 2, packets received. A line rises over the x axis vertically, then horizontally many times and varying increases. There is a point at r, 0. Line 3, playout schedule, p minus r. A line rises over the x axis linearly, on top of line 2. There are 6 points on the line, 5 of which are also points on line 2. Point 1 is at p, 1. Point 4 does not touch line 2. This is missed playout. Line 5, playout schedule p prime minus r. This line is parallel to line 4. There is a point at p prime, 1."/>
          <p:cNvPicPr>
            <a:picLocks noChangeAspect="1"/>
          </p:cNvPicPr>
          <p:nvPr/>
        </p:nvPicPr>
        <p:blipFill>
          <a:blip r:embed="rId2"/>
          <a:stretch>
            <a:fillRect/>
          </a:stretch>
        </p:blipFill>
        <p:spPr>
          <a:xfrm>
            <a:off x="1067256" y="1597789"/>
            <a:ext cx="6900460" cy="4479992"/>
          </a:xfrm>
          <a:prstGeom prst="rect">
            <a:avLst/>
          </a:prstGeom>
        </p:spPr>
      </p:pic>
    </p:spTree>
    <p:extLst>
      <p:ext uri="{BB962C8B-B14F-4D97-AF65-F5344CB8AC3E}">
        <p14:creationId xmlns:p14="http://schemas.microsoft.com/office/powerpoint/2010/main" val="26183580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Adaptive Playout Delay </a:t>
            </a:r>
            <a:r>
              <a:rPr lang="en-US" sz="2000" b="0" dirty="0" smtClean="0">
                <a:latin typeface="Times New Roman" panose="02020603050405020304" pitchFamily="18" charset="0"/>
              </a:rPr>
              <a:t>(1 of 4)</a:t>
            </a:r>
            <a:endParaRPr lang="en-US" sz="2000" b="0" dirty="0">
              <a:latin typeface="Times New Roman" panose="02020603050405020304" pitchFamily="18" charset="0"/>
            </a:endParaRPr>
          </a:p>
        </p:txBody>
      </p:sp>
      <p:sp>
        <p:nvSpPr>
          <p:cNvPr id="3" name="Content Placeholder 2"/>
          <p:cNvSpPr>
            <a:spLocks noGrp="1"/>
          </p:cNvSpPr>
          <p:nvPr>
            <p:ph type="body" idx="1"/>
          </p:nvPr>
        </p:nvSpPr>
        <p:spPr>
          <a:xfrm>
            <a:off x="457200" y="1600200"/>
            <a:ext cx="8229600" cy="3193152"/>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2400" b="1" dirty="0">
                <a:solidFill>
                  <a:srgbClr val="000000"/>
                </a:solidFill>
                <a:latin typeface="Arial (Body)"/>
              </a:rPr>
              <a:t>goal: </a:t>
            </a:r>
            <a:r>
              <a:rPr lang="en-US" sz="2400" dirty="0">
                <a:solidFill>
                  <a:srgbClr val="000000"/>
                </a:solidFill>
                <a:latin typeface="Arial (Body)"/>
              </a:rPr>
              <a:t>low playout delay, low late loss rate</a:t>
            </a:r>
          </a:p>
          <a:p>
            <a:pPr marL="255651" lvl="0" indent="-255651" eaLnBrk="0" fontAlgn="base" hangingPunct="0">
              <a:spcAft>
                <a:spcPct val="0"/>
              </a:spcAft>
              <a:buFont typeface="Arial" panose="020B0604020202020204" pitchFamily="34" charset="0"/>
              <a:buChar char="•"/>
              <a:defRPr/>
            </a:pPr>
            <a:r>
              <a:rPr lang="en-US" sz="2400" b="1" dirty="0">
                <a:solidFill>
                  <a:srgbClr val="000000"/>
                </a:solidFill>
                <a:latin typeface="Arial (Body)"/>
              </a:rPr>
              <a:t>approach: </a:t>
            </a:r>
            <a:r>
              <a:rPr lang="en-US" sz="2400" dirty="0">
                <a:solidFill>
                  <a:srgbClr val="000000"/>
                </a:solidFill>
                <a:latin typeface="Arial (Body)"/>
              </a:rPr>
              <a:t>adaptive playout delay adjustment:</a:t>
            </a: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estimate network delay, adjust playout delay at beginning of each talk spurt</a:t>
            </a: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silent periods compressed and elongated</a:t>
            </a: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chunks still played out every 20 </a:t>
            </a:r>
            <a:r>
              <a:rPr lang="en-US" sz="2400" dirty="0" smtClean="0">
                <a:solidFill>
                  <a:srgbClr val="000000"/>
                </a:solidFill>
                <a:latin typeface="Arial (Body)"/>
              </a:rPr>
              <a:t>m</a:t>
            </a:r>
            <a:r>
              <a:rPr lang="en-US" sz="100" dirty="0" smtClean="0">
                <a:solidFill>
                  <a:schemeClr val="bg1"/>
                </a:solidFill>
                <a:latin typeface="Arial (Body)"/>
              </a:rPr>
              <a:t>illi</a:t>
            </a:r>
            <a:r>
              <a:rPr lang="en-US" sz="2400" dirty="0" smtClean="0">
                <a:solidFill>
                  <a:srgbClr val="000000"/>
                </a:solidFill>
                <a:latin typeface="Arial (Body)"/>
              </a:rPr>
              <a:t>sec</a:t>
            </a:r>
            <a:r>
              <a:rPr lang="en-US" sz="100" dirty="0" smtClean="0">
                <a:solidFill>
                  <a:schemeClr val="bg1"/>
                </a:solidFill>
                <a:latin typeface="Arial (Body)"/>
              </a:rPr>
              <a:t>ond</a:t>
            </a:r>
            <a:r>
              <a:rPr lang="en-US" sz="2400" dirty="0" smtClean="0">
                <a:solidFill>
                  <a:srgbClr val="000000"/>
                </a:solidFill>
                <a:latin typeface="Arial (Body)"/>
              </a:rPr>
              <a:t> </a:t>
            </a:r>
            <a:r>
              <a:rPr lang="en-US" sz="2400" dirty="0">
                <a:solidFill>
                  <a:srgbClr val="000000"/>
                </a:solidFill>
                <a:latin typeface="Arial (Body)"/>
              </a:rPr>
              <a:t>during talk </a:t>
            </a:r>
            <a:r>
              <a:rPr lang="en-US" sz="2400" dirty="0" smtClean="0">
                <a:solidFill>
                  <a:srgbClr val="000000"/>
                </a:solidFill>
                <a:latin typeface="Arial (Body)"/>
              </a:rPr>
              <a:t>spurt</a:t>
            </a:r>
            <a:endParaRPr lang="en-US" sz="2400" dirty="0">
              <a:solidFill>
                <a:srgbClr val="000000"/>
              </a:solidFill>
              <a:latin typeface="Arial (Body)"/>
            </a:endParaRPr>
          </a:p>
        </p:txBody>
      </p:sp>
    </p:spTree>
    <p:extLst>
      <p:ext uri="{BB962C8B-B14F-4D97-AF65-F5344CB8AC3E}">
        <p14:creationId xmlns:p14="http://schemas.microsoft.com/office/powerpoint/2010/main" val="15521486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Adaptive Playout Delay </a:t>
            </a:r>
            <a:r>
              <a:rPr lang="en-US" sz="2000" b="0" dirty="0" smtClean="0">
                <a:latin typeface="Times New Roman" panose="02020603050405020304" pitchFamily="18" charset="0"/>
              </a:rPr>
              <a:t>(2 </a:t>
            </a:r>
            <a:r>
              <a:rPr lang="en-US" sz="2000" b="0" dirty="0">
                <a:latin typeface="Times New Roman" panose="02020603050405020304" pitchFamily="18" charset="0"/>
              </a:rPr>
              <a:t>of </a:t>
            </a:r>
            <a:r>
              <a:rPr lang="en-US" sz="2000" b="0" dirty="0" smtClean="0">
                <a:latin typeface="Times New Roman" panose="02020603050405020304" pitchFamily="18" charset="0"/>
              </a:rPr>
              <a:t>4)</a:t>
            </a:r>
            <a:endParaRPr lang="en-US" dirty="0">
              <a:latin typeface="Times New Roman" panose="02020603050405020304" pitchFamily="18" charset="0"/>
            </a:endParaRPr>
          </a:p>
        </p:txBody>
      </p:sp>
      <p:sp>
        <p:nvSpPr>
          <p:cNvPr id="3" name="Content Placeholder 2"/>
          <p:cNvSpPr>
            <a:spLocks noGrp="1"/>
          </p:cNvSpPr>
          <p:nvPr>
            <p:ph type="body" idx="1"/>
          </p:nvPr>
        </p:nvSpPr>
        <p:spPr>
          <a:xfrm>
            <a:off x="457200" y="1600200"/>
            <a:ext cx="8229600" cy="923299"/>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2400" dirty="0" smtClean="0">
                <a:solidFill>
                  <a:srgbClr val="000000"/>
                </a:solidFill>
                <a:latin typeface="Arial (Body)"/>
              </a:rPr>
              <a:t>adaptively </a:t>
            </a:r>
            <a:r>
              <a:rPr lang="en-US" sz="2400" dirty="0">
                <a:solidFill>
                  <a:srgbClr val="000000"/>
                </a:solidFill>
                <a:latin typeface="Arial (Body)"/>
              </a:rPr>
              <a:t>estimate packet delay: </a:t>
            </a:r>
            <a:r>
              <a:rPr lang="en-US" sz="2400" dirty="0" smtClean="0">
                <a:solidFill>
                  <a:srgbClr val="000000"/>
                </a:solidFill>
                <a:latin typeface="Arial (Body)"/>
              </a:rPr>
              <a:t>(E</a:t>
            </a:r>
            <a:r>
              <a:rPr lang="en-US" sz="100" dirty="0" smtClean="0">
                <a:solidFill>
                  <a:srgbClr val="000000"/>
                </a:solidFill>
                <a:latin typeface="Arial (Body)"/>
              </a:rPr>
              <a:t> </a:t>
            </a:r>
            <a:r>
              <a:rPr lang="en-US" sz="2400" dirty="0" smtClean="0">
                <a:solidFill>
                  <a:srgbClr val="000000"/>
                </a:solidFill>
                <a:latin typeface="Arial (Body)"/>
              </a:rPr>
              <a:t>W</a:t>
            </a:r>
            <a:r>
              <a:rPr lang="en-US" sz="100" dirty="0" smtClean="0">
                <a:solidFill>
                  <a:srgbClr val="000000"/>
                </a:solidFill>
                <a:latin typeface="Arial (Body)"/>
              </a:rPr>
              <a:t> </a:t>
            </a:r>
            <a:r>
              <a:rPr lang="en-US" sz="2400" dirty="0" smtClean="0">
                <a:solidFill>
                  <a:srgbClr val="000000"/>
                </a:solidFill>
                <a:latin typeface="Arial (Body)"/>
              </a:rPr>
              <a:t>M</a:t>
            </a:r>
            <a:r>
              <a:rPr lang="en-US" sz="100" dirty="0" smtClean="0">
                <a:solidFill>
                  <a:srgbClr val="000000"/>
                </a:solidFill>
                <a:latin typeface="Arial (Body)"/>
              </a:rPr>
              <a:t> </a:t>
            </a:r>
            <a:r>
              <a:rPr lang="en-US" sz="2400" dirty="0" smtClean="0">
                <a:solidFill>
                  <a:srgbClr val="000000"/>
                </a:solidFill>
                <a:latin typeface="Arial (Body)"/>
              </a:rPr>
              <a:t>A - </a:t>
            </a:r>
            <a:r>
              <a:rPr lang="en-US" sz="2400" dirty="0">
                <a:solidFill>
                  <a:srgbClr val="000000"/>
                </a:solidFill>
                <a:latin typeface="Arial (Body)"/>
              </a:rPr>
              <a:t>exponentially weighted moving average, recall </a:t>
            </a:r>
            <a:r>
              <a:rPr lang="en-US" sz="2400" dirty="0" smtClean="0">
                <a:solidFill>
                  <a:srgbClr val="000000"/>
                </a:solidFill>
                <a:latin typeface="Arial (Body)"/>
              </a:rPr>
              <a:t>T</a:t>
            </a:r>
            <a:r>
              <a:rPr lang="en-US" sz="100" dirty="0" smtClean="0">
                <a:solidFill>
                  <a:srgbClr val="000000"/>
                </a:solidFill>
                <a:latin typeface="Arial (Body)"/>
              </a:rPr>
              <a:t> </a:t>
            </a:r>
            <a:r>
              <a:rPr lang="en-US" sz="2400" dirty="0" smtClean="0">
                <a:solidFill>
                  <a:srgbClr val="000000"/>
                </a:solidFill>
                <a:latin typeface="Arial (Body)"/>
              </a:rPr>
              <a:t>C</a:t>
            </a:r>
            <a:r>
              <a:rPr lang="en-US" sz="100" dirty="0" smtClean="0">
                <a:solidFill>
                  <a:srgbClr val="000000"/>
                </a:solidFill>
                <a:latin typeface="Arial (Body)"/>
              </a:rPr>
              <a:t> </a:t>
            </a:r>
            <a:r>
              <a:rPr lang="en-US" sz="2400" dirty="0" smtClean="0">
                <a:solidFill>
                  <a:srgbClr val="000000"/>
                </a:solidFill>
                <a:latin typeface="Arial (Body)"/>
              </a:rPr>
              <a:t>P R</a:t>
            </a:r>
            <a:r>
              <a:rPr lang="en-US" sz="100" dirty="0" smtClean="0">
                <a:solidFill>
                  <a:srgbClr val="000000"/>
                </a:solidFill>
                <a:latin typeface="Arial (Body)"/>
              </a:rPr>
              <a:t> </a:t>
            </a:r>
            <a:r>
              <a:rPr lang="en-US" sz="2400" dirty="0" smtClean="0">
                <a:solidFill>
                  <a:srgbClr val="000000"/>
                </a:solidFill>
                <a:latin typeface="Arial (Body)"/>
              </a:rPr>
              <a:t>T</a:t>
            </a:r>
            <a:r>
              <a:rPr lang="en-US" sz="100" dirty="0" smtClean="0">
                <a:solidFill>
                  <a:srgbClr val="000000"/>
                </a:solidFill>
                <a:latin typeface="Arial (Body)"/>
              </a:rPr>
              <a:t> </a:t>
            </a:r>
            <a:r>
              <a:rPr lang="en-US" sz="2400" dirty="0" smtClean="0">
                <a:solidFill>
                  <a:srgbClr val="000000"/>
                </a:solidFill>
                <a:latin typeface="Arial (Body)"/>
              </a:rPr>
              <a:t>T </a:t>
            </a:r>
            <a:r>
              <a:rPr lang="en-US" sz="2400" dirty="0">
                <a:solidFill>
                  <a:srgbClr val="000000"/>
                </a:solidFill>
                <a:latin typeface="Arial (Body)"/>
              </a:rPr>
              <a:t>estimate</a:t>
            </a:r>
            <a:r>
              <a:rPr lang="en-US" sz="2400" dirty="0" smtClean="0">
                <a:solidFill>
                  <a:srgbClr val="000000"/>
                </a:solidFill>
                <a:latin typeface="Arial (Body)"/>
              </a:rPr>
              <a:t>):</a:t>
            </a:r>
            <a:endParaRPr lang="en-US" sz="2400" dirty="0">
              <a:solidFill>
                <a:srgbClr val="000000"/>
              </a:solidFill>
              <a:latin typeface="Arial (Body)"/>
            </a:endParaRPr>
          </a:p>
        </p:txBody>
      </p:sp>
      <p:pic>
        <p:nvPicPr>
          <p:cNvPr id="19" name="Picture 18" descr="An equation with 3 parts. d sub I = left parenthesis 1 minus a right parenthesis d sub I minus 1, + a left parenthesis r sub i minus t sub i right parenthesis. d sub I, delay estimate after ith packet. a, small constant, for example 0.1. r sub i, time received. t sub i, time sent, timestamp. r sub i minus t sub i, measured delay of ith packe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440" y="2942216"/>
            <a:ext cx="6639119" cy="2789772"/>
          </a:xfrm>
          <a:prstGeom prst="rect">
            <a:avLst/>
          </a:prstGeom>
        </p:spPr>
      </p:pic>
    </p:spTree>
    <p:extLst>
      <p:ext uri="{BB962C8B-B14F-4D97-AF65-F5344CB8AC3E}">
        <p14:creationId xmlns:p14="http://schemas.microsoft.com/office/powerpoint/2010/main" val="9114829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Adaptive Playout Delay </a:t>
            </a:r>
            <a:r>
              <a:rPr lang="en-US" sz="2000" b="0" dirty="0" smtClean="0">
                <a:latin typeface="Times New Roman" panose="02020603050405020304" pitchFamily="18" charset="0"/>
              </a:rPr>
              <a:t>(3 </a:t>
            </a:r>
            <a:r>
              <a:rPr lang="en-US" sz="2000" b="0" dirty="0">
                <a:latin typeface="Times New Roman" panose="02020603050405020304" pitchFamily="18" charset="0"/>
              </a:rPr>
              <a:t>of 4)</a:t>
            </a:r>
            <a:endParaRPr lang="en-US" dirty="0">
              <a:latin typeface="Times New Roman" panose="02020603050405020304" pitchFamily="18" charset="0"/>
            </a:endParaRPr>
          </a:p>
        </p:txBody>
      </p:sp>
      <p:sp>
        <p:nvSpPr>
          <p:cNvPr id="3" name="Content Placeholder 2"/>
          <p:cNvSpPr>
            <a:spLocks noGrp="1"/>
          </p:cNvSpPr>
          <p:nvPr>
            <p:ph idx="13"/>
          </p:nvPr>
        </p:nvSpPr>
        <p:spPr>
          <a:xfrm>
            <a:off x="457200" y="1611934"/>
            <a:ext cx="8246120" cy="553968"/>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2400" kern="1200" dirty="0">
                <a:solidFill>
                  <a:srgbClr val="000000"/>
                </a:solidFill>
                <a:latin typeface="Arial (Body)"/>
              </a:rPr>
              <a:t>also useful to estimate average deviation of delay</a:t>
            </a:r>
            <a:r>
              <a:rPr lang="en-US" sz="2400" kern="1200" dirty="0" smtClean="0">
                <a:solidFill>
                  <a:srgbClr val="000000"/>
                </a:solidFill>
                <a:latin typeface="Arial (Body)"/>
              </a:rPr>
              <a:t>,</a:t>
            </a:r>
            <a:endParaRPr lang="en-US" sz="2400" kern="1200" dirty="0">
              <a:solidFill>
                <a:srgbClr val="000000"/>
              </a:solidFill>
              <a:latin typeface="Arial (Body)"/>
            </a:endParaRPr>
          </a:p>
        </p:txBody>
      </p:sp>
      <p:graphicFrame>
        <p:nvGraphicFramePr>
          <p:cNvPr id="11" name="Object 10" descr="V sub i. "/>
          <p:cNvGraphicFramePr>
            <a:graphicFrameLocks noChangeAspect="1"/>
          </p:cNvGraphicFramePr>
          <p:nvPr>
            <p:extLst>
              <p:ext uri="{D42A27DB-BD31-4B8C-83A1-F6EECF244321}">
                <p14:modId xmlns:p14="http://schemas.microsoft.com/office/powerpoint/2010/main" val="3360264242"/>
              </p:ext>
            </p:extLst>
          </p:nvPr>
        </p:nvGraphicFramePr>
        <p:xfrm>
          <a:off x="7611838" y="1651604"/>
          <a:ext cx="439738" cy="527686"/>
        </p:xfrm>
        <a:graphic>
          <a:graphicData uri="http://schemas.openxmlformats.org/presentationml/2006/ole">
            <mc:AlternateContent xmlns:mc="http://schemas.openxmlformats.org/markup-compatibility/2006">
              <mc:Choice xmlns:v="urn:schemas-microsoft-com:vml" Requires="v">
                <p:oleObj spid="_x0000_s12731" name="Equation" r:id="rId3" imgW="190440" imgH="228600" progId="Equation.DSMT4">
                  <p:embed/>
                </p:oleObj>
              </mc:Choice>
              <mc:Fallback>
                <p:oleObj name="Equation" r:id="rId3" imgW="190440" imgH="228600" progId="Equation.DSMT4">
                  <p:embed/>
                  <p:pic>
                    <p:nvPicPr>
                      <p:cNvPr id="0" name=""/>
                      <p:cNvPicPr/>
                      <p:nvPr/>
                    </p:nvPicPr>
                    <p:blipFill>
                      <a:blip r:embed="rId4"/>
                      <a:stretch>
                        <a:fillRect/>
                      </a:stretch>
                    </p:blipFill>
                    <p:spPr>
                      <a:xfrm>
                        <a:off x="7611838" y="1651604"/>
                        <a:ext cx="439738" cy="527686"/>
                      </a:xfrm>
                      <a:prstGeom prst="rect">
                        <a:avLst/>
                      </a:prstGeom>
                    </p:spPr>
                  </p:pic>
                </p:oleObj>
              </mc:Fallback>
            </mc:AlternateContent>
          </a:graphicData>
        </a:graphic>
      </p:graphicFrame>
      <p:graphicFrame>
        <p:nvGraphicFramePr>
          <p:cNvPr id="7" name="Object 6" descr="V sub i = left parenthesis 1 minus beta right parenthesis v sub i minus 1, + beta pipe r sub i minus t sub i minus d sub i pipe."/>
          <p:cNvGraphicFramePr>
            <a:graphicFrameLocks noChangeAspect="1"/>
          </p:cNvGraphicFramePr>
          <p:nvPr>
            <p:extLst>
              <p:ext uri="{D42A27DB-BD31-4B8C-83A1-F6EECF244321}">
                <p14:modId xmlns:p14="http://schemas.microsoft.com/office/powerpoint/2010/main" val="23187176"/>
              </p:ext>
            </p:extLst>
          </p:nvPr>
        </p:nvGraphicFramePr>
        <p:xfrm>
          <a:off x="2493174" y="2245265"/>
          <a:ext cx="3695355" cy="527908"/>
        </p:xfrm>
        <a:graphic>
          <a:graphicData uri="http://schemas.openxmlformats.org/presentationml/2006/ole">
            <mc:AlternateContent xmlns:mc="http://schemas.openxmlformats.org/markup-compatibility/2006">
              <mc:Choice xmlns:v="urn:schemas-microsoft-com:vml" Requires="v">
                <p:oleObj spid="_x0000_s12732" name="Equation" r:id="rId5" imgW="1777680" imgH="253800" progId="Equation.DSMT4">
                  <p:embed/>
                </p:oleObj>
              </mc:Choice>
              <mc:Fallback>
                <p:oleObj name="Equation" r:id="rId5" imgW="1777680" imgH="253800" progId="Equation.DSMT4">
                  <p:embed/>
                  <p:pic>
                    <p:nvPicPr>
                      <p:cNvPr id="0" name=""/>
                      <p:cNvPicPr/>
                      <p:nvPr/>
                    </p:nvPicPr>
                    <p:blipFill>
                      <a:blip r:embed="rId6"/>
                      <a:stretch>
                        <a:fillRect/>
                      </a:stretch>
                    </p:blipFill>
                    <p:spPr>
                      <a:xfrm>
                        <a:off x="2493174" y="2245265"/>
                        <a:ext cx="3695355" cy="527908"/>
                      </a:xfrm>
                      <a:prstGeom prst="rect">
                        <a:avLst/>
                      </a:prstGeom>
                    </p:spPr>
                  </p:pic>
                </p:oleObj>
              </mc:Fallback>
            </mc:AlternateContent>
          </a:graphicData>
        </a:graphic>
      </p:graphicFrame>
      <p:sp>
        <p:nvSpPr>
          <p:cNvPr id="6" name="Content Placeholder 5"/>
          <p:cNvSpPr>
            <a:spLocks noGrp="1"/>
          </p:cNvSpPr>
          <p:nvPr>
            <p:ph idx="1"/>
          </p:nvPr>
        </p:nvSpPr>
        <p:spPr>
          <a:xfrm>
            <a:off x="473720" y="2888628"/>
            <a:ext cx="8229600" cy="1338095"/>
          </a:xfrm>
        </p:spPr>
        <p:txBody>
          <a:bodyPr/>
          <a:lstStyle/>
          <a:p>
            <a:pPr indent="-255600"/>
            <a:r>
              <a:rPr lang="en-US" sz="2400" dirty="0">
                <a:latin typeface="+mn-lt"/>
              </a:rPr>
              <a:t>estimates </a:t>
            </a:r>
            <a:r>
              <a:rPr lang="en-US" sz="2400" i="1" dirty="0">
                <a:latin typeface="+mn-lt"/>
              </a:rPr>
              <a:t>d</a:t>
            </a:r>
            <a:r>
              <a:rPr lang="en-US" sz="2400" i="1" baseline="-25000" dirty="0">
                <a:latin typeface="+mn-lt"/>
              </a:rPr>
              <a:t>i</a:t>
            </a:r>
            <a:r>
              <a:rPr lang="en-US" sz="2400" i="1" dirty="0">
                <a:latin typeface="+mn-lt"/>
              </a:rPr>
              <a:t>, v</a:t>
            </a:r>
            <a:r>
              <a:rPr lang="en-US" sz="2400" i="1" baseline="-25000" dirty="0">
                <a:latin typeface="+mn-lt"/>
              </a:rPr>
              <a:t>i</a:t>
            </a:r>
            <a:r>
              <a:rPr lang="en-US" sz="2400" i="1" dirty="0">
                <a:latin typeface="+mn-lt"/>
              </a:rPr>
              <a:t> </a:t>
            </a:r>
            <a:r>
              <a:rPr lang="en-US" sz="2400" dirty="0">
                <a:latin typeface="+mn-lt"/>
              </a:rPr>
              <a:t>calculated for every </a:t>
            </a:r>
            <a:r>
              <a:rPr lang="en-US" sz="2400" dirty="0" smtClean="0">
                <a:latin typeface="+mn-lt"/>
              </a:rPr>
              <a:t>received packet</a:t>
            </a:r>
            <a:r>
              <a:rPr lang="en-US" sz="2400" dirty="0">
                <a:latin typeface="+mn-lt"/>
              </a:rPr>
              <a:t>, but used only at start of talk spurt</a:t>
            </a:r>
            <a:endParaRPr lang="en-US" sz="2400" dirty="0">
              <a:solidFill>
                <a:schemeClr val="accent2"/>
              </a:solidFill>
              <a:latin typeface="+mn-lt"/>
            </a:endParaRPr>
          </a:p>
          <a:p>
            <a:pPr indent="-255600"/>
            <a:r>
              <a:rPr lang="en-US" sz="2400" dirty="0">
                <a:latin typeface="+mn-lt"/>
              </a:rPr>
              <a:t>for first packet in talk spurt, playout time is</a:t>
            </a:r>
            <a:r>
              <a:rPr lang="en-US" sz="2400" dirty="0" smtClean="0">
                <a:latin typeface="+mn-lt"/>
              </a:rPr>
              <a:t>:</a:t>
            </a:r>
            <a:endParaRPr lang="en-US" sz="2400" dirty="0">
              <a:latin typeface="+mn-lt"/>
            </a:endParaRPr>
          </a:p>
        </p:txBody>
      </p:sp>
      <p:graphicFrame>
        <p:nvGraphicFramePr>
          <p:cNvPr id="8" name="Object 7" descr="Playout minus time sub i = t sub i + d sub i + K v sub i. "/>
          <p:cNvGraphicFramePr>
            <a:graphicFrameLocks noChangeAspect="1"/>
          </p:cNvGraphicFramePr>
          <p:nvPr>
            <p:extLst>
              <p:ext uri="{D42A27DB-BD31-4B8C-83A1-F6EECF244321}">
                <p14:modId xmlns:p14="http://schemas.microsoft.com/office/powerpoint/2010/main" val="4062850421"/>
              </p:ext>
            </p:extLst>
          </p:nvPr>
        </p:nvGraphicFramePr>
        <p:xfrm>
          <a:off x="2185591" y="4451011"/>
          <a:ext cx="4182552" cy="512149"/>
        </p:xfrm>
        <a:graphic>
          <a:graphicData uri="http://schemas.openxmlformats.org/presentationml/2006/ole">
            <mc:AlternateContent xmlns:mc="http://schemas.openxmlformats.org/markup-compatibility/2006">
              <mc:Choice xmlns:v="urn:schemas-microsoft-com:vml" Requires="v">
                <p:oleObj spid="_x0000_s12733" name="Equation" r:id="rId7" imgW="1866600" imgH="228600" progId="Equation.DSMT4">
                  <p:embed/>
                </p:oleObj>
              </mc:Choice>
              <mc:Fallback>
                <p:oleObj name="Equation" r:id="rId7" imgW="1866600" imgH="228600" progId="Equation.DSMT4">
                  <p:embed/>
                  <p:pic>
                    <p:nvPicPr>
                      <p:cNvPr id="0" name=""/>
                      <p:cNvPicPr/>
                      <p:nvPr/>
                    </p:nvPicPr>
                    <p:blipFill>
                      <a:blip r:embed="rId8"/>
                      <a:stretch>
                        <a:fillRect/>
                      </a:stretch>
                    </p:blipFill>
                    <p:spPr>
                      <a:xfrm>
                        <a:off x="2185591" y="4451011"/>
                        <a:ext cx="4182552" cy="512149"/>
                      </a:xfrm>
                      <a:prstGeom prst="rect">
                        <a:avLst/>
                      </a:prstGeom>
                    </p:spPr>
                  </p:pic>
                </p:oleObj>
              </mc:Fallback>
            </mc:AlternateContent>
          </a:graphicData>
        </a:graphic>
      </p:graphicFrame>
      <p:sp>
        <p:nvSpPr>
          <p:cNvPr id="14" name="Content Placeholder 13"/>
          <p:cNvSpPr>
            <a:spLocks noGrp="1"/>
          </p:cNvSpPr>
          <p:nvPr>
            <p:ph sz="quarter" idx="15"/>
          </p:nvPr>
        </p:nvSpPr>
        <p:spPr>
          <a:xfrm>
            <a:off x="457200" y="5078616"/>
            <a:ext cx="8229600" cy="500742"/>
          </a:xfrm>
        </p:spPr>
        <p:txBody>
          <a:bodyPr/>
          <a:lstStyle/>
          <a:p>
            <a:pPr indent="-255600"/>
            <a:r>
              <a:rPr lang="en-US" sz="2400" dirty="0">
                <a:solidFill>
                  <a:srgbClr val="000000"/>
                </a:solidFill>
                <a:latin typeface="Arial (Body)"/>
              </a:rPr>
              <a:t>remaining packets in talkspurt are played </a:t>
            </a:r>
            <a:r>
              <a:rPr lang="en-US" sz="2400" dirty="0" smtClean="0">
                <a:solidFill>
                  <a:srgbClr val="000000"/>
                </a:solidFill>
                <a:latin typeface="Arial (Body)"/>
              </a:rPr>
              <a:t>out periodically</a:t>
            </a:r>
            <a:endParaRPr lang="en-US" sz="2400" dirty="0"/>
          </a:p>
        </p:txBody>
      </p:sp>
    </p:spTree>
    <p:extLst>
      <p:ext uri="{BB962C8B-B14F-4D97-AF65-F5344CB8AC3E}">
        <p14:creationId xmlns:p14="http://schemas.microsoft.com/office/powerpoint/2010/main" val="18153279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Adaptive Playout Delay </a:t>
            </a:r>
            <a:r>
              <a:rPr lang="en-US" sz="2000" b="0" dirty="0" smtClean="0">
                <a:latin typeface="Times New Roman" panose="02020603050405020304" pitchFamily="18" charset="0"/>
              </a:rPr>
              <a:t>(4 </a:t>
            </a:r>
            <a:r>
              <a:rPr lang="en-US" sz="2000" b="0" dirty="0">
                <a:latin typeface="Times New Roman" panose="02020603050405020304" pitchFamily="18" charset="0"/>
              </a:rPr>
              <a:t>of 4)</a:t>
            </a:r>
            <a:endParaRPr lang="en-US" dirty="0">
              <a:latin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spAutoFit/>
          </a:bodyPr>
          <a:lstStyle/>
          <a:p>
            <a:pPr marL="0" lvl="0" indent="0" eaLnBrk="0" fontAlgn="base" hangingPunct="0">
              <a:spcAft>
                <a:spcPct val="0"/>
              </a:spcAft>
              <a:buNone/>
              <a:defRPr/>
            </a:pPr>
            <a:r>
              <a:rPr lang="en-US" sz="2400" b="1" dirty="0">
                <a:solidFill>
                  <a:srgbClr val="000000"/>
                </a:solidFill>
                <a:latin typeface="Arial (Body)"/>
              </a:rPr>
              <a:t>Q: </a:t>
            </a:r>
            <a:r>
              <a:rPr lang="en-US" sz="2400" dirty="0">
                <a:solidFill>
                  <a:srgbClr val="000000"/>
                </a:solidFill>
                <a:latin typeface="Arial (Body)"/>
              </a:rPr>
              <a:t>How does receiver determine whether packet is first in a talkspurt?</a:t>
            </a:r>
          </a:p>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if no loss, receiver looks at successive timestamps</a:t>
            </a: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difference of successive stamps &gt; 20 msec --&gt;talk spurt begins.</a:t>
            </a:r>
          </a:p>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with loss possible, receiver must look at both time stamps and sequence numbers</a:t>
            </a: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difference of successive stamps &gt; 20 </a:t>
            </a:r>
            <a:r>
              <a:rPr lang="en-US" sz="2400" dirty="0" smtClean="0">
                <a:solidFill>
                  <a:srgbClr val="000000"/>
                </a:solidFill>
                <a:latin typeface="Arial (Body)"/>
              </a:rPr>
              <a:t>msec </a:t>
            </a:r>
            <a:r>
              <a:rPr lang="en-US" sz="2400" b="1" dirty="0">
                <a:solidFill>
                  <a:srgbClr val="000000"/>
                </a:solidFill>
                <a:latin typeface="Arial (Body)"/>
              </a:rPr>
              <a:t>and</a:t>
            </a:r>
            <a:r>
              <a:rPr lang="en-US" sz="2400" dirty="0">
                <a:solidFill>
                  <a:srgbClr val="000000"/>
                </a:solidFill>
                <a:latin typeface="Arial (Body)"/>
              </a:rPr>
              <a:t> sequence numbers without gaps --&gt; talk spurt begins.</a:t>
            </a:r>
          </a:p>
        </p:txBody>
      </p:sp>
    </p:spTree>
    <p:extLst>
      <p:ext uri="{BB962C8B-B14F-4D97-AF65-F5344CB8AC3E}">
        <p14:creationId xmlns:p14="http://schemas.microsoft.com/office/powerpoint/2010/main" val="41988140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en-US" dirty="0">
                <a:latin typeface="Times New Roman" panose="02020603050405020304" pitchFamily="18" charset="0"/>
              </a:rPr>
              <a:t>V</a:t>
            </a:r>
            <a:r>
              <a:rPr lang="en-US" sz="100" dirty="0">
                <a:latin typeface="Times New Roman" panose="02020603050405020304" pitchFamily="18" charset="0"/>
              </a:rPr>
              <a:t> </a:t>
            </a:r>
            <a:r>
              <a:rPr lang="en-US" dirty="0">
                <a:latin typeface="Times New Roman" panose="02020603050405020304" pitchFamily="18" charset="0"/>
              </a:rPr>
              <a:t>o</a:t>
            </a:r>
            <a:r>
              <a:rPr lang="en-US" sz="100" dirty="0">
                <a:latin typeface="Times New Roman" panose="02020603050405020304" pitchFamily="18" charset="0"/>
              </a:rPr>
              <a:t> </a:t>
            </a:r>
            <a:r>
              <a:rPr lang="en-US" dirty="0">
                <a:latin typeface="Times New Roman" panose="02020603050405020304" pitchFamily="18" charset="0"/>
              </a:rPr>
              <a:t>I</a:t>
            </a:r>
            <a:r>
              <a:rPr lang="en-US" sz="100" dirty="0">
                <a:latin typeface="Times New Roman" panose="02020603050405020304" pitchFamily="18" charset="0"/>
              </a:rPr>
              <a:t> </a:t>
            </a:r>
            <a:r>
              <a:rPr lang="en-US" dirty="0">
                <a:latin typeface="Times New Roman" panose="02020603050405020304" pitchFamily="18" charset="0"/>
              </a:rPr>
              <a:t>P: Recovery from Packet Loss </a:t>
            </a:r>
            <a:r>
              <a:rPr lang="en-US" sz="2000" b="0" dirty="0" smtClean="0">
                <a:latin typeface="Times New Roman" panose="02020603050405020304" pitchFamily="18" charset="0"/>
              </a:rPr>
              <a:t>(1 of 6)</a:t>
            </a:r>
            <a:endParaRPr lang="en-US" sz="2000" b="0" dirty="0">
              <a:latin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spAutoFit/>
          </a:bodyPr>
          <a:lstStyle/>
          <a:p>
            <a:pPr marL="0" lvl="0" indent="0" eaLnBrk="0" fontAlgn="base" hangingPunct="0">
              <a:spcAft>
                <a:spcPct val="0"/>
              </a:spcAft>
              <a:buNone/>
              <a:defRPr/>
            </a:pPr>
            <a:r>
              <a:rPr lang="en-US" sz="2400" b="1" dirty="0">
                <a:solidFill>
                  <a:srgbClr val="000000"/>
                </a:solidFill>
                <a:latin typeface="Arial (Body)"/>
              </a:rPr>
              <a:t>Challenge: </a:t>
            </a:r>
            <a:r>
              <a:rPr lang="en-US" sz="2400" dirty="0">
                <a:solidFill>
                  <a:srgbClr val="000000"/>
                </a:solidFill>
                <a:latin typeface="Arial (Body)"/>
              </a:rPr>
              <a:t>recover from packet loss given small tolerable delay between original transmission and playout</a:t>
            </a:r>
          </a:p>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each </a:t>
            </a:r>
            <a:r>
              <a:rPr lang="pt-BR" sz="2400" dirty="0" smtClean="0">
                <a:solidFill>
                  <a:srgbClr val="000000"/>
                </a:solidFill>
                <a:latin typeface="Arial (Body)"/>
              </a:rPr>
              <a:t>A</a:t>
            </a:r>
            <a:r>
              <a:rPr lang="pt-BR" sz="100" dirty="0" smtClean="0">
                <a:solidFill>
                  <a:srgbClr val="000000"/>
                </a:solidFill>
                <a:latin typeface="Arial (Body)"/>
              </a:rPr>
              <a:t> </a:t>
            </a:r>
            <a:r>
              <a:rPr lang="pt-BR" sz="2400" dirty="0" smtClean="0">
                <a:solidFill>
                  <a:srgbClr val="000000"/>
                </a:solidFill>
                <a:latin typeface="Arial (Body)"/>
              </a:rPr>
              <a:t>C</a:t>
            </a:r>
            <a:r>
              <a:rPr lang="pt-BR" sz="100" dirty="0" smtClean="0">
                <a:solidFill>
                  <a:srgbClr val="000000"/>
                </a:solidFill>
                <a:latin typeface="Arial (Body)"/>
              </a:rPr>
              <a:t> </a:t>
            </a:r>
            <a:r>
              <a:rPr lang="pt-BR" sz="2400" dirty="0" smtClean="0">
                <a:solidFill>
                  <a:srgbClr val="000000"/>
                </a:solidFill>
                <a:latin typeface="Arial (Body)"/>
              </a:rPr>
              <a:t>K/N</a:t>
            </a:r>
            <a:r>
              <a:rPr lang="pt-BR" sz="100" dirty="0" smtClean="0">
                <a:solidFill>
                  <a:srgbClr val="000000"/>
                </a:solidFill>
                <a:latin typeface="Arial (Body)"/>
              </a:rPr>
              <a:t> </a:t>
            </a:r>
            <a:r>
              <a:rPr lang="pt-BR" sz="2400" dirty="0" smtClean="0">
                <a:solidFill>
                  <a:srgbClr val="000000"/>
                </a:solidFill>
                <a:latin typeface="Arial (Body)"/>
              </a:rPr>
              <a:t>A</a:t>
            </a:r>
            <a:r>
              <a:rPr lang="pt-BR" sz="100" dirty="0" smtClean="0">
                <a:solidFill>
                  <a:srgbClr val="000000"/>
                </a:solidFill>
                <a:latin typeface="Arial (Body)"/>
              </a:rPr>
              <a:t> </a:t>
            </a:r>
            <a:r>
              <a:rPr lang="pt-BR" sz="2400" dirty="0" smtClean="0">
                <a:solidFill>
                  <a:srgbClr val="000000"/>
                </a:solidFill>
                <a:latin typeface="Arial (Body)"/>
              </a:rPr>
              <a:t>K </a:t>
            </a:r>
            <a:r>
              <a:rPr lang="en-US" sz="2400" dirty="0" smtClean="0">
                <a:solidFill>
                  <a:srgbClr val="000000"/>
                </a:solidFill>
                <a:latin typeface="Arial (Body)"/>
              </a:rPr>
              <a:t>takes </a:t>
            </a:r>
            <a:r>
              <a:rPr lang="en-US" sz="2400" dirty="0">
                <a:solidFill>
                  <a:srgbClr val="000000"/>
                </a:solidFill>
                <a:latin typeface="Arial (Body)"/>
              </a:rPr>
              <a:t>~ one </a:t>
            </a:r>
            <a:r>
              <a:rPr lang="en-US" sz="2400" dirty="0" smtClean="0">
                <a:solidFill>
                  <a:srgbClr val="000000"/>
                </a:solidFill>
                <a:latin typeface="Arial (Body)"/>
              </a:rPr>
              <a:t>R</a:t>
            </a:r>
            <a:r>
              <a:rPr lang="en-US" sz="100" dirty="0" smtClean="0">
                <a:solidFill>
                  <a:srgbClr val="000000"/>
                </a:solidFill>
                <a:latin typeface="Arial (Body)"/>
              </a:rPr>
              <a:t> </a:t>
            </a:r>
            <a:r>
              <a:rPr lang="en-US" sz="2400" dirty="0" smtClean="0">
                <a:solidFill>
                  <a:srgbClr val="000000"/>
                </a:solidFill>
                <a:latin typeface="Arial (Body)"/>
              </a:rPr>
              <a:t>T</a:t>
            </a:r>
            <a:r>
              <a:rPr lang="en-US" sz="100" dirty="0" smtClean="0">
                <a:solidFill>
                  <a:srgbClr val="000000"/>
                </a:solidFill>
                <a:latin typeface="Arial (Body)"/>
              </a:rPr>
              <a:t> </a:t>
            </a:r>
            <a:r>
              <a:rPr lang="en-US" sz="2400" dirty="0" smtClean="0">
                <a:solidFill>
                  <a:srgbClr val="000000"/>
                </a:solidFill>
                <a:latin typeface="Arial (Body)"/>
              </a:rPr>
              <a:t>T</a:t>
            </a:r>
            <a:endParaRPr lang="en-US" sz="2400" dirty="0">
              <a:solidFill>
                <a:srgbClr val="000000"/>
              </a:solidFill>
              <a:latin typeface="Arial (Body)"/>
            </a:endParaRPr>
          </a:p>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alternative: </a:t>
            </a:r>
            <a:r>
              <a:rPr lang="en-US" sz="2400" b="1" dirty="0">
                <a:solidFill>
                  <a:srgbClr val="000000"/>
                </a:solidFill>
                <a:latin typeface="Arial (Body)"/>
              </a:rPr>
              <a:t>Forward Error Correction </a:t>
            </a:r>
            <a:r>
              <a:rPr lang="en-US" sz="2400" b="1" dirty="0" smtClean="0">
                <a:solidFill>
                  <a:srgbClr val="000000"/>
                </a:solidFill>
                <a:latin typeface="Arial (Body)"/>
              </a:rPr>
              <a:t>(F</a:t>
            </a:r>
            <a:r>
              <a:rPr lang="en-US" sz="100" b="1" dirty="0" smtClean="0">
                <a:solidFill>
                  <a:srgbClr val="000000"/>
                </a:solidFill>
                <a:latin typeface="Arial (Body)"/>
              </a:rPr>
              <a:t> </a:t>
            </a:r>
            <a:r>
              <a:rPr lang="en-US" sz="2400" b="1" dirty="0" smtClean="0">
                <a:solidFill>
                  <a:srgbClr val="000000"/>
                </a:solidFill>
                <a:latin typeface="Arial (Body)"/>
              </a:rPr>
              <a:t>E</a:t>
            </a:r>
            <a:r>
              <a:rPr lang="en-US" sz="100" b="1" dirty="0" smtClean="0">
                <a:solidFill>
                  <a:srgbClr val="000000"/>
                </a:solidFill>
                <a:latin typeface="Arial (Body)"/>
              </a:rPr>
              <a:t> </a:t>
            </a:r>
            <a:r>
              <a:rPr lang="en-US" sz="2400" b="1" dirty="0" smtClean="0">
                <a:solidFill>
                  <a:srgbClr val="000000"/>
                </a:solidFill>
                <a:latin typeface="Arial (Body)"/>
              </a:rPr>
              <a:t>C)</a:t>
            </a:r>
            <a:endParaRPr lang="en-US" sz="2400" b="1" dirty="0">
              <a:solidFill>
                <a:srgbClr val="000000"/>
              </a:solidFill>
              <a:latin typeface="Arial (Body)"/>
            </a:endParaRP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send enough bits to allow recovery without retransmission (recall two-dimensional parity in Ch. 5</a:t>
            </a:r>
            <a:r>
              <a:rPr lang="en-US" sz="2400" dirty="0" smtClean="0">
                <a:solidFill>
                  <a:srgbClr val="000000"/>
                </a:solidFill>
                <a:latin typeface="Arial (Body)"/>
              </a:rPr>
              <a:t>)</a:t>
            </a:r>
            <a:endParaRPr lang="en-US" sz="2400" dirty="0">
              <a:solidFill>
                <a:srgbClr val="000000"/>
              </a:solidFill>
              <a:latin typeface="Arial (Body)"/>
            </a:endParaRPr>
          </a:p>
        </p:txBody>
      </p:sp>
    </p:spTree>
    <p:extLst>
      <p:ext uri="{BB962C8B-B14F-4D97-AF65-F5344CB8AC3E}">
        <p14:creationId xmlns:p14="http://schemas.microsoft.com/office/powerpoint/2010/main" val="22831831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pt-BR" dirty="0" smtClean="0">
                <a:latin typeface="Times New Roman" panose="02020603050405020304" pitchFamily="18" charset="0"/>
                <a:cs typeface="+mj-cs"/>
              </a:rPr>
              <a:t>Multimedia: Audio </a:t>
            </a:r>
            <a:r>
              <a:rPr lang="pt-BR" sz="2000" b="0" dirty="0" smtClean="0">
                <a:latin typeface="Times New Roman" panose="02020603050405020304" pitchFamily="18" charset="0"/>
                <a:cs typeface="+mj-cs"/>
              </a:rPr>
              <a:t>(1 of 2)</a:t>
            </a:r>
            <a:endParaRPr lang="en-US" sz="2000" b="0" dirty="0">
              <a:latin typeface="Times New Roman" panose="02020603050405020304" pitchFamily="18" charset="0"/>
              <a:cs typeface="+mj-cs"/>
            </a:endParaRPr>
          </a:p>
        </p:txBody>
      </p:sp>
      <p:sp>
        <p:nvSpPr>
          <p:cNvPr id="3" name="Content Placeholder 2"/>
          <p:cNvSpPr>
            <a:spLocks noGrp="1"/>
          </p:cNvSpPr>
          <p:nvPr>
            <p:ph idx="1"/>
          </p:nvPr>
        </p:nvSpPr>
        <p:spPr>
          <a:xfrm>
            <a:off x="457200" y="1600200"/>
            <a:ext cx="3795623" cy="3377817"/>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2000" kern="1200" dirty="0">
                <a:solidFill>
                  <a:srgbClr val="000000"/>
                </a:solidFill>
                <a:latin typeface="Arial (Body)"/>
              </a:rPr>
              <a:t>analog audio signal sampled at constant rate</a:t>
            </a:r>
          </a:p>
          <a:p>
            <a:pPr marL="741553" lvl="1" indent="-284353" eaLnBrk="0" fontAlgn="base" hangingPunct="0">
              <a:spcAft>
                <a:spcPct val="0"/>
              </a:spcAft>
              <a:buFont typeface="Arial" panose="020B0604020202020204" pitchFamily="34" charset="0"/>
              <a:buChar char="–"/>
              <a:defRPr/>
            </a:pPr>
            <a:r>
              <a:rPr lang="en-US" sz="2000" kern="1200" dirty="0">
                <a:solidFill>
                  <a:srgbClr val="000000"/>
                </a:solidFill>
                <a:latin typeface="Arial (Body)"/>
              </a:rPr>
              <a:t>telephone: 8,000 </a:t>
            </a:r>
            <a:r>
              <a:rPr lang="en-US" sz="2000" kern="1200" dirty="0" smtClean="0">
                <a:solidFill>
                  <a:srgbClr val="000000"/>
                </a:solidFill>
                <a:latin typeface="Arial (Body)"/>
              </a:rPr>
              <a:t>samples/sec</a:t>
            </a:r>
            <a:r>
              <a:rPr lang="en-US" sz="100" kern="1200" dirty="0" smtClean="0">
                <a:solidFill>
                  <a:schemeClr val="bg1"/>
                </a:solidFill>
                <a:latin typeface="Arial (Body)"/>
              </a:rPr>
              <a:t>ond</a:t>
            </a:r>
            <a:endParaRPr lang="en-US" sz="100" kern="1200" dirty="0">
              <a:solidFill>
                <a:schemeClr val="bg1"/>
              </a:solidFill>
              <a:latin typeface="Arial (Body)"/>
            </a:endParaRPr>
          </a:p>
          <a:p>
            <a:pPr marL="741553" lvl="1" indent="-284353" eaLnBrk="0" fontAlgn="base" hangingPunct="0">
              <a:spcAft>
                <a:spcPct val="0"/>
              </a:spcAft>
              <a:buFont typeface="Arial" panose="020B0604020202020204" pitchFamily="34" charset="0"/>
              <a:buChar char="–"/>
              <a:defRPr/>
            </a:pPr>
            <a:r>
              <a:rPr lang="en-US" sz="2000" kern="1200" dirty="0" smtClean="0">
                <a:solidFill>
                  <a:srgbClr val="000000"/>
                </a:solidFill>
                <a:latin typeface="Arial (Body)"/>
              </a:rPr>
              <a:t>C</a:t>
            </a:r>
            <a:r>
              <a:rPr lang="en-US" sz="100" kern="1200" dirty="0" smtClean="0">
                <a:solidFill>
                  <a:srgbClr val="000000"/>
                </a:solidFill>
                <a:latin typeface="Arial (Body)"/>
              </a:rPr>
              <a:t> </a:t>
            </a:r>
            <a:r>
              <a:rPr lang="en-US" sz="2000" kern="1200" dirty="0" smtClean="0">
                <a:solidFill>
                  <a:srgbClr val="000000"/>
                </a:solidFill>
                <a:latin typeface="Arial (Body)"/>
              </a:rPr>
              <a:t>D music</a:t>
            </a:r>
            <a:r>
              <a:rPr lang="en-US" sz="2000" kern="1200" dirty="0">
                <a:solidFill>
                  <a:srgbClr val="000000"/>
                </a:solidFill>
                <a:latin typeface="Arial (Body)"/>
              </a:rPr>
              <a:t>: 44,100 </a:t>
            </a:r>
            <a:r>
              <a:rPr lang="en-US" sz="2000" kern="1200" dirty="0" smtClean="0">
                <a:solidFill>
                  <a:srgbClr val="000000"/>
                </a:solidFill>
                <a:latin typeface="Arial (Body)"/>
              </a:rPr>
              <a:t>samples/sec</a:t>
            </a:r>
            <a:r>
              <a:rPr lang="en-US" sz="100" kern="1200" dirty="0" smtClean="0">
                <a:solidFill>
                  <a:schemeClr val="bg1"/>
                </a:solidFill>
                <a:latin typeface="Arial (Body)"/>
              </a:rPr>
              <a:t>ond</a:t>
            </a:r>
            <a:endParaRPr lang="en-US" sz="100" kern="1200" dirty="0">
              <a:solidFill>
                <a:schemeClr val="bg1"/>
              </a:solidFill>
              <a:latin typeface="Arial (Body)"/>
            </a:endParaRPr>
          </a:p>
          <a:p>
            <a:pPr marL="255651" lvl="0" indent="-255651" eaLnBrk="0" fontAlgn="base" hangingPunct="0">
              <a:spcAft>
                <a:spcPct val="0"/>
              </a:spcAft>
              <a:buFont typeface="Arial" panose="020B0604020202020204" pitchFamily="34" charset="0"/>
              <a:buChar char="•"/>
              <a:defRPr/>
            </a:pPr>
            <a:r>
              <a:rPr lang="en-US" sz="2000" kern="1200" dirty="0">
                <a:solidFill>
                  <a:srgbClr val="000000"/>
                </a:solidFill>
                <a:latin typeface="Arial (Body)"/>
              </a:rPr>
              <a:t>each sample quantized, i.e., rounded</a:t>
            </a:r>
          </a:p>
          <a:p>
            <a:pPr marL="741553" lvl="1" indent="-284353" eaLnBrk="0" fontAlgn="base" hangingPunct="0">
              <a:spcAft>
                <a:spcPct val="0"/>
              </a:spcAft>
              <a:buFont typeface="Arial" panose="020B0604020202020204" pitchFamily="34" charset="0"/>
              <a:buChar char="–"/>
              <a:defRPr/>
            </a:pPr>
            <a:r>
              <a:rPr lang="en-US" sz="2000" kern="1200" dirty="0">
                <a:solidFill>
                  <a:srgbClr val="000000"/>
                </a:solidFill>
                <a:latin typeface="Arial (Body)"/>
              </a:rPr>
              <a:t>e.g</a:t>
            </a:r>
            <a:r>
              <a:rPr lang="en-US" sz="2000" kern="1200" dirty="0" smtClean="0">
                <a:solidFill>
                  <a:srgbClr val="000000"/>
                </a:solidFill>
                <a:latin typeface="Arial (Body)"/>
              </a:rPr>
              <a:t>.,</a:t>
            </a:r>
            <a:endParaRPr lang="en-US" sz="2000" kern="1200" dirty="0">
              <a:solidFill>
                <a:srgbClr val="000000"/>
              </a:solidFill>
              <a:latin typeface="Arial (Body)"/>
            </a:endParaRPr>
          </a:p>
        </p:txBody>
      </p:sp>
      <p:graphicFrame>
        <p:nvGraphicFramePr>
          <p:cNvPr id="31" name="Object 30" descr="2 to the eighth power = 256."/>
          <p:cNvGraphicFramePr>
            <a:graphicFrameLocks noChangeAspect="1"/>
          </p:cNvGraphicFramePr>
          <p:nvPr>
            <p:extLst>
              <p:ext uri="{D42A27DB-BD31-4B8C-83A1-F6EECF244321}">
                <p14:modId xmlns:p14="http://schemas.microsoft.com/office/powerpoint/2010/main" val="1237124052"/>
              </p:ext>
            </p:extLst>
          </p:nvPr>
        </p:nvGraphicFramePr>
        <p:xfrm>
          <a:off x="1820962" y="4515471"/>
          <a:ext cx="1012371" cy="337457"/>
        </p:xfrm>
        <a:graphic>
          <a:graphicData uri="http://schemas.openxmlformats.org/presentationml/2006/ole">
            <mc:AlternateContent xmlns:mc="http://schemas.openxmlformats.org/markup-compatibility/2006">
              <mc:Choice xmlns:v="urn:schemas-microsoft-com:vml" Requires="v">
                <p:oleObj spid="_x0000_s8654" name="Equation" r:id="rId3" imgW="609480" imgH="203040" progId="Equation.DSMT4">
                  <p:embed/>
                </p:oleObj>
              </mc:Choice>
              <mc:Fallback>
                <p:oleObj name="Equation" r:id="rId3" imgW="609480" imgH="203040" progId="Equation.DSMT4">
                  <p:embed/>
                  <p:pic>
                    <p:nvPicPr>
                      <p:cNvPr id="10" name="Object 9"/>
                      <p:cNvPicPr/>
                      <p:nvPr/>
                    </p:nvPicPr>
                    <p:blipFill>
                      <a:blip r:embed="rId4"/>
                      <a:stretch>
                        <a:fillRect/>
                      </a:stretch>
                    </p:blipFill>
                    <p:spPr>
                      <a:xfrm>
                        <a:off x="1820962" y="4515471"/>
                        <a:ext cx="1012371" cy="337457"/>
                      </a:xfrm>
                      <a:prstGeom prst="rect">
                        <a:avLst/>
                      </a:prstGeom>
                    </p:spPr>
                  </p:pic>
                </p:oleObj>
              </mc:Fallback>
            </mc:AlternateContent>
          </a:graphicData>
        </a:graphic>
      </p:graphicFrame>
      <p:sp>
        <p:nvSpPr>
          <p:cNvPr id="11" name="Content Placeholder 10"/>
          <p:cNvSpPr>
            <a:spLocks noGrp="1"/>
          </p:cNvSpPr>
          <p:nvPr>
            <p:ph idx="13"/>
          </p:nvPr>
        </p:nvSpPr>
        <p:spPr>
          <a:xfrm>
            <a:off x="440874" y="4470017"/>
            <a:ext cx="4000500" cy="1766881"/>
          </a:xfrm>
        </p:spPr>
        <p:txBody>
          <a:bodyPr/>
          <a:lstStyle/>
          <a:p>
            <a:pPr marL="457200" lvl="1" indent="1958975" eaLnBrk="0" fontAlgn="base" hangingPunct="0">
              <a:spcAft>
                <a:spcPct val="0"/>
              </a:spcAft>
              <a:buNone/>
              <a:defRPr/>
            </a:pPr>
            <a:r>
              <a:rPr lang="en-US" sz="2000" kern="1200" dirty="0">
                <a:solidFill>
                  <a:srgbClr val="000000"/>
                </a:solidFill>
                <a:latin typeface="Arial (Body)"/>
              </a:rPr>
              <a:t>possible quantized values</a:t>
            </a:r>
          </a:p>
          <a:p>
            <a:pPr marL="741553" lvl="1" indent="-284353" eaLnBrk="0" fontAlgn="base" hangingPunct="0">
              <a:spcAft>
                <a:spcPct val="0"/>
              </a:spcAft>
              <a:buFont typeface="Arial" panose="020B0604020202020204" pitchFamily="34" charset="0"/>
              <a:buChar char="–"/>
              <a:defRPr/>
            </a:pPr>
            <a:r>
              <a:rPr lang="en-US" sz="2000" kern="1200" dirty="0">
                <a:solidFill>
                  <a:srgbClr val="000000"/>
                </a:solidFill>
                <a:latin typeface="Arial (Body)"/>
              </a:rPr>
              <a:t>each quantized value represented by bits, e.g., 8 bits for 256 </a:t>
            </a:r>
            <a:r>
              <a:rPr lang="en-US" sz="2000" kern="1200" dirty="0" smtClean="0">
                <a:solidFill>
                  <a:srgbClr val="000000"/>
                </a:solidFill>
                <a:latin typeface="Arial (Body)"/>
              </a:rPr>
              <a:t>values</a:t>
            </a:r>
            <a:endParaRPr lang="en-US" sz="2000" kern="1200" dirty="0">
              <a:solidFill>
                <a:srgbClr val="000000"/>
              </a:solidFill>
              <a:latin typeface="Arial (Body)"/>
            </a:endParaRPr>
          </a:p>
        </p:txBody>
      </p:sp>
      <p:pic>
        <p:nvPicPr>
          <p:cNvPr id="30" name="Picture 29" descr="A graph plots audio signal amplitude over time. A curve rises and falls along the x axis. The curve is the analog signal. Below the curve, are 16 bars of varying height, the tops reaching the curve. This is the sampling rate, N samples per second. The top of each bar is the quantized value of analog value. The gap between the top of each bar and the curve is the quantization erro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2101239"/>
            <a:ext cx="4034830" cy="3432143"/>
          </a:xfrm>
          <a:prstGeom prst="rect">
            <a:avLst/>
          </a:prstGeom>
        </p:spPr>
      </p:pic>
    </p:spTree>
    <p:extLst>
      <p:ext uri="{BB962C8B-B14F-4D97-AF65-F5344CB8AC3E}">
        <p14:creationId xmlns:p14="http://schemas.microsoft.com/office/powerpoint/2010/main" val="42321545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V</a:t>
            </a:r>
            <a:r>
              <a:rPr lang="en-US" sz="100" dirty="0" smtClean="0">
                <a:latin typeface="Times New Roman" panose="02020603050405020304" pitchFamily="18" charset="0"/>
              </a:rPr>
              <a:t> </a:t>
            </a:r>
            <a:r>
              <a:rPr lang="en-US" dirty="0" smtClean="0">
                <a:latin typeface="Times New Roman" panose="02020603050405020304" pitchFamily="18" charset="0"/>
              </a:rPr>
              <a:t>o</a:t>
            </a:r>
            <a:r>
              <a:rPr lang="en-US" sz="100" dirty="0" smtClean="0">
                <a:latin typeface="Times New Roman" panose="02020603050405020304" pitchFamily="18" charset="0"/>
              </a:rPr>
              <a:t> </a:t>
            </a:r>
            <a:r>
              <a:rPr lang="en-US" dirty="0" smtClean="0">
                <a:latin typeface="Times New Roman" panose="02020603050405020304" pitchFamily="18" charset="0"/>
              </a:rPr>
              <a:t>I</a:t>
            </a:r>
            <a:r>
              <a:rPr lang="en-US" sz="100" dirty="0" smtClean="0">
                <a:latin typeface="Times New Roman" panose="02020603050405020304" pitchFamily="18" charset="0"/>
              </a:rPr>
              <a:t> </a:t>
            </a:r>
            <a:r>
              <a:rPr lang="en-US" dirty="0" smtClean="0">
                <a:latin typeface="Times New Roman" panose="02020603050405020304" pitchFamily="18" charset="0"/>
              </a:rPr>
              <a:t>P: Recovery from Packet Loss </a:t>
            </a:r>
            <a:r>
              <a:rPr lang="en-US" sz="2000" b="0" dirty="0" smtClean="0">
                <a:latin typeface="Times New Roman" panose="02020603050405020304" pitchFamily="18" charset="0"/>
              </a:rPr>
              <a:t>(2 </a:t>
            </a:r>
            <a:r>
              <a:rPr lang="en-US" sz="2000" b="0" dirty="0">
                <a:latin typeface="Times New Roman" panose="02020603050405020304" pitchFamily="18" charset="0"/>
              </a:rPr>
              <a:t>of </a:t>
            </a:r>
            <a:r>
              <a:rPr lang="en-US" sz="2000" b="0" dirty="0" smtClean="0">
                <a:latin typeface="Times New Roman" panose="02020603050405020304" pitchFamily="18" charset="0"/>
              </a:rPr>
              <a:t>6)</a:t>
            </a:r>
            <a:endParaRPr lang="en-US" dirty="0">
              <a:latin typeface="Times New Roman" panose="02020603050405020304" pitchFamily="18" charset="0"/>
            </a:endParaRPr>
          </a:p>
        </p:txBody>
      </p:sp>
      <p:sp>
        <p:nvSpPr>
          <p:cNvPr id="3" name="Text Placeholder 2"/>
          <p:cNvSpPr>
            <a:spLocks noGrp="1"/>
          </p:cNvSpPr>
          <p:nvPr>
            <p:ph type="body" idx="1"/>
          </p:nvPr>
        </p:nvSpPr>
        <p:spPr>
          <a:xfrm>
            <a:off x="457200" y="1600200"/>
            <a:ext cx="8229600" cy="2046684"/>
          </a:xfrm>
        </p:spPr>
        <p:txBody>
          <a:bodyPr wrap="square" lIns="91425" tIns="91425" rIns="91425" bIns="91425">
            <a:spAutoFit/>
          </a:bodyPr>
          <a:lstStyle/>
          <a:p>
            <a:pPr marL="0" lvl="0" indent="0" eaLnBrk="0" fontAlgn="base" hangingPunct="0">
              <a:spcAft>
                <a:spcPct val="0"/>
              </a:spcAft>
              <a:buNone/>
              <a:defRPr/>
            </a:pPr>
            <a:r>
              <a:rPr lang="en-US" sz="2400" b="1" dirty="0" smtClean="0">
                <a:solidFill>
                  <a:srgbClr val="000000"/>
                </a:solidFill>
                <a:latin typeface="Arial (Body)"/>
              </a:rPr>
              <a:t>simple F</a:t>
            </a:r>
            <a:r>
              <a:rPr lang="en-US" sz="100" b="1" dirty="0" smtClean="0">
                <a:solidFill>
                  <a:srgbClr val="000000"/>
                </a:solidFill>
                <a:latin typeface="Arial (Body)"/>
              </a:rPr>
              <a:t> </a:t>
            </a:r>
            <a:r>
              <a:rPr lang="en-US" sz="2400" b="1" dirty="0" smtClean="0">
                <a:solidFill>
                  <a:srgbClr val="000000"/>
                </a:solidFill>
                <a:latin typeface="Arial (Body)"/>
              </a:rPr>
              <a:t>E</a:t>
            </a:r>
            <a:r>
              <a:rPr lang="en-US" sz="100" b="1" dirty="0" smtClean="0">
                <a:solidFill>
                  <a:srgbClr val="000000"/>
                </a:solidFill>
                <a:latin typeface="Arial (Body)"/>
              </a:rPr>
              <a:t> </a:t>
            </a:r>
            <a:r>
              <a:rPr lang="en-US" sz="2400" b="1" dirty="0" smtClean="0">
                <a:solidFill>
                  <a:srgbClr val="000000"/>
                </a:solidFill>
                <a:latin typeface="Arial (Body)"/>
              </a:rPr>
              <a:t>C</a:t>
            </a:r>
            <a:endParaRPr lang="en-US" sz="2400" b="1" dirty="0">
              <a:solidFill>
                <a:srgbClr val="000000"/>
              </a:solidFill>
              <a:latin typeface="Arial (Body)"/>
            </a:endParaRPr>
          </a:p>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for every group of </a:t>
            </a:r>
            <a:r>
              <a:rPr lang="en-US" sz="2400" i="1" dirty="0">
                <a:solidFill>
                  <a:srgbClr val="000000"/>
                </a:solidFill>
                <a:latin typeface="Arial (Body)"/>
              </a:rPr>
              <a:t>n</a:t>
            </a:r>
            <a:r>
              <a:rPr lang="en-US" sz="2400" b="1" dirty="0">
                <a:solidFill>
                  <a:srgbClr val="000000"/>
                </a:solidFill>
                <a:latin typeface="Arial (Body)"/>
              </a:rPr>
              <a:t> </a:t>
            </a:r>
            <a:r>
              <a:rPr lang="en-US" sz="2400" dirty="0">
                <a:solidFill>
                  <a:srgbClr val="000000"/>
                </a:solidFill>
                <a:latin typeface="Arial (Body)"/>
              </a:rPr>
              <a:t>chunks, create redundant chunk by exclusive </a:t>
            </a:r>
            <a:r>
              <a:rPr lang="pt-BR" sz="2400" dirty="0" smtClean="0">
                <a:solidFill>
                  <a:srgbClr val="000000"/>
                </a:solidFill>
                <a:latin typeface="Arial (Body)"/>
              </a:rPr>
              <a:t>O</a:t>
            </a:r>
            <a:r>
              <a:rPr lang="pt-BR" sz="100" dirty="0" smtClean="0">
                <a:solidFill>
                  <a:srgbClr val="000000"/>
                </a:solidFill>
                <a:latin typeface="Arial (Body)"/>
              </a:rPr>
              <a:t> </a:t>
            </a:r>
            <a:r>
              <a:rPr lang="pt-BR" sz="2400" dirty="0" smtClean="0">
                <a:solidFill>
                  <a:srgbClr val="000000"/>
                </a:solidFill>
                <a:latin typeface="Arial (Body)"/>
              </a:rPr>
              <a:t>R-ing </a:t>
            </a:r>
            <a:r>
              <a:rPr lang="en-US" sz="2400" i="1" dirty="0" smtClean="0">
                <a:solidFill>
                  <a:srgbClr val="000000"/>
                </a:solidFill>
                <a:latin typeface="Arial (Body)"/>
              </a:rPr>
              <a:t>n</a:t>
            </a:r>
            <a:r>
              <a:rPr lang="en-US" sz="2400" b="1" dirty="0" smtClean="0">
                <a:solidFill>
                  <a:srgbClr val="000000"/>
                </a:solidFill>
                <a:latin typeface="Arial (Body)"/>
              </a:rPr>
              <a:t> </a:t>
            </a:r>
            <a:r>
              <a:rPr lang="en-US" sz="2400" dirty="0">
                <a:solidFill>
                  <a:srgbClr val="000000"/>
                </a:solidFill>
                <a:latin typeface="Arial (Body)"/>
              </a:rPr>
              <a:t>original chunks</a:t>
            </a:r>
          </a:p>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send </a:t>
            </a:r>
            <a:r>
              <a:rPr lang="en-US" sz="2400" i="1" dirty="0">
                <a:solidFill>
                  <a:srgbClr val="000000"/>
                </a:solidFill>
                <a:latin typeface="Arial (Body)"/>
              </a:rPr>
              <a:t>n+1</a:t>
            </a:r>
            <a:r>
              <a:rPr lang="en-US" sz="2400" dirty="0">
                <a:solidFill>
                  <a:srgbClr val="000000"/>
                </a:solidFill>
                <a:latin typeface="Arial (Body)"/>
              </a:rPr>
              <a:t> chunks, increasing bandwidth by </a:t>
            </a:r>
            <a:r>
              <a:rPr lang="en-US" sz="2400" dirty="0" smtClean="0">
                <a:solidFill>
                  <a:srgbClr val="000000"/>
                </a:solidFill>
                <a:latin typeface="Arial (Body)"/>
              </a:rPr>
              <a:t>factor</a:t>
            </a:r>
            <a:endParaRPr lang="en-US" sz="2400" b="1" dirty="0">
              <a:solidFill>
                <a:srgbClr val="000000"/>
              </a:solidFill>
              <a:latin typeface="Arial (Body)"/>
            </a:endParaRPr>
          </a:p>
        </p:txBody>
      </p:sp>
      <p:graphicFrame>
        <p:nvGraphicFramePr>
          <p:cNvPr id="5" name="Object 4" descr="1 nth."/>
          <p:cNvGraphicFramePr>
            <a:graphicFrameLocks noChangeAspect="1"/>
          </p:cNvGraphicFramePr>
          <p:nvPr>
            <p:extLst>
              <p:ext uri="{D42A27DB-BD31-4B8C-83A1-F6EECF244321}">
                <p14:modId xmlns:p14="http://schemas.microsoft.com/office/powerpoint/2010/main" val="2588954560"/>
              </p:ext>
            </p:extLst>
          </p:nvPr>
        </p:nvGraphicFramePr>
        <p:xfrm>
          <a:off x="7480794" y="2996852"/>
          <a:ext cx="288237" cy="687321"/>
        </p:xfrm>
        <a:graphic>
          <a:graphicData uri="http://schemas.openxmlformats.org/presentationml/2006/ole">
            <mc:AlternateContent xmlns:mc="http://schemas.openxmlformats.org/markup-compatibility/2006">
              <mc:Choice xmlns:v="urn:schemas-microsoft-com:vml" Requires="v">
                <p:oleObj spid="_x0000_s13363" name="Equation" r:id="rId3" imgW="164880" imgH="393480" progId="Equation.DSMT4">
                  <p:embed/>
                </p:oleObj>
              </mc:Choice>
              <mc:Fallback>
                <p:oleObj name="Equation" r:id="rId3" imgW="164880" imgH="393480" progId="Equation.DSMT4">
                  <p:embed/>
                  <p:pic>
                    <p:nvPicPr>
                      <p:cNvPr id="0" name=""/>
                      <p:cNvPicPr/>
                      <p:nvPr/>
                    </p:nvPicPr>
                    <p:blipFill>
                      <a:blip r:embed="rId4"/>
                      <a:stretch>
                        <a:fillRect/>
                      </a:stretch>
                    </p:blipFill>
                    <p:spPr>
                      <a:xfrm>
                        <a:off x="7480794" y="2996852"/>
                        <a:ext cx="288237" cy="687321"/>
                      </a:xfrm>
                      <a:prstGeom prst="rect">
                        <a:avLst/>
                      </a:prstGeom>
                    </p:spPr>
                  </p:pic>
                </p:oleObj>
              </mc:Fallback>
            </mc:AlternateContent>
          </a:graphicData>
        </a:graphic>
      </p:graphicFrame>
      <p:sp>
        <p:nvSpPr>
          <p:cNvPr id="4" name="Text Placeholder 3"/>
          <p:cNvSpPr>
            <a:spLocks noGrp="1"/>
          </p:cNvSpPr>
          <p:nvPr>
            <p:ph type="body" idx="2"/>
          </p:nvPr>
        </p:nvSpPr>
        <p:spPr>
          <a:xfrm>
            <a:off x="457200" y="3667435"/>
            <a:ext cx="8229600" cy="816077"/>
          </a:xfrm>
        </p:spPr>
        <p:txBody>
          <a:bodyPr/>
          <a:lstStyle/>
          <a:p>
            <a:r>
              <a:rPr lang="en-US" sz="2400" dirty="0">
                <a:solidFill>
                  <a:srgbClr val="000000"/>
                </a:solidFill>
                <a:latin typeface="Arial (Body)"/>
              </a:rPr>
              <a:t>can reconstruct original </a:t>
            </a:r>
            <a:r>
              <a:rPr lang="en-US" sz="2400" i="1" dirty="0">
                <a:solidFill>
                  <a:srgbClr val="000000"/>
                </a:solidFill>
                <a:latin typeface="Arial (Body)"/>
              </a:rPr>
              <a:t>n</a:t>
            </a:r>
            <a:r>
              <a:rPr lang="en-US" sz="2400" b="1" dirty="0">
                <a:solidFill>
                  <a:srgbClr val="000000"/>
                </a:solidFill>
                <a:latin typeface="Arial (Body)"/>
              </a:rPr>
              <a:t> </a:t>
            </a:r>
            <a:r>
              <a:rPr lang="en-US" sz="2400" dirty="0">
                <a:solidFill>
                  <a:srgbClr val="000000"/>
                </a:solidFill>
                <a:latin typeface="Arial (Body)"/>
              </a:rPr>
              <a:t>chunks if at most one lost chunk from </a:t>
            </a:r>
            <a:r>
              <a:rPr lang="en-US" sz="2400" i="1" dirty="0">
                <a:solidFill>
                  <a:srgbClr val="000000"/>
                </a:solidFill>
                <a:latin typeface="Arial (Body)"/>
              </a:rPr>
              <a:t>n+1</a:t>
            </a:r>
            <a:r>
              <a:rPr lang="en-US" sz="2400" b="1" dirty="0">
                <a:solidFill>
                  <a:srgbClr val="000000"/>
                </a:solidFill>
                <a:latin typeface="Arial (Body)"/>
              </a:rPr>
              <a:t> </a:t>
            </a:r>
            <a:r>
              <a:rPr lang="en-US" sz="2400" dirty="0">
                <a:solidFill>
                  <a:srgbClr val="000000"/>
                </a:solidFill>
                <a:latin typeface="Arial (Body)"/>
              </a:rPr>
              <a:t>chunks, with playout </a:t>
            </a:r>
            <a:r>
              <a:rPr lang="en-US" sz="2400" dirty="0" smtClean="0">
                <a:solidFill>
                  <a:srgbClr val="000000"/>
                </a:solidFill>
                <a:latin typeface="Arial (Body)"/>
              </a:rPr>
              <a:t>delay</a:t>
            </a:r>
            <a:endParaRPr lang="en-US" sz="2400" dirty="0">
              <a:solidFill>
                <a:srgbClr val="000000"/>
              </a:solidFill>
              <a:latin typeface="Arial (Body)"/>
            </a:endParaRPr>
          </a:p>
        </p:txBody>
      </p:sp>
    </p:spTree>
    <p:extLst>
      <p:ext uri="{BB962C8B-B14F-4D97-AF65-F5344CB8AC3E}">
        <p14:creationId xmlns:p14="http://schemas.microsoft.com/office/powerpoint/2010/main" val="24453237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V</a:t>
            </a:r>
            <a:r>
              <a:rPr lang="en-US" sz="100" dirty="0" smtClean="0">
                <a:latin typeface="Times New Roman" panose="02020603050405020304" pitchFamily="18" charset="0"/>
              </a:rPr>
              <a:t> </a:t>
            </a:r>
            <a:r>
              <a:rPr lang="en-US" dirty="0" smtClean="0">
                <a:latin typeface="Times New Roman" panose="02020603050405020304" pitchFamily="18" charset="0"/>
              </a:rPr>
              <a:t>o</a:t>
            </a:r>
            <a:r>
              <a:rPr lang="en-US" sz="100" dirty="0" smtClean="0">
                <a:latin typeface="Times New Roman" panose="02020603050405020304" pitchFamily="18" charset="0"/>
              </a:rPr>
              <a:t> </a:t>
            </a:r>
            <a:r>
              <a:rPr lang="en-US" dirty="0" smtClean="0">
                <a:latin typeface="Times New Roman" panose="02020603050405020304" pitchFamily="18" charset="0"/>
              </a:rPr>
              <a:t>I</a:t>
            </a:r>
            <a:r>
              <a:rPr lang="en-US" sz="100" dirty="0" smtClean="0">
                <a:latin typeface="Times New Roman" panose="02020603050405020304" pitchFamily="18" charset="0"/>
              </a:rPr>
              <a:t> </a:t>
            </a:r>
            <a:r>
              <a:rPr lang="en-US" dirty="0" smtClean="0">
                <a:latin typeface="Times New Roman" panose="02020603050405020304" pitchFamily="18" charset="0"/>
              </a:rPr>
              <a:t>P: Recovery from Packet Loss</a:t>
            </a:r>
            <a:r>
              <a:rPr lang="en-US" b="0" dirty="0" smtClean="0">
                <a:latin typeface="Times New Roman" panose="02020603050405020304" pitchFamily="18" charset="0"/>
              </a:rPr>
              <a:t> </a:t>
            </a:r>
            <a:r>
              <a:rPr lang="en-US" sz="2000" b="0" dirty="0" smtClean="0">
                <a:latin typeface="Times New Roman" panose="02020603050405020304" pitchFamily="18" charset="0"/>
              </a:rPr>
              <a:t>(3 </a:t>
            </a:r>
            <a:r>
              <a:rPr lang="en-US" sz="2000" b="0" dirty="0">
                <a:latin typeface="Times New Roman" panose="02020603050405020304" pitchFamily="18" charset="0"/>
              </a:rPr>
              <a:t>of </a:t>
            </a:r>
            <a:r>
              <a:rPr lang="en-US" sz="2000" b="0" dirty="0" smtClean="0">
                <a:latin typeface="Times New Roman" panose="02020603050405020304" pitchFamily="18" charset="0"/>
              </a:rPr>
              <a:t>6)</a:t>
            </a:r>
            <a:endParaRPr lang="en-US" dirty="0">
              <a:latin typeface="Times New Roman" panose="02020603050405020304" pitchFamily="18" charset="0"/>
            </a:endParaRPr>
          </a:p>
        </p:txBody>
      </p:sp>
      <p:sp>
        <p:nvSpPr>
          <p:cNvPr id="3" name="Content Placeholder 2"/>
          <p:cNvSpPr>
            <a:spLocks noGrp="1"/>
          </p:cNvSpPr>
          <p:nvPr>
            <p:ph type="body" idx="1"/>
          </p:nvPr>
        </p:nvSpPr>
        <p:spPr/>
        <p:txBody>
          <a:bodyPr wrap="square" lIns="91425" tIns="91425" rIns="91425" bIns="91425">
            <a:spAutoFit/>
          </a:bodyPr>
          <a:lstStyle/>
          <a:p>
            <a:pPr marL="0" lvl="0" indent="0" eaLnBrk="0" fontAlgn="base" hangingPunct="0">
              <a:spcAft>
                <a:spcPct val="0"/>
              </a:spcAft>
              <a:buNone/>
              <a:defRPr/>
            </a:pPr>
            <a:r>
              <a:rPr lang="en-US" sz="2400" b="1" kern="1200" dirty="0">
                <a:solidFill>
                  <a:srgbClr val="000000"/>
                </a:solidFill>
                <a:latin typeface="+mn-lt"/>
              </a:rPr>
              <a:t>another </a:t>
            </a:r>
            <a:r>
              <a:rPr lang="en-US" sz="2400" b="1" kern="1200" dirty="0" smtClean="0">
                <a:solidFill>
                  <a:srgbClr val="000000"/>
                </a:solidFill>
                <a:latin typeface="+mn-lt"/>
              </a:rPr>
              <a:t>F</a:t>
            </a:r>
            <a:r>
              <a:rPr lang="en-US" sz="100" b="1" kern="1200" dirty="0" smtClean="0">
                <a:solidFill>
                  <a:srgbClr val="000000"/>
                </a:solidFill>
                <a:latin typeface="+mn-lt"/>
              </a:rPr>
              <a:t> </a:t>
            </a:r>
            <a:r>
              <a:rPr lang="en-US" sz="2400" b="1" kern="1200" dirty="0" smtClean="0">
                <a:solidFill>
                  <a:srgbClr val="000000"/>
                </a:solidFill>
                <a:latin typeface="+mn-lt"/>
              </a:rPr>
              <a:t>E</a:t>
            </a:r>
            <a:r>
              <a:rPr lang="en-US" sz="100" b="1" kern="1200" dirty="0" smtClean="0">
                <a:solidFill>
                  <a:srgbClr val="000000"/>
                </a:solidFill>
                <a:latin typeface="+mn-lt"/>
              </a:rPr>
              <a:t> </a:t>
            </a:r>
            <a:r>
              <a:rPr lang="en-US" sz="2400" b="1" kern="1200" dirty="0" smtClean="0">
                <a:solidFill>
                  <a:srgbClr val="000000"/>
                </a:solidFill>
                <a:latin typeface="+mn-lt"/>
              </a:rPr>
              <a:t>C scheme</a:t>
            </a:r>
            <a:r>
              <a:rPr lang="en-US" sz="2400" b="1" kern="1200" dirty="0">
                <a:solidFill>
                  <a:srgbClr val="000000"/>
                </a:solidFill>
                <a:latin typeface="+mn-lt"/>
              </a:rPr>
              <a:t>:</a:t>
            </a:r>
          </a:p>
          <a:p>
            <a:pPr marL="255651" lvl="0" indent="-255651" eaLnBrk="0" fontAlgn="base" hangingPunct="0">
              <a:spcAft>
                <a:spcPct val="0"/>
              </a:spcAft>
              <a:buFont typeface="Arial" panose="020B0604020202020204" pitchFamily="34" charset="0"/>
              <a:buChar char="•"/>
              <a:defRPr/>
            </a:pPr>
            <a:r>
              <a:rPr lang="en-US" altLang="ja-JP" sz="2400" kern="1200" dirty="0" smtClean="0">
                <a:solidFill>
                  <a:srgbClr val="000000"/>
                </a:solidFill>
                <a:latin typeface="+mn-lt"/>
              </a:rPr>
              <a:t>“</a:t>
            </a:r>
            <a:r>
              <a:rPr lang="en-US" sz="2400" kern="1200" dirty="0" smtClean="0">
                <a:solidFill>
                  <a:srgbClr val="000000"/>
                </a:solidFill>
                <a:latin typeface="+mn-lt"/>
              </a:rPr>
              <a:t>piggyback </a:t>
            </a:r>
            <a:r>
              <a:rPr lang="en-US" sz="2400" kern="1200" dirty="0">
                <a:solidFill>
                  <a:srgbClr val="000000"/>
                </a:solidFill>
                <a:latin typeface="+mn-lt"/>
              </a:rPr>
              <a:t>lower </a:t>
            </a:r>
            <a:r>
              <a:rPr lang="en-US" sz="2400" kern="1200" dirty="0" smtClean="0">
                <a:solidFill>
                  <a:srgbClr val="000000"/>
                </a:solidFill>
                <a:latin typeface="+mn-lt"/>
              </a:rPr>
              <a:t>quality stream</a:t>
            </a:r>
            <a:r>
              <a:rPr lang="en-US" altLang="ja-JP" sz="2400" kern="1200" dirty="0" smtClean="0">
                <a:solidFill>
                  <a:srgbClr val="000000"/>
                </a:solidFill>
                <a:latin typeface="+mn-lt"/>
              </a:rPr>
              <a:t>”</a:t>
            </a:r>
            <a:endParaRPr lang="en-US" sz="2400" kern="1200" dirty="0">
              <a:solidFill>
                <a:srgbClr val="000000"/>
              </a:solidFill>
              <a:latin typeface="+mn-lt"/>
            </a:endParaRPr>
          </a:p>
          <a:p>
            <a:pPr marL="255651" lvl="0" indent="-255651" eaLnBrk="0" fontAlgn="base" hangingPunct="0">
              <a:spcAft>
                <a:spcPct val="0"/>
              </a:spcAft>
              <a:buFont typeface="Arial" panose="020B0604020202020204" pitchFamily="34" charset="0"/>
              <a:buChar char="•"/>
              <a:defRPr/>
            </a:pPr>
            <a:r>
              <a:rPr lang="en-US" sz="2400" kern="1200" dirty="0">
                <a:solidFill>
                  <a:srgbClr val="000000"/>
                </a:solidFill>
                <a:latin typeface="+mn-lt"/>
              </a:rPr>
              <a:t>send lower </a:t>
            </a:r>
            <a:r>
              <a:rPr lang="en-US" sz="2400" kern="1200" dirty="0" smtClean="0">
                <a:solidFill>
                  <a:srgbClr val="000000"/>
                </a:solidFill>
                <a:latin typeface="+mn-lt"/>
              </a:rPr>
              <a:t>resolution audio </a:t>
            </a:r>
            <a:r>
              <a:rPr lang="en-US" sz="2400" kern="1200" dirty="0">
                <a:solidFill>
                  <a:srgbClr val="000000"/>
                </a:solidFill>
                <a:latin typeface="+mn-lt"/>
              </a:rPr>
              <a:t>stream </a:t>
            </a:r>
            <a:r>
              <a:rPr lang="en-US" sz="2400" kern="1200" dirty="0" smtClean="0">
                <a:solidFill>
                  <a:srgbClr val="000000"/>
                </a:solidFill>
                <a:latin typeface="+mn-lt"/>
              </a:rPr>
              <a:t>as redundant </a:t>
            </a:r>
            <a:r>
              <a:rPr lang="en-US" sz="2400" kern="1200" dirty="0">
                <a:solidFill>
                  <a:srgbClr val="000000"/>
                </a:solidFill>
                <a:latin typeface="+mn-lt"/>
              </a:rPr>
              <a:t>information</a:t>
            </a:r>
          </a:p>
          <a:p>
            <a:pPr marL="255651" lvl="0" indent="-255651" eaLnBrk="0" fontAlgn="base" hangingPunct="0">
              <a:spcAft>
                <a:spcPct val="0"/>
              </a:spcAft>
              <a:buFont typeface="Arial" panose="020B0604020202020204" pitchFamily="34" charset="0"/>
              <a:buChar char="•"/>
              <a:defRPr/>
            </a:pPr>
            <a:r>
              <a:rPr lang="en-US" sz="2400" kern="1200" dirty="0">
                <a:solidFill>
                  <a:srgbClr val="000000"/>
                </a:solidFill>
                <a:latin typeface="+mn-lt"/>
              </a:rPr>
              <a:t>e.g., nominal </a:t>
            </a:r>
            <a:r>
              <a:rPr lang="en-US" sz="2400" kern="1200" dirty="0" smtClean="0">
                <a:solidFill>
                  <a:srgbClr val="000000"/>
                </a:solidFill>
                <a:latin typeface="+mn-lt"/>
              </a:rPr>
              <a:t>stream P</a:t>
            </a:r>
            <a:r>
              <a:rPr lang="en-US" sz="100" kern="1200" dirty="0" smtClean="0">
                <a:solidFill>
                  <a:srgbClr val="000000"/>
                </a:solidFill>
                <a:latin typeface="+mn-lt"/>
              </a:rPr>
              <a:t> </a:t>
            </a:r>
            <a:r>
              <a:rPr lang="en-US" sz="2400" kern="1200" dirty="0" smtClean="0">
                <a:solidFill>
                  <a:srgbClr val="000000"/>
                </a:solidFill>
                <a:latin typeface="+mn-lt"/>
              </a:rPr>
              <a:t>C</a:t>
            </a:r>
            <a:r>
              <a:rPr lang="en-US" sz="100" kern="1200" dirty="0" smtClean="0">
                <a:solidFill>
                  <a:srgbClr val="000000"/>
                </a:solidFill>
                <a:latin typeface="+mn-lt"/>
              </a:rPr>
              <a:t> </a:t>
            </a:r>
            <a:r>
              <a:rPr lang="en-US" sz="2400" kern="1200" dirty="0" smtClean="0">
                <a:solidFill>
                  <a:srgbClr val="000000"/>
                </a:solidFill>
                <a:latin typeface="+mn-lt"/>
              </a:rPr>
              <a:t>M at </a:t>
            </a:r>
            <a:r>
              <a:rPr lang="en-US" sz="2400" kern="1200" dirty="0">
                <a:solidFill>
                  <a:srgbClr val="000000"/>
                </a:solidFill>
                <a:latin typeface="+mn-lt"/>
              </a:rPr>
              <a:t>64 </a:t>
            </a:r>
            <a:r>
              <a:rPr lang="en-US" sz="2400" kern="1200" dirty="0" smtClean="0">
                <a:solidFill>
                  <a:srgbClr val="000000"/>
                </a:solidFill>
                <a:latin typeface="+mn-lt"/>
              </a:rPr>
              <a:t>k</a:t>
            </a:r>
            <a:r>
              <a:rPr lang="en-US" sz="100" kern="1200" dirty="0" smtClean="0">
                <a:solidFill>
                  <a:srgbClr val="000000"/>
                </a:solidFill>
                <a:latin typeface="+mn-lt"/>
              </a:rPr>
              <a:t> </a:t>
            </a:r>
            <a:r>
              <a:rPr lang="en-US" sz="2400" kern="1200" dirty="0" smtClean="0">
                <a:solidFill>
                  <a:srgbClr val="000000"/>
                </a:solidFill>
                <a:latin typeface="+mn-lt"/>
              </a:rPr>
              <a:t>b</a:t>
            </a:r>
            <a:r>
              <a:rPr lang="en-US" sz="100" kern="1200" dirty="0" smtClean="0">
                <a:solidFill>
                  <a:srgbClr val="000000"/>
                </a:solidFill>
                <a:latin typeface="+mn-lt"/>
              </a:rPr>
              <a:t> </a:t>
            </a:r>
            <a:r>
              <a:rPr lang="en-US" sz="2400" kern="1200" dirty="0" smtClean="0">
                <a:solidFill>
                  <a:srgbClr val="000000"/>
                </a:solidFill>
                <a:latin typeface="+mn-lt"/>
              </a:rPr>
              <a:t>p</a:t>
            </a:r>
            <a:r>
              <a:rPr lang="en-US" sz="100" kern="1200" dirty="0" smtClean="0">
                <a:solidFill>
                  <a:srgbClr val="000000"/>
                </a:solidFill>
                <a:latin typeface="+mn-lt"/>
              </a:rPr>
              <a:t> </a:t>
            </a:r>
            <a:r>
              <a:rPr lang="en-US" sz="2400" kern="1200" dirty="0" smtClean="0">
                <a:solidFill>
                  <a:srgbClr val="000000"/>
                </a:solidFill>
                <a:latin typeface="+mn-lt"/>
              </a:rPr>
              <a:t>s and </a:t>
            </a:r>
            <a:r>
              <a:rPr lang="en-US" sz="2400" kern="1200" dirty="0">
                <a:solidFill>
                  <a:srgbClr val="000000"/>
                </a:solidFill>
                <a:latin typeface="+mn-lt"/>
              </a:rPr>
              <a:t>redundant </a:t>
            </a:r>
            <a:r>
              <a:rPr lang="en-US" sz="2400" kern="1200" dirty="0" smtClean="0">
                <a:solidFill>
                  <a:srgbClr val="000000"/>
                </a:solidFill>
                <a:latin typeface="+mn-lt"/>
              </a:rPr>
              <a:t>stream G</a:t>
            </a:r>
            <a:r>
              <a:rPr lang="en-US" sz="100" kern="1200" dirty="0" smtClean="0">
                <a:solidFill>
                  <a:srgbClr val="000000"/>
                </a:solidFill>
                <a:latin typeface="+mn-lt"/>
              </a:rPr>
              <a:t> </a:t>
            </a:r>
            <a:r>
              <a:rPr lang="en-US" sz="2400" kern="1200" dirty="0" smtClean="0">
                <a:solidFill>
                  <a:srgbClr val="000000"/>
                </a:solidFill>
                <a:latin typeface="+mn-lt"/>
              </a:rPr>
              <a:t>S</a:t>
            </a:r>
            <a:r>
              <a:rPr lang="en-US" sz="100" kern="1200" dirty="0" smtClean="0">
                <a:solidFill>
                  <a:srgbClr val="000000"/>
                </a:solidFill>
                <a:latin typeface="+mn-lt"/>
              </a:rPr>
              <a:t> </a:t>
            </a:r>
            <a:r>
              <a:rPr lang="en-US" sz="2400" kern="1200" dirty="0" smtClean="0">
                <a:solidFill>
                  <a:srgbClr val="000000"/>
                </a:solidFill>
                <a:latin typeface="+mn-lt"/>
              </a:rPr>
              <a:t>M at </a:t>
            </a:r>
            <a:r>
              <a:rPr lang="en-US" sz="2400" kern="1200" dirty="0">
                <a:solidFill>
                  <a:srgbClr val="000000"/>
                </a:solidFill>
                <a:latin typeface="+mn-lt"/>
              </a:rPr>
              <a:t>13 </a:t>
            </a:r>
            <a:r>
              <a:rPr lang="en-US" sz="2400" kern="1200" dirty="0" smtClean="0">
                <a:solidFill>
                  <a:srgbClr val="000000"/>
                </a:solidFill>
                <a:latin typeface="+mn-lt"/>
              </a:rPr>
              <a:t>k</a:t>
            </a:r>
            <a:r>
              <a:rPr lang="en-US" sz="100" kern="1200" dirty="0" smtClean="0">
                <a:solidFill>
                  <a:srgbClr val="000000"/>
                </a:solidFill>
                <a:latin typeface="+mn-lt"/>
              </a:rPr>
              <a:t> </a:t>
            </a:r>
            <a:r>
              <a:rPr lang="en-US" sz="2400" kern="1200" dirty="0" smtClean="0">
                <a:solidFill>
                  <a:srgbClr val="000000"/>
                </a:solidFill>
                <a:latin typeface="+mn-lt"/>
              </a:rPr>
              <a:t>b</a:t>
            </a:r>
            <a:r>
              <a:rPr lang="en-US" sz="100" kern="1200" dirty="0" smtClean="0">
                <a:solidFill>
                  <a:srgbClr val="000000"/>
                </a:solidFill>
                <a:latin typeface="+mn-lt"/>
              </a:rPr>
              <a:t> </a:t>
            </a:r>
            <a:r>
              <a:rPr lang="en-US" sz="2400" kern="1200" dirty="0" smtClean="0">
                <a:solidFill>
                  <a:srgbClr val="000000"/>
                </a:solidFill>
                <a:latin typeface="+mn-lt"/>
              </a:rPr>
              <a:t>p</a:t>
            </a:r>
            <a:r>
              <a:rPr lang="en-US" sz="100" kern="1200" dirty="0" smtClean="0">
                <a:solidFill>
                  <a:srgbClr val="000000"/>
                </a:solidFill>
                <a:latin typeface="+mn-lt"/>
              </a:rPr>
              <a:t> </a:t>
            </a:r>
            <a:r>
              <a:rPr lang="en-US" sz="2400" kern="1200" dirty="0" smtClean="0">
                <a:solidFill>
                  <a:srgbClr val="000000"/>
                </a:solidFill>
                <a:latin typeface="+mn-lt"/>
              </a:rPr>
              <a:t>s</a:t>
            </a:r>
          </a:p>
          <a:p>
            <a:pPr marL="255651" lvl="0" indent="-255651" eaLnBrk="0" fontAlgn="base" hangingPunct="0">
              <a:spcAft>
                <a:spcPct val="0"/>
              </a:spcAft>
              <a:buFont typeface="Arial" panose="020B0604020202020204" pitchFamily="34" charset="0"/>
              <a:buChar char="•"/>
              <a:defRPr/>
            </a:pPr>
            <a:r>
              <a:rPr lang="en-US" sz="2400" kern="1200" dirty="0">
                <a:solidFill>
                  <a:srgbClr val="000000"/>
                </a:solidFill>
                <a:latin typeface="+mn-lt"/>
              </a:rPr>
              <a:t>non-consecutive loss: receiver can conceal loss</a:t>
            </a:r>
          </a:p>
          <a:p>
            <a:pPr marL="255651" lvl="0" indent="-255651" eaLnBrk="0" fontAlgn="base" hangingPunct="0">
              <a:spcAft>
                <a:spcPct val="0"/>
              </a:spcAft>
              <a:buFont typeface="Arial" panose="020B0604020202020204" pitchFamily="34" charset="0"/>
              <a:buChar char="•"/>
              <a:defRPr/>
            </a:pPr>
            <a:r>
              <a:rPr lang="en-US" sz="2400" kern="1200" dirty="0">
                <a:solidFill>
                  <a:srgbClr val="000000"/>
                </a:solidFill>
                <a:latin typeface="+mn-lt"/>
              </a:rPr>
              <a:t>generalization: can also append (n-1)st and (n-2)nd low-bit </a:t>
            </a:r>
            <a:r>
              <a:rPr lang="en-US" sz="2400" kern="1200" dirty="0" smtClean="0">
                <a:solidFill>
                  <a:srgbClr val="000000"/>
                </a:solidFill>
                <a:latin typeface="+mn-lt"/>
              </a:rPr>
              <a:t>rate chunk</a:t>
            </a:r>
            <a:endParaRPr lang="en-US" sz="2400" kern="1200" dirty="0">
              <a:solidFill>
                <a:srgbClr val="000000"/>
              </a:solidFill>
              <a:latin typeface="+mn-lt"/>
            </a:endParaRPr>
          </a:p>
        </p:txBody>
      </p:sp>
    </p:spTree>
    <p:extLst>
      <p:ext uri="{BB962C8B-B14F-4D97-AF65-F5344CB8AC3E}">
        <p14:creationId xmlns:p14="http://schemas.microsoft.com/office/powerpoint/2010/main" val="11102448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V</a:t>
            </a:r>
            <a:r>
              <a:rPr lang="en-US" sz="100" dirty="0" smtClean="0">
                <a:latin typeface="Times New Roman" panose="02020603050405020304" pitchFamily="18" charset="0"/>
              </a:rPr>
              <a:t> </a:t>
            </a:r>
            <a:r>
              <a:rPr lang="en-US" dirty="0" smtClean="0">
                <a:latin typeface="Times New Roman" panose="02020603050405020304" pitchFamily="18" charset="0"/>
              </a:rPr>
              <a:t>o</a:t>
            </a:r>
            <a:r>
              <a:rPr lang="en-US" sz="100" dirty="0" smtClean="0">
                <a:latin typeface="Times New Roman" panose="02020603050405020304" pitchFamily="18" charset="0"/>
              </a:rPr>
              <a:t> </a:t>
            </a:r>
            <a:r>
              <a:rPr lang="en-US" dirty="0" smtClean="0">
                <a:latin typeface="Times New Roman" panose="02020603050405020304" pitchFamily="18" charset="0"/>
              </a:rPr>
              <a:t>I</a:t>
            </a:r>
            <a:r>
              <a:rPr lang="en-US" sz="100" dirty="0" smtClean="0">
                <a:latin typeface="Times New Roman" panose="02020603050405020304" pitchFamily="18" charset="0"/>
              </a:rPr>
              <a:t> </a:t>
            </a:r>
            <a:r>
              <a:rPr lang="en-US" dirty="0" smtClean="0">
                <a:latin typeface="Times New Roman" panose="02020603050405020304" pitchFamily="18" charset="0"/>
              </a:rPr>
              <a:t>P: Recovery from Packet Loss</a:t>
            </a:r>
            <a:r>
              <a:rPr lang="en-US" b="0" dirty="0" smtClean="0">
                <a:latin typeface="Times New Roman" panose="02020603050405020304" pitchFamily="18" charset="0"/>
              </a:rPr>
              <a:t> </a:t>
            </a:r>
            <a:r>
              <a:rPr lang="en-US" sz="2000" b="0" dirty="0" smtClean="0">
                <a:latin typeface="Times New Roman" panose="02020603050405020304" pitchFamily="18" charset="0"/>
              </a:rPr>
              <a:t>(4 </a:t>
            </a:r>
            <a:r>
              <a:rPr lang="en-US" sz="2000" b="0" dirty="0">
                <a:latin typeface="Times New Roman" panose="02020603050405020304" pitchFamily="18" charset="0"/>
              </a:rPr>
              <a:t>of </a:t>
            </a:r>
            <a:r>
              <a:rPr lang="en-US" sz="2000" b="0" dirty="0" smtClean="0">
                <a:latin typeface="Times New Roman" panose="02020603050405020304" pitchFamily="18" charset="0"/>
              </a:rPr>
              <a:t>6)</a:t>
            </a:r>
            <a:endParaRPr lang="en-US" dirty="0">
              <a:latin typeface="Times New Roman" panose="02020603050405020304" pitchFamily="18" charset="0"/>
            </a:endParaRPr>
          </a:p>
        </p:txBody>
      </p:sp>
      <p:pic>
        <p:nvPicPr>
          <p:cNvPr id="8" name="Picture 3" descr="There are 4 rows of packets with 4 packets each. Row 1, original stream. There are 4 packets numbered 1 through 4. The numbers of the packets correspond with part numbers in the remaining rows. Row 2, redundancy. 4 packets are numbered 1 through 4. Some packets have 2 parts. The first parts of each 2 part packet is much smaller. Packet 1, 1. Packet 2, 2 parts. 1, 1. 2, 2. Packet 3, 2 parts. 1, 2. 2, 3. Packet 4, 2 parts. 1, 3. 2, 4. Row 3, packet loss. Packet 1, 1. Packet 2, 2 parts. 1, 1. 2, 2. Packet 3, non. Packet 4, 2 parts. 1, 3. 2, 4. Row 4, reconstructed stream. Packets labeled 1 through 4.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539" y="1679062"/>
            <a:ext cx="7618922" cy="41506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7435183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eaLnBrk="0" fontAlgn="base" hangingPunct="0">
              <a:spcBef>
                <a:spcPct val="0"/>
              </a:spcBef>
              <a:spcAft>
                <a:spcPct val="0"/>
              </a:spcAft>
              <a:buClrTx/>
              <a:defRPr/>
            </a:pPr>
            <a:r>
              <a:rPr lang="en-US" dirty="0">
                <a:latin typeface="Times New Roman" panose="02020603050405020304" pitchFamily="18" charset="0"/>
              </a:rPr>
              <a:t>V</a:t>
            </a:r>
            <a:r>
              <a:rPr lang="en-US" sz="100" dirty="0">
                <a:latin typeface="Times New Roman" panose="02020603050405020304" pitchFamily="18" charset="0"/>
              </a:rPr>
              <a:t> </a:t>
            </a:r>
            <a:r>
              <a:rPr lang="en-US" dirty="0">
                <a:latin typeface="Times New Roman" panose="02020603050405020304" pitchFamily="18" charset="0"/>
              </a:rPr>
              <a:t>o</a:t>
            </a:r>
            <a:r>
              <a:rPr lang="en-US" sz="100" dirty="0">
                <a:latin typeface="Times New Roman" panose="02020603050405020304" pitchFamily="18" charset="0"/>
              </a:rPr>
              <a:t> </a:t>
            </a:r>
            <a:r>
              <a:rPr lang="en-US" dirty="0">
                <a:latin typeface="Times New Roman" panose="02020603050405020304" pitchFamily="18" charset="0"/>
              </a:rPr>
              <a:t>I</a:t>
            </a:r>
            <a:r>
              <a:rPr lang="en-US" sz="100" dirty="0">
                <a:latin typeface="Times New Roman" panose="02020603050405020304" pitchFamily="18" charset="0"/>
              </a:rPr>
              <a:t> </a:t>
            </a:r>
            <a:r>
              <a:rPr lang="en-US" dirty="0">
                <a:latin typeface="Times New Roman" panose="02020603050405020304" pitchFamily="18" charset="0"/>
              </a:rPr>
              <a:t>P: Recovery from Packet Loss</a:t>
            </a:r>
            <a:r>
              <a:rPr lang="en-US" b="0" dirty="0">
                <a:latin typeface="Times New Roman" panose="02020603050405020304" pitchFamily="18" charset="0"/>
              </a:rPr>
              <a:t> </a:t>
            </a:r>
            <a:r>
              <a:rPr lang="en-US" sz="2000" b="0" dirty="0" smtClean="0">
                <a:latin typeface="Times New Roman" panose="02020603050405020304" pitchFamily="18" charset="0"/>
              </a:rPr>
              <a:t>(5 </a:t>
            </a:r>
            <a:r>
              <a:rPr lang="en-US" sz="2000" b="0" dirty="0">
                <a:latin typeface="Times New Roman" panose="02020603050405020304" pitchFamily="18" charset="0"/>
              </a:rPr>
              <a:t>of </a:t>
            </a:r>
            <a:r>
              <a:rPr lang="en-US" sz="2000" b="0" dirty="0" smtClean="0">
                <a:latin typeface="Times New Roman" panose="02020603050405020304" pitchFamily="18" charset="0"/>
              </a:rPr>
              <a:t>6)</a:t>
            </a:r>
            <a:endParaRPr lang="en-US" dirty="0">
              <a:latin typeface="Times New Roman" panose="02020603050405020304" pitchFamily="18" charset="0"/>
            </a:endParaRPr>
          </a:p>
        </p:txBody>
      </p:sp>
      <p:sp>
        <p:nvSpPr>
          <p:cNvPr id="3" name="Content Placeholder 2"/>
          <p:cNvSpPr>
            <a:spLocks noGrp="1"/>
          </p:cNvSpPr>
          <p:nvPr>
            <p:ph type="body" idx="1"/>
          </p:nvPr>
        </p:nvSpPr>
        <p:spPr>
          <a:xfrm>
            <a:off x="457200" y="1600200"/>
            <a:ext cx="8229600" cy="3170068"/>
          </a:xfrm>
        </p:spPr>
        <p:txBody>
          <a:bodyPr wrap="square" lIns="91425" tIns="91425" rIns="91425" bIns="91425">
            <a:spAutoFit/>
          </a:bodyPr>
          <a:lstStyle/>
          <a:p>
            <a:pPr marL="0" lvl="0" indent="0" eaLnBrk="0" fontAlgn="base" hangingPunct="0">
              <a:spcAft>
                <a:spcPct val="0"/>
              </a:spcAft>
              <a:buNone/>
              <a:defRPr/>
            </a:pPr>
            <a:r>
              <a:rPr lang="en-US" sz="2400" b="1" dirty="0">
                <a:solidFill>
                  <a:srgbClr val="000000"/>
                </a:solidFill>
                <a:latin typeface="Arial (Body)"/>
              </a:rPr>
              <a:t>interleaving to conceal loss:</a:t>
            </a:r>
          </a:p>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audio chunks divided into smaller units, e.g. four 5 </a:t>
            </a:r>
            <a:r>
              <a:rPr lang="en-US" sz="2400" dirty="0" smtClean="0">
                <a:solidFill>
                  <a:srgbClr val="000000"/>
                </a:solidFill>
                <a:latin typeface="Arial (Body)"/>
              </a:rPr>
              <a:t>m</a:t>
            </a:r>
            <a:r>
              <a:rPr lang="en-US" sz="100" dirty="0" smtClean="0">
                <a:solidFill>
                  <a:schemeClr val="bg1"/>
                </a:solidFill>
                <a:latin typeface="Arial (Body)"/>
              </a:rPr>
              <a:t>illi</a:t>
            </a:r>
            <a:r>
              <a:rPr lang="en-US" sz="2400" dirty="0" smtClean="0">
                <a:solidFill>
                  <a:srgbClr val="000000"/>
                </a:solidFill>
                <a:latin typeface="Arial (Body)"/>
              </a:rPr>
              <a:t>sec</a:t>
            </a:r>
            <a:r>
              <a:rPr lang="en-US" sz="100" dirty="0" smtClean="0">
                <a:solidFill>
                  <a:schemeClr val="bg1"/>
                </a:solidFill>
                <a:latin typeface="Arial (Body)"/>
              </a:rPr>
              <a:t>ond</a:t>
            </a:r>
            <a:r>
              <a:rPr lang="en-US" sz="2400" dirty="0" smtClean="0">
                <a:solidFill>
                  <a:srgbClr val="000000"/>
                </a:solidFill>
                <a:latin typeface="Arial (Body)"/>
              </a:rPr>
              <a:t> </a:t>
            </a:r>
            <a:r>
              <a:rPr lang="en-US" sz="2400" dirty="0">
                <a:solidFill>
                  <a:srgbClr val="000000"/>
                </a:solidFill>
                <a:latin typeface="Arial (Body)"/>
              </a:rPr>
              <a:t>units per 20 </a:t>
            </a:r>
            <a:r>
              <a:rPr lang="en-US" sz="2400" dirty="0" smtClean="0">
                <a:solidFill>
                  <a:srgbClr val="000000"/>
                </a:solidFill>
                <a:latin typeface="Arial (Body)"/>
              </a:rPr>
              <a:t>m</a:t>
            </a:r>
            <a:r>
              <a:rPr lang="en-US" sz="100" dirty="0" smtClean="0">
                <a:solidFill>
                  <a:schemeClr val="bg1"/>
                </a:solidFill>
                <a:latin typeface="Arial (Body)"/>
              </a:rPr>
              <a:t>illi</a:t>
            </a:r>
            <a:r>
              <a:rPr lang="en-US" sz="2400" dirty="0" smtClean="0">
                <a:solidFill>
                  <a:srgbClr val="000000"/>
                </a:solidFill>
                <a:latin typeface="Arial (Body)"/>
              </a:rPr>
              <a:t>sec</a:t>
            </a:r>
            <a:r>
              <a:rPr lang="en-US" sz="100" dirty="0" smtClean="0">
                <a:solidFill>
                  <a:schemeClr val="bg1"/>
                </a:solidFill>
                <a:latin typeface="Arial (Body)"/>
              </a:rPr>
              <a:t>ond</a:t>
            </a:r>
            <a:r>
              <a:rPr lang="en-US" sz="2400" dirty="0" smtClean="0">
                <a:solidFill>
                  <a:srgbClr val="000000"/>
                </a:solidFill>
                <a:latin typeface="Arial (Body)"/>
              </a:rPr>
              <a:t> </a:t>
            </a:r>
            <a:r>
              <a:rPr lang="en-US" sz="2400" dirty="0">
                <a:solidFill>
                  <a:srgbClr val="000000"/>
                </a:solidFill>
                <a:latin typeface="Arial (Body)"/>
              </a:rPr>
              <a:t>audio chunk</a:t>
            </a:r>
          </a:p>
          <a:p>
            <a:pPr marL="255651" lvl="0" indent="-255651" eaLnBrk="0" fontAlgn="base" hangingPunct="0">
              <a:spcAft>
                <a:spcPct val="0"/>
              </a:spcAft>
              <a:buFont typeface="Arial" panose="020B0604020202020204" pitchFamily="34" charset="0"/>
              <a:buChar char="•"/>
              <a:defRPr/>
            </a:pPr>
            <a:r>
              <a:rPr lang="en-US" sz="2400" dirty="0" smtClean="0">
                <a:solidFill>
                  <a:srgbClr val="000000"/>
                </a:solidFill>
                <a:latin typeface="Arial (Body)"/>
              </a:rPr>
              <a:t>packet contains small units from different chunks</a:t>
            </a:r>
          </a:p>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if packet lost, still have </a:t>
            </a:r>
            <a:r>
              <a:rPr lang="en-US" sz="2400" b="1" dirty="0">
                <a:solidFill>
                  <a:srgbClr val="000000"/>
                </a:solidFill>
                <a:latin typeface="Arial (Body)"/>
              </a:rPr>
              <a:t>most</a:t>
            </a:r>
            <a:r>
              <a:rPr lang="en-US" sz="2400" dirty="0">
                <a:solidFill>
                  <a:srgbClr val="000000"/>
                </a:solidFill>
                <a:latin typeface="Arial (Body)"/>
              </a:rPr>
              <a:t> of every original chunk</a:t>
            </a:r>
          </a:p>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no redundancy overhead, but increases playout </a:t>
            </a:r>
            <a:r>
              <a:rPr lang="en-US" sz="2400" dirty="0" smtClean="0">
                <a:solidFill>
                  <a:srgbClr val="000000"/>
                </a:solidFill>
                <a:latin typeface="Arial (Body)"/>
              </a:rPr>
              <a:t>delay</a:t>
            </a:r>
            <a:endParaRPr lang="en-US" sz="2400" dirty="0">
              <a:solidFill>
                <a:srgbClr val="000000"/>
              </a:solidFill>
              <a:latin typeface="Arial (Body)"/>
            </a:endParaRPr>
          </a:p>
        </p:txBody>
      </p:sp>
    </p:spTree>
    <p:extLst>
      <p:ext uri="{BB962C8B-B14F-4D97-AF65-F5344CB8AC3E}">
        <p14:creationId xmlns:p14="http://schemas.microsoft.com/office/powerpoint/2010/main" val="10923426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spAutoFit/>
          </a:bodyPr>
          <a:lstStyle/>
          <a:p>
            <a:pPr lvl="0" eaLnBrk="0" fontAlgn="base" hangingPunct="0">
              <a:spcBef>
                <a:spcPct val="0"/>
              </a:spcBef>
              <a:spcAft>
                <a:spcPct val="0"/>
              </a:spcAft>
              <a:buClrTx/>
              <a:defRPr/>
            </a:pPr>
            <a:r>
              <a:rPr lang="en-US" dirty="0">
                <a:latin typeface="Times New Roman" panose="02020603050405020304" pitchFamily="18" charset="0"/>
              </a:rPr>
              <a:t>V</a:t>
            </a:r>
            <a:r>
              <a:rPr lang="en-US" sz="100" dirty="0">
                <a:latin typeface="Times New Roman" panose="02020603050405020304" pitchFamily="18" charset="0"/>
              </a:rPr>
              <a:t> </a:t>
            </a:r>
            <a:r>
              <a:rPr lang="en-US" dirty="0">
                <a:latin typeface="Times New Roman" panose="02020603050405020304" pitchFamily="18" charset="0"/>
              </a:rPr>
              <a:t>o</a:t>
            </a:r>
            <a:r>
              <a:rPr lang="en-US" sz="100" dirty="0">
                <a:latin typeface="Times New Roman" panose="02020603050405020304" pitchFamily="18" charset="0"/>
              </a:rPr>
              <a:t> </a:t>
            </a:r>
            <a:r>
              <a:rPr lang="en-US" dirty="0">
                <a:latin typeface="Times New Roman" panose="02020603050405020304" pitchFamily="18" charset="0"/>
              </a:rPr>
              <a:t>I</a:t>
            </a:r>
            <a:r>
              <a:rPr lang="en-US" sz="100" dirty="0">
                <a:latin typeface="Times New Roman" panose="02020603050405020304" pitchFamily="18" charset="0"/>
              </a:rPr>
              <a:t> </a:t>
            </a:r>
            <a:r>
              <a:rPr lang="en-US" dirty="0">
                <a:latin typeface="Times New Roman" panose="02020603050405020304" pitchFamily="18" charset="0"/>
              </a:rPr>
              <a:t>P: Recovery from Packet Loss</a:t>
            </a:r>
            <a:r>
              <a:rPr lang="en-US" b="0" dirty="0">
                <a:latin typeface="Times New Roman" panose="02020603050405020304" pitchFamily="18" charset="0"/>
              </a:rPr>
              <a:t> </a:t>
            </a:r>
            <a:r>
              <a:rPr lang="en-US" sz="2000" b="0" dirty="0" smtClean="0">
                <a:latin typeface="Times New Roman" panose="02020603050405020304" pitchFamily="18" charset="0"/>
              </a:rPr>
              <a:t>(6 </a:t>
            </a:r>
            <a:r>
              <a:rPr lang="en-US" sz="2000" b="0" dirty="0">
                <a:latin typeface="Times New Roman" panose="02020603050405020304" pitchFamily="18" charset="0"/>
              </a:rPr>
              <a:t>of </a:t>
            </a:r>
            <a:r>
              <a:rPr lang="en-US" sz="2000" b="0" dirty="0" smtClean="0">
                <a:latin typeface="Times New Roman" panose="02020603050405020304" pitchFamily="18" charset="0"/>
              </a:rPr>
              <a:t>6)</a:t>
            </a:r>
            <a:endParaRPr lang="en-US" dirty="0">
              <a:latin typeface="Times New Roman" panose="02020603050405020304" pitchFamily="18" charset="0"/>
            </a:endParaRPr>
          </a:p>
        </p:txBody>
      </p:sp>
      <p:pic>
        <p:nvPicPr>
          <p:cNvPr id="8" name="Picture 4" descr="There are 4 rows of 4 packets each. Each packet has 4 numbered parts. The parts between rows 1 and 2 correspond. Row 1, original stream. Packet 1. 4 parts numbered 1 through 4. Packet 2. 4 parts numbered 5 through 8. Packet 3. 4 parts numbered 9 through 12. Packet 4. 4 parts numbered 13 through 16. Row 2, interleaved stream. Packet 1, parts. 1, 1. 2, 5. 3, 9. 4, 13. Packet 2, parts. 1, 2. 2, 6. 3, 10. 4, 14. Packet 3, parts. 1, 3. 2, 7. 3, 11. 4, 15. Packet 4, parts. 1, 4. 2, 8. 3, 12. 4, 16. This order of numbered packets are repeated in row 3. 3, packet loss. Packet 3 is blocked. Row 4, reconstructed stream. Packet 1, parts. 1, 1. 2, 2. 3, blocked. 4, 4. Packet 2, parts. 1, 5. 2, 6. 3, blocked. 4, 8. Packet 3, parts. 1, 9. 2, 10. 3, blocked. 4, 12. Packet 4, parts. 1, 13. 2, 14. 3, blocked. 4,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781" y="1837994"/>
            <a:ext cx="7408704" cy="36063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1449927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eaLnBrk="0" fontAlgn="base" hangingPunct="0">
              <a:spcBef>
                <a:spcPct val="0"/>
              </a:spcBef>
              <a:spcAft>
                <a:spcPct val="0"/>
              </a:spcAft>
              <a:buClrTx/>
              <a:defRPr/>
            </a:pPr>
            <a:r>
              <a:rPr lang="pt-BR" dirty="0" smtClean="0">
                <a:latin typeface="Times New Roman" panose="02020603050405020304" pitchFamily="18" charset="0"/>
              </a:rPr>
              <a:t>Voice-Over-I</a:t>
            </a:r>
            <a:r>
              <a:rPr lang="pt-BR" sz="100" dirty="0" smtClean="0">
                <a:latin typeface="Times New Roman" panose="02020603050405020304" pitchFamily="18" charset="0"/>
              </a:rPr>
              <a:t> </a:t>
            </a:r>
            <a:r>
              <a:rPr lang="pt-BR" dirty="0" smtClean="0">
                <a:latin typeface="Times New Roman" panose="02020603050405020304" pitchFamily="18" charset="0"/>
              </a:rPr>
              <a:t>P</a:t>
            </a:r>
            <a:r>
              <a:rPr lang="en-US" dirty="0" smtClean="0">
                <a:latin typeface="Times New Roman" panose="02020603050405020304" pitchFamily="18" charset="0"/>
              </a:rPr>
              <a:t>: Skype</a:t>
            </a:r>
            <a:endParaRPr lang="en-US" dirty="0">
              <a:latin typeface="Times New Roman" panose="02020603050405020304" pitchFamily="18" charset="0"/>
            </a:endParaRPr>
          </a:p>
        </p:txBody>
      </p:sp>
      <p:sp>
        <p:nvSpPr>
          <p:cNvPr id="11" name="Text Placeholder 10"/>
          <p:cNvSpPr>
            <a:spLocks noGrp="1"/>
          </p:cNvSpPr>
          <p:nvPr>
            <p:ph type="body" idx="1"/>
          </p:nvPr>
        </p:nvSpPr>
        <p:spPr>
          <a:xfrm>
            <a:off x="457200" y="1600200"/>
            <a:ext cx="4196820" cy="4653116"/>
          </a:xfrm>
        </p:spPr>
        <p:txBody>
          <a:bodyPr/>
          <a:lstStyle/>
          <a:p>
            <a:pPr>
              <a:defRPr/>
            </a:pPr>
            <a:r>
              <a:rPr lang="en-US" sz="2000" dirty="0">
                <a:latin typeface="+mn-lt"/>
              </a:rPr>
              <a:t>proprietary application-layer protocol (inferred via reverse engineering</a:t>
            </a:r>
            <a:r>
              <a:rPr lang="en-US" sz="2000" dirty="0" smtClean="0">
                <a:latin typeface="+mn-lt"/>
              </a:rPr>
              <a:t>)</a:t>
            </a:r>
            <a:endParaRPr lang="en-US" sz="2000" dirty="0">
              <a:latin typeface="+mn-lt"/>
            </a:endParaRPr>
          </a:p>
          <a:p>
            <a:pPr lvl="1">
              <a:defRPr/>
            </a:pPr>
            <a:r>
              <a:rPr lang="en-US" sz="2000" dirty="0">
                <a:latin typeface="+mn-lt"/>
              </a:rPr>
              <a:t>encrypted msgs</a:t>
            </a:r>
          </a:p>
          <a:p>
            <a:pPr>
              <a:defRPr/>
            </a:pPr>
            <a:r>
              <a:rPr lang="en-US" sz="2000" dirty="0">
                <a:latin typeface="+mn-lt"/>
              </a:rPr>
              <a:t>P2P components</a:t>
            </a:r>
            <a:r>
              <a:rPr lang="en-US" sz="2000" dirty="0" smtClean="0">
                <a:latin typeface="+mn-lt"/>
              </a:rPr>
              <a:t>:</a:t>
            </a:r>
          </a:p>
          <a:p>
            <a:pPr lvl="1">
              <a:tabLst>
                <a:tab pos="176213" algn="l"/>
              </a:tabLst>
              <a:defRPr/>
            </a:pPr>
            <a:r>
              <a:rPr lang="en-US" sz="2000" b="1" dirty="0">
                <a:latin typeface="+mn-lt"/>
              </a:rPr>
              <a:t>clients:</a:t>
            </a:r>
            <a:r>
              <a:rPr lang="en-US" sz="2000" dirty="0">
                <a:latin typeface="+mn-lt"/>
              </a:rPr>
              <a:t> Skype peers connect directly to each other for </a:t>
            </a:r>
            <a:r>
              <a:rPr lang="en-US" sz="2000" dirty="0" smtClean="0">
                <a:latin typeface="+mn-lt"/>
              </a:rPr>
              <a:t>V</a:t>
            </a:r>
            <a:r>
              <a:rPr lang="en-US" sz="100" dirty="0" smtClean="0">
                <a:latin typeface="+mn-lt"/>
              </a:rPr>
              <a:t> </a:t>
            </a:r>
            <a:r>
              <a:rPr lang="en-US" sz="2000" dirty="0" smtClean="0">
                <a:latin typeface="+mn-lt"/>
              </a:rPr>
              <a:t>o</a:t>
            </a:r>
            <a:r>
              <a:rPr lang="en-US" sz="100" dirty="0" smtClean="0">
                <a:latin typeface="+mn-lt"/>
              </a:rPr>
              <a:t> </a:t>
            </a:r>
            <a:r>
              <a:rPr lang="en-US" sz="2000" dirty="0" smtClean="0">
                <a:latin typeface="+mn-lt"/>
              </a:rPr>
              <a:t>I</a:t>
            </a:r>
            <a:r>
              <a:rPr lang="en-US" sz="100" dirty="0" smtClean="0">
                <a:latin typeface="+mn-lt"/>
              </a:rPr>
              <a:t> </a:t>
            </a:r>
            <a:r>
              <a:rPr lang="en-US" sz="2000" dirty="0" smtClean="0">
                <a:latin typeface="+mn-lt"/>
              </a:rPr>
              <a:t>P </a:t>
            </a:r>
            <a:r>
              <a:rPr lang="en-US" sz="2000" dirty="0">
                <a:latin typeface="+mn-lt"/>
              </a:rPr>
              <a:t>call</a:t>
            </a:r>
          </a:p>
          <a:p>
            <a:pPr lvl="1">
              <a:tabLst>
                <a:tab pos="176213" algn="l"/>
              </a:tabLst>
              <a:defRPr/>
            </a:pPr>
            <a:r>
              <a:rPr lang="en-US" sz="2000" b="1" dirty="0">
                <a:latin typeface="+mn-lt"/>
              </a:rPr>
              <a:t>super nodes (</a:t>
            </a:r>
            <a:r>
              <a:rPr lang="en-US" sz="2000" b="1" dirty="0" smtClean="0">
                <a:latin typeface="+mn-lt"/>
              </a:rPr>
              <a:t>S</a:t>
            </a:r>
            <a:r>
              <a:rPr lang="en-US" sz="100" b="1" dirty="0" smtClean="0">
                <a:latin typeface="+mn-lt"/>
              </a:rPr>
              <a:t> </a:t>
            </a:r>
            <a:r>
              <a:rPr lang="en-US" sz="2000" b="1" dirty="0" smtClean="0">
                <a:latin typeface="+mn-lt"/>
              </a:rPr>
              <a:t>N</a:t>
            </a:r>
            <a:r>
              <a:rPr lang="en-US" sz="2000" b="1" dirty="0">
                <a:latin typeface="+mn-lt"/>
              </a:rPr>
              <a:t>):</a:t>
            </a:r>
            <a:r>
              <a:rPr lang="en-US" sz="2000" dirty="0">
                <a:latin typeface="+mn-lt"/>
              </a:rPr>
              <a:t> Skype peers with special functions</a:t>
            </a:r>
          </a:p>
          <a:p>
            <a:pPr lvl="1">
              <a:tabLst>
                <a:tab pos="176213" algn="l"/>
              </a:tabLst>
              <a:defRPr/>
            </a:pPr>
            <a:r>
              <a:rPr lang="en-US" sz="2000" b="1" dirty="0">
                <a:latin typeface="+mn-lt"/>
              </a:rPr>
              <a:t>overlay network:</a:t>
            </a:r>
            <a:r>
              <a:rPr lang="en-US" sz="2000" dirty="0">
                <a:latin typeface="+mn-lt"/>
              </a:rPr>
              <a:t> among </a:t>
            </a:r>
            <a:r>
              <a:rPr lang="en-US" sz="2000" dirty="0" smtClean="0">
                <a:latin typeface="+mn-lt"/>
              </a:rPr>
              <a:t>S</a:t>
            </a:r>
            <a:r>
              <a:rPr lang="en-US" sz="100" dirty="0" smtClean="0">
                <a:latin typeface="+mn-lt"/>
              </a:rPr>
              <a:t> </a:t>
            </a:r>
            <a:r>
              <a:rPr lang="en-US" sz="2000" dirty="0" smtClean="0">
                <a:latin typeface="+mn-lt"/>
              </a:rPr>
              <a:t>Ns </a:t>
            </a:r>
            <a:r>
              <a:rPr lang="en-US" sz="2000" dirty="0">
                <a:latin typeface="+mn-lt"/>
              </a:rPr>
              <a:t>to locate </a:t>
            </a:r>
            <a:r>
              <a:rPr lang="en-US" sz="2000" dirty="0" smtClean="0">
                <a:latin typeface="+mn-lt"/>
              </a:rPr>
              <a:t>S</a:t>
            </a:r>
            <a:r>
              <a:rPr lang="en-US" sz="100" dirty="0" smtClean="0">
                <a:latin typeface="+mn-lt"/>
              </a:rPr>
              <a:t> </a:t>
            </a:r>
            <a:r>
              <a:rPr lang="en-US" sz="2000" dirty="0" smtClean="0">
                <a:latin typeface="+mn-lt"/>
              </a:rPr>
              <a:t>Cs</a:t>
            </a:r>
            <a:endParaRPr lang="en-US" sz="2000" dirty="0">
              <a:latin typeface="+mn-lt"/>
            </a:endParaRPr>
          </a:p>
          <a:p>
            <a:pPr lvl="1">
              <a:tabLst>
                <a:tab pos="176213" algn="l"/>
              </a:tabLst>
              <a:defRPr/>
            </a:pPr>
            <a:r>
              <a:rPr lang="en-US" sz="2000" b="1" dirty="0">
                <a:latin typeface="+mn-lt"/>
              </a:rPr>
              <a:t>login server</a:t>
            </a:r>
          </a:p>
        </p:txBody>
      </p:sp>
      <p:pic>
        <p:nvPicPr>
          <p:cNvPr id="142" name="Picture 141" descr="A Skype login server. Three groups of Skype clients, S C, are connected to three supernodes, S N. The three supernodes are connected via a supernode overlay network."/>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7760" y="1794080"/>
            <a:ext cx="4004815" cy="3877596"/>
          </a:xfrm>
          <a:prstGeom prst="rect">
            <a:avLst/>
          </a:prstGeom>
        </p:spPr>
      </p:pic>
    </p:spTree>
    <p:extLst>
      <p:ext uri="{BB962C8B-B14F-4D97-AF65-F5344CB8AC3E}">
        <p14:creationId xmlns:p14="http://schemas.microsoft.com/office/powerpoint/2010/main" val="42135186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P2P Voice-Over-I</a:t>
            </a:r>
            <a:r>
              <a:rPr lang="en-US" sz="100" dirty="0" smtClean="0">
                <a:latin typeface="Times New Roman" panose="02020603050405020304" pitchFamily="18" charset="0"/>
              </a:rPr>
              <a:t> </a:t>
            </a:r>
            <a:r>
              <a:rPr lang="en-US" dirty="0" smtClean="0">
                <a:latin typeface="Times New Roman" panose="02020603050405020304" pitchFamily="18" charset="0"/>
              </a:rPr>
              <a:t>P: Skype</a:t>
            </a:r>
            <a:endParaRPr lang="en-US" dirty="0">
              <a:latin typeface="Times New Roman" panose="02020603050405020304" pitchFamily="18" charset="0"/>
            </a:endParaRPr>
          </a:p>
        </p:txBody>
      </p:sp>
      <p:sp>
        <p:nvSpPr>
          <p:cNvPr id="4" name="Content Placeholder 3"/>
          <p:cNvSpPr>
            <a:spLocks noGrp="1"/>
          </p:cNvSpPr>
          <p:nvPr>
            <p:ph idx="13"/>
          </p:nvPr>
        </p:nvSpPr>
        <p:spPr>
          <a:xfrm>
            <a:off x="457201" y="1542252"/>
            <a:ext cx="4169664" cy="3386364"/>
          </a:xfrm>
        </p:spPr>
        <p:txBody>
          <a:bodyPr/>
          <a:lstStyle/>
          <a:p>
            <a:pPr marL="0" indent="0">
              <a:buNone/>
            </a:pPr>
            <a:r>
              <a:rPr lang="en-US" sz="2000" b="1" dirty="0">
                <a:solidFill>
                  <a:schemeClr val="tx1"/>
                </a:solidFill>
                <a:latin typeface="+mn-lt"/>
              </a:rPr>
              <a:t>Skype client operation</a:t>
            </a:r>
            <a:r>
              <a:rPr lang="en-US" sz="2000" b="1" dirty="0" smtClean="0">
                <a:solidFill>
                  <a:schemeClr val="tx1"/>
                </a:solidFill>
                <a:latin typeface="+mn-lt"/>
              </a:rPr>
              <a:t>:</a:t>
            </a:r>
          </a:p>
          <a:p>
            <a:pPr marL="432000" indent="-432000">
              <a:buFont typeface="+mj-lt"/>
              <a:buAutoNum type="arabicPeriod"/>
            </a:pPr>
            <a:r>
              <a:rPr lang="en-US" sz="2000" dirty="0">
                <a:latin typeface="+mn-lt"/>
              </a:rPr>
              <a:t>joins Skype network by contacting </a:t>
            </a:r>
            <a:r>
              <a:rPr lang="en-US" sz="2000" dirty="0" smtClean="0">
                <a:latin typeface="+mn-lt"/>
              </a:rPr>
              <a:t>S</a:t>
            </a:r>
            <a:r>
              <a:rPr lang="en-US" sz="100" dirty="0" smtClean="0">
                <a:latin typeface="+mn-lt"/>
              </a:rPr>
              <a:t> </a:t>
            </a:r>
            <a:r>
              <a:rPr lang="en-US" sz="2000" dirty="0" smtClean="0">
                <a:latin typeface="+mn-lt"/>
              </a:rPr>
              <a:t>N </a:t>
            </a:r>
            <a:r>
              <a:rPr lang="en-US" sz="2000" dirty="0">
                <a:latin typeface="+mn-lt"/>
              </a:rPr>
              <a:t>(</a:t>
            </a:r>
            <a:r>
              <a:rPr lang="en-US" sz="2000" dirty="0" smtClean="0">
                <a:latin typeface="+mn-lt"/>
              </a:rPr>
              <a:t>I</a:t>
            </a:r>
            <a:r>
              <a:rPr lang="en-US" sz="100" dirty="0" smtClean="0">
                <a:latin typeface="+mn-lt"/>
              </a:rPr>
              <a:t> </a:t>
            </a:r>
            <a:r>
              <a:rPr lang="en-US" sz="2000" dirty="0" smtClean="0">
                <a:latin typeface="+mn-lt"/>
              </a:rPr>
              <a:t>P </a:t>
            </a:r>
            <a:r>
              <a:rPr lang="en-US" sz="2000" dirty="0">
                <a:latin typeface="+mn-lt"/>
              </a:rPr>
              <a:t>address cached) using </a:t>
            </a:r>
            <a:r>
              <a:rPr lang="en-US" sz="2000" dirty="0" smtClean="0">
                <a:latin typeface="+mn-lt"/>
              </a:rPr>
              <a:t>T</a:t>
            </a:r>
            <a:r>
              <a:rPr lang="en-US" sz="100" dirty="0" smtClean="0">
                <a:latin typeface="+mn-lt"/>
              </a:rPr>
              <a:t> </a:t>
            </a:r>
            <a:r>
              <a:rPr lang="en-US" sz="2000" dirty="0" smtClean="0">
                <a:latin typeface="+mn-lt"/>
              </a:rPr>
              <a:t>C</a:t>
            </a:r>
            <a:r>
              <a:rPr lang="en-US" sz="100" dirty="0" smtClean="0">
                <a:latin typeface="+mn-lt"/>
              </a:rPr>
              <a:t> </a:t>
            </a:r>
            <a:r>
              <a:rPr lang="en-US" sz="2000" dirty="0" smtClean="0">
                <a:latin typeface="+mn-lt"/>
              </a:rPr>
              <a:t>P</a:t>
            </a:r>
          </a:p>
          <a:p>
            <a:pPr marL="432000" indent="-432000">
              <a:buFont typeface="+mj-lt"/>
              <a:buAutoNum type="arabicPeriod"/>
            </a:pPr>
            <a:r>
              <a:rPr lang="en-US" sz="2000" dirty="0">
                <a:latin typeface="+mn-lt"/>
              </a:rPr>
              <a:t>logs-in (username, password) to centralized Skype login </a:t>
            </a:r>
            <a:r>
              <a:rPr lang="en-US" sz="2000" dirty="0" smtClean="0">
                <a:latin typeface="+mn-lt"/>
              </a:rPr>
              <a:t>server</a:t>
            </a:r>
          </a:p>
          <a:p>
            <a:pPr marL="432000" indent="-432000">
              <a:buFont typeface="+mj-lt"/>
              <a:buAutoNum type="arabicPeriod"/>
            </a:pPr>
            <a:r>
              <a:rPr lang="en-US" sz="2000" dirty="0">
                <a:latin typeface="+mn-lt"/>
              </a:rPr>
              <a:t>obtains IP address for callee from </a:t>
            </a:r>
            <a:r>
              <a:rPr lang="en-US" sz="2000" dirty="0" smtClean="0">
                <a:latin typeface="+mn-lt"/>
              </a:rPr>
              <a:t>S</a:t>
            </a:r>
            <a:r>
              <a:rPr lang="en-US" sz="100" dirty="0" smtClean="0">
                <a:latin typeface="+mn-lt"/>
              </a:rPr>
              <a:t> </a:t>
            </a:r>
            <a:r>
              <a:rPr lang="en-US" sz="2000" dirty="0" smtClean="0">
                <a:latin typeface="+mn-lt"/>
              </a:rPr>
              <a:t>N</a:t>
            </a:r>
            <a:r>
              <a:rPr lang="en-US" sz="2000" dirty="0">
                <a:latin typeface="+mn-lt"/>
              </a:rPr>
              <a:t>, </a:t>
            </a:r>
            <a:r>
              <a:rPr lang="en-US" sz="2000" dirty="0" smtClean="0">
                <a:latin typeface="+mn-lt"/>
              </a:rPr>
              <a:t>S</a:t>
            </a:r>
            <a:r>
              <a:rPr lang="en-US" sz="100" dirty="0" smtClean="0">
                <a:latin typeface="+mn-lt"/>
              </a:rPr>
              <a:t> </a:t>
            </a:r>
            <a:r>
              <a:rPr lang="en-US" sz="2000" dirty="0" smtClean="0">
                <a:latin typeface="+mn-lt"/>
              </a:rPr>
              <a:t>N overlay</a:t>
            </a:r>
            <a:endParaRPr lang="en-US" sz="2000" dirty="0">
              <a:latin typeface="+mn-lt"/>
            </a:endParaRPr>
          </a:p>
        </p:txBody>
      </p:sp>
      <p:sp>
        <p:nvSpPr>
          <p:cNvPr id="5" name="Content Placeholder 4"/>
          <p:cNvSpPr>
            <a:spLocks noGrp="1"/>
          </p:cNvSpPr>
          <p:nvPr>
            <p:ph idx="14"/>
          </p:nvPr>
        </p:nvSpPr>
        <p:spPr>
          <a:xfrm>
            <a:off x="457199" y="5001768"/>
            <a:ext cx="4169666" cy="448056"/>
          </a:xfrm>
        </p:spPr>
        <p:txBody>
          <a:bodyPr/>
          <a:lstStyle/>
          <a:p>
            <a:pPr marL="741600" indent="-284400">
              <a:spcBef>
                <a:spcPts val="600"/>
              </a:spcBef>
              <a:buFont typeface="Arial" panose="020B0604020202020204" pitchFamily="34" charset="0"/>
              <a:buChar char="–"/>
            </a:pPr>
            <a:r>
              <a:rPr lang="en-US" sz="2000" dirty="0">
                <a:latin typeface="+mn-lt"/>
              </a:rPr>
              <a:t>or client buddy </a:t>
            </a:r>
            <a:r>
              <a:rPr lang="en-US" sz="2000" dirty="0" smtClean="0">
                <a:latin typeface="+mn-lt"/>
              </a:rPr>
              <a:t>list</a:t>
            </a:r>
            <a:endParaRPr lang="en-US" sz="2000" dirty="0">
              <a:latin typeface="+mn-lt"/>
            </a:endParaRPr>
          </a:p>
        </p:txBody>
      </p:sp>
      <p:sp>
        <p:nvSpPr>
          <p:cNvPr id="6" name="Content Placeholder 5"/>
          <p:cNvSpPr>
            <a:spLocks noGrp="1"/>
          </p:cNvSpPr>
          <p:nvPr>
            <p:ph sz="quarter" idx="15"/>
          </p:nvPr>
        </p:nvSpPr>
        <p:spPr>
          <a:xfrm>
            <a:off x="457199" y="5522976"/>
            <a:ext cx="4098471" cy="385826"/>
          </a:xfrm>
        </p:spPr>
        <p:txBody>
          <a:bodyPr/>
          <a:lstStyle/>
          <a:p>
            <a:pPr marL="432000" indent="-432000">
              <a:buFont typeface="+mj-lt"/>
              <a:buAutoNum type="arabicPeriod" startAt="4"/>
            </a:pPr>
            <a:r>
              <a:rPr lang="en-US" sz="2000" dirty="0" smtClean="0">
                <a:latin typeface="+mn-lt"/>
              </a:rPr>
              <a:t>initiate </a:t>
            </a:r>
            <a:r>
              <a:rPr lang="en-US" sz="2000" dirty="0">
                <a:latin typeface="+mn-lt"/>
              </a:rPr>
              <a:t>call directly to </a:t>
            </a:r>
            <a:r>
              <a:rPr lang="en-US" sz="2000" dirty="0" smtClean="0">
                <a:latin typeface="+mn-lt"/>
              </a:rPr>
              <a:t>callee</a:t>
            </a:r>
            <a:endParaRPr lang="en-US" sz="2000" dirty="0">
              <a:latin typeface="+mn-lt"/>
            </a:endParaRPr>
          </a:p>
        </p:txBody>
      </p:sp>
      <p:pic>
        <p:nvPicPr>
          <p:cNvPr id="135" name="Picture 134" descr="A Skype login server connects to a Skype client, which connects to a Skype supernode. The Skype supernode connects with the other two Skype supernodes and two Skype clients in two different supernode groups are connec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0748" y="1813714"/>
            <a:ext cx="3924898" cy="3871642"/>
          </a:xfrm>
          <a:prstGeom prst="rect">
            <a:avLst/>
          </a:prstGeom>
        </p:spPr>
      </p:pic>
    </p:spTree>
    <p:extLst>
      <p:ext uri="{BB962C8B-B14F-4D97-AF65-F5344CB8AC3E}">
        <p14:creationId xmlns:p14="http://schemas.microsoft.com/office/powerpoint/2010/main" val="7220323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Skype: Peers as Relays</a:t>
            </a:r>
            <a:endParaRPr lang="en-US" dirty="0">
              <a:latin typeface="Times New Roman" panose="02020603050405020304" pitchFamily="18" charset="0"/>
            </a:endParaRPr>
          </a:p>
        </p:txBody>
      </p:sp>
      <p:sp>
        <p:nvSpPr>
          <p:cNvPr id="3" name="Content Placeholder 2"/>
          <p:cNvSpPr>
            <a:spLocks noGrp="1"/>
          </p:cNvSpPr>
          <p:nvPr>
            <p:ph type="body" idx="1"/>
          </p:nvPr>
        </p:nvSpPr>
        <p:spPr>
          <a:xfrm>
            <a:off x="457200" y="1600200"/>
            <a:ext cx="4616245" cy="4639701"/>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1800" b="1" dirty="0">
                <a:solidFill>
                  <a:srgbClr val="000000"/>
                </a:solidFill>
                <a:latin typeface="+mn-lt"/>
              </a:rPr>
              <a:t>problem</a:t>
            </a:r>
            <a:r>
              <a:rPr lang="en-US" sz="1800" i="1" dirty="0">
                <a:solidFill>
                  <a:srgbClr val="000000"/>
                </a:solidFill>
                <a:latin typeface="+mn-lt"/>
              </a:rPr>
              <a:t>:</a:t>
            </a:r>
            <a:r>
              <a:rPr lang="en-US" sz="1800" dirty="0">
                <a:solidFill>
                  <a:srgbClr val="000000"/>
                </a:solidFill>
                <a:latin typeface="+mn-lt"/>
              </a:rPr>
              <a:t> both Alice, Bob are behind </a:t>
            </a:r>
            <a:r>
              <a:rPr lang="en-US" altLang="ja-JP" sz="1800" dirty="0" smtClean="0">
                <a:solidFill>
                  <a:srgbClr val="000000"/>
                </a:solidFill>
                <a:latin typeface="+mn-lt"/>
              </a:rPr>
              <a:t>“</a:t>
            </a:r>
            <a:r>
              <a:rPr lang="en-US" sz="1800" dirty="0" smtClean="0">
                <a:solidFill>
                  <a:srgbClr val="000000"/>
                </a:solidFill>
                <a:latin typeface="+mn-lt"/>
              </a:rPr>
              <a:t>N</a:t>
            </a:r>
            <a:r>
              <a:rPr lang="en-US" sz="100" dirty="0" smtClean="0">
                <a:solidFill>
                  <a:srgbClr val="000000"/>
                </a:solidFill>
                <a:latin typeface="+mn-lt"/>
              </a:rPr>
              <a:t> </a:t>
            </a:r>
            <a:r>
              <a:rPr lang="en-US" sz="1800" dirty="0" smtClean="0">
                <a:solidFill>
                  <a:srgbClr val="000000"/>
                </a:solidFill>
                <a:latin typeface="+mn-lt"/>
              </a:rPr>
              <a:t>A</a:t>
            </a:r>
            <a:r>
              <a:rPr lang="en-US" sz="100" dirty="0" smtClean="0">
                <a:solidFill>
                  <a:srgbClr val="000000"/>
                </a:solidFill>
                <a:latin typeface="+mn-lt"/>
              </a:rPr>
              <a:t> </a:t>
            </a:r>
            <a:r>
              <a:rPr lang="en-US" sz="1800" dirty="0" smtClean="0">
                <a:solidFill>
                  <a:srgbClr val="000000"/>
                </a:solidFill>
                <a:latin typeface="+mn-lt"/>
              </a:rPr>
              <a:t>Ts</a:t>
            </a:r>
            <a:r>
              <a:rPr lang="en-US" altLang="ja-JP" sz="1800" dirty="0" smtClean="0">
                <a:solidFill>
                  <a:srgbClr val="000000"/>
                </a:solidFill>
                <a:latin typeface="+mn-lt"/>
              </a:rPr>
              <a:t>”</a:t>
            </a:r>
            <a:endParaRPr lang="en-US" sz="1800" dirty="0">
              <a:solidFill>
                <a:srgbClr val="000000"/>
              </a:solidFill>
              <a:latin typeface="+mn-lt"/>
            </a:endParaRPr>
          </a:p>
          <a:p>
            <a:pPr marL="741553" lvl="1" indent="-284353" eaLnBrk="0" fontAlgn="base" hangingPunct="0">
              <a:spcAft>
                <a:spcPct val="0"/>
              </a:spcAft>
              <a:buFont typeface="Arial" panose="020B0604020202020204" pitchFamily="34" charset="0"/>
              <a:buChar char="–"/>
              <a:defRPr/>
            </a:pPr>
            <a:r>
              <a:rPr lang="en-US" sz="1800" dirty="0" smtClean="0">
                <a:solidFill>
                  <a:srgbClr val="000000"/>
                </a:solidFill>
                <a:latin typeface="+mn-lt"/>
              </a:rPr>
              <a:t>N</a:t>
            </a:r>
            <a:r>
              <a:rPr lang="en-US" sz="100" dirty="0" smtClean="0">
                <a:solidFill>
                  <a:srgbClr val="000000"/>
                </a:solidFill>
                <a:latin typeface="+mn-lt"/>
              </a:rPr>
              <a:t> </a:t>
            </a:r>
            <a:r>
              <a:rPr lang="en-US" sz="1800" dirty="0" smtClean="0">
                <a:solidFill>
                  <a:srgbClr val="000000"/>
                </a:solidFill>
                <a:latin typeface="+mn-lt"/>
              </a:rPr>
              <a:t>A</a:t>
            </a:r>
            <a:r>
              <a:rPr lang="en-US" sz="100" dirty="0" smtClean="0">
                <a:solidFill>
                  <a:srgbClr val="000000"/>
                </a:solidFill>
                <a:latin typeface="+mn-lt"/>
              </a:rPr>
              <a:t> </a:t>
            </a:r>
            <a:r>
              <a:rPr lang="en-US" sz="1800" dirty="0" smtClean="0">
                <a:solidFill>
                  <a:srgbClr val="000000"/>
                </a:solidFill>
                <a:latin typeface="+mn-lt"/>
              </a:rPr>
              <a:t>T prevents </a:t>
            </a:r>
            <a:r>
              <a:rPr lang="en-US" sz="1800" dirty="0">
                <a:solidFill>
                  <a:srgbClr val="000000"/>
                </a:solidFill>
                <a:latin typeface="+mn-lt"/>
              </a:rPr>
              <a:t>outside peer from initiating connection to insider peer</a:t>
            </a:r>
          </a:p>
          <a:p>
            <a:pPr marL="741553" lvl="1" indent="-284353" eaLnBrk="0" fontAlgn="base" hangingPunct="0">
              <a:spcAft>
                <a:spcPct val="0"/>
              </a:spcAft>
              <a:buFont typeface="Arial" panose="020B0604020202020204" pitchFamily="34" charset="0"/>
              <a:buChar char="–"/>
              <a:defRPr/>
            </a:pPr>
            <a:r>
              <a:rPr lang="en-US" sz="1800" dirty="0">
                <a:solidFill>
                  <a:srgbClr val="000000"/>
                </a:solidFill>
                <a:latin typeface="+mn-lt"/>
              </a:rPr>
              <a:t>inside peer </a:t>
            </a:r>
            <a:r>
              <a:rPr lang="en-US" sz="1800" b="1" dirty="0" smtClean="0">
                <a:solidFill>
                  <a:srgbClr val="000000"/>
                </a:solidFill>
                <a:latin typeface="+mn-lt"/>
              </a:rPr>
              <a:t>can</a:t>
            </a:r>
            <a:r>
              <a:rPr lang="en-US" sz="1800" dirty="0" smtClean="0">
                <a:solidFill>
                  <a:srgbClr val="000000"/>
                </a:solidFill>
                <a:latin typeface="+mn-lt"/>
              </a:rPr>
              <a:t> </a:t>
            </a:r>
            <a:r>
              <a:rPr lang="en-US" sz="1800" dirty="0">
                <a:solidFill>
                  <a:srgbClr val="000000"/>
                </a:solidFill>
                <a:latin typeface="+mn-lt"/>
              </a:rPr>
              <a:t>initiate connection to </a:t>
            </a:r>
            <a:r>
              <a:rPr lang="en-US" sz="1800" dirty="0" smtClean="0">
                <a:solidFill>
                  <a:srgbClr val="000000"/>
                </a:solidFill>
                <a:latin typeface="+mn-lt"/>
              </a:rPr>
              <a:t>outside</a:t>
            </a:r>
            <a:endParaRPr lang="en-US" sz="1800" dirty="0">
              <a:solidFill>
                <a:srgbClr val="000000"/>
              </a:solidFill>
              <a:latin typeface="+mn-lt"/>
            </a:endParaRPr>
          </a:p>
          <a:p>
            <a:pPr marL="255651" lvl="0" indent="-255651" eaLnBrk="0" fontAlgn="base" hangingPunct="0">
              <a:spcAft>
                <a:spcPct val="0"/>
              </a:spcAft>
            </a:pPr>
            <a:r>
              <a:rPr lang="en-US" sz="1800" b="1" kern="1200" dirty="0">
                <a:solidFill>
                  <a:srgbClr val="000000"/>
                </a:solidFill>
                <a:latin typeface="+mn-lt"/>
              </a:rPr>
              <a:t>relay solution: </a:t>
            </a:r>
            <a:r>
              <a:rPr lang="en-US" sz="1800" kern="1200" dirty="0">
                <a:solidFill>
                  <a:srgbClr val="000000"/>
                </a:solidFill>
                <a:latin typeface="+mn-lt"/>
              </a:rPr>
              <a:t>Alice, Bob maintain open </a:t>
            </a:r>
            <a:r>
              <a:rPr lang="en-US" sz="1800" kern="1200" dirty="0" smtClean="0">
                <a:solidFill>
                  <a:srgbClr val="000000"/>
                </a:solidFill>
                <a:latin typeface="+mn-lt"/>
              </a:rPr>
              <a:t>connection to </a:t>
            </a:r>
            <a:r>
              <a:rPr lang="en-US" sz="1800" kern="1200" dirty="0">
                <a:solidFill>
                  <a:srgbClr val="000000"/>
                </a:solidFill>
                <a:latin typeface="+mn-lt"/>
              </a:rPr>
              <a:t>their </a:t>
            </a:r>
            <a:r>
              <a:rPr lang="en-US" sz="1800" kern="1200" dirty="0" smtClean="0">
                <a:solidFill>
                  <a:srgbClr val="000000"/>
                </a:solidFill>
                <a:latin typeface="+mn-lt"/>
              </a:rPr>
              <a:t>S</a:t>
            </a:r>
            <a:r>
              <a:rPr lang="en-US" sz="100" kern="1200" dirty="0" smtClean="0">
                <a:solidFill>
                  <a:srgbClr val="000000"/>
                </a:solidFill>
                <a:latin typeface="+mn-lt"/>
              </a:rPr>
              <a:t> </a:t>
            </a:r>
            <a:r>
              <a:rPr lang="en-US" sz="1800" kern="1200" dirty="0" smtClean="0">
                <a:solidFill>
                  <a:srgbClr val="000000"/>
                </a:solidFill>
                <a:latin typeface="+mn-lt"/>
              </a:rPr>
              <a:t>Ns</a:t>
            </a:r>
            <a:endParaRPr lang="en-US" sz="1800" kern="1200" dirty="0">
              <a:solidFill>
                <a:srgbClr val="000000"/>
              </a:solidFill>
              <a:latin typeface="+mn-lt"/>
            </a:endParaRPr>
          </a:p>
          <a:p>
            <a:pPr marL="741553" lvl="1" indent="-284353" eaLnBrk="0" fontAlgn="base" hangingPunct="0">
              <a:spcAft>
                <a:spcPct val="0"/>
              </a:spcAft>
              <a:buFont typeface="Arial" panose="020B0604020202020204" pitchFamily="34" charset="0"/>
              <a:buChar char="–"/>
            </a:pPr>
            <a:r>
              <a:rPr lang="en-US" sz="1800" kern="1200" dirty="0">
                <a:solidFill>
                  <a:srgbClr val="000000"/>
                </a:solidFill>
                <a:latin typeface="+mn-lt"/>
              </a:rPr>
              <a:t>Alice signals her S</a:t>
            </a:r>
            <a:r>
              <a:rPr lang="en-US" sz="100" kern="1200" dirty="0">
                <a:solidFill>
                  <a:srgbClr val="000000"/>
                </a:solidFill>
                <a:latin typeface="+mn-lt"/>
              </a:rPr>
              <a:t> </a:t>
            </a:r>
            <a:r>
              <a:rPr lang="en-US" sz="1800" kern="1200" dirty="0">
                <a:solidFill>
                  <a:srgbClr val="000000"/>
                </a:solidFill>
                <a:latin typeface="+mn-lt"/>
              </a:rPr>
              <a:t>N to connect to </a:t>
            </a:r>
            <a:r>
              <a:rPr lang="en-US" sz="1800" kern="1200" dirty="0" smtClean="0">
                <a:solidFill>
                  <a:srgbClr val="000000"/>
                </a:solidFill>
                <a:latin typeface="+mn-lt"/>
              </a:rPr>
              <a:t>Bob</a:t>
            </a:r>
          </a:p>
          <a:p>
            <a:pPr marL="741553" lvl="1" indent="-284353" eaLnBrk="0" fontAlgn="base" hangingPunct="0">
              <a:spcAft>
                <a:spcPct val="0"/>
              </a:spcAft>
              <a:buFont typeface="Arial" panose="020B0604020202020204" pitchFamily="34" charset="0"/>
              <a:buChar char="–"/>
            </a:pPr>
            <a:r>
              <a:rPr lang="en-US" sz="1800" kern="1200" dirty="0" smtClean="0">
                <a:solidFill>
                  <a:srgbClr val="000000"/>
                </a:solidFill>
                <a:latin typeface="+mn-lt"/>
              </a:rPr>
              <a:t>Alice</a:t>
            </a:r>
            <a:r>
              <a:rPr lang="en-US" altLang="ja-JP" sz="1800" kern="1200" dirty="0" smtClean="0">
                <a:solidFill>
                  <a:srgbClr val="000000"/>
                </a:solidFill>
                <a:latin typeface="+mn-lt"/>
              </a:rPr>
              <a:t>’s </a:t>
            </a:r>
            <a:r>
              <a:rPr lang="en-US" altLang="ja-JP" sz="1800" kern="1200" dirty="0">
                <a:solidFill>
                  <a:srgbClr val="000000"/>
                </a:solidFill>
                <a:latin typeface="+mn-lt"/>
              </a:rPr>
              <a:t>S</a:t>
            </a:r>
            <a:r>
              <a:rPr lang="en-US" altLang="ja-JP" sz="100" kern="1200" dirty="0">
                <a:solidFill>
                  <a:srgbClr val="000000"/>
                </a:solidFill>
                <a:latin typeface="+mn-lt"/>
              </a:rPr>
              <a:t> </a:t>
            </a:r>
            <a:r>
              <a:rPr lang="en-US" altLang="ja-JP" sz="1800" kern="1200" dirty="0">
                <a:solidFill>
                  <a:srgbClr val="000000"/>
                </a:solidFill>
                <a:latin typeface="+mn-lt"/>
              </a:rPr>
              <a:t>N connects to </a:t>
            </a:r>
            <a:r>
              <a:rPr lang="en-US" altLang="ja-JP" sz="1800" kern="1200" dirty="0" smtClean="0">
                <a:solidFill>
                  <a:srgbClr val="000000"/>
                </a:solidFill>
                <a:latin typeface="+mn-lt"/>
              </a:rPr>
              <a:t>Bob’s </a:t>
            </a:r>
            <a:r>
              <a:rPr lang="en-US" altLang="ja-JP" sz="1800" kern="1200" dirty="0">
                <a:solidFill>
                  <a:srgbClr val="000000"/>
                </a:solidFill>
                <a:latin typeface="+mn-lt"/>
              </a:rPr>
              <a:t>S</a:t>
            </a:r>
            <a:r>
              <a:rPr lang="en-US" altLang="ja-JP" sz="100" kern="1200" dirty="0">
                <a:solidFill>
                  <a:srgbClr val="000000"/>
                </a:solidFill>
                <a:latin typeface="+mn-lt"/>
              </a:rPr>
              <a:t> </a:t>
            </a:r>
            <a:r>
              <a:rPr lang="en-US" altLang="ja-JP" sz="1800" kern="1200" dirty="0">
                <a:solidFill>
                  <a:srgbClr val="000000"/>
                </a:solidFill>
                <a:latin typeface="+mn-lt"/>
              </a:rPr>
              <a:t>N</a:t>
            </a:r>
          </a:p>
          <a:p>
            <a:pPr marL="741553" lvl="1" indent="-284353" eaLnBrk="0" fontAlgn="base" hangingPunct="0">
              <a:spcAft>
                <a:spcPct val="0"/>
              </a:spcAft>
              <a:buFont typeface="Arial" panose="020B0604020202020204" pitchFamily="34" charset="0"/>
              <a:buChar char="–"/>
            </a:pPr>
            <a:r>
              <a:rPr lang="en-US" sz="1800" kern="1200" dirty="0" smtClean="0">
                <a:solidFill>
                  <a:srgbClr val="000000"/>
                </a:solidFill>
                <a:latin typeface="+mn-lt"/>
              </a:rPr>
              <a:t>Bob</a:t>
            </a:r>
            <a:r>
              <a:rPr lang="en-US" altLang="ja-JP" sz="1800" kern="1200" dirty="0" smtClean="0">
                <a:solidFill>
                  <a:srgbClr val="000000"/>
                </a:solidFill>
                <a:latin typeface="+mn-lt"/>
              </a:rPr>
              <a:t>’s </a:t>
            </a:r>
            <a:r>
              <a:rPr lang="en-US" altLang="ja-JP" sz="1800" kern="1200" dirty="0">
                <a:solidFill>
                  <a:srgbClr val="000000"/>
                </a:solidFill>
                <a:latin typeface="+mn-lt"/>
              </a:rPr>
              <a:t>S</a:t>
            </a:r>
            <a:r>
              <a:rPr lang="en-US" altLang="ja-JP" sz="100" kern="1200" dirty="0">
                <a:solidFill>
                  <a:srgbClr val="000000"/>
                </a:solidFill>
                <a:latin typeface="+mn-lt"/>
              </a:rPr>
              <a:t> </a:t>
            </a:r>
            <a:r>
              <a:rPr lang="en-US" altLang="ja-JP" sz="1800" kern="1200" dirty="0">
                <a:solidFill>
                  <a:srgbClr val="000000"/>
                </a:solidFill>
                <a:latin typeface="+mn-lt"/>
              </a:rPr>
              <a:t>N connects to Bob over open connection Bob initially initiated to his S</a:t>
            </a:r>
            <a:r>
              <a:rPr lang="en-US" altLang="ja-JP" sz="100" kern="1200" dirty="0">
                <a:solidFill>
                  <a:srgbClr val="000000"/>
                </a:solidFill>
                <a:latin typeface="+mn-lt"/>
              </a:rPr>
              <a:t> </a:t>
            </a:r>
            <a:r>
              <a:rPr lang="en-US" altLang="ja-JP" sz="1800" kern="1200" dirty="0" smtClean="0">
                <a:solidFill>
                  <a:srgbClr val="000000"/>
                </a:solidFill>
                <a:latin typeface="+mn-lt"/>
              </a:rPr>
              <a:t>N</a:t>
            </a:r>
            <a:endParaRPr lang="en-US" sz="1800" kern="1200" dirty="0">
              <a:solidFill>
                <a:srgbClr val="000000"/>
              </a:solidFill>
              <a:latin typeface="+mn-lt"/>
            </a:endParaRPr>
          </a:p>
        </p:txBody>
      </p:sp>
      <p:pic>
        <p:nvPicPr>
          <p:cNvPr id="98" name="Picture 97" descr="A diagram connects 3 main P Cs using skype. P C 1 connects 5 P Cs using skype. Bob is beside one of these P Cs. P C 2 connects to 4 other P Cs using skype. Alice is beside 1 of these P Cs. P C 3 connects to 4 other P Cs using skyp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6323" y="2038932"/>
            <a:ext cx="3558450" cy="3690246"/>
          </a:xfrm>
          <a:prstGeom prst="rect">
            <a:avLst/>
          </a:prstGeom>
        </p:spPr>
      </p:pic>
    </p:spTree>
    <p:extLst>
      <p:ext uri="{BB962C8B-B14F-4D97-AF65-F5344CB8AC3E}">
        <p14:creationId xmlns:p14="http://schemas.microsoft.com/office/powerpoint/2010/main" val="29540400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eaLnBrk="0" fontAlgn="base" hangingPunct="0">
              <a:spcBef>
                <a:spcPct val="0"/>
              </a:spcBef>
              <a:spcAft>
                <a:spcPct val="0"/>
              </a:spcAft>
              <a:buClrTx/>
              <a:defRPr/>
            </a:pPr>
            <a:r>
              <a:rPr lang="en-US" dirty="0" smtClean="0">
                <a:solidFill>
                  <a:schemeClr val="tx2"/>
                </a:solidFill>
                <a:latin typeface="Times New Roman" panose="02020603050405020304" pitchFamily="18" charset="0"/>
                <a:cs typeface="+mj-cs"/>
              </a:rPr>
              <a:t>Learning Objectives </a:t>
            </a:r>
            <a:r>
              <a:rPr lang="en-US" sz="2000" b="0" dirty="0" smtClean="0">
                <a:solidFill>
                  <a:schemeClr val="tx2"/>
                </a:solidFill>
                <a:latin typeface="Times New Roman" panose="02020603050405020304" pitchFamily="18" charset="0"/>
                <a:cs typeface="+mj-cs"/>
              </a:rPr>
              <a:t>(4 of 6)</a:t>
            </a:r>
            <a:endParaRPr lang="en-US" sz="2000" b="0" dirty="0">
              <a:solidFill>
                <a:schemeClr val="tx2"/>
              </a:solidFill>
              <a:latin typeface="Times New Roman" panose="02020603050405020304" pitchFamily="18" charset="0"/>
              <a:cs typeface="+mj-cs"/>
            </a:endParaRPr>
          </a:p>
        </p:txBody>
      </p:sp>
      <p:sp>
        <p:nvSpPr>
          <p:cNvPr id="8" name="Content Placeholder 7"/>
          <p:cNvSpPr>
            <a:spLocks noGrp="1"/>
          </p:cNvSpPr>
          <p:nvPr>
            <p:ph idx="1"/>
          </p:nvPr>
        </p:nvSpPr>
        <p:spPr>
          <a:xfrm>
            <a:off x="457200" y="1600201"/>
            <a:ext cx="8229600" cy="3834442"/>
          </a:xfrm>
        </p:spPr>
        <p:txBody>
          <a:bodyPr/>
          <a:lstStyle/>
          <a:p>
            <a:pPr marL="0" indent="0">
              <a:buNone/>
            </a:pPr>
            <a:r>
              <a:rPr lang="en-US" sz="2400" b="1" dirty="0">
                <a:solidFill>
                  <a:schemeClr val="tx2"/>
                </a:solidFill>
                <a:latin typeface="+mn-lt"/>
              </a:rPr>
              <a:t>9.1</a:t>
            </a:r>
            <a:r>
              <a:rPr lang="en-US" sz="2400" dirty="0">
                <a:latin typeface="+mn-lt"/>
              </a:rPr>
              <a:t> multimedia networking applications</a:t>
            </a:r>
          </a:p>
          <a:p>
            <a:pPr marL="0" indent="0">
              <a:buNone/>
            </a:pPr>
            <a:r>
              <a:rPr lang="en-US" sz="2400" b="1" dirty="0">
                <a:solidFill>
                  <a:schemeClr val="tx2"/>
                </a:solidFill>
                <a:latin typeface="+mn-lt"/>
              </a:rPr>
              <a:t>9.2 </a:t>
            </a:r>
            <a:r>
              <a:rPr lang="en-US" sz="2400" dirty="0">
                <a:latin typeface="+mn-lt"/>
              </a:rPr>
              <a:t>streaming </a:t>
            </a:r>
            <a:r>
              <a:rPr lang="en-US" sz="2400" b="1" dirty="0">
                <a:latin typeface="+mn-lt"/>
              </a:rPr>
              <a:t>stored</a:t>
            </a:r>
            <a:r>
              <a:rPr lang="en-US" sz="2400" dirty="0">
                <a:latin typeface="+mn-lt"/>
              </a:rPr>
              <a:t> video</a:t>
            </a:r>
          </a:p>
          <a:p>
            <a:pPr marL="0" indent="0">
              <a:buNone/>
            </a:pPr>
            <a:r>
              <a:rPr lang="en-US" sz="2400" b="1" dirty="0">
                <a:solidFill>
                  <a:schemeClr val="tx2"/>
                </a:solidFill>
                <a:latin typeface="+mn-lt"/>
              </a:rPr>
              <a:t>9.3</a:t>
            </a:r>
            <a:r>
              <a:rPr lang="en-US" sz="2400" dirty="0">
                <a:latin typeface="+mn-lt"/>
              </a:rPr>
              <a:t> </a:t>
            </a:r>
            <a:r>
              <a:rPr lang="en-US" sz="2400" dirty="0" smtClean="0">
                <a:latin typeface="+mn-lt"/>
              </a:rPr>
              <a:t>voice-over-I</a:t>
            </a:r>
            <a:r>
              <a:rPr lang="en-US" sz="100" dirty="0" smtClean="0">
                <a:latin typeface="+mn-lt"/>
              </a:rPr>
              <a:t> </a:t>
            </a:r>
            <a:r>
              <a:rPr lang="en-US" sz="2400" dirty="0" smtClean="0">
                <a:latin typeface="+mn-lt"/>
              </a:rPr>
              <a:t>P</a:t>
            </a:r>
            <a:endParaRPr lang="en-US" sz="2400" dirty="0">
              <a:latin typeface="+mn-lt"/>
            </a:endParaRPr>
          </a:p>
          <a:p>
            <a:pPr marL="0" indent="0">
              <a:buNone/>
            </a:pPr>
            <a:r>
              <a:rPr lang="en-US" sz="2400" b="1" dirty="0">
                <a:solidFill>
                  <a:schemeClr val="tx2"/>
                </a:solidFill>
                <a:latin typeface="+mn-lt"/>
              </a:rPr>
              <a:t>9.4</a:t>
            </a:r>
            <a:r>
              <a:rPr lang="en-US" sz="2400" dirty="0">
                <a:latin typeface="+mn-lt"/>
              </a:rPr>
              <a:t> </a:t>
            </a:r>
            <a:r>
              <a:rPr lang="en-US" sz="2400" b="1" dirty="0">
                <a:latin typeface="+mn-lt"/>
              </a:rPr>
              <a:t>protocols for real-time conversational applications</a:t>
            </a:r>
          </a:p>
          <a:p>
            <a:pPr marL="0" indent="0">
              <a:buNone/>
            </a:pPr>
            <a:r>
              <a:rPr lang="en-US" sz="2400" b="1" dirty="0">
                <a:solidFill>
                  <a:schemeClr val="tx2"/>
                </a:solidFill>
                <a:latin typeface="+mn-lt"/>
              </a:rPr>
              <a:t>9.5</a:t>
            </a:r>
            <a:r>
              <a:rPr lang="en-US" sz="2400" dirty="0">
                <a:latin typeface="+mn-lt"/>
              </a:rPr>
              <a:t> network support for </a:t>
            </a:r>
            <a:r>
              <a:rPr lang="en-US" sz="2400" dirty="0" smtClean="0">
                <a:latin typeface="+mn-lt"/>
              </a:rPr>
              <a:t>multimedia</a:t>
            </a:r>
            <a:endParaRPr lang="en-US" sz="2400" dirty="0">
              <a:latin typeface="+mn-lt"/>
            </a:endParaRPr>
          </a:p>
        </p:txBody>
      </p:sp>
    </p:spTree>
    <p:extLst>
      <p:ext uri="{BB962C8B-B14F-4D97-AF65-F5344CB8AC3E}">
        <p14:creationId xmlns:p14="http://schemas.microsoft.com/office/powerpoint/2010/main" val="10961949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Real-Time Protocol (R</a:t>
            </a:r>
            <a:r>
              <a:rPr lang="en-US" sz="100" dirty="0" smtClean="0">
                <a:latin typeface="Times New Roman" panose="02020603050405020304" pitchFamily="18" charset="0"/>
              </a:rPr>
              <a:t> </a:t>
            </a:r>
            <a:r>
              <a:rPr lang="en-US" dirty="0" smtClean="0">
                <a:latin typeface="Times New Roman" panose="02020603050405020304" pitchFamily="18" charset="0"/>
              </a:rPr>
              <a:t>T</a:t>
            </a:r>
            <a:r>
              <a:rPr lang="en-US" sz="100" dirty="0" smtClean="0">
                <a:latin typeface="Times New Roman" panose="02020603050405020304" pitchFamily="18" charset="0"/>
              </a:rPr>
              <a:t> </a:t>
            </a:r>
            <a:r>
              <a:rPr lang="en-US" dirty="0" smtClean="0">
                <a:latin typeface="Times New Roman" panose="02020603050405020304" pitchFamily="18" charset="0"/>
              </a:rPr>
              <a:t>P)</a:t>
            </a:r>
            <a:endParaRPr lang="en-US" dirty="0">
              <a:latin typeface="Times New Roman" panose="02020603050405020304" pitchFamily="18" charset="0"/>
            </a:endParaRPr>
          </a:p>
        </p:txBody>
      </p:sp>
      <p:sp>
        <p:nvSpPr>
          <p:cNvPr id="3" name="Content Placeholder 2"/>
          <p:cNvSpPr>
            <a:spLocks noGrp="1"/>
          </p:cNvSpPr>
          <p:nvPr>
            <p:ph type="body" idx="1"/>
          </p:nvPr>
        </p:nvSpPr>
        <p:spPr>
          <a:xfrm>
            <a:off x="457200" y="1600200"/>
            <a:ext cx="4055806" cy="4493508"/>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R</a:t>
            </a:r>
            <a:r>
              <a:rPr lang="en-US" sz="100" dirty="0">
                <a:solidFill>
                  <a:srgbClr val="000000"/>
                </a:solidFill>
                <a:latin typeface="Arial (Body)"/>
              </a:rPr>
              <a:t> </a:t>
            </a:r>
            <a:r>
              <a:rPr lang="en-US" sz="2400" dirty="0">
                <a:solidFill>
                  <a:srgbClr val="000000"/>
                </a:solidFill>
                <a:latin typeface="Arial (Body)"/>
              </a:rPr>
              <a:t>T</a:t>
            </a:r>
            <a:r>
              <a:rPr lang="en-US" sz="100" dirty="0">
                <a:solidFill>
                  <a:srgbClr val="000000"/>
                </a:solidFill>
                <a:latin typeface="Arial (Body)"/>
              </a:rPr>
              <a:t> </a:t>
            </a:r>
            <a:r>
              <a:rPr lang="en-US" sz="2400" dirty="0">
                <a:solidFill>
                  <a:srgbClr val="000000"/>
                </a:solidFill>
                <a:latin typeface="Arial (Body)"/>
              </a:rPr>
              <a:t>P specifies packet structure for packets carrying audio, video data</a:t>
            </a:r>
          </a:p>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R</a:t>
            </a:r>
            <a:r>
              <a:rPr lang="en-US" sz="100" dirty="0">
                <a:solidFill>
                  <a:srgbClr val="000000"/>
                </a:solidFill>
                <a:latin typeface="Arial (Body)"/>
              </a:rPr>
              <a:t> </a:t>
            </a:r>
            <a:r>
              <a:rPr lang="en-US" sz="2400" dirty="0">
                <a:solidFill>
                  <a:srgbClr val="000000"/>
                </a:solidFill>
                <a:latin typeface="Arial (Body)"/>
              </a:rPr>
              <a:t>F</a:t>
            </a:r>
            <a:r>
              <a:rPr lang="en-US" sz="100" dirty="0">
                <a:solidFill>
                  <a:srgbClr val="000000"/>
                </a:solidFill>
                <a:latin typeface="Arial (Body)"/>
              </a:rPr>
              <a:t> </a:t>
            </a:r>
            <a:r>
              <a:rPr lang="en-US" sz="2400" dirty="0">
                <a:solidFill>
                  <a:srgbClr val="000000"/>
                </a:solidFill>
                <a:latin typeface="Arial (Body)"/>
              </a:rPr>
              <a:t>C 3550</a:t>
            </a:r>
          </a:p>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R</a:t>
            </a:r>
            <a:r>
              <a:rPr lang="en-US" sz="100" dirty="0">
                <a:solidFill>
                  <a:srgbClr val="000000"/>
                </a:solidFill>
                <a:latin typeface="Arial (Body)"/>
              </a:rPr>
              <a:t> </a:t>
            </a:r>
            <a:r>
              <a:rPr lang="en-US" sz="2400" dirty="0">
                <a:solidFill>
                  <a:srgbClr val="000000"/>
                </a:solidFill>
                <a:latin typeface="Arial (Body)"/>
              </a:rPr>
              <a:t>T</a:t>
            </a:r>
            <a:r>
              <a:rPr lang="en-US" sz="100" dirty="0">
                <a:solidFill>
                  <a:srgbClr val="000000"/>
                </a:solidFill>
                <a:latin typeface="Arial (Body)"/>
              </a:rPr>
              <a:t> </a:t>
            </a:r>
            <a:r>
              <a:rPr lang="en-US" sz="2400" dirty="0">
                <a:solidFill>
                  <a:srgbClr val="000000"/>
                </a:solidFill>
                <a:latin typeface="Arial (Body)"/>
              </a:rPr>
              <a:t>P packet provides</a:t>
            </a: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payload type identification</a:t>
            </a: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packet sequence numbering</a:t>
            </a: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time </a:t>
            </a:r>
            <a:r>
              <a:rPr lang="en-US" sz="2400" dirty="0" smtClean="0">
                <a:solidFill>
                  <a:srgbClr val="000000"/>
                </a:solidFill>
                <a:latin typeface="Arial (Body)"/>
              </a:rPr>
              <a:t>stamping</a:t>
            </a:r>
          </a:p>
        </p:txBody>
      </p:sp>
      <p:sp>
        <p:nvSpPr>
          <p:cNvPr id="12" name="Text Placeholder 11"/>
          <p:cNvSpPr>
            <a:spLocks noGrp="1"/>
          </p:cNvSpPr>
          <p:nvPr>
            <p:ph type="body" idx="2"/>
          </p:nvPr>
        </p:nvSpPr>
        <p:spPr>
          <a:xfrm>
            <a:off x="4572000" y="1600200"/>
            <a:ext cx="4173794" cy="3473245"/>
          </a:xfrm>
        </p:spPr>
        <p:txBody>
          <a:bodyPr/>
          <a:lstStyle/>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R</a:t>
            </a:r>
            <a:r>
              <a:rPr lang="en-US" sz="100" dirty="0">
                <a:solidFill>
                  <a:srgbClr val="000000"/>
                </a:solidFill>
                <a:latin typeface="Arial (Body)"/>
              </a:rPr>
              <a:t> </a:t>
            </a:r>
            <a:r>
              <a:rPr lang="en-US" sz="2400" dirty="0">
                <a:solidFill>
                  <a:srgbClr val="000000"/>
                </a:solidFill>
                <a:latin typeface="Arial (Body)"/>
              </a:rPr>
              <a:t>T</a:t>
            </a:r>
            <a:r>
              <a:rPr lang="en-US" sz="100" dirty="0">
                <a:solidFill>
                  <a:srgbClr val="000000"/>
                </a:solidFill>
                <a:latin typeface="Arial (Body)"/>
              </a:rPr>
              <a:t> </a:t>
            </a:r>
            <a:r>
              <a:rPr lang="en-US" sz="2400" dirty="0">
                <a:solidFill>
                  <a:srgbClr val="000000"/>
                </a:solidFill>
                <a:latin typeface="Arial (Body)"/>
              </a:rPr>
              <a:t>P runs in end systems</a:t>
            </a:r>
          </a:p>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R</a:t>
            </a:r>
            <a:r>
              <a:rPr lang="en-US" sz="100" dirty="0">
                <a:solidFill>
                  <a:srgbClr val="000000"/>
                </a:solidFill>
                <a:latin typeface="Arial (Body)"/>
              </a:rPr>
              <a:t> </a:t>
            </a:r>
            <a:r>
              <a:rPr lang="en-US" sz="2400" dirty="0">
                <a:solidFill>
                  <a:srgbClr val="000000"/>
                </a:solidFill>
                <a:latin typeface="Arial (Body)"/>
              </a:rPr>
              <a:t>T</a:t>
            </a:r>
            <a:r>
              <a:rPr lang="en-US" sz="100" dirty="0">
                <a:solidFill>
                  <a:srgbClr val="000000"/>
                </a:solidFill>
                <a:latin typeface="Arial (Body)"/>
              </a:rPr>
              <a:t> </a:t>
            </a:r>
            <a:r>
              <a:rPr lang="en-US" sz="2400" dirty="0">
                <a:solidFill>
                  <a:srgbClr val="000000"/>
                </a:solidFill>
                <a:latin typeface="Arial (Body)"/>
              </a:rPr>
              <a:t>P packets encapsulated in U</a:t>
            </a:r>
            <a:r>
              <a:rPr lang="en-US" sz="100" dirty="0">
                <a:solidFill>
                  <a:srgbClr val="000000"/>
                </a:solidFill>
                <a:latin typeface="Arial (Body)"/>
              </a:rPr>
              <a:t> </a:t>
            </a:r>
            <a:r>
              <a:rPr lang="en-US" sz="2400" dirty="0">
                <a:solidFill>
                  <a:srgbClr val="000000"/>
                </a:solidFill>
                <a:latin typeface="Arial (Body)"/>
              </a:rPr>
              <a:t>D</a:t>
            </a:r>
            <a:r>
              <a:rPr lang="en-US" sz="100" dirty="0">
                <a:solidFill>
                  <a:srgbClr val="000000"/>
                </a:solidFill>
                <a:latin typeface="Arial (Body)"/>
              </a:rPr>
              <a:t> </a:t>
            </a:r>
            <a:r>
              <a:rPr lang="en-US" sz="2400" dirty="0">
                <a:solidFill>
                  <a:srgbClr val="000000"/>
                </a:solidFill>
                <a:latin typeface="Arial (Body)"/>
              </a:rPr>
              <a:t>P segments</a:t>
            </a:r>
          </a:p>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interoperability: if two V</a:t>
            </a:r>
            <a:r>
              <a:rPr lang="en-US" sz="100" dirty="0">
                <a:solidFill>
                  <a:srgbClr val="000000"/>
                </a:solidFill>
                <a:latin typeface="Arial (Body)"/>
              </a:rPr>
              <a:t> </a:t>
            </a:r>
            <a:r>
              <a:rPr lang="en-US" sz="2400" dirty="0">
                <a:solidFill>
                  <a:srgbClr val="000000"/>
                </a:solidFill>
                <a:latin typeface="Arial (Body)"/>
              </a:rPr>
              <a:t>o</a:t>
            </a:r>
            <a:r>
              <a:rPr lang="en-US" sz="100" dirty="0">
                <a:solidFill>
                  <a:srgbClr val="000000"/>
                </a:solidFill>
                <a:latin typeface="Arial (Body)"/>
              </a:rPr>
              <a:t> </a:t>
            </a:r>
            <a:r>
              <a:rPr lang="en-US" sz="2400" dirty="0">
                <a:solidFill>
                  <a:srgbClr val="000000"/>
                </a:solidFill>
                <a:latin typeface="Arial (Body)"/>
              </a:rPr>
              <a:t>I</a:t>
            </a:r>
            <a:r>
              <a:rPr lang="en-US" sz="100" dirty="0">
                <a:solidFill>
                  <a:srgbClr val="000000"/>
                </a:solidFill>
                <a:latin typeface="Arial (Body)"/>
              </a:rPr>
              <a:t> </a:t>
            </a:r>
            <a:r>
              <a:rPr lang="en-US" sz="2400" dirty="0">
                <a:solidFill>
                  <a:srgbClr val="000000"/>
                </a:solidFill>
                <a:latin typeface="Arial (Body)"/>
              </a:rPr>
              <a:t>P applications run R</a:t>
            </a:r>
            <a:r>
              <a:rPr lang="en-US" sz="100" dirty="0">
                <a:solidFill>
                  <a:srgbClr val="000000"/>
                </a:solidFill>
                <a:latin typeface="Arial (Body)"/>
              </a:rPr>
              <a:t> </a:t>
            </a:r>
            <a:r>
              <a:rPr lang="en-US" sz="2400" dirty="0">
                <a:solidFill>
                  <a:srgbClr val="000000"/>
                </a:solidFill>
                <a:latin typeface="Arial (Body)"/>
              </a:rPr>
              <a:t>T</a:t>
            </a:r>
            <a:r>
              <a:rPr lang="en-US" sz="100" dirty="0">
                <a:solidFill>
                  <a:srgbClr val="000000"/>
                </a:solidFill>
                <a:latin typeface="Arial (Body)"/>
              </a:rPr>
              <a:t> </a:t>
            </a:r>
            <a:r>
              <a:rPr lang="en-US" sz="2400" dirty="0">
                <a:solidFill>
                  <a:srgbClr val="000000"/>
                </a:solidFill>
                <a:latin typeface="Arial (Body)"/>
              </a:rPr>
              <a:t>P, they may be able to work </a:t>
            </a:r>
            <a:r>
              <a:rPr lang="en-US" sz="2400" dirty="0" smtClean="0">
                <a:solidFill>
                  <a:srgbClr val="000000"/>
                </a:solidFill>
                <a:latin typeface="Arial (Body)"/>
              </a:rPr>
              <a:t>together</a:t>
            </a:r>
            <a:endParaRPr lang="en-US" sz="2400" dirty="0">
              <a:solidFill>
                <a:srgbClr val="000000"/>
              </a:solidFill>
              <a:latin typeface="Arial (Body)"/>
            </a:endParaRPr>
          </a:p>
        </p:txBody>
      </p:sp>
    </p:spTree>
    <p:extLst>
      <p:ext uri="{BB962C8B-B14F-4D97-AF65-F5344CB8AC3E}">
        <p14:creationId xmlns:p14="http://schemas.microsoft.com/office/powerpoint/2010/main" val="1516726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pt-BR" dirty="0" smtClean="0">
                <a:latin typeface="Times New Roman" panose="02020603050405020304" pitchFamily="18" charset="0"/>
                <a:cs typeface="+mj-cs"/>
              </a:rPr>
              <a:t>Multimedia: Audio </a:t>
            </a:r>
            <a:r>
              <a:rPr lang="pt-BR" sz="2000" b="0" dirty="0" smtClean="0">
                <a:latin typeface="Times New Roman" panose="02020603050405020304" pitchFamily="18" charset="0"/>
                <a:cs typeface="+mj-cs"/>
              </a:rPr>
              <a:t>(2 of 2)</a:t>
            </a:r>
            <a:endParaRPr lang="en-US" sz="2000" b="0" dirty="0">
              <a:latin typeface="Times New Roman" panose="02020603050405020304" pitchFamily="18" charset="0"/>
              <a:cs typeface="+mj-cs"/>
            </a:endParaRPr>
          </a:p>
        </p:txBody>
      </p:sp>
      <p:sp>
        <p:nvSpPr>
          <p:cNvPr id="3" name="Content Placeholder 2"/>
          <p:cNvSpPr>
            <a:spLocks noGrp="1"/>
          </p:cNvSpPr>
          <p:nvPr>
            <p:ph type="body" idx="1"/>
          </p:nvPr>
        </p:nvSpPr>
        <p:spPr>
          <a:xfrm>
            <a:off x="457200" y="1600200"/>
            <a:ext cx="3952568" cy="2300600"/>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2000" kern="1200" dirty="0">
                <a:solidFill>
                  <a:srgbClr val="000000"/>
                </a:solidFill>
                <a:latin typeface="Arial (Body)"/>
              </a:rPr>
              <a:t>example: 8,000 samples/sec, 256 quantized values</a:t>
            </a:r>
            <a:r>
              <a:rPr lang="en-US" sz="2000" kern="1200" dirty="0" smtClean="0">
                <a:solidFill>
                  <a:srgbClr val="000000"/>
                </a:solidFill>
                <a:latin typeface="Arial (Body)"/>
              </a:rPr>
              <a:t>: 64,000 b</a:t>
            </a:r>
            <a:r>
              <a:rPr lang="en-US" sz="100" kern="1200" dirty="0" smtClean="0">
                <a:solidFill>
                  <a:srgbClr val="000000"/>
                </a:solidFill>
                <a:latin typeface="Arial (Body)"/>
              </a:rPr>
              <a:t> </a:t>
            </a:r>
            <a:r>
              <a:rPr lang="en-US" sz="2000" kern="1200" dirty="0" smtClean="0">
                <a:solidFill>
                  <a:srgbClr val="000000"/>
                </a:solidFill>
                <a:latin typeface="Arial (Body)"/>
              </a:rPr>
              <a:t>p</a:t>
            </a:r>
            <a:r>
              <a:rPr lang="en-US" sz="100" kern="1200" dirty="0" smtClean="0">
                <a:solidFill>
                  <a:srgbClr val="000000"/>
                </a:solidFill>
                <a:latin typeface="Arial (Body)"/>
              </a:rPr>
              <a:t> </a:t>
            </a:r>
            <a:r>
              <a:rPr lang="en-US" sz="2000" kern="1200" dirty="0" smtClean="0">
                <a:solidFill>
                  <a:srgbClr val="000000"/>
                </a:solidFill>
                <a:latin typeface="Arial (Body)"/>
              </a:rPr>
              <a:t>s</a:t>
            </a:r>
            <a:endParaRPr lang="en-US" sz="2000" kern="1200" dirty="0">
              <a:solidFill>
                <a:srgbClr val="000000"/>
              </a:solidFill>
              <a:latin typeface="Arial (Body)"/>
            </a:endParaRPr>
          </a:p>
          <a:p>
            <a:pPr marL="255651" lvl="0" indent="-255651" eaLnBrk="0" fontAlgn="base" hangingPunct="0">
              <a:spcAft>
                <a:spcPct val="0"/>
              </a:spcAft>
              <a:buFont typeface="Arial" panose="020B0604020202020204" pitchFamily="34" charset="0"/>
              <a:buChar char="•"/>
              <a:defRPr/>
            </a:pPr>
            <a:r>
              <a:rPr lang="en-US" sz="2000" kern="1200" dirty="0">
                <a:solidFill>
                  <a:srgbClr val="000000"/>
                </a:solidFill>
                <a:latin typeface="Arial (Body)"/>
              </a:rPr>
              <a:t>receiver converts bits back to analog signal:</a:t>
            </a:r>
          </a:p>
          <a:p>
            <a:pPr marL="741553" lvl="1" indent="-284353" eaLnBrk="0" fontAlgn="base" hangingPunct="0">
              <a:spcAft>
                <a:spcPct val="0"/>
              </a:spcAft>
              <a:buFont typeface="Arial" panose="020B0604020202020204" pitchFamily="34" charset="0"/>
              <a:buChar char="–"/>
              <a:defRPr/>
            </a:pPr>
            <a:r>
              <a:rPr lang="en-US" sz="2000" kern="1200" dirty="0">
                <a:solidFill>
                  <a:srgbClr val="000000"/>
                </a:solidFill>
                <a:latin typeface="Arial (Body)"/>
              </a:rPr>
              <a:t>some quality </a:t>
            </a:r>
            <a:r>
              <a:rPr lang="en-US" sz="2000" kern="1200" dirty="0" smtClean="0">
                <a:solidFill>
                  <a:srgbClr val="000000"/>
                </a:solidFill>
                <a:latin typeface="Arial (Body)"/>
              </a:rPr>
              <a:t>reduction</a:t>
            </a:r>
            <a:endParaRPr lang="en-US" sz="2000" kern="1200" dirty="0">
              <a:solidFill>
                <a:srgbClr val="000000"/>
              </a:solidFill>
              <a:latin typeface="Arial (Body)"/>
            </a:endParaRPr>
          </a:p>
        </p:txBody>
      </p:sp>
      <p:sp>
        <p:nvSpPr>
          <p:cNvPr id="5" name="Text Placeholder 4"/>
          <p:cNvSpPr>
            <a:spLocks noGrp="1"/>
          </p:cNvSpPr>
          <p:nvPr>
            <p:ph type="body" idx="2"/>
          </p:nvPr>
        </p:nvSpPr>
        <p:spPr>
          <a:xfrm>
            <a:off x="457200" y="3962400"/>
            <a:ext cx="3952568" cy="2163763"/>
          </a:xfrm>
        </p:spPr>
        <p:txBody>
          <a:bodyPr/>
          <a:lstStyle/>
          <a:p>
            <a:pPr marL="0" lvl="0" indent="0" eaLnBrk="0" fontAlgn="base" hangingPunct="0">
              <a:spcAft>
                <a:spcPct val="0"/>
              </a:spcAft>
              <a:buNone/>
              <a:defRPr/>
            </a:pPr>
            <a:r>
              <a:rPr lang="en-US" sz="2000" b="1" kern="1200" dirty="0">
                <a:solidFill>
                  <a:srgbClr val="000000"/>
                </a:solidFill>
                <a:latin typeface="Arial (Body)"/>
              </a:rPr>
              <a:t>example rates</a:t>
            </a:r>
          </a:p>
          <a:p>
            <a:pPr marL="255651" lvl="0" indent="-255651" eaLnBrk="0" fontAlgn="base" hangingPunct="0">
              <a:spcAft>
                <a:spcPct val="0"/>
              </a:spcAft>
              <a:buFont typeface="Arial" panose="020B0604020202020204" pitchFamily="34" charset="0"/>
              <a:buChar char="•"/>
              <a:defRPr/>
            </a:pPr>
            <a:r>
              <a:rPr lang="en-US" sz="2000" kern="1200" dirty="0">
                <a:solidFill>
                  <a:srgbClr val="000000"/>
                </a:solidFill>
                <a:latin typeface="Arial (Body)"/>
              </a:rPr>
              <a:t>C</a:t>
            </a:r>
            <a:r>
              <a:rPr lang="en-US" sz="100" kern="1200" dirty="0">
                <a:solidFill>
                  <a:srgbClr val="000000"/>
                </a:solidFill>
                <a:latin typeface="Arial (Body)"/>
              </a:rPr>
              <a:t> </a:t>
            </a:r>
            <a:r>
              <a:rPr lang="en-US" sz="2000" kern="1200" dirty="0">
                <a:solidFill>
                  <a:srgbClr val="000000"/>
                </a:solidFill>
                <a:latin typeface="Arial (Body)"/>
              </a:rPr>
              <a:t>D: 1.411 </a:t>
            </a:r>
            <a:r>
              <a:rPr lang="en-US" sz="2000" kern="1200" dirty="0" smtClean="0">
                <a:solidFill>
                  <a:srgbClr val="000000"/>
                </a:solidFill>
                <a:latin typeface="Arial (Body)"/>
              </a:rPr>
              <a:t>M</a:t>
            </a:r>
            <a:r>
              <a:rPr lang="en-US" sz="100" kern="1200" dirty="0" smtClean="0">
                <a:solidFill>
                  <a:srgbClr val="000000"/>
                </a:solidFill>
                <a:latin typeface="Arial (Body)"/>
              </a:rPr>
              <a:t> </a:t>
            </a:r>
            <a:r>
              <a:rPr lang="en-US" sz="2000" kern="1200" dirty="0" smtClean="0">
                <a:solidFill>
                  <a:srgbClr val="000000"/>
                </a:solidFill>
                <a:latin typeface="Arial (Body)"/>
              </a:rPr>
              <a:t>b</a:t>
            </a:r>
            <a:r>
              <a:rPr lang="en-US" sz="100" kern="1200" dirty="0" smtClean="0">
                <a:solidFill>
                  <a:srgbClr val="000000"/>
                </a:solidFill>
                <a:latin typeface="Arial (Body)"/>
              </a:rPr>
              <a:t> </a:t>
            </a:r>
            <a:r>
              <a:rPr lang="en-US" sz="2000" kern="1200" dirty="0" smtClean="0">
                <a:solidFill>
                  <a:srgbClr val="000000"/>
                </a:solidFill>
                <a:latin typeface="Arial (Body)"/>
              </a:rPr>
              <a:t>p</a:t>
            </a:r>
            <a:r>
              <a:rPr lang="en-US" sz="100" kern="1200" dirty="0" smtClean="0">
                <a:solidFill>
                  <a:srgbClr val="000000"/>
                </a:solidFill>
                <a:latin typeface="Arial (Body)"/>
              </a:rPr>
              <a:t> </a:t>
            </a:r>
            <a:r>
              <a:rPr lang="en-US" sz="2000" kern="1200" dirty="0" smtClean="0">
                <a:solidFill>
                  <a:srgbClr val="000000"/>
                </a:solidFill>
                <a:latin typeface="Arial (Body)"/>
              </a:rPr>
              <a:t>s</a:t>
            </a:r>
            <a:endParaRPr lang="en-US" sz="2000" kern="1200" dirty="0">
              <a:solidFill>
                <a:srgbClr val="000000"/>
              </a:solidFill>
              <a:latin typeface="Arial (Body)"/>
            </a:endParaRPr>
          </a:p>
          <a:p>
            <a:pPr marL="255651" lvl="0" indent="-255651" eaLnBrk="0" fontAlgn="base" hangingPunct="0">
              <a:spcAft>
                <a:spcPct val="0"/>
              </a:spcAft>
              <a:buFont typeface="Arial" panose="020B0604020202020204" pitchFamily="34" charset="0"/>
              <a:buChar char="•"/>
              <a:defRPr/>
            </a:pPr>
            <a:r>
              <a:rPr lang="en-US" sz="2000" kern="1200" dirty="0">
                <a:solidFill>
                  <a:srgbClr val="000000"/>
                </a:solidFill>
                <a:latin typeface="Arial (Body)"/>
              </a:rPr>
              <a:t>M</a:t>
            </a:r>
            <a:r>
              <a:rPr lang="en-US" sz="100" kern="1200" dirty="0">
                <a:solidFill>
                  <a:srgbClr val="000000"/>
                </a:solidFill>
                <a:latin typeface="Arial (Body)"/>
              </a:rPr>
              <a:t> </a:t>
            </a:r>
            <a:r>
              <a:rPr lang="en-US" sz="2000" kern="1200" dirty="0">
                <a:solidFill>
                  <a:srgbClr val="000000"/>
                </a:solidFill>
                <a:latin typeface="Arial (Body)"/>
              </a:rPr>
              <a:t>P</a:t>
            </a:r>
            <a:r>
              <a:rPr lang="en-US" sz="100" kern="1200" dirty="0">
                <a:solidFill>
                  <a:srgbClr val="000000"/>
                </a:solidFill>
                <a:latin typeface="Arial (Body)"/>
              </a:rPr>
              <a:t> </a:t>
            </a:r>
            <a:r>
              <a:rPr lang="en-US" sz="2000" kern="1200" dirty="0">
                <a:solidFill>
                  <a:srgbClr val="000000"/>
                </a:solidFill>
                <a:latin typeface="Arial (Body)"/>
              </a:rPr>
              <a:t>3: 96, 128, 160 k</a:t>
            </a:r>
            <a:r>
              <a:rPr lang="en-US" sz="100" kern="1200" dirty="0">
                <a:solidFill>
                  <a:srgbClr val="000000"/>
                </a:solidFill>
                <a:latin typeface="Arial (Body)"/>
              </a:rPr>
              <a:t> </a:t>
            </a:r>
            <a:r>
              <a:rPr lang="en-US" sz="2000" kern="1200" dirty="0">
                <a:solidFill>
                  <a:srgbClr val="000000"/>
                </a:solidFill>
                <a:latin typeface="Arial (Body)"/>
              </a:rPr>
              <a:t>b</a:t>
            </a:r>
            <a:r>
              <a:rPr lang="en-US" sz="100" kern="1200" dirty="0">
                <a:solidFill>
                  <a:srgbClr val="000000"/>
                </a:solidFill>
                <a:latin typeface="Arial (Body)"/>
              </a:rPr>
              <a:t> </a:t>
            </a:r>
            <a:r>
              <a:rPr lang="en-US" sz="2000" kern="1200" dirty="0">
                <a:solidFill>
                  <a:srgbClr val="000000"/>
                </a:solidFill>
                <a:latin typeface="Arial (Body)"/>
              </a:rPr>
              <a:t>p</a:t>
            </a:r>
            <a:r>
              <a:rPr lang="en-US" sz="100" kern="1200" dirty="0">
                <a:solidFill>
                  <a:srgbClr val="000000"/>
                </a:solidFill>
                <a:latin typeface="Arial (Body)"/>
              </a:rPr>
              <a:t> </a:t>
            </a:r>
            <a:r>
              <a:rPr lang="en-US" sz="2000" kern="1200" dirty="0">
                <a:solidFill>
                  <a:srgbClr val="000000"/>
                </a:solidFill>
                <a:latin typeface="Arial (Body)"/>
              </a:rPr>
              <a:t>s</a:t>
            </a:r>
          </a:p>
          <a:p>
            <a:pPr marL="255651" lvl="0" indent="-255651" eaLnBrk="0" fontAlgn="base" hangingPunct="0">
              <a:spcAft>
                <a:spcPct val="0"/>
              </a:spcAft>
              <a:buFont typeface="Arial" panose="020B0604020202020204" pitchFamily="34" charset="0"/>
              <a:buChar char="•"/>
              <a:defRPr/>
            </a:pPr>
            <a:r>
              <a:rPr lang="en-US" sz="2000" kern="1200" dirty="0">
                <a:solidFill>
                  <a:srgbClr val="000000"/>
                </a:solidFill>
                <a:latin typeface="Arial (Body)"/>
              </a:rPr>
              <a:t>Internet telephony: 5.3 k</a:t>
            </a:r>
            <a:r>
              <a:rPr lang="en-US" sz="100" kern="1200" dirty="0">
                <a:solidFill>
                  <a:srgbClr val="000000"/>
                </a:solidFill>
                <a:latin typeface="Arial (Body)"/>
              </a:rPr>
              <a:t> </a:t>
            </a:r>
            <a:r>
              <a:rPr lang="en-US" sz="2000" kern="1200" dirty="0">
                <a:solidFill>
                  <a:srgbClr val="000000"/>
                </a:solidFill>
                <a:latin typeface="Arial (Body)"/>
              </a:rPr>
              <a:t>b</a:t>
            </a:r>
            <a:r>
              <a:rPr lang="en-US" sz="100" kern="1200" dirty="0">
                <a:solidFill>
                  <a:srgbClr val="000000"/>
                </a:solidFill>
                <a:latin typeface="Arial (Body)"/>
              </a:rPr>
              <a:t> </a:t>
            </a:r>
            <a:r>
              <a:rPr lang="en-US" sz="2000" kern="1200" dirty="0">
                <a:solidFill>
                  <a:srgbClr val="000000"/>
                </a:solidFill>
                <a:latin typeface="Arial (Body)"/>
              </a:rPr>
              <a:t>p</a:t>
            </a:r>
            <a:r>
              <a:rPr lang="en-US" sz="100" kern="1200" dirty="0">
                <a:solidFill>
                  <a:srgbClr val="000000"/>
                </a:solidFill>
                <a:latin typeface="Arial (Body)"/>
              </a:rPr>
              <a:t> </a:t>
            </a:r>
            <a:r>
              <a:rPr lang="en-US" sz="2000" kern="1200" dirty="0">
                <a:solidFill>
                  <a:srgbClr val="000000"/>
                </a:solidFill>
                <a:latin typeface="Arial (Body)"/>
              </a:rPr>
              <a:t>s and </a:t>
            </a:r>
            <a:r>
              <a:rPr lang="en-US" sz="2000" kern="1200" dirty="0" smtClean="0">
                <a:solidFill>
                  <a:srgbClr val="000000"/>
                </a:solidFill>
                <a:latin typeface="Arial (Body)"/>
              </a:rPr>
              <a:t>up</a:t>
            </a:r>
            <a:endParaRPr lang="en-US" sz="2000" kern="1200" dirty="0">
              <a:solidFill>
                <a:srgbClr val="000000"/>
              </a:solidFill>
              <a:latin typeface="Arial (Body)"/>
            </a:endParaRPr>
          </a:p>
        </p:txBody>
      </p:sp>
      <p:pic>
        <p:nvPicPr>
          <p:cNvPr id="4" name="Picture 3" descr="A graph plots audio signal amplitude over time. A curve rises and falls along the x axis. The curve is the analog signal. Below the curve, are 16 bars of varying height, the tops reaching the curve. This is the sampling rate, N samples per second. The top of each bar is the quantized value of analog value. The gap between the top of each bar and the curve is the quantization error."/>
          <p:cNvPicPr>
            <a:picLocks noChangeAspect="1"/>
          </p:cNvPicPr>
          <p:nvPr/>
        </p:nvPicPr>
        <p:blipFill>
          <a:blip r:embed="rId2"/>
          <a:stretch>
            <a:fillRect/>
          </a:stretch>
        </p:blipFill>
        <p:spPr>
          <a:xfrm>
            <a:off x="4931641" y="1909472"/>
            <a:ext cx="3524902" cy="2987299"/>
          </a:xfrm>
          <a:prstGeom prst="rect">
            <a:avLst/>
          </a:prstGeom>
        </p:spPr>
      </p:pic>
    </p:spTree>
    <p:extLst>
      <p:ext uri="{BB962C8B-B14F-4D97-AF65-F5344CB8AC3E}">
        <p14:creationId xmlns:p14="http://schemas.microsoft.com/office/powerpoint/2010/main" val="962027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R</a:t>
            </a:r>
            <a:r>
              <a:rPr lang="en-US" sz="100" dirty="0" smtClean="0">
                <a:latin typeface="Times New Roman" panose="02020603050405020304" pitchFamily="18" charset="0"/>
              </a:rPr>
              <a:t> </a:t>
            </a:r>
            <a:r>
              <a:rPr lang="en-US" dirty="0" smtClean="0">
                <a:latin typeface="Times New Roman" panose="02020603050405020304" pitchFamily="18" charset="0"/>
              </a:rPr>
              <a:t>T</a:t>
            </a:r>
            <a:r>
              <a:rPr lang="en-US" sz="100" dirty="0" smtClean="0">
                <a:latin typeface="Times New Roman" panose="02020603050405020304" pitchFamily="18" charset="0"/>
              </a:rPr>
              <a:t> </a:t>
            </a:r>
            <a:r>
              <a:rPr lang="en-US" dirty="0" smtClean="0">
                <a:latin typeface="Times New Roman" panose="02020603050405020304" pitchFamily="18" charset="0"/>
              </a:rPr>
              <a:t>P Runs on Top of U</a:t>
            </a:r>
            <a:r>
              <a:rPr lang="en-US" sz="100" dirty="0" smtClean="0">
                <a:latin typeface="Times New Roman" panose="02020603050405020304" pitchFamily="18" charset="0"/>
              </a:rPr>
              <a:t> </a:t>
            </a:r>
            <a:r>
              <a:rPr lang="en-US" dirty="0" smtClean="0">
                <a:latin typeface="Times New Roman" panose="02020603050405020304" pitchFamily="18" charset="0"/>
              </a:rPr>
              <a:t>D</a:t>
            </a:r>
            <a:r>
              <a:rPr lang="en-US" sz="100" dirty="0" smtClean="0">
                <a:latin typeface="Times New Roman" panose="02020603050405020304" pitchFamily="18" charset="0"/>
              </a:rPr>
              <a:t> </a:t>
            </a:r>
            <a:r>
              <a:rPr lang="en-US" dirty="0" smtClean="0">
                <a:latin typeface="Times New Roman" panose="02020603050405020304" pitchFamily="18" charset="0"/>
              </a:rPr>
              <a:t>P</a:t>
            </a:r>
            <a:endParaRPr lang="en-US" dirty="0">
              <a:latin typeface="Times New Roman" panose="02020603050405020304" pitchFamily="18" charset="0"/>
            </a:endParaRPr>
          </a:p>
        </p:txBody>
      </p:sp>
      <p:sp>
        <p:nvSpPr>
          <p:cNvPr id="3" name="Content Placeholder 2"/>
          <p:cNvSpPr>
            <a:spLocks noGrp="1"/>
          </p:cNvSpPr>
          <p:nvPr>
            <p:ph type="body" idx="1"/>
          </p:nvPr>
        </p:nvSpPr>
        <p:spPr>
          <a:xfrm>
            <a:off x="457200" y="1600200"/>
            <a:ext cx="4748981" cy="3447067"/>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defRPr/>
            </a:pPr>
            <a:r>
              <a:rPr lang="en-US" sz="2400" kern="1200" dirty="0" smtClean="0">
                <a:solidFill>
                  <a:srgbClr val="000000"/>
                </a:solidFill>
                <a:latin typeface="Arial (Body)"/>
              </a:rPr>
              <a:t>R</a:t>
            </a:r>
            <a:r>
              <a:rPr lang="en-US" sz="100" kern="1200" dirty="0" smtClean="0">
                <a:solidFill>
                  <a:srgbClr val="000000"/>
                </a:solidFill>
                <a:latin typeface="Arial (Body)"/>
              </a:rPr>
              <a:t> </a:t>
            </a:r>
            <a:r>
              <a:rPr lang="en-US" sz="2400" kern="1200" dirty="0" smtClean="0">
                <a:solidFill>
                  <a:srgbClr val="000000"/>
                </a:solidFill>
                <a:latin typeface="Arial (Body)"/>
              </a:rPr>
              <a:t>T</a:t>
            </a:r>
            <a:r>
              <a:rPr lang="en-US" sz="100" kern="1200" dirty="0" smtClean="0">
                <a:solidFill>
                  <a:srgbClr val="000000"/>
                </a:solidFill>
                <a:latin typeface="Arial (Body)"/>
              </a:rPr>
              <a:t> </a:t>
            </a:r>
            <a:r>
              <a:rPr lang="en-US" sz="2400" kern="1200" dirty="0" smtClean="0">
                <a:solidFill>
                  <a:srgbClr val="000000"/>
                </a:solidFill>
                <a:latin typeface="Arial (Body)"/>
              </a:rPr>
              <a:t>P libraries </a:t>
            </a:r>
            <a:r>
              <a:rPr lang="en-US" sz="2400" kern="1200" dirty="0">
                <a:solidFill>
                  <a:srgbClr val="000000"/>
                </a:solidFill>
                <a:latin typeface="Arial (Body)"/>
              </a:rPr>
              <a:t>provide transport-layer </a:t>
            </a:r>
            <a:r>
              <a:rPr lang="en-US" sz="2400" kern="1200" dirty="0" smtClean="0">
                <a:solidFill>
                  <a:srgbClr val="000000"/>
                </a:solidFill>
                <a:latin typeface="Arial (Body)"/>
              </a:rPr>
              <a:t>interface that </a:t>
            </a:r>
            <a:r>
              <a:rPr lang="en-US" sz="2400" kern="1200" dirty="0">
                <a:solidFill>
                  <a:srgbClr val="000000"/>
                </a:solidFill>
                <a:latin typeface="Arial (Body)"/>
              </a:rPr>
              <a:t>extends </a:t>
            </a:r>
            <a:r>
              <a:rPr lang="en-US" sz="2400" kern="1200" dirty="0" smtClean="0">
                <a:solidFill>
                  <a:srgbClr val="000000"/>
                </a:solidFill>
                <a:latin typeface="Arial (Body)"/>
              </a:rPr>
              <a:t>U</a:t>
            </a:r>
            <a:r>
              <a:rPr lang="en-US" sz="100" kern="1200" dirty="0" smtClean="0">
                <a:solidFill>
                  <a:srgbClr val="000000"/>
                </a:solidFill>
                <a:latin typeface="Arial (Body)"/>
              </a:rPr>
              <a:t> </a:t>
            </a:r>
            <a:r>
              <a:rPr lang="en-US" sz="2400" kern="1200" dirty="0" smtClean="0">
                <a:solidFill>
                  <a:srgbClr val="000000"/>
                </a:solidFill>
                <a:latin typeface="Arial (Body)"/>
              </a:rPr>
              <a:t>D</a:t>
            </a:r>
            <a:r>
              <a:rPr lang="en-US" sz="100" kern="1200" dirty="0" smtClean="0">
                <a:solidFill>
                  <a:srgbClr val="000000"/>
                </a:solidFill>
                <a:latin typeface="Arial (Body)"/>
              </a:rPr>
              <a:t> </a:t>
            </a:r>
            <a:r>
              <a:rPr lang="en-US" sz="2400" kern="1200" dirty="0" smtClean="0">
                <a:solidFill>
                  <a:srgbClr val="000000"/>
                </a:solidFill>
                <a:latin typeface="Arial (Body)"/>
              </a:rPr>
              <a:t>P:</a:t>
            </a:r>
            <a:endParaRPr lang="en-US" sz="2400" kern="1200" dirty="0">
              <a:solidFill>
                <a:srgbClr val="000000"/>
              </a:solidFill>
              <a:latin typeface="Arial (Body)"/>
            </a:endParaRPr>
          </a:p>
          <a:p>
            <a:pPr marL="741553" lvl="1" indent="-284353" eaLnBrk="0" fontAlgn="base" hangingPunct="0">
              <a:spcAft>
                <a:spcPct val="0"/>
              </a:spcAft>
              <a:buFont typeface="Arial" panose="020B0604020202020204" pitchFamily="34" charset="0"/>
              <a:buChar char="–"/>
              <a:defRPr/>
            </a:pPr>
            <a:r>
              <a:rPr lang="en-US" sz="2400" kern="1200" dirty="0" smtClean="0">
                <a:solidFill>
                  <a:srgbClr val="000000"/>
                </a:solidFill>
                <a:latin typeface="Arial (Body)"/>
              </a:rPr>
              <a:t>port </a:t>
            </a:r>
            <a:r>
              <a:rPr lang="en-US" sz="2400" kern="1200" dirty="0">
                <a:solidFill>
                  <a:srgbClr val="000000"/>
                </a:solidFill>
                <a:latin typeface="Arial (Body)"/>
              </a:rPr>
              <a:t>numbers, </a:t>
            </a:r>
            <a:r>
              <a:rPr lang="en-US" sz="2400" kern="1200" dirty="0" smtClean="0">
                <a:solidFill>
                  <a:srgbClr val="000000"/>
                </a:solidFill>
                <a:latin typeface="Arial (Body)"/>
              </a:rPr>
              <a:t>I</a:t>
            </a:r>
            <a:r>
              <a:rPr lang="en-US" sz="100" kern="1200" dirty="0" smtClean="0">
                <a:solidFill>
                  <a:srgbClr val="000000"/>
                </a:solidFill>
                <a:latin typeface="Arial (Body)"/>
              </a:rPr>
              <a:t> </a:t>
            </a:r>
            <a:r>
              <a:rPr lang="en-US" sz="2400" kern="1200" dirty="0" smtClean="0">
                <a:solidFill>
                  <a:srgbClr val="000000"/>
                </a:solidFill>
                <a:latin typeface="Arial (Body)"/>
              </a:rPr>
              <a:t>P </a:t>
            </a:r>
            <a:r>
              <a:rPr lang="en-US" sz="2400" kern="1200" dirty="0">
                <a:solidFill>
                  <a:srgbClr val="000000"/>
                </a:solidFill>
                <a:latin typeface="Arial (Body)"/>
              </a:rPr>
              <a:t>addresses</a:t>
            </a:r>
          </a:p>
          <a:p>
            <a:pPr marL="741553" lvl="1" indent="-284353" eaLnBrk="0" fontAlgn="base" hangingPunct="0">
              <a:spcAft>
                <a:spcPct val="0"/>
              </a:spcAft>
              <a:buFont typeface="Arial" panose="020B0604020202020204" pitchFamily="34" charset="0"/>
              <a:buChar char="–"/>
              <a:defRPr/>
            </a:pPr>
            <a:r>
              <a:rPr lang="en-US" sz="2400" kern="1200" dirty="0" smtClean="0">
                <a:solidFill>
                  <a:srgbClr val="000000"/>
                </a:solidFill>
                <a:latin typeface="Arial (Body)"/>
              </a:rPr>
              <a:t>payload </a:t>
            </a:r>
            <a:r>
              <a:rPr lang="en-US" sz="2400" kern="1200" dirty="0">
                <a:solidFill>
                  <a:srgbClr val="000000"/>
                </a:solidFill>
                <a:latin typeface="Arial (Body)"/>
              </a:rPr>
              <a:t>type identification</a:t>
            </a:r>
          </a:p>
          <a:p>
            <a:pPr marL="741553" lvl="1" indent="-284353" eaLnBrk="0" fontAlgn="base" hangingPunct="0">
              <a:spcAft>
                <a:spcPct val="0"/>
              </a:spcAft>
              <a:buFont typeface="Arial" panose="020B0604020202020204" pitchFamily="34" charset="0"/>
              <a:buChar char="–"/>
              <a:defRPr/>
            </a:pPr>
            <a:r>
              <a:rPr lang="en-US" sz="2400" kern="1200" dirty="0" smtClean="0">
                <a:solidFill>
                  <a:srgbClr val="000000"/>
                </a:solidFill>
                <a:latin typeface="Arial (Body)"/>
              </a:rPr>
              <a:t>packet </a:t>
            </a:r>
            <a:r>
              <a:rPr lang="en-US" sz="2400" kern="1200" dirty="0">
                <a:solidFill>
                  <a:srgbClr val="000000"/>
                </a:solidFill>
                <a:latin typeface="Arial (Body)"/>
              </a:rPr>
              <a:t>sequence numbering</a:t>
            </a:r>
          </a:p>
          <a:p>
            <a:pPr marL="741553" lvl="1" indent="-284353" eaLnBrk="0" fontAlgn="base" hangingPunct="0">
              <a:spcAft>
                <a:spcPct val="0"/>
              </a:spcAft>
              <a:buFont typeface="Arial" panose="020B0604020202020204" pitchFamily="34" charset="0"/>
              <a:buChar char="–"/>
              <a:defRPr/>
            </a:pPr>
            <a:r>
              <a:rPr lang="en-US" sz="2400" kern="1200" dirty="0" smtClean="0">
                <a:solidFill>
                  <a:srgbClr val="000000"/>
                </a:solidFill>
                <a:latin typeface="Arial (Body)"/>
              </a:rPr>
              <a:t>time-stamping</a:t>
            </a:r>
            <a:endParaRPr lang="en-US" sz="2400" kern="1200" dirty="0">
              <a:solidFill>
                <a:srgbClr val="000000"/>
              </a:solidFill>
              <a:latin typeface="Arial (Body)"/>
            </a:endParaRPr>
          </a:p>
        </p:txBody>
      </p:sp>
      <p:pic>
        <p:nvPicPr>
          <p:cNvPr id="7" name="Picture 4" descr="A table has 6 rows. Rows 2 and 3 make up the transport layer. Row 1, application. Row 2, R T P. Row 3, U D P. Row 4, I P. Row 5, data link. Row 6, physic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5359" y="2171378"/>
            <a:ext cx="2889560" cy="26510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245291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R</a:t>
            </a:r>
            <a:r>
              <a:rPr lang="en-US" sz="100" dirty="0" smtClean="0">
                <a:latin typeface="Times New Roman" panose="02020603050405020304" pitchFamily="18" charset="0"/>
              </a:rPr>
              <a:t> </a:t>
            </a:r>
            <a:r>
              <a:rPr lang="en-US" dirty="0" smtClean="0">
                <a:latin typeface="Times New Roman" panose="02020603050405020304" pitchFamily="18" charset="0"/>
              </a:rPr>
              <a:t>T</a:t>
            </a:r>
            <a:r>
              <a:rPr lang="en-US" sz="100" dirty="0" smtClean="0">
                <a:latin typeface="Times New Roman" panose="02020603050405020304" pitchFamily="18" charset="0"/>
              </a:rPr>
              <a:t> </a:t>
            </a:r>
            <a:r>
              <a:rPr lang="en-US" dirty="0" smtClean="0">
                <a:latin typeface="Times New Roman" panose="02020603050405020304" pitchFamily="18" charset="0"/>
              </a:rPr>
              <a:t>P Example</a:t>
            </a:r>
            <a:endParaRPr lang="en-US" dirty="0">
              <a:latin typeface="Times New Roman" panose="02020603050405020304" pitchFamily="18" charset="0"/>
            </a:endParaRPr>
          </a:p>
        </p:txBody>
      </p:sp>
      <p:sp>
        <p:nvSpPr>
          <p:cNvPr id="3" name="Content Placeholder 2"/>
          <p:cNvSpPr>
            <a:spLocks noGrp="1"/>
          </p:cNvSpPr>
          <p:nvPr>
            <p:ph type="body" idx="1"/>
          </p:nvPr>
        </p:nvSpPr>
        <p:spPr>
          <a:xfrm>
            <a:off x="457199" y="1600200"/>
            <a:ext cx="4395019" cy="4262675"/>
          </a:xfrm>
        </p:spPr>
        <p:txBody>
          <a:bodyPr wrap="square" lIns="91425" tIns="91425" rIns="91425" bIns="91425">
            <a:spAutoFit/>
          </a:bodyPr>
          <a:lstStyle/>
          <a:p>
            <a:pPr marL="0" lvl="0" indent="0" eaLnBrk="0" fontAlgn="base" hangingPunct="0">
              <a:spcAft>
                <a:spcPct val="0"/>
              </a:spcAft>
              <a:buNone/>
              <a:defRPr/>
            </a:pPr>
            <a:r>
              <a:rPr lang="en-US" sz="2400" b="1" dirty="0">
                <a:solidFill>
                  <a:srgbClr val="000000"/>
                </a:solidFill>
                <a:latin typeface="Arial (Body)"/>
              </a:rPr>
              <a:t>example: </a:t>
            </a:r>
            <a:r>
              <a:rPr lang="en-US" sz="2400" dirty="0">
                <a:solidFill>
                  <a:srgbClr val="000000"/>
                </a:solidFill>
                <a:latin typeface="Arial (Body)"/>
              </a:rPr>
              <a:t>sending 64 kbps </a:t>
            </a:r>
            <a:r>
              <a:rPr lang="pt-BR" sz="2400" dirty="0" smtClean="0">
                <a:solidFill>
                  <a:srgbClr val="000000"/>
                </a:solidFill>
                <a:latin typeface="Arial (Body)"/>
              </a:rPr>
              <a:t>P</a:t>
            </a:r>
            <a:r>
              <a:rPr lang="pt-BR" sz="100" dirty="0" smtClean="0">
                <a:solidFill>
                  <a:srgbClr val="000000"/>
                </a:solidFill>
                <a:latin typeface="Arial (Body)"/>
              </a:rPr>
              <a:t> </a:t>
            </a:r>
            <a:r>
              <a:rPr lang="pt-BR" sz="2400" dirty="0" smtClean="0">
                <a:solidFill>
                  <a:srgbClr val="000000"/>
                </a:solidFill>
                <a:latin typeface="Arial (Body)"/>
              </a:rPr>
              <a:t>C</a:t>
            </a:r>
            <a:r>
              <a:rPr lang="pt-BR" sz="100" dirty="0" smtClean="0">
                <a:solidFill>
                  <a:srgbClr val="000000"/>
                </a:solidFill>
                <a:latin typeface="Arial (Body)"/>
              </a:rPr>
              <a:t> </a:t>
            </a:r>
            <a:r>
              <a:rPr lang="pt-BR" sz="2400" dirty="0" smtClean="0">
                <a:solidFill>
                  <a:srgbClr val="000000"/>
                </a:solidFill>
                <a:latin typeface="Arial (Body)"/>
              </a:rPr>
              <a:t>M</a:t>
            </a:r>
            <a:r>
              <a:rPr lang="pt-BR" sz="100" dirty="0" smtClean="0">
                <a:solidFill>
                  <a:srgbClr val="000000"/>
                </a:solidFill>
                <a:latin typeface="Arial (Body)"/>
              </a:rPr>
              <a:t> </a:t>
            </a:r>
            <a:r>
              <a:rPr lang="pt-BR" sz="2400" dirty="0" smtClean="0">
                <a:solidFill>
                  <a:srgbClr val="000000"/>
                </a:solidFill>
                <a:latin typeface="Arial (Body)"/>
              </a:rPr>
              <a:t>-</a:t>
            </a:r>
            <a:r>
              <a:rPr lang="pt-BR" sz="100" dirty="0" smtClean="0">
                <a:solidFill>
                  <a:srgbClr val="000000"/>
                </a:solidFill>
                <a:latin typeface="Arial (Body)"/>
              </a:rPr>
              <a:t> </a:t>
            </a:r>
            <a:r>
              <a:rPr lang="pt-BR" sz="2400" dirty="0" smtClean="0">
                <a:solidFill>
                  <a:srgbClr val="000000"/>
                </a:solidFill>
                <a:latin typeface="Arial (Body)"/>
              </a:rPr>
              <a:t>encode</a:t>
            </a:r>
            <a:r>
              <a:rPr lang="pt-BR" sz="100" dirty="0" smtClean="0">
                <a:solidFill>
                  <a:srgbClr val="000000"/>
                </a:solidFill>
                <a:latin typeface="Arial (Body)"/>
              </a:rPr>
              <a:t> </a:t>
            </a:r>
            <a:r>
              <a:rPr lang="pt-BR" sz="2400" dirty="0" smtClean="0">
                <a:solidFill>
                  <a:srgbClr val="000000"/>
                </a:solidFill>
                <a:latin typeface="Arial (Body)"/>
              </a:rPr>
              <a:t>d</a:t>
            </a:r>
            <a:r>
              <a:rPr lang="en-US" sz="2400" dirty="0" smtClean="0">
                <a:solidFill>
                  <a:srgbClr val="000000"/>
                </a:solidFill>
                <a:latin typeface="Arial (Body)"/>
              </a:rPr>
              <a:t>voice </a:t>
            </a:r>
            <a:r>
              <a:rPr lang="en-US" sz="2400" dirty="0">
                <a:solidFill>
                  <a:srgbClr val="000000"/>
                </a:solidFill>
                <a:latin typeface="Arial (Body)"/>
              </a:rPr>
              <a:t>over </a:t>
            </a:r>
            <a:r>
              <a:rPr lang="en-US" sz="2400" dirty="0" smtClean="0">
                <a:solidFill>
                  <a:srgbClr val="000000"/>
                </a:solidFill>
                <a:latin typeface="Arial (Body)"/>
              </a:rPr>
              <a:t>R</a:t>
            </a:r>
            <a:r>
              <a:rPr lang="en-US" sz="100" dirty="0" smtClean="0">
                <a:solidFill>
                  <a:srgbClr val="000000"/>
                </a:solidFill>
                <a:latin typeface="Arial (Body)"/>
              </a:rPr>
              <a:t> </a:t>
            </a:r>
            <a:r>
              <a:rPr lang="en-US" sz="2400" dirty="0" smtClean="0">
                <a:solidFill>
                  <a:srgbClr val="000000"/>
                </a:solidFill>
                <a:latin typeface="Arial (Body)"/>
              </a:rPr>
              <a:t>T</a:t>
            </a:r>
            <a:r>
              <a:rPr lang="en-US" sz="100" dirty="0" smtClean="0">
                <a:solidFill>
                  <a:srgbClr val="000000"/>
                </a:solidFill>
                <a:latin typeface="Arial (Body)"/>
              </a:rPr>
              <a:t> </a:t>
            </a:r>
            <a:r>
              <a:rPr lang="en-US" sz="2400" dirty="0" smtClean="0">
                <a:solidFill>
                  <a:srgbClr val="000000"/>
                </a:solidFill>
                <a:latin typeface="Arial (Body)"/>
              </a:rPr>
              <a:t>P</a:t>
            </a:r>
            <a:endParaRPr lang="en-US" sz="2400" dirty="0">
              <a:solidFill>
                <a:srgbClr val="000000"/>
              </a:solidFill>
              <a:latin typeface="Arial (Body)"/>
            </a:endParaRPr>
          </a:p>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application collects encoded data in chunks, e.g., every 20 msec = 160 bytes in a chunk</a:t>
            </a:r>
          </a:p>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audio chunk + </a:t>
            </a:r>
            <a:r>
              <a:rPr lang="en-US" sz="2400" dirty="0" smtClean="0">
                <a:solidFill>
                  <a:srgbClr val="000000"/>
                </a:solidFill>
                <a:latin typeface="Arial (Body)"/>
              </a:rPr>
              <a:t>R</a:t>
            </a:r>
            <a:r>
              <a:rPr lang="en-US" sz="100" dirty="0" smtClean="0">
                <a:solidFill>
                  <a:srgbClr val="000000"/>
                </a:solidFill>
                <a:latin typeface="Arial (Body)"/>
              </a:rPr>
              <a:t> </a:t>
            </a:r>
            <a:r>
              <a:rPr lang="en-US" sz="2400" dirty="0" smtClean="0">
                <a:solidFill>
                  <a:srgbClr val="000000"/>
                </a:solidFill>
                <a:latin typeface="Arial (Body)"/>
              </a:rPr>
              <a:t>T</a:t>
            </a:r>
            <a:r>
              <a:rPr lang="en-US" sz="100" dirty="0" smtClean="0">
                <a:solidFill>
                  <a:srgbClr val="000000"/>
                </a:solidFill>
                <a:latin typeface="Arial (Body)"/>
              </a:rPr>
              <a:t> </a:t>
            </a:r>
            <a:r>
              <a:rPr lang="en-US" sz="2400" dirty="0" smtClean="0">
                <a:solidFill>
                  <a:srgbClr val="000000"/>
                </a:solidFill>
                <a:latin typeface="Arial (Body)"/>
              </a:rPr>
              <a:t>P header </a:t>
            </a:r>
            <a:r>
              <a:rPr lang="en-US" sz="2400" dirty="0">
                <a:solidFill>
                  <a:srgbClr val="000000"/>
                </a:solidFill>
                <a:latin typeface="Arial (Body)"/>
              </a:rPr>
              <a:t>form </a:t>
            </a:r>
            <a:r>
              <a:rPr lang="en-US" sz="2400" dirty="0" smtClean="0">
                <a:solidFill>
                  <a:srgbClr val="000000"/>
                </a:solidFill>
                <a:latin typeface="Arial (Body)"/>
              </a:rPr>
              <a:t>R</a:t>
            </a:r>
            <a:r>
              <a:rPr lang="en-US" sz="100" dirty="0" smtClean="0">
                <a:solidFill>
                  <a:srgbClr val="000000"/>
                </a:solidFill>
                <a:latin typeface="Arial (Body)"/>
              </a:rPr>
              <a:t> </a:t>
            </a:r>
            <a:r>
              <a:rPr lang="en-US" sz="2400" dirty="0" smtClean="0">
                <a:solidFill>
                  <a:srgbClr val="000000"/>
                </a:solidFill>
                <a:latin typeface="Arial (Body)"/>
              </a:rPr>
              <a:t>T</a:t>
            </a:r>
            <a:r>
              <a:rPr lang="en-US" sz="100" dirty="0" smtClean="0">
                <a:solidFill>
                  <a:srgbClr val="000000"/>
                </a:solidFill>
                <a:latin typeface="Arial (Body)"/>
              </a:rPr>
              <a:t> </a:t>
            </a:r>
            <a:r>
              <a:rPr lang="en-US" sz="2400" dirty="0" smtClean="0">
                <a:solidFill>
                  <a:srgbClr val="000000"/>
                </a:solidFill>
                <a:latin typeface="Arial (Body)"/>
              </a:rPr>
              <a:t>P packet</a:t>
            </a:r>
            <a:r>
              <a:rPr lang="en-US" sz="2400" dirty="0">
                <a:solidFill>
                  <a:srgbClr val="000000"/>
                </a:solidFill>
                <a:latin typeface="Arial (Body)"/>
              </a:rPr>
              <a:t>, which is encapsulated in </a:t>
            </a:r>
            <a:r>
              <a:rPr lang="en-US" sz="2400" dirty="0" smtClean="0">
                <a:solidFill>
                  <a:srgbClr val="000000"/>
                </a:solidFill>
                <a:latin typeface="Arial (Body)"/>
              </a:rPr>
              <a:t>U</a:t>
            </a:r>
            <a:r>
              <a:rPr lang="en-US" sz="100" dirty="0" smtClean="0">
                <a:solidFill>
                  <a:srgbClr val="000000"/>
                </a:solidFill>
                <a:latin typeface="Arial (Body)"/>
              </a:rPr>
              <a:t> </a:t>
            </a:r>
            <a:r>
              <a:rPr lang="en-US" sz="2400" dirty="0" smtClean="0">
                <a:solidFill>
                  <a:srgbClr val="000000"/>
                </a:solidFill>
                <a:latin typeface="Arial (Body)"/>
              </a:rPr>
              <a:t>D</a:t>
            </a:r>
            <a:r>
              <a:rPr lang="en-US" sz="100" dirty="0" smtClean="0">
                <a:solidFill>
                  <a:srgbClr val="000000"/>
                </a:solidFill>
                <a:latin typeface="Arial (Body)"/>
              </a:rPr>
              <a:t> </a:t>
            </a:r>
            <a:r>
              <a:rPr lang="en-US" sz="2400" dirty="0" smtClean="0">
                <a:solidFill>
                  <a:srgbClr val="000000"/>
                </a:solidFill>
                <a:latin typeface="Arial (Body)"/>
              </a:rPr>
              <a:t>P segment</a:t>
            </a:r>
            <a:endParaRPr lang="en-US" sz="2400" dirty="0">
              <a:solidFill>
                <a:srgbClr val="000000"/>
              </a:solidFill>
              <a:latin typeface="Arial (Body)"/>
            </a:endParaRPr>
          </a:p>
        </p:txBody>
      </p:sp>
      <p:sp>
        <p:nvSpPr>
          <p:cNvPr id="6" name="Text Placeholder 5"/>
          <p:cNvSpPr>
            <a:spLocks noGrp="1"/>
          </p:cNvSpPr>
          <p:nvPr>
            <p:ph type="body" idx="2"/>
          </p:nvPr>
        </p:nvSpPr>
        <p:spPr>
          <a:xfrm>
            <a:off x="5117690" y="1600200"/>
            <a:ext cx="3864077" cy="3738716"/>
          </a:xfrm>
        </p:spPr>
        <p:txBody>
          <a:bodyPr/>
          <a:lstStyle/>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R</a:t>
            </a:r>
            <a:r>
              <a:rPr lang="en-US" sz="100" dirty="0">
                <a:solidFill>
                  <a:srgbClr val="000000"/>
                </a:solidFill>
                <a:latin typeface="Arial (Body)"/>
              </a:rPr>
              <a:t> </a:t>
            </a:r>
            <a:r>
              <a:rPr lang="en-US" sz="2400" dirty="0">
                <a:solidFill>
                  <a:srgbClr val="000000"/>
                </a:solidFill>
                <a:latin typeface="Arial (Body)"/>
              </a:rPr>
              <a:t>T</a:t>
            </a:r>
            <a:r>
              <a:rPr lang="en-US" sz="100" dirty="0">
                <a:solidFill>
                  <a:srgbClr val="000000"/>
                </a:solidFill>
                <a:latin typeface="Arial (Body)"/>
              </a:rPr>
              <a:t> </a:t>
            </a:r>
            <a:r>
              <a:rPr lang="en-US" sz="2400" dirty="0">
                <a:solidFill>
                  <a:srgbClr val="000000"/>
                </a:solidFill>
                <a:latin typeface="Arial (Body)"/>
              </a:rPr>
              <a:t>P header indicates type of audio encoding in each packet</a:t>
            </a: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sender can change encoding during conference</a:t>
            </a:r>
          </a:p>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R</a:t>
            </a:r>
            <a:r>
              <a:rPr lang="en-US" sz="100" dirty="0">
                <a:solidFill>
                  <a:srgbClr val="000000"/>
                </a:solidFill>
                <a:latin typeface="Arial (Body)"/>
              </a:rPr>
              <a:t> </a:t>
            </a:r>
            <a:r>
              <a:rPr lang="en-US" sz="2400" dirty="0">
                <a:solidFill>
                  <a:srgbClr val="000000"/>
                </a:solidFill>
                <a:latin typeface="Arial (Body)"/>
              </a:rPr>
              <a:t>T</a:t>
            </a:r>
            <a:r>
              <a:rPr lang="en-US" sz="100" dirty="0">
                <a:solidFill>
                  <a:srgbClr val="000000"/>
                </a:solidFill>
                <a:latin typeface="Arial (Body)"/>
              </a:rPr>
              <a:t> </a:t>
            </a:r>
            <a:r>
              <a:rPr lang="en-US" sz="2400" dirty="0">
                <a:solidFill>
                  <a:srgbClr val="000000"/>
                </a:solidFill>
                <a:latin typeface="Arial (Body)"/>
              </a:rPr>
              <a:t>P header also contains sequence numbers, </a:t>
            </a:r>
            <a:r>
              <a:rPr lang="en-US" sz="2400" dirty="0" smtClean="0">
                <a:solidFill>
                  <a:srgbClr val="000000"/>
                </a:solidFill>
                <a:latin typeface="Arial (Body)"/>
              </a:rPr>
              <a:t>timestamps</a:t>
            </a:r>
            <a:endParaRPr lang="en-US" sz="2400" dirty="0">
              <a:solidFill>
                <a:srgbClr val="000000"/>
              </a:solidFill>
              <a:latin typeface="Arial (Body)"/>
            </a:endParaRPr>
          </a:p>
        </p:txBody>
      </p:sp>
    </p:spTree>
    <p:extLst>
      <p:ext uri="{BB962C8B-B14F-4D97-AF65-F5344CB8AC3E}">
        <p14:creationId xmlns:p14="http://schemas.microsoft.com/office/powerpoint/2010/main" val="36633705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R</a:t>
            </a:r>
            <a:r>
              <a:rPr lang="en-US" sz="100" dirty="0" smtClean="0">
                <a:latin typeface="Times New Roman" panose="02020603050405020304" pitchFamily="18" charset="0"/>
              </a:rPr>
              <a:t> </a:t>
            </a:r>
            <a:r>
              <a:rPr lang="en-US" dirty="0" smtClean="0">
                <a:latin typeface="Times New Roman" panose="02020603050405020304" pitchFamily="18" charset="0"/>
              </a:rPr>
              <a:t>T</a:t>
            </a:r>
            <a:r>
              <a:rPr lang="en-US" sz="100" dirty="0" smtClean="0">
                <a:latin typeface="Times New Roman" panose="02020603050405020304" pitchFamily="18" charset="0"/>
              </a:rPr>
              <a:t> </a:t>
            </a:r>
            <a:r>
              <a:rPr lang="en-US" dirty="0" smtClean="0">
                <a:latin typeface="Times New Roman" panose="02020603050405020304" pitchFamily="18" charset="0"/>
              </a:rPr>
              <a:t>P and Q</a:t>
            </a:r>
            <a:r>
              <a:rPr lang="en-US" sz="100" dirty="0" smtClean="0">
                <a:latin typeface="Times New Roman" panose="02020603050405020304" pitchFamily="18" charset="0"/>
              </a:rPr>
              <a:t> </a:t>
            </a:r>
            <a:r>
              <a:rPr lang="en-US" dirty="0" smtClean="0">
                <a:latin typeface="Times New Roman" panose="02020603050405020304" pitchFamily="18" charset="0"/>
              </a:rPr>
              <a:t>o</a:t>
            </a:r>
            <a:r>
              <a:rPr lang="en-US" sz="100" dirty="0" smtClean="0">
                <a:latin typeface="Times New Roman" panose="02020603050405020304" pitchFamily="18" charset="0"/>
              </a:rPr>
              <a:t> </a:t>
            </a:r>
            <a:r>
              <a:rPr lang="en-US" dirty="0" smtClean="0">
                <a:latin typeface="Times New Roman" panose="02020603050405020304" pitchFamily="18" charset="0"/>
              </a:rPr>
              <a:t>S</a:t>
            </a:r>
            <a:endParaRPr lang="en-US" dirty="0">
              <a:latin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2400" dirty="0" smtClean="0">
                <a:solidFill>
                  <a:srgbClr val="000000"/>
                </a:solidFill>
                <a:latin typeface="Arial (Body)"/>
              </a:rPr>
              <a:t>R</a:t>
            </a:r>
            <a:r>
              <a:rPr lang="en-US" sz="100" dirty="0" smtClean="0">
                <a:solidFill>
                  <a:srgbClr val="000000"/>
                </a:solidFill>
                <a:latin typeface="Arial (Body)"/>
              </a:rPr>
              <a:t> </a:t>
            </a:r>
            <a:r>
              <a:rPr lang="en-US" sz="2400" dirty="0" smtClean="0">
                <a:solidFill>
                  <a:srgbClr val="000000"/>
                </a:solidFill>
                <a:latin typeface="Arial (Body)"/>
              </a:rPr>
              <a:t>T</a:t>
            </a:r>
            <a:r>
              <a:rPr lang="en-US" sz="100" dirty="0" smtClean="0">
                <a:solidFill>
                  <a:srgbClr val="000000"/>
                </a:solidFill>
                <a:latin typeface="Arial (Body)"/>
              </a:rPr>
              <a:t> </a:t>
            </a:r>
            <a:r>
              <a:rPr lang="en-US" sz="2400" dirty="0" smtClean="0">
                <a:solidFill>
                  <a:srgbClr val="000000"/>
                </a:solidFill>
                <a:latin typeface="Arial (Body)"/>
              </a:rPr>
              <a:t>P does </a:t>
            </a:r>
            <a:r>
              <a:rPr lang="en-US" sz="2400" b="1" dirty="0">
                <a:solidFill>
                  <a:srgbClr val="000000"/>
                </a:solidFill>
                <a:latin typeface="Arial (Body)"/>
              </a:rPr>
              <a:t>not </a:t>
            </a:r>
            <a:r>
              <a:rPr lang="en-US" sz="2400" dirty="0">
                <a:solidFill>
                  <a:srgbClr val="000000"/>
                </a:solidFill>
                <a:latin typeface="Arial (Body)"/>
              </a:rPr>
              <a:t>provide any mechanism to ensure timely data delivery or other </a:t>
            </a:r>
            <a:r>
              <a:rPr lang="en-US" sz="2400" dirty="0" smtClean="0">
                <a:solidFill>
                  <a:srgbClr val="000000"/>
                </a:solidFill>
                <a:latin typeface="Arial (Body)"/>
              </a:rPr>
              <a:t>Q</a:t>
            </a:r>
            <a:r>
              <a:rPr lang="en-US" sz="100" dirty="0" smtClean="0">
                <a:solidFill>
                  <a:srgbClr val="000000"/>
                </a:solidFill>
                <a:latin typeface="Arial (Body)"/>
              </a:rPr>
              <a:t> </a:t>
            </a:r>
            <a:r>
              <a:rPr lang="en-US" sz="2400" dirty="0" smtClean="0">
                <a:solidFill>
                  <a:srgbClr val="000000"/>
                </a:solidFill>
                <a:latin typeface="Arial (Body)"/>
              </a:rPr>
              <a:t>o</a:t>
            </a:r>
            <a:r>
              <a:rPr lang="en-US" sz="100" dirty="0" smtClean="0">
                <a:solidFill>
                  <a:srgbClr val="000000"/>
                </a:solidFill>
                <a:latin typeface="Arial (Body)"/>
              </a:rPr>
              <a:t> </a:t>
            </a:r>
            <a:r>
              <a:rPr lang="en-US" sz="2400" dirty="0" smtClean="0">
                <a:solidFill>
                  <a:srgbClr val="000000"/>
                </a:solidFill>
                <a:latin typeface="Arial (Body)"/>
              </a:rPr>
              <a:t>S guarantees</a:t>
            </a:r>
            <a:endParaRPr lang="en-US" sz="2400" dirty="0">
              <a:solidFill>
                <a:srgbClr val="000000"/>
              </a:solidFill>
              <a:latin typeface="Arial (Body)"/>
            </a:endParaRPr>
          </a:p>
          <a:p>
            <a:pPr marL="255651" lvl="0" indent="-255651" eaLnBrk="0" fontAlgn="base" hangingPunct="0">
              <a:spcAft>
                <a:spcPct val="0"/>
              </a:spcAft>
              <a:buFont typeface="Arial" panose="020B0604020202020204" pitchFamily="34" charset="0"/>
              <a:buChar char="•"/>
              <a:defRPr/>
            </a:pPr>
            <a:r>
              <a:rPr lang="en-US" sz="2400" dirty="0" smtClean="0">
                <a:solidFill>
                  <a:srgbClr val="000000"/>
                </a:solidFill>
                <a:latin typeface="Arial (Body)"/>
              </a:rPr>
              <a:t>R</a:t>
            </a:r>
            <a:r>
              <a:rPr lang="en-US" sz="100" dirty="0" smtClean="0">
                <a:solidFill>
                  <a:srgbClr val="000000"/>
                </a:solidFill>
                <a:latin typeface="Arial (Body)"/>
              </a:rPr>
              <a:t> </a:t>
            </a:r>
            <a:r>
              <a:rPr lang="en-US" sz="2400" dirty="0" smtClean="0">
                <a:solidFill>
                  <a:srgbClr val="000000"/>
                </a:solidFill>
                <a:latin typeface="Arial (Body)"/>
              </a:rPr>
              <a:t>T</a:t>
            </a:r>
            <a:r>
              <a:rPr lang="en-US" sz="100" dirty="0" smtClean="0">
                <a:solidFill>
                  <a:srgbClr val="000000"/>
                </a:solidFill>
                <a:latin typeface="Arial (Body)"/>
              </a:rPr>
              <a:t> </a:t>
            </a:r>
            <a:r>
              <a:rPr lang="en-US" sz="2400" dirty="0" smtClean="0">
                <a:solidFill>
                  <a:srgbClr val="000000"/>
                </a:solidFill>
                <a:latin typeface="Arial (Body)"/>
              </a:rPr>
              <a:t>P encapsulation </a:t>
            </a:r>
            <a:r>
              <a:rPr lang="en-US" sz="2400" dirty="0">
                <a:solidFill>
                  <a:srgbClr val="000000"/>
                </a:solidFill>
                <a:latin typeface="Arial (Body)"/>
              </a:rPr>
              <a:t>only seen at end systems (</a:t>
            </a:r>
            <a:r>
              <a:rPr lang="en-US" sz="2400" b="1" dirty="0">
                <a:solidFill>
                  <a:srgbClr val="000000"/>
                </a:solidFill>
                <a:latin typeface="Arial (Body)"/>
              </a:rPr>
              <a:t>not</a:t>
            </a:r>
            <a:r>
              <a:rPr lang="en-US" sz="2400" dirty="0">
                <a:solidFill>
                  <a:srgbClr val="000000"/>
                </a:solidFill>
                <a:latin typeface="Arial (Body)"/>
              </a:rPr>
              <a:t> by intermediate routers)</a:t>
            </a: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routers provide best-effort service, making no special effort to ensure that </a:t>
            </a:r>
            <a:r>
              <a:rPr lang="en-US" sz="2400" dirty="0" smtClean="0">
                <a:solidFill>
                  <a:srgbClr val="000000"/>
                </a:solidFill>
                <a:latin typeface="Arial (Body)"/>
              </a:rPr>
              <a:t>R</a:t>
            </a:r>
            <a:r>
              <a:rPr lang="en-US" sz="100" dirty="0" smtClean="0">
                <a:solidFill>
                  <a:srgbClr val="000000"/>
                </a:solidFill>
                <a:latin typeface="Arial (Body)"/>
              </a:rPr>
              <a:t> </a:t>
            </a:r>
            <a:r>
              <a:rPr lang="en-US" sz="2400" dirty="0" smtClean="0">
                <a:solidFill>
                  <a:srgbClr val="000000"/>
                </a:solidFill>
                <a:latin typeface="Arial (Body)"/>
              </a:rPr>
              <a:t>T</a:t>
            </a:r>
            <a:r>
              <a:rPr lang="en-US" sz="100" dirty="0" smtClean="0">
                <a:solidFill>
                  <a:srgbClr val="000000"/>
                </a:solidFill>
                <a:latin typeface="Arial (Body)"/>
              </a:rPr>
              <a:t> </a:t>
            </a:r>
            <a:r>
              <a:rPr lang="en-US" sz="2400" dirty="0" smtClean="0">
                <a:solidFill>
                  <a:srgbClr val="000000"/>
                </a:solidFill>
                <a:latin typeface="Arial (Body)"/>
              </a:rPr>
              <a:t>P packets </a:t>
            </a:r>
            <a:r>
              <a:rPr lang="en-US" sz="2400" dirty="0">
                <a:solidFill>
                  <a:srgbClr val="000000"/>
                </a:solidFill>
                <a:latin typeface="Arial (Body)"/>
              </a:rPr>
              <a:t>arrive at destination in timely </a:t>
            </a:r>
            <a:r>
              <a:rPr lang="en-US" sz="2400" dirty="0" smtClean="0">
                <a:solidFill>
                  <a:srgbClr val="000000"/>
                </a:solidFill>
                <a:latin typeface="Arial (Body)"/>
              </a:rPr>
              <a:t>matter</a:t>
            </a:r>
            <a:endParaRPr lang="en-US" sz="2400" dirty="0">
              <a:solidFill>
                <a:srgbClr val="000000"/>
              </a:solidFill>
              <a:latin typeface="Arial (Body)"/>
            </a:endParaRPr>
          </a:p>
        </p:txBody>
      </p:sp>
    </p:spTree>
    <p:extLst>
      <p:ext uri="{BB962C8B-B14F-4D97-AF65-F5344CB8AC3E}">
        <p14:creationId xmlns:p14="http://schemas.microsoft.com/office/powerpoint/2010/main" val="7748562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R</a:t>
            </a:r>
            <a:r>
              <a:rPr lang="en-US" sz="100" dirty="0" smtClean="0">
                <a:latin typeface="Times New Roman" panose="02020603050405020304" pitchFamily="18" charset="0"/>
              </a:rPr>
              <a:t> </a:t>
            </a:r>
            <a:r>
              <a:rPr lang="en-US" dirty="0" smtClean="0">
                <a:latin typeface="Times New Roman" panose="02020603050405020304" pitchFamily="18" charset="0"/>
              </a:rPr>
              <a:t>T</a:t>
            </a:r>
            <a:r>
              <a:rPr lang="en-US" sz="100" dirty="0" smtClean="0">
                <a:latin typeface="Times New Roman" panose="02020603050405020304" pitchFamily="18" charset="0"/>
              </a:rPr>
              <a:t> </a:t>
            </a:r>
            <a:r>
              <a:rPr lang="en-US" dirty="0" smtClean="0">
                <a:latin typeface="Times New Roman" panose="02020603050405020304" pitchFamily="18" charset="0"/>
              </a:rPr>
              <a:t>P Header </a:t>
            </a:r>
            <a:r>
              <a:rPr lang="en-US" sz="2000" b="0" dirty="0" smtClean="0">
                <a:latin typeface="Times New Roman" panose="02020603050405020304" pitchFamily="18" charset="0"/>
              </a:rPr>
              <a:t>(1 of 3)</a:t>
            </a:r>
            <a:endParaRPr lang="en-US" sz="2000" b="0" dirty="0">
              <a:latin typeface="Times New Roman" panose="02020603050405020304" pitchFamily="18" charset="0"/>
            </a:endParaRPr>
          </a:p>
        </p:txBody>
      </p:sp>
      <p:pic>
        <p:nvPicPr>
          <p:cNvPr id="5" name="Picture 4" descr="A bar has 6 parts. 1, payload type. 2, sequence number. 3, time stamp. 4, synchronization source I D. 5, miscellaneous field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938" y="1552513"/>
            <a:ext cx="7334124" cy="890093"/>
          </a:xfrm>
          <a:prstGeom prst="rect">
            <a:avLst/>
          </a:prstGeom>
        </p:spPr>
      </p:pic>
      <p:sp>
        <p:nvSpPr>
          <p:cNvPr id="3" name="Content Placeholder 2"/>
          <p:cNvSpPr>
            <a:spLocks noGrp="1"/>
          </p:cNvSpPr>
          <p:nvPr>
            <p:ph type="body" idx="1"/>
          </p:nvPr>
        </p:nvSpPr>
        <p:spPr>
          <a:xfrm>
            <a:off x="457200" y="2682469"/>
            <a:ext cx="8229600" cy="3639428"/>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defRPr/>
            </a:pPr>
            <a:r>
              <a:rPr lang="en-US" sz="2400" b="1" kern="1200" dirty="0">
                <a:solidFill>
                  <a:srgbClr val="000000"/>
                </a:solidFill>
                <a:latin typeface="Arial (Body)"/>
              </a:rPr>
              <a:t>payload type (7 bits): </a:t>
            </a:r>
            <a:r>
              <a:rPr lang="en-US" sz="2400" kern="1200" dirty="0">
                <a:solidFill>
                  <a:srgbClr val="000000"/>
                </a:solidFill>
                <a:latin typeface="Arial (Body)"/>
              </a:rPr>
              <a:t>indicates type of encoding currently being </a:t>
            </a:r>
            <a:r>
              <a:rPr lang="en-US" sz="2400" kern="1200" dirty="0" smtClean="0">
                <a:solidFill>
                  <a:srgbClr val="000000"/>
                </a:solidFill>
                <a:latin typeface="Arial (Body)"/>
              </a:rPr>
              <a:t>used</a:t>
            </a:r>
            <a:r>
              <a:rPr lang="en-US" sz="2400" kern="1200" dirty="0">
                <a:solidFill>
                  <a:srgbClr val="000000"/>
                </a:solidFill>
                <a:latin typeface="Arial (Body)"/>
              </a:rPr>
              <a:t>. </a:t>
            </a:r>
            <a:r>
              <a:rPr lang="en-US" sz="2400" kern="1200" dirty="0" smtClean="0">
                <a:solidFill>
                  <a:srgbClr val="000000"/>
                </a:solidFill>
                <a:latin typeface="Arial (Body)"/>
              </a:rPr>
              <a:t>If </a:t>
            </a:r>
            <a:r>
              <a:rPr lang="en-US" sz="2400" kern="1200" dirty="0">
                <a:solidFill>
                  <a:srgbClr val="000000"/>
                </a:solidFill>
                <a:latin typeface="Arial (Body)"/>
              </a:rPr>
              <a:t>sender changes encoding during call, </a:t>
            </a:r>
            <a:r>
              <a:rPr lang="en-US" sz="2400" kern="1200" dirty="0" smtClean="0">
                <a:solidFill>
                  <a:srgbClr val="000000"/>
                </a:solidFill>
                <a:latin typeface="Arial (Body)"/>
              </a:rPr>
              <a:t>sender</a:t>
            </a:r>
            <a:endParaRPr lang="en-US" sz="2400" kern="1200" dirty="0">
              <a:solidFill>
                <a:srgbClr val="000000"/>
              </a:solidFill>
              <a:latin typeface="Arial (Body)"/>
            </a:endParaRPr>
          </a:p>
          <a:p>
            <a:pPr marL="255651" lvl="0" indent="-255651" eaLnBrk="0" fontAlgn="base" hangingPunct="0">
              <a:spcAft>
                <a:spcPct val="0"/>
              </a:spcAft>
              <a:buFont typeface="Arial" panose="020B0604020202020204" pitchFamily="34" charset="0"/>
              <a:defRPr/>
            </a:pPr>
            <a:r>
              <a:rPr lang="en-US" sz="2400" kern="1200" dirty="0">
                <a:solidFill>
                  <a:srgbClr val="000000"/>
                </a:solidFill>
                <a:latin typeface="Arial (Body)"/>
              </a:rPr>
              <a:t>informs receiver </a:t>
            </a:r>
            <a:r>
              <a:rPr lang="en-US" sz="2400" kern="1200" dirty="0" smtClean="0">
                <a:solidFill>
                  <a:srgbClr val="000000"/>
                </a:solidFill>
                <a:latin typeface="Arial (Body)"/>
              </a:rPr>
              <a:t>via </a:t>
            </a:r>
            <a:r>
              <a:rPr lang="en-US" sz="2400" kern="1200" dirty="0">
                <a:solidFill>
                  <a:srgbClr val="000000"/>
                </a:solidFill>
                <a:latin typeface="Arial (Body)"/>
              </a:rPr>
              <a:t>payload type field</a:t>
            </a:r>
          </a:p>
          <a:p>
            <a:pPr marL="741553" lvl="1" indent="-284353" eaLnBrk="0" fontAlgn="base" hangingPunct="0">
              <a:spcAft>
                <a:spcPct val="0"/>
              </a:spcAft>
              <a:buFont typeface="Arial" panose="020B0604020202020204" pitchFamily="34" charset="0"/>
              <a:defRPr/>
            </a:pPr>
            <a:r>
              <a:rPr lang="en-US" sz="2400" kern="1200" dirty="0">
                <a:solidFill>
                  <a:srgbClr val="000000"/>
                </a:solidFill>
                <a:latin typeface="Arial (Body)"/>
              </a:rPr>
              <a:t>Payload type 0: </a:t>
            </a:r>
            <a:r>
              <a:rPr lang="en-US" sz="2400" kern="1200" dirty="0" smtClean="0">
                <a:solidFill>
                  <a:srgbClr val="000000"/>
                </a:solidFill>
                <a:latin typeface="Arial (Body)"/>
              </a:rPr>
              <a:t>P</a:t>
            </a:r>
            <a:r>
              <a:rPr lang="en-US" sz="100" kern="1200" dirty="0" smtClean="0">
                <a:solidFill>
                  <a:srgbClr val="000000"/>
                </a:solidFill>
                <a:latin typeface="Arial (Body)"/>
              </a:rPr>
              <a:t> </a:t>
            </a:r>
            <a:r>
              <a:rPr lang="en-US" sz="2400" kern="1200" dirty="0" smtClean="0">
                <a:solidFill>
                  <a:srgbClr val="000000"/>
                </a:solidFill>
                <a:latin typeface="Arial (Body)"/>
              </a:rPr>
              <a:t>C</a:t>
            </a:r>
            <a:r>
              <a:rPr lang="en-US" sz="100" kern="1200" dirty="0" smtClean="0">
                <a:solidFill>
                  <a:srgbClr val="000000"/>
                </a:solidFill>
                <a:latin typeface="Arial (Body)"/>
              </a:rPr>
              <a:t> </a:t>
            </a:r>
            <a:r>
              <a:rPr lang="en-US" sz="2400" kern="1200" dirty="0" smtClean="0">
                <a:solidFill>
                  <a:srgbClr val="000000"/>
                </a:solidFill>
                <a:latin typeface="Arial (Body)"/>
              </a:rPr>
              <a:t>M </a:t>
            </a:r>
            <a:r>
              <a:rPr lang="en-US" sz="2400" kern="1200" dirty="0">
                <a:solidFill>
                  <a:srgbClr val="000000"/>
                </a:solidFill>
                <a:latin typeface="Arial (Body)"/>
              </a:rPr>
              <a:t>mu-law, 64 </a:t>
            </a:r>
            <a:r>
              <a:rPr lang="en-US" sz="2400" kern="1200" dirty="0" smtClean="0">
                <a:solidFill>
                  <a:srgbClr val="000000"/>
                </a:solidFill>
                <a:latin typeface="Arial (Body)"/>
              </a:rPr>
              <a:t>k</a:t>
            </a:r>
            <a:r>
              <a:rPr lang="en-US" sz="100" kern="1200" dirty="0" smtClean="0">
                <a:solidFill>
                  <a:srgbClr val="000000"/>
                </a:solidFill>
                <a:latin typeface="Arial (Body)"/>
              </a:rPr>
              <a:t> </a:t>
            </a:r>
            <a:r>
              <a:rPr lang="en-US" sz="2400" kern="1200" dirty="0" smtClean="0">
                <a:solidFill>
                  <a:srgbClr val="000000"/>
                </a:solidFill>
                <a:latin typeface="Arial (Body)"/>
              </a:rPr>
              <a:t>b</a:t>
            </a:r>
            <a:r>
              <a:rPr lang="en-US" sz="100" kern="1200" dirty="0" smtClean="0">
                <a:solidFill>
                  <a:srgbClr val="000000"/>
                </a:solidFill>
                <a:latin typeface="Arial (Body)"/>
              </a:rPr>
              <a:t> </a:t>
            </a:r>
            <a:r>
              <a:rPr lang="en-US" sz="2400" kern="1200" dirty="0" smtClean="0">
                <a:solidFill>
                  <a:srgbClr val="000000"/>
                </a:solidFill>
                <a:latin typeface="Arial (Body)"/>
              </a:rPr>
              <a:t>p</a:t>
            </a:r>
            <a:r>
              <a:rPr lang="en-US" sz="100" kern="1200" dirty="0" smtClean="0">
                <a:solidFill>
                  <a:srgbClr val="000000"/>
                </a:solidFill>
                <a:latin typeface="Arial (Body)"/>
              </a:rPr>
              <a:t> </a:t>
            </a:r>
            <a:r>
              <a:rPr lang="en-US" sz="2400" kern="1200" dirty="0" smtClean="0">
                <a:solidFill>
                  <a:srgbClr val="000000"/>
                </a:solidFill>
                <a:latin typeface="Arial (Body)"/>
              </a:rPr>
              <a:t>s</a:t>
            </a:r>
            <a:endParaRPr lang="en-US" sz="2400" kern="1200" dirty="0">
              <a:solidFill>
                <a:srgbClr val="000000"/>
              </a:solidFill>
              <a:latin typeface="Arial (Body)"/>
            </a:endParaRPr>
          </a:p>
          <a:p>
            <a:pPr marL="741553" lvl="1" indent="-284353" eaLnBrk="0" fontAlgn="base" hangingPunct="0">
              <a:spcAft>
                <a:spcPct val="0"/>
              </a:spcAft>
              <a:buFont typeface="Arial" panose="020B0604020202020204" pitchFamily="34" charset="0"/>
              <a:defRPr/>
            </a:pPr>
            <a:r>
              <a:rPr lang="en-US" sz="2400" kern="1200" dirty="0">
                <a:solidFill>
                  <a:srgbClr val="000000"/>
                </a:solidFill>
                <a:latin typeface="Arial (Body)"/>
              </a:rPr>
              <a:t>Payload type 3: </a:t>
            </a:r>
            <a:r>
              <a:rPr lang="en-US" sz="2400" kern="1200" dirty="0" smtClean="0">
                <a:solidFill>
                  <a:srgbClr val="000000"/>
                </a:solidFill>
                <a:latin typeface="Arial (Body)"/>
              </a:rPr>
              <a:t>G</a:t>
            </a:r>
            <a:r>
              <a:rPr lang="en-US" sz="100" kern="1200" dirty="0" smtClean="0">
                <a:solidFill>
                  <a:srgbClr val="000000"/>
                </a:solidFill>
                <a:latin typeface="Arial (Body)"/>
              </a:rPr>
              <a:t> </a:t>
            </a:r>
            <a:r>
              <a:rPr lang="en-US" sz="2400" kern="1200" dirty="0" smtClean="0">
                <a:solidFill>
                  <a:srgbClr val="000000"/>
                </a:solidFill>
                <a:latin typeface="Arial (Body)"/>
              </a:rPr>
              <a:t>S</a:t>
            </a:r>
            <a:r>
              <a:rPr lang="en-US" sz="100" kern="1200" dirty="0" smtClean="0">
                <a:solidFill>
                  <a:srgbClr val="000000"/>
                </a:solidFill>
                <a:latin typeface="Arial (Body)"/>
              </a:rPr>
              <a:t> </a:t>
            </a:r>
            <a:r>
              <a:rPr lang="en-US" sz="2400" kern="1200" dirty="0" smtClean="0">
                <a:solidFill>
                  <a:srgbClr val="000000"/>
                </a:solidFill>
                <a:latin typeface="Arial (Body)"/>
              </a:rPr>
              <a:t>M</a:t>
            </a:r>
            <a:r>
              <a:rPr lang="en-US" sz="2400" kern="1200" dirty="0">
                <a:solidFill>
                  <a:srgbClr val="000000"/>
                </a:solidFill>
                <a:latin typeface="Arial (Body)"/>
              </a:rPr>
              <a:t>, 13 k</a:t>
            </a:r>
            <a:r>
              <a:rPr lang="en-US" sz="100" kern="1200" dirty="0">
                <a:solidFill>
                  <a:srgbClr val="000000"/>
                </a:solidFill>
                <a:latin typeface="Arial (Body)"/>
              </a:rPr>
              <a:t> </a:t>
            </a:r>
            <a:r>
              <a:rPr lang="en-US" sz="2400" kern="1200" dirty="0">
                <a:solidFill>
                  <a:srgbClr val="000000"/>
                </a:solidFill>
                <a:latin typeface="Arial (Body)"/>
              </a:rPr>
              <a:t>b</a:t>
            </a:r>
            <a:r>
              <a:rPr lang="en-US" sz="100" kern="1200" dirty="0">
                <a:solidFill>
                  <a:srgbClr val="000000"/>
                </a:solidFill>
                <a:latin typeface="Arial (Body)"/>
              </a:rPr>
              <a:t> </a:t>
            </a:r>
            <a:r>
              <a:rPr lang="en-US" sz="2400" kern="1200" dirty="0">
                <a:solidFill>
                  <a:srgbClr val="000000"/>
                </a:solidFill>
                <a:latin typeface="Arial (Body)"/>
              </a:rPr>
              <a:t>p</a:t>
            </a:r>
            <a:r>
              <a:rPr lang="en-US" sz="100" kern="1200" dirty="0">
                <a:solidFill>
                  <a:srgbClr val="000000"/>
                </a:solidFill>
                <a:latin typeface="Arial (Body)"/>
              </a:rPr>
              <a:t> </a:t>
            </a:r>
            <a:r>
              <a:rPr lang="en-US" sz="2400" kern="1200" dirty="0">
                <a:solidFill>
                  <a:srgbClr val="000000"/>
                </a:solidFill>
                <a:latin typeface="Arial (Body)"/>
              </a:rPr>
              <a:t>s</a:t>
            </a:r>
          </a:p>
          <a:p>
            <a:pPr marL="741553" lvl="1" indent="-284353" eaLnBrk="0" fontAlgn="base" hangingPunct="0">
              <a:spcAft>
                <a:spcPct val="0"/>
              </a:spcAft>
              <a:buFont typeface="Arial" panose="020B0604020202020204" pitchFamily="34" charset="0"/>
              <a:defRPr/>
            </a:pPr>
            <a:r>
              <a:rPr lang="en-US" sz="2400" kern="1200" dirty="0">
                <a:solidFill>
                  <a:srgbClr val="000000"/>
                </a:solidFill>
                <a:latin typeface="Arial (Body)"/>
              </a:rPr>
              <a:t>Payload type 7: </a:t>
            </a:r>
            <a:r>
              <a:rPr lang="en-US" sz="2400" kern="1200" dirty="0" smtClean="0">
                <a:solidFill>
                  <a:srgbClr val="000000"/>
                </a:solidFill>
                <a:latin typeface="Arial (Body)"/>
              </a:rPr>
              <a:t>L</a:t>
            </a:r>
            <a:r>
              <a:rPr lang="en-US" sz="100" kern="1200" dirty="0" smtClean="0">
                <a:solidFill>
                  <a:srgbClr val="000000"/>
                </a:solidFill>
                <a:latin typeface="Arial (Body)"/>
              </a:rPr>
              <a:t> </a:t>
            </a:r>
            <a:r>
              <a:rPr lang="en-US" sz="2400" kern="1200" dirty="0" smtClean="0">
                <a:solidFill>
                  <a:srgbClr val="000000"/>
                </a:solidFill>
                <a:latin typeface="Arial (Body)"/>
              </a:rPr>
              <a:t>P</a:t>
            </a:r>
            <a:r>
              <a:rPr lang="en-US" sz="100" kern="1200" dirty="0" smtClean="0">
                <a:solidFill>
                  <a:srgbClr val="000000"/>
                </a:solidFill>
                <a:latin typeface="Arial (Body)"/>
              </a:rPr>
              <a:t> </a:t>
            </a:r>
            <a:r>
              <a:rPr lang="en-US" sz="2400" kern="1200" dirty="0" smtClean="0">
                <a:solidFill>
                  <a:srgbClr val="000000"/>
                </a:solidFill>
                <a:latin typeface="Arial (Body)"/>
              </a:rPr>
              <a:t>C</a:t>
            </a:r>
            <a:r>
              <a:rPr lang="en-US" sz="2400" kern="1200" dirty="0">
                <a:solidFill>
                  <a:srgbClr val="000000"/>
                </a:solidFill>
                <a:latin typeface="Arial (Body)"/>
              </a:rPr>
              <a:t>, 2.4 k</a:t>
            </a:r>
            <a:r>
              <a:rPr lang="en-US" sz="100" kern="1200" dirty="0">
                <a:solidFill>
                  <a:srgbClr val="000000"/>
                </a:solidFill>
                <a:latin typeface="Arial (Body)"/>
              </a:rPr>
              <a:t> </a:t>
            </a:r>
            <a:r>
              <a:rPr lang="en-US" sz="2400" kern="1200" dirty="0">
                <a:solidFill>
                  <a:srgbClr val="000000"/>
                </a:solidFill>
                <a:latin typeface="Arial (Body)"/>
              </a:rPr>
              <a:t>b</a:t>
            </a:r>
            <a:r>
              <a:rPr lang="en-US" sz="100" kern="1200" dirty="0">
                <a:solidFill>
                  <a:srgbClr val="000000"/>
                </a:solidFill>
                <a:latin typeface="Arial (Body)"/>
              </a:rPr>
              <a:t> </a:t>
            </a:r>
            <a:r>
              <a:rPr lang="en-US" sz="2400" kern="1200" dirty="0">
                <a:solidFill>
                  <a:srgbClr val="000000"/>
                </a:solidFill>
                <a:latin typeface="Arial (Body)"/>
              </a:rPr>
              <a:t>p</a:t>
            </a:r>
            <a:r>
              <a:rPr lang="en-US" sz="100" kern="1200" dirty="0">
                <a:solidFill>
                  <a:srgbClr val="000000"/>
                </a:solidFill>
                <a:latin typeface="Arial (Body)"/>
              </a:rPr>
              <a:t> </a:t>
            </a:r>
            <a:r>
              <a:rPr lang="en-US" sz="2400" kern="1200" dirty="0">
                <a:solidFill>
                  <a:srgbClr val="000000"/>
                </a:solidFill>
                <a:latin typeface="Arial (Body)"/>
              </a:rPr>
              <a:t>s</a:t>
            </a:r>
          </a:p>
          <a:p>
            <a:pPr marL="741553" lvl="1" indent="-284353" eaLnBrk="0" fontAlgn="base" hangingPunct="0">
              <a:spcAft>
                <a:spcPct val="0"/>
              </a:spcAft>
              <a:buFont typeface="Arial" panose="020B0604020202020204" pitchFamily="34" charset="0"/>
              <a:defRPr/>
            </a:pPr>
            <a:r>
              <a:rPr lang="en-US" sz="2400" kern="1200" dirty="0">
                <a:solidFill>
                  <a:srgbClr val="000000"/>
                </a:solidFill>
                <a:latin typeface="Arial (Body)"/>
              </a:rPr>
              <a:t>Payload type 26: Motion </a:t>
            </a:r>
            <a:r>
              <a:rPr lang="en-US" sz="2400" kern="1200" dirty="0" smtClean="0">
                <a:solidFill>
                  <a:srgbClr val="000000"/>
                </a:solidFill>
                <a:latin typeface="Arial (Body)"/>
              </a:rPr>
              <a:t>J</a:t>
            </a:r>
            <a:r>
              <a:rPr lang="en-US" sz="100" kern="1200" dirty="0" smtClean="0">
                <a:solidFill>
                  <a:srgbClr val="000000"/>
                </a:solidFill>
                <a:latin typeface="Arial (Body)"/>
              </a:rPr>
              <a:t> </a:t>
            </a:r>
            <a:r>
              <a:rPr lang="en-US" sz="2400" kern="1200" dirty="0" smtClean="0">
                <a:solidFill>
                  <a:srgbClr val="000000"/>
                </a:solidFill>
                <a:latin typeface="Arial (Body)"/>
              </a:rPr>
              <a:t>P</a:t>
            </a:r>
            <a:r>
              <a:rPr lang="en-US" sz="100" kern="1200" dirty="0" smtClean="0">
                <a:solidFill>
                  <a:srgbClr val="000000"/>
                </a:solidFill>
                <a:latin typeface="Arial (Body)"/>
              </a:rPr>
              <a:t> </a:t>
            </a:r>
            <a:r>
              <a:rPr lang="en-US" sz="2400" kern="1200" dirty="0" smtClean="0">
                <a:solidFill>
                  <a:srgbClr val="000000"/>
                </a:solidFill>
                <a:latin typeface="Arial (Body)"/>
              </a:rPr>
              <a:t>E</a:t>
            </a:r>
            <a:r>
              <a:rPr lang="en-US" sz="100" kern="1200" dirty="0" smtClean="0">
                <a:solidFill>
                  <a:srgbClr val="000000"/>
                </a:solidFill>
                <a:latin typeface="Arial (Body)"/>
              </a:rPr>
              <a:t> </a:t>
            </a:r>
            <a:r>
              <a:rPr lang="en-US" sz="2400" kern="1200" dirty="0" smtClean="0">
                <a:solidFill>
                  <a:srgbClr val="000000"/>
                </a:solidFill>
                <a:latin typeface="Arial (Body)"/>
              </a:rPr>
              <a:t>G</a:t>
            </a:r>
            <a:endParaRPr lang="en-US" sz="2400" kern="1200" dirty="0">
              <a:solidFill>
                <a:srgbClr val="000000"/>
              </a:solidFill>
              <a:latin typeface="Arial (Body)"/>
            </a:endParaRPr>
          </a:p>
        </p:txBody>
      </p:sp>
    </p:spTree>
    <p:extLst>
      <p:ext uri="{BB962C8B-B14F-4D97-AF65-F5344CB8AC3E}">
        <p14:creationId xmlns:p14="http://schemas.microsoft.com/office/powerpoint/2010/main" val="1242966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eaLnBrk="0" fontAlgn="base" hangingPunct="0">
              <a:spcBef>
                <a:spcPct val="0"/>
              </a:spcBef>
              <a:spcAft>
                <a:spcPct val="0"/>
              </a:spcAft>
              <a:buClrTx/>
              <a:defRPr/>
            </a:pPr>
            <a:r>
              <a:rPr lang="en-US" dirty="0">
                <a:latin typeface="Times New Roman" panose="02020603050405020304" pitchFamily="18" charset="0"/>
              </a:rPr>
              <a:t>R</a:t>
            </a:r>
            <a:r>
              <a:rPr lang="en-US" sz="100" dirty="0">
                <a:latin typeface="Times New Roman" panose="02020603050405020304" pitchFamily="18" charset="0"/>
              </a:rPr>
              <a:t> </a:t>
            </a:r>
            <a:r>
              <a:rPr lang="en-US" dirty="0">
                <a:latin typeface="Times New Roman" panose="02020603050405020304" pitchFamily="18" charset="0"/>
              </a:rPr>
              <a:t>T</a:t>
            </a:r>
            <a:r>
              <a:rPr lang="en-US" sz="100" dirty="0">
                <a:latin typeface="Times New Roman" panose="02020603050405020304" pitchFamily="18" charset="0"/>
              </a:rPr>
              <a:t> </a:t>
            </a:r>
            <a:r>
              <a:rPr lang="en-US" dirty="0">
                <a:latin typeface="Times New Roman" panose="02020603050405020304" pitchFamily="18" charset="0"/>
              </a:rPr>
              <a:t>P </a:t>
            </a:r>
            <a:r>
              <a:rPr lang="en-US" dirty="0" smtClean="0">
                <a:latin typeface="Times New Roman" panose="02020603050405020304" pitchFamily="18" charset="0"/>
              </a:rPr>
              <a:t>Header </a:t>
            </a:r>
            <a:r>
              <a:rPr lang="en-US" sz="2000" b="0" dirty="0" smtClean="0">
                <a:latin typeface="Times New Roman" panose="02020603050405020304" pitchFamily="18" charset="0"/>
              </a:rPr>
              <a:t>(2 of 3)</a:t>
            </a:r>
            <a:endParaRPr lang="en-US" sz="2000" b="0" dirty="0">
              <a:latin typeface="Times New Roman" panose="02020603050405020304" pitchFamily="18" charset="0"/>
            </a:endParaRPr>
          </a:p>
        </p:txBody>
      </p:sp>
      <p:sp>
        <p:nvSpPr>
          <p:cNvPr id="3" name="Text Placeholder 2"/>
          <p:cNvSpPr>
            <a:spLocks noGrp="1"/>
          </p:cNvSpPr>
          <p:nvPr>
            <p:ph type="body" idx="1"/>
          </p:nvPr>
        </p:nvSpPr>
        <p:spPr/>
        <p:txBody>
          <a:bodyPr/>
          <a:lstStyle/>
          <a:p>
            <a:pPr marL="741553" lvl="1" indent="-284353" eaLnBrk="0" fontAlgn="base" hangingPunct="0">
              <a:spcAft>
                <a:spcPct val="0"/>
              </a:spcAft>
              <a:buFont typeface="Arial" panose="020B0604020202020204" pitchFamily="34" charset="0"/>
              <a:buChar char="–"/>
              <a:defRPr/>
            </a:pPr>
            <a:r>
              <a:rPr lang="en-US" sz="2400" kern="1200" dirty="0" smtClean="0">
                <a:solidFill>
                  <a:srgbClr val="000000"/>
                </a:solidFill>
                <a:latin typeface="Arial (Body)"/>
              </a:rPr>
              <a:t>Payload </a:t>
            </a:r>
            <a:r>
              <a:rPr lang="en-US" sz="2400" kern="1200" dirty="0">
                <a:solidFill>
                  <a:srgbClr val="000000"/>
                </a:solidFill>
                <a:latin typeface="Arial (Body)"/>
              </a:rPr>
              <a:t>type 31: H.261</a:t>
            </a:r>
          </a:p>
          <a:p>
            <a:pPr marL="741553" lvl="1" indent="-284353" eaLnBrk="0" fontAlgn="base" hangingPunct="0">
              <a:spcAft>
                <a:spcPct val="0"/>
              </a:spcAft>
              <a:buFont typeface="Arial" panose="020B0604020202020204" pitchFamily="34" charset="0"/>
              <a:buChar char="–"/>
              <a:defRPr/>
            </a:pPr>
            <a:r>
              <a:rPr lang="en-US" sz="2400" kern="1200" dirty="0">
                <a:solidFill>
                  <a:srgbClr val="000000"/>
                </a:solidFill>
                <a:latin typeface="Arial (Body)"/>
              </a:rPr>
              <a:t>Payload type 33: </a:t>
            </a:r>
            <a:r>
              <a:rPr lang="en-US" sz="2400" kern="1200" dirty="0" smtClean="0">
                <a:solidFill>
                  <a:srgbClr val="000000"/>
                </a:solidFill>
                <a:latin typeface="Arial (Body)"/>
              </a:rPr>
              <a:t>M</a:t>
            </a:r>
            <a:r>
              <a:rPr lang="en-US" sz="100" kern="1200" dirty="0" smtClean="0">
                <a:solidFill>
                  <a:srgbClr val="000000"/>
                </a:solidFill>
                <a:latin typeface="Arial (Body)"/>
              </a:rPr>
              <a:t> </a:t>
            </a:r>
            <a:r>
              <a:rPr lang="en-US" sz="2400" kern="1200" dirty="0" smtClean="0">
                <a:solidFill>
                  <a:srgbClr val="000000"/>
                </a:solidFill>
                <a:latin typeface="Arial (Body)"/>
              </a:rPr>
              <a:t>P</a:t>
            </a:r>
            <a:r>
              <a:rPr lang="en-US" sz="100" kern="1200" dirty="0" smtClean="0">
                <a:solidFill>
                  <a:srgbClr val="000000"/>
                </a:solidFill>
                <a:latin typeface="Arial (Body)"/>
              </a:rPr>
              <a:t> </a:t>
            </a:r>
            <a:r>
              <a:rPr lang="en-US" sz="2400" kern="1200" dirty="0" smtClean="0">
                <a:solidFill>
                  <a:srgbClr val="000000"/>
                </a:solidFill>
                <a:latin typeface="Arial (Body)"/>
              </a:rPr>
              <a:t>E</a:t>
            </a:r>
            <a:r>
              <a:rPr lang="en-US" sz="100" kern="1200" dirty="0" smtClean="0">
                <a:solidFill>
                  <a:srgbClr val="000000"/>
                </a:solidFill>
                <a:latin typeface="Arial (Body)"/>
              </a:rPr>
              <a:t> </a:t>
            </a:r>
            <a:r>
              <a:rPr lang="en-US" sz="2400" kern="1200" dirty="0" smtClean="0">
                <a:solidFill>
                  <a:srgbClr val="000000"/>
                </a:solidFill>
                <a:latin typeface="Arial (Body)"/>
              </a:rPr>
              <a:t>G</a:t>
            </a:r>
            <a:r>
              <a:rPr lang="en-US" sz="100" kern="1200" dirty="0" smtClean="0">
                <a:solidFill>
                  <a:srgbClr val="000000"/>
                </a:solidFill>
                <a:latin typeface="Arial (Body)"/>
              </a:rPr>
              <a:t> </a:t>
            </a:r>
            <a:r>
              <a:rPr lang="en-US" sz="2400" kern="1200" dirty="0" smtClean="0">
                <a:solidFill>
                  <a:srgbClr val="000000"/>
                </a:solidFill>
                <a:latin typeface="Arial (Body)"/>
              </a:rPr>
              <a:t>2 </a:t>
            </a:r>
            <a:r>
              <a:rPr lang="en-US" sz="2400" kern="1200" dirty="0">
                <a:solidFill>
                  <a:srgbClr val="000000"/>
                </a:solidFill>
                <a:latin typeface="Arial (Body)"/>
              </a:rPr>
              <a:t>video</a:t>
            </a:r>
          </a:p>
          <a:p>
            <a:pPr marL="255651" lvl="0" indent="-255651" eaLnBrk="0" fontAlgn="base" hangingPunct="0">
              <a:spcAft>
                <a:spcPct val="0"/>
              </a:spcAft>
              <a:tabLst/>
              <a:defRPr/>
            </a:pPr>
            <a:r>
              <a:rPr lang="en-US" sz="2400" b="1" kern="1200" dirty="0" smtClean="0">
                <a:solidFill>
                  <a:srgbClr val="000000"/>
                </a:solidFill>
                <a:latin typeface="Arial (Body)"/>
              </a:rPr>
              <a:t>sequence </a:t>
            </a:r>
            <a:r>
              <a:rPr lang="en-US" sz="2400" b="1" kern="1200" dirty="0">
                <a:solidFill>
                  <a:srgbClr val="000000"/>
                </a:solidFill>
                <a:latin typeface="Arial (Body)"/>
              </a:rPr>
              <a:t># (16 bits): </a:t>
            </a:r>
            <a:r>
              <a:rPr lang="en-US" sz="2400" kern="1200" dirty="0">
                <a:solidFill>
                  <a:srgbClr val="000000"/>
                </a:solidFill>
                <a:latin typeface="Arial (Body)"/>
              </a:rPr>
              <a:t>increment by one for each R</a:t>
            </a:r>
            <a:r>
              <a:rPr lang="en-US" sz="100" kern="1200" dirty="0">
                <a:solidFill>
                  <a:srgbClr val="000000"/>
                </a:solidFill>
                <a:latin typeface="Arial (Body)"/>
              </a:rPr>
              <a:t> </a:t>
            </a:r>
            <a:r>
              <a:rPr lang="en-US" sz="2400" kern="1200" dirty="0">
                <a:solidFill>
                  <a:srgbClr val="000000"/>
                </a:solidFill>
                <a:latin typeface="Arial (Body)"/>
              </a:rPr>
              <a:t>T</a:t>
            </a:r>
            <a:r>
              <a:rPr lang="en-US" sz="100" kern="1200" dirty="0">
                <a:solidFill>
                  <a:srgbClr val="000000"/>
                </a:solidFill>
                <a:latin typeface="Arial (Body)"/>
              </a:rPr>
              <a:t> </a:t>
            </a:r>
            <a:r>
              <a:rPr lang="en-US" sz="2400" kern="1200" dirty="0">
                <a:solidFill>
                  <a:srgbClr val="000000"/>
                </a:solidFill>
                <a:latin typeface="Arial (Body)"/>
              </a:rPr>
              <a:t>P packet sent</a:t>
            </a:r>
          </a:p>
          <a:p>
            <a:pPr marL="741553" lvl="1" indent="-284353" eaLnBrk="0" fontAlgn="base" hangingPunct="0">
              <a:spcAft>
                <a:spcPct val="0"/>
              </a:spcAft>
              <a:buFont typeface="Arial" panose="020B0604020202020204" pitchFamily="34" charset="0"/>
              <a:buChar char="–"/>
              <a:defRPr/>
            </a:pPr>
            <a:r>
              <a:rPr lang="en-US" sz="2400" kern="1200" dirty="0">
                <a:solidFill>
                  <a:srgbClr val="000000"/>
                </a:solidFill>
                <a:latin typeface="Arial (Body)"/>
              </a:rPr>
              <a:t>detect packet loss, restore packet sequence</a:t>
            </a:r>
          </a:p>
        </p:txBody>
      </p:sp>
    </p:spTree>
    <p:extLst>
      <p:ext uri="{BB962C8B-B14F-4D97-AF65-F5344CB8AC3E}">
        <p14:creationId xmlns:p14="http://schemas.microsoft.com/office/powerpoint/2010/main" val="38896085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R</a:t>
            </a:r>
            <a:r>
              <a:rPr lang="en-US" sz="100" dirty="0" smtClean="0">
                <a:latin typeface="Times New Roman" panose="02020603050405020304" pitchFamily="18" charset="0"/>
              </a:rPr>
              <a:t> </a:t>
            </a:r>
            <a:r>
              <a:rPr lang="en-US" dirty="0" smtClean="0">
                <a:latin typeface="Times New Roman" panose="02020603050405020304" pitchFamily="18" charset="0"/>
              </a:rPr>
              <a:t>T</a:t>
            </a:r>
            <a:r>
              <a:rPr lang="en-US" sz="100" dirty="0" smtClean="0">
                <a:latin typeface="Times New Roman" panose="02020603050405020304" pitchFamily="18" charset="0"/>
              </a:rPr>
              <a:t> </a:t>
            </a:r>
            <a:r>
              <a:rPr lang="en-US" dirty="0" smtClean="0">
                <a:latin typeface="Times New Roman" panose="02020603050405020304" pitchFamily="18" charset="0"/>
              </a:rPr>
              <a:t>P Header </a:t>
            </a:r>
            <a:r>
              <a:rPr lang="en-US" sz="2000" b="0" dirty="0" smtClean="0">
                <a:latin typeface="Times New Roman" panose="02020603050405020304" pitchFamily="18" charset="0"/>
              </a:rPr>
              <a:t>(3 of 3)</a:t>
            </a:r>
            <a:endParaRPr lang="en-US" sz="2000" b="0" dirty="0">
              <a:latin typeface="Times New Roman" panose="02020603050405020304" pitchFamily="18" charset="0"/>
            </a:endParaRPr>
          </a:p>
        </p:txBody>
      </p:sp>
      <p:pic>
        <p:nvPicPr>
          <p:cNvPr id="18" name="Picture 17" descr="A bar has 6 parts. 1, payload type. 2, sequence number. 3, time stamp. 4, synchronization source I D. 5, miscellaneous field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232" y="1606899"/>
            <a:ext cx="8067536" cy="777268"/>
          </a:xfrm>
          <a:prstGeom prst="rect">
            <a:avLst/>
          </a:prstGeom>
        </p:spPr>
      </p:pic>
      <p:sp>
        <p:nvSpPr>
          <p:cNvPr id="3" name="Content Placeholder 2"/>
          <p:cNvSpPr>
            <a:spLocks noGrp="1"/>
          </p:cNvSpPr>
          <p:nvPr>
            <p:ph type="body" idx="1"/>
          </p:nvPr>
        </p:nvSpPr>
        <p:spPr>
          <a:xfrm>
            <a:off x="457200" y="2678417"/>
            <a:ext cx="8229600" cy="3608650"/>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2000" b="1" dirty="0">
                <a:solidFill>
                  <a:srgbClr val="000000"/>
                </a:solidFill>
                <a:latin typeface="Arial (Body)"/>
              </a:rPr>
              <a:t>timestamp field (32 bits long</a:t>
            </a:r>
            <a:r>
              <a:rPr lang="en-US" sz="2000" i="1" dirty="0">
                <a:solidFill>
                  <a:srgbClr val="000000"/>
                </a:solidFill>
                <a:latin typeface="Arial (Body)"/>
              </a:rPr>
              <a:t>):</a:t>
            </a:r>
            <a:r>
              <a:rPr lang="en-US" sz="2000" dirty="0">
                <a:solidFill>
                  <a:srgbClr val="000000"/>
                </a:solidFill>
                <a:latin typeface="Arial (Body)"/>
              </a:rPr>
              <a:t> sampling instant of first byte in this </a:t>
            </a:r>
            <a:r>
              <a:rPr lang="en-US" sz="2000" dirty="0" smtClean="0">
                <a:solidFill>
                  <a:srgbClr val="000000"/>
                </a:solidFill>
                <a:latin typeface="Arial (Body)"/>
              </a:rPr>
              <a:t>R</a:t>
            </a:r>
            <a:r>
              <a:rPr lang="en-US" sz="100" dirty="0" smtClean="0">
                <a:solidFill>
                  <a:srgbClr val="000000"/>
                </a:solidFill>
                <a:latin typeface="Arial (Body)"/>
              </a:rPr>
              <a:t> </a:t>
            </a:r>
            <a:r>
              <a:rPr lang="en-US" sz="2000" dirty="0" smtClean="0">
                <a:solidFill>
                  <a:srgbClr val="000000"/>
                </a:solidFill>
                <a:latin typeface="Arial (Body)"/>
              </a:rPr>
              <a:t>T</a:t>
            </a:r>
            <a:r>
              <a:rPr lang="en-US" sz="100" dirty="0" smtClean="0">
                <a:solidFill>
                  <a:srgbClr val="000000"/>
                </a:solidFill>
                <a:latin typeface="Arial (Body)"/>
              </a:rPr>
              <a:t> </a:t>
            </a:r>
            <a:r>
              <a:rPr lang="en-US" sz="2000" dirty="0" smtClean="0">
                <a:solidFill>
                  <a:srgbClr val="000000"/>
                </a:solidFill>
                <a:latin typeface="Arial (Body)"/>
              </a:rPr>
              <a:t>P data </a:t>
            </a:r>
            <a:r>
              <a:rPr lang="en-US" sz="2000" dirty="0">
                <a:solidFill>
                  <a:srgbClr val="000000"/>
                </a:solidFill>
                <a:latin typeface="Arial (Body)"/>
              </a:rPr>
              <a:t>packet</a:t>
            </a:r>
          </a:p>
          <a:p>
            <a:pPr marL="741553" lvl="1" indent="-284353" eaLnBrk="0" fontAlgn="base" hangingPunct="0">
              <a:spcAft>
                <a:spcPct val="0"/>
              </a:spcAft>
              <a:buFont typeface="Arial" panose="020B0604020202020204" pitchFamily="34" charset="0"/>
              <a:buChar char="–"/>
              <a:defRPr/>
            </a:pPr>
            <a:r>
              <a:rPr lang="en-US" sz="2000" dirty="0" smtClean="0">
                <a:solidFill>
                  <a:srgbClr val="000000"/>
                </a:solidFill>
                <a:latin typeface="Arial (Body)"/>
              </a:rPr>
              <a:t>for audio, timestamp clock increments by one for each sampling period (e.g., each 125 usecs for 8 K</a:t>
            </a:r>
            <a:r>
              <a:rPr lang="en-US" sz="100" dirty="0" smtClean="0">
                <a:solidFill>
                  <a:schemeClr val="bg1"/>
                </a:solidFill>
                <a:latin typeface="Arial (Body)"/>
              </a:rPr>
              <a:t>ilo</a:t>
            </a:r>
            <a:r>
              <a:rPr lang="en-US" sz="2000" dirty="0" smtClean="0">
                <a:solidFill>
                  <a:srgbClr val="000000"/>
                </a:solidFill>
                <a:latin typeface="Arial (Body)"/>
              </a:rPr>
              <a:t>H</a:t>
            </a:r>
            <a:r>
              <a:rPr lang="en-US" sz="100" dirty="0" smtClean="0">
                <a:solidFill>
                  <a:schemeClr val="bg1"/>
                </a:solidFill>
                <a:latin typeface="Arial (Body)"/>
              </a:rPr>
              <a:t>ert</a:t>
            </a:r>
            <a:r>
              <a:rPr lang="en-US" sz="2000" dirty="0" smtClean="0">
                <a:solidFill>
                  <a:srgbClr val="000000"/>
                </a:solidFill>
                <a:latin typeface="Arial (Body)"/>
              </a:rPr>
              <a:t>z sampling clock)</a:t>
            </a:r>
          </a:p>
          <a:p>
            <a:pPr marL="741553" lvl="1" indent="-284353" eaLnBrk="0" fontAlgn="base" hangingPunct="0">
              <a:spcAft>
                <a:spcPct val="0"/>
              </a:spcAft>
              <a:buFont typeface="Arial" panose="020B0604020202020204" pitchFamily="34" charset="0"/>
              <a:buChar char="–"/>
              <a:defRPr/>
            </a:pPr>
            <a:r>
              <a:rPr lang="en-US" sz="2000" dirty="0" smtClean="0">
                <a:solidFill>
                  <a:srgbClr val="000000"/>
                </a:solidFill>
                <a:latin typeface="Arial (Body)"/>
              </a:rPr>
              <a:t>if application generates chunks of 160 encoded samples, timestamp increases by 160 for each R</a:t>
            </a:r>
            <a:r>
              <a:rPr lang="en-US" sz="100" dirty="0" smtClean="0">
                <a:solidFill>
                  <a:srgbClr val="000000"/>
                </a:solidFill>
                <a:latin typeface="Arial (Body)"/>
              </a:rPr>
              <a:t> </a:t>
            </a:r>
            <a:r>
              <a:rPr lang="en-US" sz="2000" dirty="0" smtClean="0">
                <a:solidFill>
                  <a:srgbClr val="000000"/>
                </a:solidFill>
                <a:latin typeface="Arial (Body)"/>
              </a:rPr>
              <a:t>T</a:t>
            </a:r>
            <a:r>
              <a:rPr lang="en-US" sz="100" dirty="0" smtClean="0">
                <a:solidFill>
                  <a:srgbClr val="000000"/>
                </a:solidFill>
                <a:latin typeface="Arial (Body)"/>
              </a:rPr>
              <a:t> </a:t>
            </a:r>
            <a:r>
              <a:rPr lang="en-US" sz="2000" dirty="0" smtClean="0">
                <a:solidFill>
                  <a:srgbClr val="000000"/>
                </a:solidFill>
                <a:latin typeface="Arial (Body)"/>
              </a:rPr>
              <a:t>P packet when source is active. Timestamp clock continues to increase at constant rate when source is inactive.</a:t>
            </a:r>
          </a:p>
          <a:p>
            <a:pPr marL="255651" lvl="0" indent="-255651" eaLnBrk="0" fontAlgn="base" hangingPunct="0">
              <a:spcAft>
                <a:spcPct val="0"/>
              </a:spcAft>
              <a:buFont typeface="Arial" panose="020B0604020202020204" pitchFamily="34" charset="0"/>
              <a:buChar char="•"/>
              <a:defRPr/>
            </a:pPr>
            <a:r>
              <a:rPr lang="en-US" sz="2000" b="1" dirty="0" smtClean="0">
                <a:solidFill>
                  <a:srgbClr val="000000"/>
                </a:solidFill>
                <a:latin typeface="Arial (Body)"/>
              </a:rPr>
              <a:t>S</a:t>
            </a:r>
            <a:r>
              <a:rPr lang="en-US" sz="100" b="1" dirty="0" smtClean="0">
                <a:solidFill>
                  <a:srgbClr val="000000"/>
                </a:solidFill>
                <a:latin typeface="Arial (Body)"/>
              </a:rPr>
              <a:t> </a:t>
            </a:r>
            <a:r>
              <a:rPr lang="en-US" sz="2000" b="1" dirty="0" smtClean="0">
                <a:solidFill>
                  <a:srgbClr val="000000"/>
                </a:solidFill>
                <a:latin typeface="Arial (Body)"/>
              </a:rPr>
              <a:t>S</a:t>
            </a:r>
            <a:r>
              <a:rPr lang="en-US" sz="100" b="1" dirty="0" smtClean="0">
                <a:solidFill>
                  <a:srgbClr val="000000"/>
                </a:solidFill>
                <a:latin typeface="Arial (Body)"/>
              </a:rPr>
              <a:t> </a:t>
            </a:r>
            <a:r>
              <a:rPr lang="en-US" sz="2000" b="1" dirty="0" smtClean="0">
                <a:solidFill>
                  <a:srgbClr val="000000"/>
                </a:solidFill>
                <a:latin typeface="Arial (Body)"/>
              </a:rPr>
              <a:t>R</a:t>
            </a:r>
            <a:r>
              <a:rPr lang="en-US" sz="100" b="1" dirty="0" smtClean="0">
                <a:solidFill>
                  <a:srgbClr val="000000"/>
                </a:solidFill>
                <a:latin typeface="Arial (Body)"/>
              </a:rPr>
              <a:t> </a:t>
            </a:r>
            <a:r>
              <a:rPr lang="en-US" sz="2000" b="1" dirty="0" smtClean="0">
                <a:solidFill>
                  <a:srgbClr val="000000"/>
                </a:solidFill>
                <a:latin typeface="Arial (Body)"/>
              </a:rPr>
              <a:t>C field </a:t>
            </a:r>
            <a:r>
              <a:rPr lang="en-US" sz="2000" b="1" dirty="0">
                <a:solidFill>
                  <a:srgbClr val="000000"/>
                </a:solidFill>
                <a:latin typeface="Arial (Body)"/>
              </a:rPr>
              <a:t>(32 bits long): </a:t>
            </a:r>
            <a:r>
              <a:rPr lang="en-US" sz="2000" dirty="0" smtClean="0">
                <a:solidFill>
                  <a:srgbClr val="000000"/>
                </a:solidFill>
                <a:latin typeface="Arial (Body)"/>
              </a:rPr>
              <a:t>identifies </a:t>
            </a:r>
            <a:r>
              <a:rPr lang="en-US" sz="2000" dirty="0">
                <a:solidFill>
                  <a:srgbClr val="000000"/>
                </a:solidFill>
                <a:latin typeface="Arial (Body)"/>
              </a:rPr>
              <a:t>source of </a:t>
            </a:r>
            <a:r>
              <a:rPr lang="en-US" sz="2000" dirty="0" smtClean="0">
                <a:solidFill>
                  <a:srgbClr val="000000"/>
                </a:solidFill>
                <a:latin typeface="Arial (Body)"/>
              </a:rPr>
              <a:t>R</a:t>
            </a:r>
            <a:r>
              <a:rPr lang="en-US" sz="100" dirty="0" smtClean="0">
                <a:solidFill>
                  <a:srgbClr val="000000"/>
                </a:solidFill>
                <a:latin typeface="Arial (Body)"/>
              </a:rPr>
              <a:t> </a:t>
            </a:r>
            <a:r>
              <a:rPr lang="en-US" sz="2000" dirty="0" smtClean="0">
                <a:solidFill>
                  <a:srgbClr val="000000"/>
                </a:solidFill>
                <a:latin typeface="Arial (Body)"/>
              </a:rPr>
              <a:t>T</a:t>
            </a:r>
            <a:r>
              <a:rPr lang="en-US" sz="100" dirty="0" smtClean="0">
                <a:solidFill>
                  <a:srgbClr val="000000"/>
                </a:solidFill>
                <a:latin typeface="Arial (Body)"/>
              </a:rPr>
              <a:t> </a:t>
            </a:r>
            <a:r>
              <a:rPr lang="en-US" sz="2000" dirty="0" smtClean="0">
                <a:solidFill>
                  <a:srgbClr val="000000"/>
                </a:solidFill>
                <a:latin typeface="Arial (Body)"/>
              </a:rPr>
              <a:t>P stream</a:t>
            </a:r>
            <a:r>
              <a:rPr lang="en-US" sz="2000" dirty="0">
                <a:solidFill>
                  <a:srgbClr val="000000"/>
                </a:solidFill>
                <a:latin typeface="Arial (Body)"/>
              </a:rPr>
              <a:t>. Each stream in </a:t>
            </a:r>
            <a:r>
              <a:rPr lang="en-US" sz="2000" dirty="0" smtClean="0">
                <a:solidFill>
                  <a:srgbClr val="000000"/>
                </a:solidFill>
                <a:latin typeface="Arial (Body)"/>
              </a:rPr>
              <a:t>R</a:t>
            </a:r>
            <a:r>
              <a:rPr lang="en-US" sz="100" dirty="0" smtClean="0">
                <a:solidFill>
                  <a:srgbClr val="000000"/>
                </a:solidFill>
                <a:latin typeface="Arial (Body)"/>
              </a:rPr>
              <a:t> </a:t>
            </a:r>
            <a:r>
              <a:rPr lang="en-US" sz="2000" dirty="0" smtClean="0">
                <a:solidFill>
                  <a:srgbClr val="000000"/>
                </a:solidFill>
                <a:latin typeface="Arial (Body)"/>
              </a:rPr>
              <a:t>T</a:t>
            </a:r>
            <a:r>
              <a:rPr lang="en-US" sz="100" dirty="0" smtClean="0">
                <a:solidFill>
                  <a:srgbClr val="000000"/>
                </a:solidFill>
                <a:latin typeface="Arial (Body)"/>
              </a:rPr>
              <a:t> </a:t>
            </a:r>
            <a:r>
              <a:rPr lang="en-US" sz="2000" dirty="0" smtClean="0">
                <a:solidFill>
                  <a:srgbClr val="000000"/>
                </a:solidFill>
                <a:latin typeface="Arial (Body)"/>
              </a:rPr>
              <a:t>P session </a:t>
            </a:r>
            <a:r>
              <a:rPr lang="en-US" sz="2000" dirty="0">
                <a:solidFill>
                  <a:srgbClr val="000000"/>
                </a:solidFill>
                <a:latin typeface="Arial (Body)"/>
              </a:rPr>
              <a:t>has distinct </a:t>
            </a:r>
            <a:r>
              <a:rPr lang="en-US" sz="2000" dirty="0" smtClean="0">
                <a:solidFill>
                  <a:srgbClr val="000000"/>
                </a:solidFill>
                <a:latin typeface="Arial (Body)"/>
              </a:rPr>
              <a:t>S</a:t>
            </a:r>
            <a:r>
              <a:rPr lang="en-US" sz="100" dirty="0" smtClean="0">
                <a:solidFill>
                  <a:srgbClr val="000000"/>
                </a:solidFill>
                <a:latin typeface="Arial (Body)"/>
              </a:rPr>
              <a:t> </a:t>
            </a:r>
            <a:r>
              <a:rPr lang="en-US" sz="2000" dirty="0" smtClean="0">
                <a:solidFill>
                  <a:srgbClr val="000000"/>
                </a:solidFill>
                <a:latin typeface="Arial (Body)"/>
              </a:rPr>
              <a:t>S</a:t>
            </a:r>
            <a:r>
              <a:rPr lang="en-US" sz="100" dirty="0" smtClean="0">
                <a:solidFill>
                  <a:srgbClr val="000000"/>
                </a:solidFill>
                <a:latin typeface="Arial (Body)"/>
              </a:rPr>
              <a:t> </a:t>
            </a:r>
            <a:r>
              <a:rPr lang="en-US" sz="2000" dirty="0" smtClean="0">
                <a:solidFill>
                  <a:srgbClr val="000000"/>
                </a:solidFill>
                <a:latin typeface="Arial (Body)"/>
              </a:rPr>
              <a:t>R</a:t>
            </a:r>
            <a:r>
              <a:rPr lang="en-US" sz="100" dirty="0" smtClean="0">
                <a:solidFill>
                  <a:srgbClr val="000000"/>
                </a:solidFill>
                <a:latin typeface="Arial (Body)"/>
              </a:rPr>
              <a:t> </a:t>
            </a:r>
            <a:r>
              <a:rPr lang="en-US" sz="2000" dirty="0" smtClean="0">
                <a:solidFill>
                  <a:srgbClr val="000000"/>
                </a:solidFill>
                <a:latin typeface="Arial (Body)"/>
              </a:rPr>
              <a:t>C</a:t>
            </a:r>
            <a:endParaRPr lang="en-US" sz="2000" dirty="0">
              <a:solidFill>
                <a:srgbClr val="000000"/>
              </a:solidFill>
              <a:latin typeface="Arial (Body)"/>
            </a:endParaRPr>
          </a:p>
        </p:txBody>
      </p:sp>
    </p:spTree>
    <p:extLst>
      <p:ext uri="{BB962C8B-B14F-4D97-AF65-F5344CB8AC3E}">
        <p14:creationId xmlns:p14="http://schemas.microsoft.com/office/powerpoint/2010/main" val="42665935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pt-BR" dirty="0" smtClean="0">
                <a:latin typeface="Times New Roman" panose="02020603050405020304" pitchFamily="18" charset="0"/>
              </a:rPr>
              <a:t>R</a:t>
            </a:r>
            <a:r>
              <a:rPr lang="pt-BR" sz="100" dirty="0" smtClean="0">
                <a:latin typeface="Times New Roman" panose="02020603050405020304" pitchFamily="18" charset="0"/>
              </a:rPr>
              <a:t> </a:t>
            </a:r>
            <a:r>
              <a:rPr lang="pt-BR" dirty="0" smtClean="0">
                <a:latin typeface="Times New Roman" panose="02020603050405020304" pitchFamily="18" charset="0"/>
              </a:rPr>
              <a:t>T</a:t>
            </a:r>
            <a:r>
              <a:rPr lang="pt-BR" sz="100" dirty="0" smtClean="0">
                <a:latin typeface="Times New Roman" panose="02020603050405020304" pitchFamily="18" charset="0"/>
              </a:rPr>
              <a:t> </a:t>
            </a:r>
            <a:r>
              <a:rPr lang="pt-BR" dirty="0" smtClean="0">
                <a:latin typeface="Times New Roman" panose="02020603050405020304" pitchFamily="18" charset="0"/>
              </a:rPr>
              <a:t>S</a:t>
            </a:r>
            <a:r>
              <a:rPr lang="pt-BR" sz="100" dirty="0" smtClean="0">
                <a:latin typeface="Times New Roman" panose="02020603050405020304" pitchFamily="18" charset="0"/>
              </a:rPr>
              <a:t> </a:t>
            </a:r>
            <a:r>
              <a:rPr lang="pt-BR" dirty="0" smtClean="0">
                <a:latin typeface="Times New Roman" panose="02020603050405020304" pitchFamily="18" charset="0"/>
              </a:rPr>
              <a:t>P</a:t>
            </a:r>
            <a:r>
              <a:rPr lang="pt-BR" sz="100" dirty="0" smtClean="0">
                <a:latin typeface="Times New Roman" panose="02020603050405020304" pitchFamily="18" charset="0"/>
              </a:rPr>
              <a:t> </a:t>
            </a:r>
            <a:r>
              <a:rPr lang="pt-BR" dirty="0" smtClean="0">
                <a:latin typeface="Times New Roman" panose="02020603050405020304" pitchFamily="18" charset="0"/>
              </a:rPr>
              <a:t>/</a:t>
            </a:r>
            <a:r>
              <a:rPr lang="pt-BR" sz="100" dirty="0" smtClean="0">
                <a:latin typeface="Times New Roman" panose="02020603050405020304" pitchFamily="18" charset="0"/>
              </a:rPr>
              <a:t> </a:t>
            </a:r>
            <a:r>
              <a:rPr lang="pt-BR" dirty="0" smtClean="0">
                <a:latin typeface="Times New Roman" panose="02020603050405020304" pitchFamily="18" charset="0"/>
              </a:rPr>
              <a:t>R</a:t>
            </a:r>
            <a:r>
              <a:rPr lang="pt-BR" sz="100" dirty="0" smtClean="0">
                <a:latin typeface="Times New Roman" panose="02020603050405020304" pitchFamily="18" charset="0"/>
              </a:rPr>
              <a:t> </a:t>
            </a:r>
            <a:r>
              <a:rPr lang="pt-BR" dirty="0" smtClean="0">
                <a:latin typeface="Times New Roman" panose="02020603050405020304" pitchFamily="18" charset="0"/>
              </a:rPr>
              <a:t>T</a:t>
            </a:r>
            <a:r>
              <a:rPr lang="pt-BR" sz="100" dirty="0" smtClean="0">
                <a:latin typeface="Times New Roman" panose="02020603050405020304" pitchFamily="18" charset="0"/>
              </a:rPr>
              <a:t> </a:t>
            </a:r>
            <a:r>
              <a:rPr lang="pt-BR" dirty="0" smtClean="0">
                <a:latin typeface="Times New Roman" panose="02020603050405020304" pitchFamily="18" charset="0"/>
              </a:rPr>
              <a:t>P </a:t>
            </a:r>
            <a:r>
              <a:rPr lang="en-US" dirty="0" smtClean="0">
                <a:latin typeface="Times New Roman" panose="02020603050405020304" pitchFamily="18" charset="0"/>
              </a:rPr>
              <a:t>Programming Assignment</a:t>
            </a:r>
            <a:endParaRPr lang="en-US" dirty="0">
              <a:latin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build a server that encapsulates stored video frames into </a:t>
            </a:r>
            <a:r>
              <a:rPr lang="en-US" sz="2400" dirty="0" smtClean="0">
                <a:solidFill>
                  <a:srgbClr val="000000"/>
                </a:solidFill>
                <a:latin typeface="Arial (Body)"/>
              </a:rPr>
              <a:t>R</a:t>
            </a:r>
            <a:r>
              <a:rPr lang="en-US" sz="100" dirty="0" smtClean="0">
                <a:solidFill>
                  <a:srgbClr val="000000"/>
                </a:solidFill>
                <a:latin typeface="Arial (Body)"/>
              </a:rPr>
              <a:t> </a:t>
            </a:r>
            <a:r>
              <a:rPr lang="en-US" sz="2400" dirty="0" smtClean="0">
                <a:solidFill>
                  <a:srgbClr val="000000"/>
                </a:solidFill>
                <a:latin typeface="Arial (Body)"/>
              </a:rPr>
              <a:t>T</a:t>
            </a:r>
            <a:r>
              <a:rPr lang="en-US" sz="100" dirty="0" smtClean="0">
                <a:solidFill>
                  <a:srgbClr val="000000"/>
                </a:solidFill>
                <a:latin typeface="Arial (Body)"/>
              </a:rPr>
              <a:t> </a:t>
            </a:r>
            <a:r>
              <a:rPr lang="en-US" sz="2400" dirty="0" smtClean="0">
                <a:solidFill>
                  <a:srgbClr val="000000"/>
                </a:solidFill>
                <a:latin typeface="Arial (Body)"/>
              </a:rPr>
              <a:t>P packets</a:t>
            </a:r>
            <a:endParaRPr lang="en-US" sz="2400" dirty="0">
              <a:solidFill>
                <a:srgbClr val="000000"/>
              </a:solidFill>
              <a:latin typeface="Arial (Body)"/>
            </a:endParaRP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grab video frame, add </a:t>
            </a:r>
            <a:r>
              <a:rPr lang="en-US" sz="2400" dirty="0" smtClean="0">
                <a:solidFill>
                  <a:srgbClr val="000000"/>
                </a:solidFill>
                <a:latin typeface="Arial (Body)"/>
              </a:rPr>
              <a:t>R</a:t>
            </a:r>
            <a:r>
              <a:rPr lang="en-US" sz="100" dirty="0" smtClean="0">
                <a:solidFill>
                  <a:srgbClr val="000000"/>
                </a:solidFill>
                <a:latin typeface="Arial (Body)"/>
              </a:rPr>
              <a:t> </a:t>
            </a:r>
            <a:r>
              <a:rPr lang="en-US" sz="2400" dirty="0" smtClean="0">
                <a:solidFill>
                  <a:srgbClr val="000000"/>
                </a:solidFill>
                <a:latin typeface="Arial (Body)"/>
              </a:rPr>
              <a:t>T</a:t>
            </a:r>
            <a:r>
              <a:rPr lang="en-US" sz="100" dirty="0" smtClean="0">
                <a:solidFill>
                  <a:srgbClr val="000000"/>
                </a:solidFill>
                <a:latin typeface="Arial (Body)"/>
              </a:rPr>
              <a:t> </a:t>
            </a:r>
            <a:r>
              <a:rPr lang="en-US" sz="2400" dirty="0" smtClean="0">
                <a:solidFill>
                  <a:srgbClr val="000000"/>
                </a:solidFill>
                <a:latin typeface="Arial (Body)"/>
              </a:rPr>
              <a:t>P headers</a:t>
            </a:r>
            <a:r>
              <a:rPr lang="en-US" sz="2400" dirty="0">
                <a:solidFill>
                  <a:srgbClr val="000000"/>
                </a:solidFill>
                <a:latin typeface="Arial (Body)"/>
              </a:rPr>
              <a:t>, create </a:t>
            </a:r>
            <a:r>
              <a:rPr lang="en-US" sz="2400" dirty="0" smtClean="0">
                <a:solidFill>
                  <a:srgbClr val="000000"/>
                </a:solidFill>
                <a:latin typeface="Arial (Body)"/>
              </a:rPr>
              <a:t>U</a:t>
            </a:r>
            <a:r>
              <a:rPr lang="en-US" sz="100" dirty="0" smtClean="0">
                <a:solidFill>
                  <a:srgbClr val="000000"/>
                </a:solidFill>
                <a:latin typeface="Arial (Body)"/>
              </a:rPr>
              <a:t> </a:t>
            </a:r>
            <a:r>
              <a:rPr lang="en-US" sz="2400" dirty="0" smtClean="0">
                <a:solidFill>
                  <a:srgbClr val="000000"/>
                </a:solidFill>
                <a:latin typeface="Arial (Body)"/>
              </a:rPr>
              <a:t>D</a:t>
            </a:r>
            <a:r>
              <a:rPr lang="en-US" sz="100" dirty="0" smtClean="0">
                <a:solidFill>
                  <a:srgbClr val="000000"/>
                </a:solidFill>
                <a:latin typeface="Arial (Body)"/>
              </a:rPr>
              <a:t> </a:t>
            </a:r>
            <a:r>
              <a:rPr lang="en-US" sz="2400" dirty="0" smtClean="0">
                <a:solidFill>
                  <a:srgbClr val="000000"/>
                </a:solidFill>
                <a:latin typeface="Arial (Body)"/>
              </a:rPr>
              <a:t>P segments</a:t>
            </a:r>
            <a:r>
              <a:rPr lang="en-US" sz="2400" dirty="0">
                <a:solidFill>
                  <a:srgbClr val="000000"/>
                </a:solidFill>
                <a:latin typeface="Arial (Body)"/>
              </a:rPr>
              <a:t>, send segments to </a:t>
            </a:r>
            <a:r>
              <a:rPr lang="en-US" sz="2400" dirty="0" smtClean="0">
                <a:solidFill>
                  <a:srgbClr val="000000"/>
                </a:solidFill>
                <a:latin typeface="Arial (Body)"/>
              </a:rPr>
              <a:t>U</a:t>
            </a:r>
            <a:r>
              <a:rPr lang="en-US" sz="100" dirty="0" smtClean="0">
                <a:solidFill>
                  <a:srgbClr val="000000"/>
                </a:solidFill>
                <a:latin typeface="Arial (Body)"/>
              </a:rPr>
              <a:t> </a:t>
            </a:r>
            <a:r>
              <a:rPr lang="en-US" sz="2400" dirty="0" smtClean="0">
                <a:solidFill>
                  <a:srgbClr val="000000"/>
                </a:solidFill>
                <a:latin typeface="Arial (Body)"/>
              </a:rPr>
              <a:t>D</a:t>
            </a:r>
            <a:r>
              <a:rPr lang="en-US" sz="100" dirty="0" smtClean="0">
                <a:solidFill>
                  <a:srgbClr val="000000"/>
                </a:solidFill>
                <a:latin typeface="Arial (Body)"/>
              </a:rPr>
              <a:t> </a:t>
            </a:r>
            <a:r>
              <a:rPr lang="en-US" sz="2400" dirty="0" smtClean="0">
                <a:solidFill>
                  <a:srgbClr val="000000"/>
                </a:solidFill>
                <a:latin typeface="Arial (Body)"/>
              </a:rPr>
              <a:t>P socket</a:t>
            </a:r>
            <a:endParaRPr lang="en-US" sz="2400" dirty="0">
              <a:solidFill>
                <a:srgbClr val="000000"/>
              </a:solidFill>
              <a:latin typeface="Arial (Body)"/>
            </a:endParaRP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include seq numbers and time stamps</a:t>
            </a: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client </a:t>
            </a:r>
            <a:r>
              <a:rPr lang="en-US" sz="2400" dirty="0" smtClean="0">
                <a:solidFill>
                  <a:srgbClr val="000000"/>
                </a:solidFill>
                <a:latin typeface="Arial (Body)"/>
              </a:rPr>
              <a:t>R</a:t>
            </a:r>
            <a:r>
              <a:rPr lang="en-US" sz="100" dirty="0" smtClean="0">
                <a:solidFill>
                  <a:srgbClr val="000000"/>
                </a:solidFill>
                <a:latin typeface="Arial (Body)"/>
              </a:rPr>
              <a:t> </a:t>
            </a:r>
            <a:r>
              <a:rPr lang="en-US" sz="2400" dirty="0" smtClean="0">
                <a:solidFill>
                  <a:srgbClr val="000000"/>
                </a:solidFill>
                <a:latin typeface="Arial (Body)"/>
              </a:rPr>
              <a:t>T</a:t>
            </a:r>
            <a:r>
              <a:rPr lang="en-US" sz="100" dirty="0" smtClean="0">
                <a:solidFill>
                  <a:srgbClr val="000000"/>
                </a:solidFill>
                <a:latin typeface="Arial (Body)"/>
              </a:rPr>
              <a:t> </a:t>
            </a:r>
            <a:r>
              <a:rPr lang="en-US" sz="2400" dirty="0" smtClean="0">
                <a:solidFill>
                  <a:srgbClr val="000000"/>
                </a:solidFill>
                <a:latin typeface="Arial (Body)"/>
              </a:rPr>
              <a:t>P provided </a:t>
            </a:r>
            <a:r>
              <a:rPr lang="en-US" sz="2400" dirty="0">
                <a:solidFill>
                  <a:srgbClr val="000000"/>
                </a:solidFill>
                <a:latin typeface="Arial (Body)"/>
              </a:rPr>
              <a:t>for you</a:t>
            </a:r>
          </a:p>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also write client side of </a:t>
            </a:r>
            <a:r>
              <a:rPr lang="en-US" sz="2400" dirty="0" smtClean="0">
                <a:solidFill>
                  <a:srgbClr val="000000"/>
                </a:solidFill>
                <a:latin typeface="Arial (Body)"/>
              </a:rPr>
              <a:t>R</a:t>
            </a:r>
            <a:r>
              <a:rPr lang="en-US" sz="100" dirty="0" smtClean="0">
                <a:solidFill>
                  <a:srgbClr val="000000"/>
                </a:solidFill>
                <a:latin typeface="Arial (Body)"/>
              </a:rPr>
              <a:t> </a:t>
            </a:r>
            <a:r>
              <a:rPr lang="en-US" sz="2400" dirty="0" smtClean="0">
                <a:solidFill>
                  <a:srgbClr val="000000"/>
                </a:solidFill>
                <a:latin typeface="Arial (Body)"/>
              </a:rPr>
              <a:t>T</a:t>
            </a:r>
            <a:r>
              <a:rPr lang="en-US" sz="100" dirty="0" smtClean="0">
                <a:solidFill>
                  <a:srgbClr val="000000"/>
                </a:solidFill>
                <a:latin typeface="Arial (Body)"/>
              </a:rPr>
              <a:t> </a:t>
            </a:r>
            <a:r>
              <a:rPr lang="en-US" sz="2400" dirty="0" smtClean="0">
                <a:solidFill>
                  <a:srgbClr val="000000"/>
                </a:solidFill>
                <a:latin typeface="Arial (Body)"/>
              </a:rPr>
              <a:t>S</a:t>
            </a:r>
            <a:r>
              <a:rPr lang="en-US" sz="100" dirty="0" smtClean="0">
                <a:solidFill>
                  <a:srgbClr val="000000"/>
                </a:solidFill>
                <a:latin typeface="Arial (Body)"/>
              </a:rPr>
              <a:t> </a:t>
            </a:r>
            <a:r>
              <a:rPr lang="en-US" sz="2400" dirty="0" smtClean="0">
                <a:solidFill>
                  <a:srgbClr val="000000"/>
                </a:solidFill>
                <a:latin typeface="Arial (Body)"/>
              </a:rPr>
              <a:t>P</a:t>
            </a:r>
            <a:endParaRPr lang="en-US" sz="2400" dirty="0">
              <a:solidFill>
                <a:srgbClr val="000000"/>
              </a:solidFill>
              <a:latin typeface="Arial (Body)"/>
            </a:endParaRP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issue play/pause commands</a:t>
            </a: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server </a:t>
            </a:r>
            <a:r>
              <a:rPr lang="en-US" sz="2400" dirty="0" smtClean="0">
                <a:solidFill>
                  <a:srgbClr val="000000"/>
                </a:solidFill>
                <a:latin typeface="Arial (Body)"/>
              </a:rPr>
              <a:t>R</a:t>
            </a:r>
            <a:r>
              <a:rPr lang="en-US" sz="100" dirty="0" smtClean="0">
                <a:solidFill>
                  <a:srgbClr val="000000"/>
                </a:solidFill>
                <a:latin typeface="Arial (Body)"/>
              </a:rPr>
              <a:t> </a:t>
            </a:r>
            <a:r>
              <a:rPr lang="en-US" sz="2400" dirty="0" smtClean="0">
                <a:solidFill>
                  <a:srgbClr val="000000"/>
                </a:solidFill>
                <a:latin typeface="Arial (Body)"/>
              </a:rPr>
              <a:t>T</a:t>
            </a:r>
            <a:r>
              <a:rPr lang="en-US" sz="100" dirty="0" smtClean="0">
                <a:solidFill>
                  <a:srgbClr val="000000"/>
                </a:solidFill>
                <a:latin typeface="Arial (Body)"/>
              </a:rPr>
              <a:t> </a:t>
            </a:r>
            <a:r>
              <a:rPr lang="en-US" sz="2400" dirty="0" smtClean="0">
                <a:solidFill>
                  <a:srgbClr val="000000"/>
                </a:solidFill>
                <a:latin typeface="Arial (Body)"/>
              </a:rPr>
              <a:t>S</a:t>
            </a:r>
            <a:r>
              <a:rPr lang="en-US" sz="100" dirty="0" smtClean="0">
                <a:solidFill>
                  <a:srgbClr val="000000"/>
                </a:solidFill>
                <a:latin typeface="Arial (Body)"/>
              </a:rPr>
              <a:t> </a:t>
            </a:r>
            <a:r>
              <a:rPr lang="en-US" sz="2400" dirty="0" smtClean="0">
                <a:solidFill>
                  <a:srgbClr val="000000"/>
                </a:solidFill>
                <a:latin typeface="Arial (Body)"/>
              </a:rPr>
              <a:t>P provided </a:t>
            </a:r>
            <a:r>
              <a:rPr lang="en-US" sz="2400" dirty="0">
                <a:solidFill>
                  <a:srgbClr val="000000"/>
                </a:solidFill>
                <a:latin typeface="Arial (Body)"/>
              </a:rPr>
              <a:t>for you</a:t>
            </a:r>
          </a:p>
        </p:txBody>
      </p:sp>
    </p:spTree>
    <p:extLst>
      <p:ext uri="{BB962C8B-B14F-4D97-AF65-F5344CB8AC3E}">
        <p14:creationId xmlns:p14="http://schemas.microsoft.com/office/powerpoint/2010/main" val="41323706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rPr>
              <a:t>Real-Time Control Protocol (R</a:t>
            </a:r>
            <a:r>
              <a:rPr lang="en-US" sz="100" dirty="0">
                <a:latin typeface="Times New Roman" panose="02020603050405020304" pitchFamily="18" charset="0"/>
              </a:rPr>
              <a:t> </a:t>
            </a:r>
            <a:r>
              <a:rPr lang="en-US" dirty="0">
                <a:latin typeface="Times New Roman" panose="02020603050405020304" pitchFamily="18" charset="0"/>
              </a:rPr>
              <a:t>T</a:t>
            </a:r>
            <a:r>
              <a:rPr lang="en-US" sz="100" dirty="0">
                <a:latin typeface="Times New Roman" panose="02020603050405020304" pitchFamily="18" charset="0"/>
              </a:rPr>
              <a:t> </a:t>
            </a:r>
            <a:r>
              <a:rPr lang="en-US" dirty="0">
                <a:latin typeface="Times New Roman" panose="02020603050405020304" pitchFamily="18" charset="0"/>
              </a:rPr>
              <a:t>C</a:t>
            </a:r>
            <a:r>
              <a:rPr lang="en-US" sz="100" dirty="0">
                <a:latin typeface="Times New Roman" panose="02020603050405020304" pitchFamily="18" charset="0"/>
              </a:rPr>
              <a:t> </a:t>
            </a:r>
            <a:r>
              <a:rPr lang="en-US" dirty="0">
                <a:latin typeface="Times New Roman" panose="02020603050405020304" pitchFamily="18" charset="0"/>
              </a:rPr>
              <a:t>P)</a:t>
            </a:r>
            <a:endParaRPr lang="en-US" dirty="0"/>
          </a:p>
        </p:txBody>
      </p:sp>
      <p:sp>
        <p:nvSpPr>
          <p:cNvPr id="3" name="Text Placeholder 2"/>
          <p:cNvSpPr>
            <a:spLocks noGrp="1"/>
          </p:cNvSpPr>
          <p:nvPr>
            <p:ph type="body" idx="1"/>
          </p:nvPr>
        </p:nvSpPr>
        <p:spPr>
          <a:xfrm>
            <a:off x="457200" y="1600200"/>
            <a:ext cx="3731342" cy="2362200"/>
          </a:xfrm>
        </p:spPr>
        <p:txBody>
          <a:bodyPr/>
          <a:lstStyle/>
          <a:p>
            <a:pPr marL="255651" lvl="0" indent="-255651" eaLnBrk="0" fontAlgn="base" hangingPunct="0">
              <a:spcAft>
                <a:spcPct val="0"/>
              </a:spcAft>
              <a:buFont typeface="Arial" panose="020B0604020202020204" pitchFamily="34" charset="0"/>
              <a:buChar char="•"/>
              <a:defRPr/>
            </a:pPr>
            <a:r>
              <a:rPr lang="en-US" sz="2200" dirty="0">
                <a:solidFill>
                  <a:srgbClr val="000000"/>
                </a:solidFill>
                <a:latin typeface="Arial (Body)"/>
              </a:rPr>
              <a:t>works in conjunction with R</a:t>
            </a:r>
            <a:r>
              <a:rPr lang="en-US" sz="100" dirty="0">
                <a:solidFill>
                  <a:srgbClr val="000000"/>
                </a:solidFill>
                <a:latin typeface="Arial (Body)"/>
              </a:rPr>
              <a:t> </a:t>
            </a:r>
            <a:r>
              <a:rPr lang="en-US" sz="2200" dirty="0">
                <a:solidFill>
                  <a:srgbClr val="000000"/>
                </a:solidFill>
                <a:latin typeface="Arial (Body)"/>
              </a:rPr>
              <a:t>T</a:t>
            </a:r>
            <a:r>
              <a:rPr lang="en-US" sz="100" dirty="0">
                <a:solidFill>
                  <a:srgbClr val="000000"/>
                </a:solidFill>
                <a:latin typeface="Arial (Body)"/>
              </a:rPr>
              <a:t> </a:t>
            </a:r>
            <a:r>
              <a:rPr lang="en-US" sz="2200" dirty="0">
                <a:solidFill>
                  <a:srgbClr val="000000"/>
                </a:solidFill>
                <a:latin typeface="Arial (Body)"/>
              </a:rPr>
              <a:t>P</a:t>
            </a:r>
          </a:p>
          <a:p>
            <a:pPr marL="255651" lvl="0" indent="-255651" eaLnBrk="0" fontAlgn="base" hangingPunct="0">
              <a:spcAft>
                <a:spcPct val="0"/>
              </a:spcAft>
              <a:buFont typeface="Arial" panose="020B0604020202020204" pitchFamily="34" charset="0"/>
              <a:buChar char="•"/>
              <a:defRPr/>
            </a:pPr>
            <a:r>
              <a:rPr lang="en-US" sz="2200" dirty="0">
                <a:solidFill>
                  <a:srgbClr val="000000"/>
                </a:solidFill>
                <a:latin typeface="Arial (Body)"/>
              </a:rPr>
              <a:t>each participant in R</a:t>
            </a:r>
            <a:r>
              <a:rPr lang="en-US" sz="100" dirty="0">
                <a:solidFill>
                  <a:srgbClr val="000000"/>
                </a:solidFill>
                <a:latin typeface="Arial (Body)"/>
              </a:rPr>
              <a:t> </a:t>
            </a:r>
            <a:r>
              <a:rPr lang="en-US" sz="2200" dirty="0">
                <a:solidFill>
                  <a:srgbClr val="000000"/>
                </a:solidFill>
                <a:latin typeface="Arial (Body)"/>
              </a:rPr>
              <a:t>T</a:t>
            </a:r>
            <a:r>
              <a:rPr lang="en-US" sz="100" dirty="0">
                <a:solidFill>
                  <a:srgbClr val="000000"/>
                </a:solidFill>
                <a:latin typeface="Arial (Body)"/>
              </a:rPr>
              <a:t> </a:t>
            </a:r>
            <a:r>
              <a:rPr lang="en-US" sz="2200" dirty="0">
                <a:solidFill>
                  <a:srgbClr val="000000"/>
                </a:solidFill>
                <a:latin typeface="Arial (Body)"/>
              </a:rPr>
              <a:t>P session periodically sends R</a:t>
            </a:r>
            <a:r>
              <a:rPr lang="en-US" sz="100" dirty="0">
                <a:solidFill>
                  <a:srgbClr val="000000"/>
                </a:solidFill>
                <a:latin typeface="Arial (Body)"/>
              </a:rPr>
              <a:t> </a:t>
            </a:r>
            <a:r>
              <a:rPr lang="en-US" sz="2200" dirty="0">
                <a:solidFill>
                  <a:srgbClr val="000000"/>
                </a:solidFill>
                <a:latin typeface="Arial (Body)"/>
              </a:rPr>
              <a:t>T</a:t>
            </a:r>
            <a:r>
              <a:rPr lang="en-US" sz="100" dirty="0">
                <a:solidFill>
                  <a:srgbClr val="000000"/>
                </a:solidFill>
                <a:latin typeface="Arial (Body)"/>
              </a:rPr>
              <a:t> </a:t>
            </a:r>
            <a:r>
              <a:rPr lang="en-US" sz="2200" dirty="0">
                <a:solidFill>
                  <a:srgbClr val="000000"/>
                </a:solidFill>
                <a:latin typeface="Arial (Body)"/>
              </a:rPr>
              <a:t>C</a:t>
            </a:r>
            <a:r>
              <a:rPr lang="en-US" sz="100" dirty="0">
                <a:solidFill>
                  <a:srgbClr val="000000"/>
                </a:solidFill>
                <a:latin typeface="Arial (Body)"/>
              </a:rPr>
              <a:t> </a:t>
            </a:r>
            <a:r>
              <a:rPr lang="en-US" sz="2200" dirty="0">
                <a:solidFill>
                  <a:srgbClr val="000000"/>
                </a:solidFill>
                <a:latin typeface="Arial (Body)"/>
              </a:rPr>
              <a:t>P control packets to all other </a:t>
            </a:r>
            <a:r>
              <a:rPr lang="en-US" sz="2200" dirty="0" smtClean="0">
                <a:solidFill>
                  <a:srgbClr val="000000"/>
                </a:solidFill>
                <a:latin typeface="Arial (Body)"/>
              </a:rPr>
              <a:t>participants</a:t>
            </a:r>
            <a:endParaRPr lang="en-US" sz="2200" dirty="0">
              <a:solidFill>
                <a:srgbClr val="000000"/>
              </a:solidFill>
              <a:latin typeface="Arial (Body)"/>
            </a:endParaRPr>
          </a:p>
        </p:txBody>
      </p:sp>
      <p:sp>
        <p:nvSpPr>
          <p:cNvPr id="4" name="Text Placeholder 3"/>
          <p:cNvSpPr>
            <a:spLocks noGrp="1"/>
          </p:cNvSpPr>
          <p:nvPr>
            <p:ph type="body" idx="2"/>
          </p:nvPr>
        </p:nvSpPr>
        <p:spPr>
          <a:xfrm>
            <a:off x="4439265" y="1600200"/>
            <a:ext cx="4129548" cy="4815348"/>
          </a:xfrm>
        </p:spPr>
        <p:txBody>
          <a:bodyPr/>
          <a:lstStyle/>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each R</a:t>
            </a:r>
            <a:r>
              <a:rPr lang="en-US" sz="100" dirty="0">
                <a:solidFill>
                  <a:srgbClr val="000000"/>
                </a:solidFill>
                <a:latin typeface="Arial (Body)"/>
              </a:rPr>
              <a:t> </a:t>
            </a:r>
            <a:r>
              <a:rPr lang="en-US" sz="2400" dirty="0">
                <a:solidFill>
                  <a:srgbClr val="000000"/>
                </a:solidFill>
                <a:latin typeface="Arial (Body)"/>
              </a:rPr>
              <a:t>T</a:t>
            </a:r>
            <a:r>
              <a:rPr lang="en-US" sz="100" dirty="0">
                <a:solidFill>
                  <a:srgbClr val="000000"/>
                </a:solidFill>
                <a:latin typeface="Arial (Body)"/>
              </a:rPr>
              <a:t> </a:t>
            </a:r>
            <a:r>
              <a:rPr lang="en-US" sz="2400" dirty="0">
                <a:solidFill>
                  <a:srgbClr val="000000"/>
                </a:solidFill>
                <a:latin typeface="Arial (Body)"/>
              </a:rPr>
              <a:t>C</a:t>
            </a:r>
            <a:r>
              <a:rPr lang="en-US" sz="100" dirty="0">
                <a:solidFill>
                  <a:srgbClr val="000000"/>
                </a:solidFill>
                <a:latin typeface="Arial (Body)"/>
              </a:rPr>
              <a:t> </a:t>
            </a:r>
            <a:r>
              <a:rPr lang="en-US" sz="2400" dirty="0">
                <a:solidFill>
                  <a:srgbClr val="000000"/>
                </a:solidFill>
                <a:latin typeface="Arial (Body)"/>
              </a:rPr>
              <a:t>P packet contains sender and/or receiver reports</a:t>
            </a: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report statistics useful to application: # packets sent, # packets lost, interarrival jitter</a:t>
            </a:r>
          </a:p>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feedback used to control performance</a:t>
            </a: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sender may modify its transmissions based on </a:t>
            </a:r>
            <a:r>
              <a:rPr lang="en-US" sz="2400" dirty="0" smtClean="0">
                <a:solidFill>
                  <a:srgbClr val="000000"/>
                </a:solidFill>
                <a:latin typeface="Arial (Body)"/>
              </a:rPr>
              <a:t>feedback</a:t>
            </a:r>
            <a:endParaRPr lang="en-US" sz="2400" dirty="0">
              <a:solidFill>
                <a:srgbClr val="000000"/>
              </a:solidFill>
              <a:latin typeface="Arial (Body)"/>
            </a:endParaRPr>
          </a:p>
        </p:txBody>
      </p:sp>
    </p:spTree>
    <p:extLst>
      <p:ext uri="{BB962C8B-B14F-4D97-AF65-F5344CB8AC3E}">
        <p14:creationId xmlns:p14="http://schemas.microsoft.com/office/powerpoint/2010/main" val="1928751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R</a:t>
            </a:r>
            <a:r>
              <a:rPr lang="en-US" sz="100" dirty="0" smtClean="0">
                <a:latin typeface="Times New Roman" panose="02020603050405020304" pitchFamily="18" charset="0"/>
              </a:rPr>
              <a:t> </a:t>
            </a:r>
            <a:r>
              <a:rPr lang="en-US" dirty="0" smtClean="0">
                <a:latin typeface="Times New Roman" panose="02020603050405020304" pitchFamily="18" charset="0"/>
              </a:rPr>
              <a:t>T</a:t>
            </a:r>
            <a:r>
              <a:rPr lang="en-US" sz="100" dirty="0" smtClean="0">
                <a:latin typeface="Times New Roman" panose="02020603050405020304" pitchFamily="18" charset="0"/>
              </a:rPr>
              <a:t> </a:t>
            </a:r>
            <a:r>
              <a:rPr lang="en-US" dirty="0" smtClean="0">
                <a:latin typeface="Times New Roman" panose="02020603050405020304" pitchFamily="18" charset="0"/>
              </a:rPr>
              <a:t>C</a:t>
            </a:r>
            <a:r>
              <a:rPr lang="en-US" sz="100" dirty="0" smtClean="0">
                <a:latin typeface="Times New Roman" panose="02020603050405020304" pitchFamily="18" charset="0"/>
              </a:rPr>
              <a:t> </a:t>
            </a:r>
            <a:r>
              <a:rPr lang="en-US" dirty="0" smtClean="0">
                <a:latin typeface="Times New Roman" panose="02020603050405020304" pitchFamily="18" charset="0"/>
              </a:rPr>
              <a:t>P: Multiple Multicast Senders</a:t>
            </a:r>
            <a:endParaRPr lang="en-US" dirty="0">
              <a:latin typeface="Times New Roman" panose="02020603050405020304" pitchFamily="18" charset="0"/>
            </a:endParaRPr>
          </a:p>
        </p:txBody>
      </p:sp>
      <p:pic>
        <p:nvPicPr>
          <p:cNvPr id="7" name="Picture 6" descr="3 parts connect to an internet group. Each part has packets moving toward the group. Sender. 1, a server. Packets, R T P, R T C P. Receivers. 2 and 3 are P Cs with 1 packet each. Packet, R T C P."/>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3987" y="1641965"/>
            <a:ext cx="3236025" cy="1929660"/>
          </a:xfrm>
          <a:prstGeom prst="rect">
            <a:avLst/>
          </a:prstGeom>
        </p:spPr>
      </p:pic>
      <p:sp>
        <p:nvSpPr>
          <p:cNvPr id="5" name="Content Placeholder 4"/>
          <p:cNvSpPr>
            <a:spLocks noGrp="1"/>
          </p:cNvSpPr>
          <p:nvPr>
            <p:ph type="body" idx="1"/>
          </p:nvPr>
        </p:nvSpPr>
        <p:spPr>
          <a:xfrm>
            <a:off x="457200" y="3900941"/>
            <a:ext cx="8229600" cy="2416016"/>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2000" kern="1200" dirty="0">
                <a:solidFill>
                  <a:srgbClr val="000000"/>
                </a:solidFill>
                <a:latin typeface="Arial (Body)"/>
              </a:rPr>
              <a:t>each </a:t>
            </a:r>
            <a:r>
              <a:rPr lang="en-US" sz="2000" kern="1200" dirty="0" smtClean="0">
                <a:solidFill>
                  <a:srgbClr val="000000"/>
                </a:solidFill>
                <a:latin typeface="Arial (Body)"/>
              </a:rPr>
              <a:t>R</a:t>
            </a:r>
            <a:r>
              <a:rPr lang="en-US" sz="100" kern="1200" dirty="0" smtClean="0">
                <a:solidFill>
                  <a:srgbClr val="000000"/>
                </a:solidFill>
                <a:latin typeface="Arial (Body)"/>
              </a:rPr>
              <a:t> </a:t>
            </a:r>
            <a:r>
              <a:rPr lang="en-US" sz="2000" kern="1200" dirty="0" smtClean="0">
                <a:solidFill>
                  <a:srgbClr val="000000"/>
                </a:solidFill>
                <a:latin typeface="Arial (Body)"/>
              </a:rPr>
              <a:t>T</a:t>
            </a:r>
            <a:r>
              <a:rPr lang="en-US" sz="100" kern="1200" dirty="0" smtClean="0">
                <a:solidFill>
                  <a:srgbClr val="000000"/>
                </a:solidFill>
                <a:latin typeface="Arial (Body)"/>
              </a:rPr>
              <a:t> </a:t>
            </a:r>
            <a:r>
              <a:rPr lang="en-US" sz="2000" kern="1200" dirty="0" smtClean="0">
                <a:solidFill>
                  <a:srgbClr val="000000"/>
                </a:solidFill>
                <a:latin typeface="Arial (Body)"/>
              </a:rPr>
              <a:t>P session</a:t>
            </a:r>
            <a:r>
              <a:rPr lang="en-US" sz="2000" kern="1200" dirty="0">
                <a:solidFill>
                  <a:srgbClr val="000000"/>
                </a:solidFill>
                <a:latin typeface="Arial (Body)"/>
              </a:rPr>
              <a:t>: typically a single multicast address; all </a:t>
            </a:r>
            <a:r>
              <a:rPr lang="en-US" sz="2000" kern="1200" dirty="0" smtClean="0">
                <a:solidFill>
                  <a:srgbClr val="000000"/>
                </a:solidFill>
                <a:latin typeface="Arial (Body)"/>
              </a:rPr>
              <a:t>R</a:t>
            </a:r>
            <a:r>
              <a:rPr lang="en-US" sz="100" kern="1200" dirty="0" smtClean="0">
                <a:solidFill>
                  <a:srgbClr val="000000"/>
                </a:solidFill>
                <a:latin typeface="Arial (Body)"/>
              </a:rPr>
              <a:t> </a:t>
            </a:r>
            <a:r>
              <a:rPr lang="en-US" sz="2000" kern="1200" dirty="0" smtClean="0">
                <a:solidFill>
                  <a:srgbClr val="000000"/>
                </a:solidFill>
                <a:latin typeface="Arial (Body)"/>
              </a:rPr>
              <a:t>T</a:t>
            </a:r>
            <a:r>
              <a:rPr lang="en-US" sz="100" kern="1200" dirty="0" smtClean="0">
                <a:solidFill>
                  <a:srgbClr val="000000"/>
                </a:solidFill>
                <a:latin typeface="Arial (Body)"/>
              </a:rPr>
              <a:t> </a:t>
            </a:r>
            <a:r>
              <a:rPr lang="en-US" sz="2000" kern="1200" dirty="0" smtClean="0">
                <a:solidFill>
                  <a:srgbClr val="000000"/>
                </a:solidFill>
                <a:latin typeface="Arial (Body)"/>
              </a:rPr>
              <a:t>P/R</a:t>
            </a:r>
            <a:r>
              <a:rPr lang="en-US" sz="100" kern="1200" dirty="0" smtClean="0">
                <a:solidFill>
                  <a:srgbClr val="000000"/>
                </a:solidFill>
                <a:latin typeface="Arial (Body)"/>
              </a:rPr>
              <a:t> </a:t>
            </a:r>
            <a:r>
              <a:rPr lang="en-US" sz="2000" kern="1200" dirty="0" smtClean="0">
                <a:solidFill>
                  <a:srgbClr val="000000"/>
                </a:solidFill>
                <a:latin typeface="Arial (Body)"/>
              </a:rPr>
              <a:t>T</a:t>
            </a:r>
            <a:r>
              <a:rPr lang="en-US" sz="100" kern="1200" dirty="0" smtClean="0">
                <a:solidFill>
                  <a:srgbClr val="000000"/>
                </a:solidFill>
                <a:latin typeface="Arial (Body)"/>
              </a:rPr>
              <a:t> </a:t>
            </a:r>
            <a:r>
              <a:rPr lang="en-US" sz="2000" kern="1200" dirty="0" smtClean="0">
                <a:solidFill>
                  <a:srgbClr val="000000"/>
                </a:solidFill>
                <a:latin typeface="Arial (Body)"/>
              </a:rPr>
              <a:t>C</a:t>
            </a:r>
            <a:r>
              <a:rPr lang="en-US" sz="100" kern="1200" dirty="0" smtClean="0">
                <a:solidFill>
                  <a:srgbClr val="000000"/>
                </a:solidFill>
                <a:latin typeface="Arial (Body)"/>
              </a:rPr>
              <a:t> </a:t>
            </a:r>
            <a:r>
              <a:rPr lang="en-US" sz="2000" kern="1200" dirty="0" smtClean="0">
                <a:solidFill>
                  <a:srgbClr val="000000"/>
                </a:solidFill>
                <a:latin typeface="Arial (Body)"/>
              </a:rPr>
              <a:t>P packets </a:t>
            </a:r>
            <a:r>
              <a:rPr lang="en-US" sz="2000" kern="1200" dirty="0">
                <a:solidFill>
                  <a:srgbClr val="000000"/>
                </a:solidFill>
                <a:latin typeface="Arial (Body)"/>
              </a:rPr>
              <a:t>belonging to session use multicast address</a:t>
            </a:r>
          </a:p>
          <a:p>
            <a:pPr marL="255651" lvl="0" indent="-255651" eaLnBrk="0" fontAlgn="base" hangingPunct="0">
              <a:spcAft>
                <a:spcPct val="0"/>
              </a:spcAft>
              <a:buFont typeface="Arial" panose="020B0604020202020204" pitchFamily="34" charset="0"/>
              <a:buChar char="•"/>
              <a:defRPr/>
            </a:pPr>
            <a:r>
              <a:rPr lang="en-US" sz="2000" kern="1200" dirty="0" smtClean="0">
                <a:solidFill>
                  <a:srgbClr val="000000"/>
                </a:solidFill>
                <a:latin typeface="Arial (Body)"/>
              </a:rPr>
              <a:t>R</a:t>
            </a:r>
            <a:r>
              <a:rPr lang="en-US" sz="100" kern="1200" dirty="0" smtClean="0">
                <a:solidFill>
                  <a:srgbClr val="000000"/>
                </a:solidFill>
                <a:latin typeface="Arial (Body)"/>
              </a:rPr>
              <a:t> </a:t>
            </a:r>
            <a:r>
              <a:rPr lang="en-US" sz="2000" kern="1200" dirty="0" smtClean="0">
                <a:solidFill>
                  <a:srgbClr val="000000"/>
                </a:solidFill>
                <a:latin typeface="Arial (Body)"/>
              </a:rPr>
              <a:t>T</a:t>
            </a:r>
            <a:r>
              <a:rPr lang="en-US" sz="100" kern="1200" dirty="0" smtClean="0">
                <a:solidFill>
                  <a:srgbClr val="000000"/>
                </a:solidFill>
                <a:latin typeface="Arial (Body)"/>
              </a:rPr>
              <a:t> </a:t>
            </a:r>
            <a:r>
              <a:rPr lang="en-US" sz="2000" kern="1200" dirty="0" smtClean="0">
                <a:solidFill>
                  <a:srgbClr val="000000"/>
                </a:solidFill>
                <a:latin typeface="Arial (Body)"/>
              </a:rPr>
              <a:t>P</a:t>
            </a:r>
            <a:r>
              <a:rPr lang="en-US" sz="2000" kern="1200" dirty="0">
                <a:solidFill>
                  <a:srgbClr val="000000"/>
                </a:solidFill>
                <a:latin typeface="Arial (Body)"/>
              </a:rPr>
              <a:t>, </a:t>
            </a:r>
            <a:r>
              <a:rPr lang="en-US" sz="2000" kern="1200" dirty="0" smtClean="0">
                <a:solidFill>
                  <a:srgbClr val="000000"/>
                </a:solidFill>
                <a:latin typeface="Arial (Body)"/>
              </a:rPr>
              <a:t>R</a:t>
            </a:r>
            <a:r>
              <a:rPr lang="en-US" sz="100" kern="1200" dirty="0" smtClean="0">
                <a:solidFill>
                  <a:srgbClr val="000000"/>
                </a:solidFill>
                <a:latin typeface="Arial (Body)"/>
              </a:rPr>
              <a:t> </a:t>
            </a:r>
            <a:r>
              <a:rPr lang="en-US" sz="2000" kern="1200" dirty="0" smtClean="0">
                <a:solidFill>
                  <a:srgbClr val="000000"/>
                </a:solidFill>
                <a:latin typeface="Arial (Body)"/>
              </a:rPr>
              <a:t>T</a:t>
            </a:r>
            <a:r>
              <a:rPr lang="en-US" sz="100" kern="1200" dirty="0" smtClean="0">
                <a:solidFill>
                  <a:srgbClr val="000000"/>
                </a:solidFill>
                <a:latin typeface="Arial (Body)"/>
              </a:rPr>
              <a:t> </a:t>
            </a:r>
            <a:r>
              <a:rPr lang="en-US" sz="2000" kern="1200" dirty="0" smtClean="0">
                <a:solidFill>
                  <a:srgbClr val="000000"/>
                </a:solidFill>
                <a:latin typeface="Arial (Body)"/>
              </a:rPr>
              <a:t>C</a:t>
            </a:r>
            <a:r>
              <a:rPr lang="en-US" sz="100" kern="1200" dirty="0" smtClean="0">
                <a:solidFill>
                  <a:srgbClr val="000000"/>
                </a:solidFill>
                <a:latin typeface="Arial (Body)"/>
              </a:rPr>
              <a:t> </a:t>
            </a:r>
            <a:r>
              <a:rPr lang="en-US" sz="2000" kern="1200" dirty="0" smtClean="0">
                <a:solidFill>
                  <a:srgbClr val="000000"/>
                </a:solidFill>
                <a:latin typeface="Arial (Body)"/>
              </a:rPr>
              <a:t>P packets </a:t>
            </a:r>
            <a:r>
              <a:rPr lang="en-US" sz="2000" kern="1200" dirty="0">
                <a:solidFill>
                  <a:srgbClr val="000000"/>
                </a:solidFill>
                <a:latin typeface="Arial (Body)"/>
              </a:rPr>
              <a:t>distinguished from each other via distinct port </a:t>
            </a:r>
            <a:r>
              <a:rPr lang="en-US" sz="2000" kern="1200" dirty="0" smtClean="0">
                <a:solidFill>
                  <a:srgbClr val="000000"/>
                </a:solidFill>
                <a:latin typeface="Arial (Body)"/>
              </a:rPr>
              <a:t>numbers</a:t>
            </a:r>
          </a:p>
          <a:p>
            <a:pPr marL="255651" lvl="0" indent="-255651" eaLnBrk="0" fontAlgn="base" hangingPunct="0">
              <a:spcAft>
                <a:spcPct val="0"/>
              </a:spcAft>
              <a:defRPr/>
            </a:pPr>
            <a:r>
              <a:rPr lang="en-US" sz="2000" kern="1200" dirty="0">
                <a:solidFill>
                  <a:srgbClr val="000000"/>
                </a:solidFill>
                <a:latin typeface="Arial (Body)"/>
              </a:rPr>
              <a:t>to limit traffic, each participant reduces R</a:t>
            </a:r>
            <a:r>
              <a:rPr lang="en-US" sz="100" kern="1200" dirty="0">
                <a:solidFill>
                  <a:srgbClr val="000000"/>
                </a:solidFill>
                <a:latin typeface="Arial (Body)"/>
              </a:rPr>
              <a:t> </a:t>
            </a:r>
            <a:r>
              <a:rPr lang="en-US" sz="2000" kern="1200" dirty="0">
                <a:solidFill>
                  <a:srgbClr val="000000"/>
                </a:solidFill>
                <a:latin typeface="Arial (Body)"/>
              </a:rPr>
              <a:t>T</a:t>
            </a:r>
            <a:r>
              <a:rPr lang="en-US" sz="100" kern="1200" dirty="0">
                <a:solidFill>
                  <a:srgbClr val="000000"/>
                </a:solidFill>
                <a:latin typeface="Arial (Body)"/>
              </a:rPr>
              <a:t> </a:t>
            </a:r>
            <a:r>
              <a:rPr lang="en-US" sz="2000" kern="1200" dirty="0">
                <a:solidFill>
                  <a:srgbClr val="000000"/>
                </a:solidFill>
                <a:latin typeface="Arial (Body)"/>
              </a:rPr>
              <a:t>C</a:t>
            </a:r>
            <a:r>
              <a:rPr lang="en-US" sz="100" kern="1200" dirty="0">
                <a:solidFill>
                  <a:srgbClr val="000000"/>
                </a:solidFill>
                <a:latin typeface="Arial (Body)"/>
              </a:rPr>
              <a:t> </a:t>
            </a:r>
            <a:r>
              <a:rPr lang="en-US" sz="2000" kern="1200" dirty="0">
                <a:solidFill>
                  <a:srgbClr val="000000"/>
                </a:solidFill>
                <a:latin typeface="Arial (Body)"/>
              </a:rPr>
              <a:t>P traffic as number of conference participants </a:t>
            </a:r>
            <a:r>
              <a:rPr lang="en-US" sz="2000" kern="1200" dirty="0" smtClean="0">
                <a:solidFill>
                  <a:srgbClr val="000000"/>
                </a:solidFill>
                <a:latin typeface="Arial (Body)"/>
              </a:rPr>
              <a:t>increases</a:t>
            </a:r>
          </a:p>
        </p:txBody>
      </p:sp>
    </p:spTree>
    <p:extLst>
      <p:ext uri="{BB962C8B-B14F-4D97-AF65-F5344CB8AC3E}">
        <p14:creationId xmlns:p14="http://schemas.microsoft.com/office/powerpoint/2010/main" val="26424729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rPr>
              <a:t>R</a:t>
            </a:r>
            <a:r>
              <a:rPr lang="en-US" sz="100" dirty="0">
                <a:latin typeface="Times New Roman" panose="02020603050405020304" pitchFamily="18" charset="0"/>
              </a:rPr>
              <a:t> </a:t>
            </a:r>
            <a:r>
              <a:rPr lang="en-US" dirty="0">
                <a:latin typeface="Times New Roman" panose="02020603050405020304" pitchFamily="18" charset="0"/>
              </a:rPr>
              <a:t>T</a:t>
            </a:r>
            <a:r>
              <a:rPr lang="en-US" sz="100" dirty="0">
                <a:latin typeface="Times New Roman" panose="02020603050405020304" pitchFamily="18" charset="0"/>
              </a:rPr>
              <a:t> </a:t>
            </a:r>
            <a:r>
              <a:rPr lang="en-US" dirty="0">
                <a:latin typeface="Times New Roman" panose="02020603050405020304" pitchFamily="18" charset="0"/>
              </a:rPr>
              <a:t>C</a:t>
            </a:r>
            <a:r>
              <a:rPr lang="en-US" sz="100" dirty="0">
                <a:latin typeface="Times New Roman" panose="02020603050405020304" pitchFamily="18" charset="0"/>
              </a:rPr>
              <a:t> </a:t>
            </a:r>
            <a:r>
              <a:rPr lang="en-US" dirty="0">
                <a:latin typeface="Times New Roman" panose="02020603050405020304" pitchFamily="18" charset="0"/>
              </a:rPr>
              <a:t>P: Packet Types</a:t>
            </a:r>
            <a:endParaRPr lang="en-US" dirty="0"/>
          </a:p>
        </p:txBody>
      </p:sp>
      <p:sp>
        <p:nvSpPr>
          <p:cNvPr id="3" name="Text Placeholder 2"/>
          <p:cNvSpPr>
            <a:spLocks noGrp="1"/>
          </p:cNvSpPr>
          <p:nvPr>
            <p:ph type="body" idx="1"/>
          </p:nvPr>
        </p:nvSpPr>
        <p:spPr>
          <a:xfrm>
            <a:off x="457200" y="1600200"/>
            <a:ext cx="4439265" cy="3959942"/>
          </a:xfrm>
        </p:spPr>
        <p:txBody>
          <a:bodyPr/>
          <a:lstStyle/>
          <a:p>
            <a:pPr marL="0" lvl="0" indent="0" eaLnBrk="0" fontAlgn="base" hangingPunct="0">
              <a:spcAft>
                <a:spcPct val="0"/>
              </a:spcAft>
              <a:buNone/>
              <a:defRPr/>
            </a:pPr>
            <a:r>
              <a:rPr lang="en-US" sz="2400" b="1" dirty="0">
                <a:solidFill>
                  <a:srgbClr val="000000"/>
                </a:solidFill>
                <a:latin typeface="Arial (Body)"/>
              </a:rPr>
              <a:t>receiver report packets:</a:t>
            </a:r>
          </a:p>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fraction of packets lost, last sequence number, average interarrival jitter</a:t>
            </a:r>
          </a:p>
          <a:p>
            <a:pPr marL="0" lvl="0" indent="0" eaLnBrk="0" fontAlgn="base" hangingPunct="0">
              <a:spcAft>
                <a:spcPct val="0"/>
              </a:spcAft>
              <a:buNone/>
              <a:defRPr/>
            </a:pPr>
            <a:r>
              <a:rPr lang="en-US" sz="2400" b="1" dirty="0">
                <a:solidFill>
                  <a:srgbClr val="000000"/>
                </a:solidFill>
                <a:latin typeface="Arial (Body)"/>
              </a:rPr>
              <a:t>sender report packets:</a:t>
            </a:r>
          </a:p>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S</a:t>
            </a:r>
            <a:r>
              <a:rPr lang="en-US" sz="100" dirty="0">
                <a:solidFill>
                  <a:srgbClr val="000000"/>
                </a:solidFill>
                <a:latin typeface="Arial (Body)"/>
              </a:rPr>
              <a:t> </a:t>
            </a:r>
            <a:r>
              <a:rPr lang="en-US" sz="2400" dirty="0">
                <a:solidFill>
                  <a:srgbClr val="000000"/>
                </a:solidFill>
                <a:latin typeface="Arial (Body)"/>
              </a:rPr>
              <a:t>S</a:t>
            </a:r>
            <a:r>
              <a:rPr lang="en-US" sz="100" dirty="0">
                <a:solidFill>
                  <a:srgbClr val="000000"/>
                </a:solidFill>
                <a:latin typeface="Arial (Body)"/>
              </a:rPr>
              <a:t> </a:t>
            </a:r>
            <a:r>
              <a:rPr lang="en-US" sz="2400" dirty="0">
                <a:solidFill>
                  <a:srgbClr val="000000"/>
                </a:solidFill>
                <a:latin typeface="Arial (Body)"/>
              </a:rPr>
              <a:t>R</a:t>
            </a:r>
            <a:r>
              <a:rPr lang="en-US" sz="100" dirty="0">
                <a:solidFill>
                  <a:srgbClr val="000000"/>
                </a:solidFill>
                <a:latin typeface="Arial (Body)"/>
              </a:rPr>
              <a:t> </a:t>
            </a:r>
            <a:r>
              <a:rPr lang="en-US" sz="2400" dirty="0">
                <a:solidFill>
                  <a:srgbClr val="000000"/>
                </a:solidFill>
                <a:latin typeface="Arial (Body)"/>
              </a:rPr>
              <a:t>C of R</a:t>
            </a:r>
            <a:r>
              <a:rPr lang="en-US" sz="100" dirty="0">
                <a:solidFill>
                  <a:srgbClr val="000000"/>
                </a:solidFill>
                <a:latin typeface="Arial (Body)"/>
              </a:rPr>
              <a:t> </a:t>
            </a:r>
            <a:r>
              <a:rPr lang="en-US" sz="2400" dirty="0">
                <a:solidFill>
                  <a:srgbClr val="000000"/>
                </a:solidFill>
                <a:latin typeface="Arial (Body)"/>
              </a:rPr>
              <a:t>T</a:t>
            </a:r>
            <a:r>
              <a:rPr lang="en-US" sz="100" dirty="0">
                <a:solidFill>
                  <a:srgbClr val="000000"/>
                </a:solidFill>
                <a:latin typeface="Arial (Body)"/>
              </a:rPr>
              <a:t> </a:t>
            </a:r>
            <a:r>
              <a:rPr lang="en-US" sz="2400" dirty="0">
                <a:solidFill>
                  <a:srgbClr val="000000"/>
                </a:solidFill>
                <a:latin typeface="Arial (Body)"/>
              </a:rPr>
              <a:t>P stream, current time, number of packets sent, number of bytes </a:t>
            </a:r>
            <a:r>
              <a:rPr lang="en-US" sz="2400" dirty="0" smtClean="0">
                <a:solidFill>
                  <a:srgbClr val="000000"/>
                </a:solidFill>
                <a:latin typeface="Arial (Body)"/>
              </a:rPr>
              <a:t>sent</a:t>
            </a:r>
            <a:endParaRPr lang="en-US" sz="2400" dirty="0">
              <a:solidFill>
                <a:srgbClr val="000000"/>
              </a:solidFill>
              <a:latin typeface="Arial (Body)"/>
            </a:endParaRPr>
          </a:p>
        </p:txBody>
      </p:sp>
      <p:sp>
        <p:nvSpPr>
          <p:cNvPr id="4" name="Text Placeholder 3"/>
          <p:cNvSpPr>
            <a:spLocks noGrp="1"/>
          </p:cNvSpPr>
          <p:nvPr>
            <p:ph type="body" idx="2"/>
          </p:nvPr>
        </p:nvSpPr>
        <p:spPr>
          <a:xfrm>
            <a:off x="4984949" y="1600200"/>
            <a:ext cx="3908323" cy="3591232"/>
          </a:xfrm>
        </p:spPr>
        <p:txBody>
          <a:bodyPr/>
          <a:lstStyle/>
          <a:p>
            <a:pPr marL="0" lvl="0" indent="0" eaLnBrk="0" fontAlgn="base" hangingPunct="0">
              <a:spcAft>
                <a:spcPct val="0"/>
              </a:spcAft>
              <a:buNone/>
              <a:defRPr/>
            </a:pPr>
            <a:r>
              <a:rPr lang="en-US" sz="2400" b="1" dirty="0">
                <a:solidFill>
                  <a:srgbClr val="000000"/>
                </a:solidFill>
                <a:latin typeface="Arial (Body)"/>
              </a:rPr>
              <a:t>source description packets:</a:t>
            </a:r>
          </a:p>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e-mail address of sender, sender’s name, S</a:t>
            </a:r>
            <a:r>
              <a:rPr lang="en-US" sz="100" dirty="0">
                <a:solidFill>
                  <a:srgbClr val="000000"/>
                </a:solidFill>
                <a:latin typeface="Arial (Body)"/>
              </a:rPr>
              <a:t> </a:t>
            </a:r>
            <a:r>
              <a:rPr lang="en-US" sz="2400" dirty="0">
                <a:solidFill>
                  <a:srgbClr val="000000"/>
                </a:solidFill>
                <a:latin typeface="Arial (Body)"/>
              </a:rPr>
              <a:t>S</a:t>
            </a:r>
            <a:r>
              <a:rPr lang="en-US" sz="100" dirty="0">
                <a:solidFill>
                  <a:srgbClr val="000000"/>
                </a:solidFill>
                <a:latin typeface="Arial (Body)"/>
              </a:rPr>
              <a:t> </a:t>
            </a:r>
            <a:r>
              <a:rPr lang="en-US" sz="2400" dirty="0">
                <a:solidFill>
                  <a:srgbClr val="000000"/>
                </a:solidFill>
                <a:latin typeface="Arial (Body)"/>
              </a:rPr>
              <a:t>R</a:t>
            </a:r>
            <a:r>
              <a:rPr lang="en-US" sz="100" dirty="0">
                <a:solidFill>
                  <a:srgbClr val="000000"/>
                </a:solidFill>
                <a:latin typeface="Arial (Body)"/>
              </a:rPr>
              <a:t> </a:t>
            </a:r>
            <a:r>
              <a:rPr lang="en-US" sz="2400" dirty="0">
                <a:solidFill>
                  <a:srgbClr val="000000"/>
                </a:solidFill>
                <a:latin typeface="Arial (Body)"/>
              </a:rPr>
              <a:t>C of associated R</a:t>
            </a:r>
            <a:r>
              <a:rPr lang="en-US" sz="100" dirty="0">
                <a:solidFill>
                  <a:srgbClr val="000000"/>
                </a:solidFill>
                <a:latin typeface="Arial (Body)"/>
              </a:rPr>
              <a:t> </a:t>
            </a:r>
            <a:r>
              <a:rPr lang="en-US" sz="2400" dirty="0">
                <a:solidFill>
                  <a:srgbClr val="000000"/>
                </a:solidFill>
                <a:latin typeface="Arial (Body)"/>
              </a:rPr>
              <a:t>T</a:t>
            </a:r>
            <a:r>
              <a:rPr lang="en-US" sz="100" dirty="0">
                <a:solidFill>
                  <a:srgbClr val="000000"/>
                </a:solidFill>
                <a:latin typeface="Arial (Body)"/>
              </a:rPr>
              <a:t> </a:t>
            </a:r>
            <a:r>
              <a:rPr lang="en-US" sz="2400" dirty="0">
                <a:solidFill>
                  <a:srgbClr val="000000"/>
                </a:solidFill>
                <a:latin typeface="Arial (Body)"/>
              </a:rPr>
              <a:t>P stream</a:t>
            </a:r>
          </a:p>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provide mapping between the S</a:t>
            </a:r>
            <a:r>
              <a:rPr lang="en-US" sz="100" dirty="0">
                <a:solidFill>
                  <a:srgbClr val="000000"/>
                </a:solidFill>
                <a:latin typeface="Arial (Body)"/>
              </a:rPr>
              <a:t> </a:t>
            </a:r>
            <a:r>
              <a:rPr lang="en-US" sz="2400" dirty="0">
                <a:solidFill>
                  <a:srgbClr val="000000"/>
                </a:solidFill>
                <a:latin typeface="Arial (Body)"/>
              </a:rPr>
              <a:t>S</a:t>
            </a:r>
            <a:r>
              <a:rPr lang="en-US" sz="100" dirty="0">
                <a:solidFill>
                  <a:srgbClr val="000000"/>
                </a:solidFill>
                <a:latin typeface="Arial (Body)"/>
              </a:rPr>
              <a:t> </a:t>
            </a:r>
            <a:r>
              <a:rPr lang="en-US" sz="2400" dirty="0">
                <a:solidFill>
                  <a:srgbClr val="000000"/>
                </a:solidFill>
                <a:latin typeface="Arial (Body)"/>
              </a:rPr>
              <a:t>R</a:t>
            </a:r>
            <a:r>
              <a:rPr lang="en-US" sz="100" dirty="0">
                <a:solidFill>
                  <a:srgbClr val="000000"/>
                </a:solidFill>
                <a:latin typeface="Arial (Body)"/>
              </a:rPr>
              <a:t> </a:t>
            </a:r>
            <a:r>
              <a:rPr lang="en-US" sz="2400" dirty="0">
                <a:solidFill>
                  <a:srgbClr val="000000"/>
                </a:solidFill>
                <a:latin typeface="Arial (Body)"/>
              </a:rPr>
              <a:t>C and the user/host </a:t>
            </a:r>
            <a:r>
              <a:rPr lang="en-US" sz="2400" dirty="0" smtClean="0">
                <a:solidFill>
                  <a:srgbClr val="000000"/>
                </a:solidFill>
                <a:latin typeface="Arial (Body)"/>
              </a:rPr>
              <a:t>name</a:t>
            </a:r>
            <a:endParaRPr lang="en-US" sz="2400" dirty="0">
              <a:solidFill>
                <a:srgbClr val="000000"/>
              </a:solidFill>
              <a:latin typeface="Arial (Body)"/>
            </a:endParaRPr>
          </a:p>
        </p:txBody>
      </p:sp>
    </p:spTree>
    <p:extLst>
      <p:ext uri="{BB962C8B-B14F-4D97-AF65-F5344CB8AC3E}">
        <p14:creationId xmlns:p14="http://schemas.microsoft.com/office/powerpoint/2010/main" val="3270894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cs typeface="+mj-cs"/>
              </a:rPr>
              <a:t>Multimedia: Video </a:t>
            </a:r>
            <a:r>
              <a:rPr lang="en-US" sz="2000" b="0" dirty="0" smtClean="0">
                <a:latin typeface="Times New Roman" panose="02020603050405020304" pitchFamily="18" charset="0"/>
                <a:cs typeface="+mj-cs"/>
              </a:rPr>
              <a:t>(1 of 2)</a:t>
            </a:r>
            <a:endParaRPr lang="en-US" sz="2000" b="0" dirty="0">
              <a:latin typeface="Times New Roman" panose="02020603050405020304" pitchFamily="18" charset="0"/>
              <a:cs typeface="+mj-cs"/>
            </a:endParaRPr>
          </a:p>
        </p:txBody>
      </p:sp>
      <p:sp>
        <p:nvSpPr>
          <p:cNvPr id="3" name="Content Placeholder 2"/>
          <p:cNvSpPr>
            <a:spLocks noGrp="1"/>
          </p:cNvSpPr>
          <p:nvPr>
            <p:ph type="body" idx="1"/>
          </p:nvPr>
        </p:nvSpPr>
        <p:spPr>
          <a:xfrm>
            <a:off x="457200" y="1600200"/>
            <a:ext cx="4542503" cy="4262675"/>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2000" dirty="0">
                <a:solidFill>
                  <a:srgbClr val="000000"/>
                </a:solidFill>
                <a:latin typeface="Arial (Body)"/>
              </a:rPr>
              <a:t>video: sequence of images displayed at constant rate</a:t>
            </a:r>
          </a:p>
          <a:p>
            <a:pPr marL="741553" lvl="1" indent="-284353" eaLnBrk="0" fontAlgn="base" hangingPunct="0">
              <a:spcAft>
                <a:spcPct val="0"/>
              </a:spcAft>
              <a:buFont typeface="Arial" panose="020B0604020202020204" pitchFamily="34" charset="0"/>
              <a:buChar char="–"/>
              <a:defRPr/>
            </a:pPr>
            <a:r>
              <a:rPr lang="en-US" sz="2000" dirty="0">
                <a:solidFill>
                  <a:srgbClr val="000000"/>
                </a:solidFill>
                <a:latin typeface="Arial (Body)"/>
              </a:rPr>
              <a:t>e.g., 24 </a:t>
            </a:r>
            <a:r>
              <a:rPr lang="en-US" sz="2000" dirty="0" smtClean="0">
                <a:solidFill>
                  <a:srgbClr val="000000"/>
                </a:solidFill>
                <a:latin typeface="Arial (Body)"/>
              </a:rPr>
              <a:t>images/sec</a:t>
            </a:r>
            <a:r>
              <a:rPr lang="en-US" sz="100" dirty="0" smtClean="0">
                <a:solidFill>
                  <a:schemeClr val="bg1"/>
                </a:solidFill>
                <a:latin typeface="Arial (Body)"/>
              </a:rPr>
              <a:t>ond</a:t>
            </a:r>
            <a:endParaRPr lang="en-US" sz="100" dirty="0">
              <a:solidFill>
                <a:schemeClr val="bg1"/>
              </a:solidFill>
              <a:latin typeface="Arial (Body)"/>
            </a:endParaRPr>
          </a:p>
          <a:p>
            <a:pPr marL="255651" lvl="0" indent="-255651" eaLnBrk="0" fontAlgn="base" hangingPunct="0">
              <a:spcAft>
                <a:spcPct val="0"/>
              </a:spcAft>
              <a:buFont typeface="Arial" panose="020B0604020202020204" pitchFamily="34" charset="0"/>
              <a:buChar char="•"/>
              <a:defRPr/>
            </a:pPr>
            <a:r>
              <a:rPr lang="en-US" sz="2000" dirty="0">
                <a:solidFill>
                  <a:srgbClr val="000000"/>
                </a:solidFill>
                <a:latin typeface="Arial (Body)"/>
              </a:rPr>
              <a:t>digital image: array of pixels</a:t>
            </a:r>
          </a:p>
          <a:p>
            <a:pPr marL="741553" lvl="1" indent="-284353" eaLnBrk="0" fontAlgn="base" hangingPunct="0">
              <a:spcAft>
                <a:spcPct val="0"/>
              </a:spcAft>
              <a:buFont typeface="Arial" panose="020B0604020202020204" pitchFamily="34" charset="0"/>
              <a:buChar char="–"/>
              <a:defRPr/>
            </a:pPr>
            <a:r>
              <a:rPr lang="en-US" sz="2000" dirty="0">
                <a:solidFill>
                  <a:srgbClr val="000000"/>
                </a:solidFill>
                <a:latin typeface="Arial (Body)"/>
              </a:rPr>
              <a:t>each pixel represented by bits</a:t>
            </a:r>
          </a:p>
          <a:p>
            <a:pPr marL="255651" lvl="0" indent="-255651" eaLnBrk="0" fontAlgn="base" hangingPunct="0">
              <a:spcAft>
                <a:spcPct val="0"/>
              </a:spcAft>
              <a:buFont typeface="Arial" panose="020B0604020202020204" pitchFamily="34" charset="0"/>
              <a:buChar char="•"/>
              <a:defRPr/>
            </a:pPr>
            <a:r>
              <a:rPr lang="en-US" sz="2000" dirty="0">
                <a:solidFill>
                  <a:srgbClr val="000000"/>
                </a:solidFill>
                <a:latin typeface="Arial (Body)"/>
              </a:rPr>
              <a:t>coding: use redundancy </a:t>
            </a:r>
            <a:r>
              <a:rPr lang="en-US" sz="2000" b="1" dirty="0">
                <a:solidFill>
                  <a:srgbClr val="000000"/>
                </a:solidFill>
                <a:latin typeface="Arial (Body)"/>
              </a:rPr>
              <a:t>within</a:t>
            </a:r>
            <a:r>
              <a:rPr lang="en-US" sz="2000" dirty="0">
                <a:solidFill>
                  <a:srgbClr val="000000"/>
                </a:solidFill>
                <a:latin typeface="Arial (Body)"/>
              </a:rPr>
              <a:t> and </a:t>
            </a:r>
            <a:r>
              <a:rPr lang="en-US" sz="2000" b="1" dirty="0">
                <a:solidFill>
                  <a:srgbClr val="000000"/>
                </a:solidFill>
                <a:latin typeface="Arial (Body)"/>
              </a:rPr>
              <a:t>between</a:t>
            </a:r>
            <a:r>
              <a:rPr lang="en-US" sz="2000" dirty="0">
                <a:solidFill>
                  <a:srgbClr val="000000"/>
                </a:solidFill>
                <a:latin typeface="Arial (Body)"/>
              </a:rPr>
              <a:t> images to decrease # bits used to encode image</a:t>
            </a:r>
          </a:p>
          <a:p>
            <a:pPr marL="741553" lvl="1" indent="-284353" eaLnBrk="0" fontAlgn="base" hangingPunct="0">
              <a:spcAft>
                <a:spcPct val="0"/>
              </a:spcAft>
              <a:buFont typeface="Arial" panose="020B0604020202020204" pitchFamily="34" charset="0"/>
              <a:buChar char="–"/>
              <a:defRPr/>
            </a:pPr>
            <a:r>
              <a:rPr lang="en-US" sz="2000" dirty="0">
                <a:solidFill>
                  <a:srgbClr val="000000"/>
                </a:solidFill>
                <a:latin typeface="Arial (Body)"/>
              </a:rPr>
              <a:t>spatial (within image)</a:t>
            </a:r>
          </a:p>
          <a:p>
            <a:pPr marL="741553" lvl="1" indent="-284353" eaLnBrk="0" fontAlgn="base" hangingPunct="0">
              <a:spcAft>
                <a:spcPct val="0"/>
              </a:spcAft>
              <a:buFont typeface="Arial" panose="020B0604020202020204" pitchFamily="34" charset="0"/>
              <a:buChar char="–"/>
              <a:defRPr/>
            </a:pPr>
            <a:r>
              <a:rPr lang="en-US" sz="2000" dirty="0">
                <a:solidFill>
                  <a:srgbClr val="000000"/>
                </a:solidFill>
                <a:latin typeface="Arial (Body)"/>
              </a:rPr>
              <a:t>temporal (from one image to next)</a:t>
            </a:r>
          </a:p>
        </p:txBody>
      </p:sp>
      <p:pic>
        <p:nvPicPr>
          <p:cNvPr id="25" name="Picture 24" descr="2 photos of the silhouette of a man running with a purple background. Photo 1, frame i. Spatial coding example. Instead of sending N values of same color, all purple, send only 2 values, color value, purple, and number of repeated values, N. Photo 2, frame i + 1. Temporal coding example. Instead of sending complete frame at i + 1, send only differences from frame i."/>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6982" y="1699292"/>
            <a:ext cx="2986097" cy="4387396"/>
          </a:xfrm>
          <a:prstGeom prst="rect">
            <a:avLst/>
          </a:prstGeom>
        </p:spPr>
      </p:pic>
    </p:spTree>
    <p:extLst>
      <p:ext uri="{BB962C8B-B14F-4D97-AF65-F5344CB8AC3E}">
        <p14:creationId xmlns:p14="http://schemas.microsoft.com/office/powerpoint/2010/main" val="8841163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R</a:t>
            </a:r>
            <a:r>
              <a:rPr lang="en-US" sz="100" dirty="0" smtClean="0">
                <a:latin typeface="Times New Roman" panose="02020603050405020304" pitchFamily="18" charset="0"/>
              </a:rPr>
              <a:t> </a:t>
            </a:r>
            <a:r>
              <a:rPr lang="en-US" dirty="0" smtClean="0">
                <a:latin typeface="Times New Roman" panose="02020603050405020304" pitchFamily="18" charset="0"/>
              </a:rPr>
              <a:t>T</a:t>
            </a:r>
            <a:r>
              <a:rPr lang="en-US" sz="100" dirty="0" smtClean="0">
                <a:latin typeface="Times New Roman" panose="02020603050405020304" pitchFamily="18" charset="0"/>
              </a:rPr>
              <a:t> </a:t>
            </a:r>
            <a:r>
              <a:rPr lang="en-US" dirty="0" smtClean="0">
                <a:latin typeface="Times New Roman" panose="02020603050405020304" pitchFamily="18" charset="0"/>
              </a:rPr>
              <a:t>C</a:t>
            </a:r>
            <a:r>
              <a:rPr lang="en-US" sz="100" dirty="0" smtClean="0">
                <a:latin typeface="Times New Roman" panose="02020603050405020304" pitchFamily="18" charset="0"/>
              </a:rPr>
              <a:t> </a:t>
            </a:r>
            <a:r>
              <a:rPr lang="en-US" dirty="0" smtClean="0">
                <a:latin typeface="Times New Roman" panose="02020603050405020304" pitchFamily="18" charset="0"/>
              </a:rPr>
              <a:t>P: Stream Synchronization</a:t>
            </a:r>
            <a:endParaRPr lang="en-US" dirty="0">
              <a:latin typeface="Times New Roman" panose="02020603050405020304" pitchFamily="18" charset="0"/>
            </a:endParaRPr>
          </a:p>
        </p:txBody>
      </p:sp>
      <p:sp>
        <p:nvSpPr>
          <p:cNvPr id="3" name="Content Placeholder 2"/>
          <p:cNvSpPr>
            <a:spLocks noGrp="1"/>
          </p:cNvSpPr>
          <p:nvPr>
            <p:ph idx="1"/>
          </p:nvPr>
        </p:nvSpPr>
        <p:spPr>
          <a:xfrm>
            <a:off x="533400" y="1600200"/>
            <a:ext cx="3962400" cy="4708951"/>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2200" dirty="0">
                <a:solidFill>
                  <a:srgbClr val="000000"/>
                </a:solidFill>
                <a:latin typeface="Arial (Body)"/>
              </a:rPr>
              <a:t>R</a:t>
            </a:r>
            <a:r>
              <a:rPr lang="en-US" sz="100" dirty="0">
                <a:solidFill>
                  <a:srgbClr val="000000"/>
                </a:solidFill>
                <a:latin typeface="Arial (Body)"/>
              </a:rPr>
              <a:t> </a:t>
            </a:r>
            <a:r>
              <a:rPr lang="en-US" sz="2200" dirty="0">
                <a:solidFill>
                  <a:srgbClr val="000000"/>
                </a:solidFill>
                <a:latin typeface="Arial (Body)"/>
              </a:rPr>
              <a:t>T</a:t>
            </a:r>
            <a:r>
              <a:rPr lang="en-US" sz="100" dirty="0">
                <a:solidFill>
                  <a:srgbClr val="000000"/>
                </a:solidFill>
                <a:latin typeface="Arial (Body)"/>
              </a:rPr>
              <a:t> </a:t>
            </a:r>
            <a:r>
              <a:rPr lang="en-US" sz="2200" dirty="0">
                <a:solidFill>
                  <a:srgbClr val="000000"/>
                </a:solidFill>
                <a:latin typeface="Arial (Body)"/>
              </a:rPr>
              <a:t>C</a:t>
            </a:r>
            <a:r>
              <a:rPr lang="en-US" sz="100" dirty="0">
                <a:solidFill>
                  <a:srgbClr val="000000"/>
                </a:solidFill>
                <a:latin typeface="Arial (Body)"/>
              </a:rPr>
              <a:t> </a:t>
            </a:r>
            <a:r>
              <a:rPr lang="en-US" sz="2200" dirty="0">
                <a:solidFill>
                  <a:srgbClr val="000000"/>
                </a:solidFill>
                <a:latin typeface="Arial (Body)"/>
              </a:rPr>
              <a:t>P </a:t>
            </a:r>
            <a:r>
              <a:rPr lang="en-US" sz="2200" dirty="0" smtClean="0">
                <a:solidFill>
                  <a:srgbClr val="000000"/>
                </a:solidFill>
                <a:latin typeface="Arial (Body)"/>
              </a:rPr>
              <a:t>can </a:t>
            </a:r>
            <a:r>
              <a:rPr lang="en-US" sz="2200" dirty="0">
                <a:solidFill>
                  <a:srgbClr val="000000"/>
                </a:solidFill>
                <a:latin typeface="Arial (Body)"/>
              </a:rPr>
              <a:t>synchronize different media streams within a R</a:t>
            </a:r>
            <a:r>
              <a:rPr lang="en-US" sz="100" dirty="0">
                <a:solidFill>
                  <a:srgbClr val="000000"/>
                </a:solidFill>
                <a:latin typeface="Arial (Body)"/>
              </a:rPr>
              <a:t> </a:t>
            </a:r>
            <a:r>
              <a:rPr lang="en-US" sz="2200" dirty="0">
                <a:solidFill>
                  <a:srgbClr val="000000"/>
                </a:solidFill>
                <a:latin typeface="Arial (Body)"/>
              </a:rPr>
              <a:t>T</a:t>
            </a:r>
            <a:r>
              <a:rPr lang="en-US" sz="100" dirty="0">
                <a:solidFill>
                  <a:srgbClr val="000000"/>
                </a:solidFill>
                <a:latin typeface="Arial (Body)"/>
              </a:rPr>
              <a:t> </a:t>
            </a:r>
            <a:r>
              <a:rPr lang="en-US" sz="2200" dirty="0">
                <a:solidFill>
                  <a:srgbClr val="000000"/>
                </a:solidFill>
                <a:latin typeface="Arial (Body)"/>
              </a:rPr>
              <a:t>P</a:t>
            </a:r>
            <a:r>
              <a:rPr lang="en-US" sz="2200" dirty="0" smtClean="0">
                <a:solidFill>
                  <a:srgbClr val="000000"/>
                </a:solidFill>
                <a:latin typeface="Arial (Body)"/>
              </a:rPr>
              <a:t> session</a:t>
            </a:r>
            <a:endParaRPr lang="en-US" sz="2200" dirty="0">
              <a:solidFill>
                <a:srgbClr val="000000"/>
              </a:solidFill>
              <a:latin typeface="Arial (Body)"/>
            </a:endParaRPr>
          </a:p>
          <a:p>
            <a:pPr marL="255651" lvl="0" indent="-255651" eaLnBrk="0" fontAlgn="base" hangingPunct="0">
              <a:spcAft>
                <a:spcPct val="0"/>
              </a:spcAft>
              <a:buFont typeface="Arial" panose="020B0604020202020204" pitchFamily="34" charset="0"/>
              <a:buChar char="•"/>
              <a:defRPr/>
            </a:pPr>
            <a:r>
              <a:rPr lang="en-US" sz="2200" dirty="0">
                <a:solidFill>
                  <a:srgbClr val="000000"/>
                </a:solidFill>
                <a:latin typeface="Arial (Body)"/>
              </a:rPr>
              <a:t>e.g., videoconferencing app: each sender generates one R</a:t>
            </a:r>
            <a:r>
              <a:rPr lang="en-US" sz="100" dirty="0">
                <a:solidFill>
                  <a:srgbClr val="000000"/>
                </a:solidFill>
                <a:latin typeface="Arial (Body)"/>
              </a:rPr>
              <a:t> </a:t>
            </a:r>
            <a:r>
              <a:rPr lang="en-US" sz="2200" dirty="0">
                <a:solidFill>
                  <a:srgbClr val="000000"/>
                </a:solidFill>
                <a:latin typeface="Arial (Body)"/>
              </a:rPr>
              <a:t>T</a:t>
            </a:r>
            <a:r>
              <a:rPr lang="en-US" sz="100" dirty="0">
                <a:solidFill>
                  <a:srgbClr val="000000"/>
                </a:solidFill>
                <a:latin typeface="Arial (Body)"/>
              </a:rPr>
              <a:t> </a:t>
            </a:r>
            <a:r>
              <a:rPr lang="en-US" sz="2200" dirty="0">
                <a:solidFill>
                  <a:srgbClr val="000000"/>
                </a:solidFill>
                <a:latin typeface="Arial (Body)"/>
              </a:rPr>
              <a:t>P</a:t>
            </a:r>
            <a:r>
              <a:rPr lang="en-US" sz="2200" dirty="0" smtClean="0">
                <a:solidFill>
                  <a:srgbClr val="000000"/>
                </a:solidFill>
                <a:latin typeface="Arial (Body)"/>
              </a:rPr>
              <a:t> stream </a:t>
            </a:r>
            <a:r>
              <a:rPr lang="en-US" sz="2200" dirty="0">
                <a:solidFill>
                  <a:srgbClr val="000000"/>
                </a:solidFill>
                <a:latin typeface="Arial (Body)"/>
              </a:rPr>
              <a:t>for video, one for </a:t>
            </a:r>
            <a:r>
              <a:rPr lang="en-US" sz="2200" dirty="0" smtClean="0">
                <a:solidFill>
                  <a:srgbClr val="000000"/>
                </a:solidFill>
                <a:latin typeface="Arial (Body)"/>
              </a:rPr>
              <a:t>audio.</a:t>
            </a:r>
            <a:endParaRPr lang="en-US" sz="2200" dirty="0">
              <a:solidFill>
                <a:srgbClr val="000000"/>
              </a:solidFill>
              <a:latin typeface="Arial (Body)"/>
            </a:endParaRPr>
          </a:p>
          <a:p>
            <a:pPr marL="255651" lvl="0" indent="-255651" eaLnBrk="0" fontAlgn="base" hangingPunct="0">
              <a:spcAft>
                <a:spcPct val="0"/>
              </a:spcAft>
              <a:buFont typeface="Arial" panose="020B0604020202020204" pitchFamily="34" charset="0"/>
              <a:buChar char="•"/>
              <a:defRPr/>
            </a:pPr>
            <a:r>
              <a:rPr lang="en-US" sz="2200" dirty="0">
                <a:solidFill>
                  <a:srgbClr val="000000"/>
                </a:solidFill>
                <a:latin typeface="Arial (Body)"/>
              </a:rPr>
              <a:t>timestamps in R</a:t>
            </a:r>
            <a:r>
              <a:rPr lang="en-US" sz="100" dirty="0">
                <a:solidFill>
                  <a:srgbClr val="000000"/>
                </a:solidFill>
                <a:latin typeface="Arial (Body)"/>
              </a:rPr>
              <a:t> </a:t>
            </a:r>
            <a:r>
              <a:rPr lang="en-US" sz="2200" dirty="0">
                <a:solidFill>
                  <a:srgbClr val="000000"/>
                </a:solidFill>
                <a:latin typeface="Arial (Body)"/>
              </a:rPr>
              <a:t>T</a:t>
            </a:r>
            <a:r>
              <a:rPr lang="en-US" sz="100" dirty="0">
                <a:solidFill>
                  <a:srgbClr val="000000"/>
                </a:solidFill>
                <a:latin typeface="Arial (Body)"/>
              </a:rPr>
              <a:t> </a:t>
            </a:r>
            <a:r>
              <a:rPr lang="en-US" sz="2200" dirty="0">
                <a:solidFill>
                  <a:srgbClr val="000000"/>
                </a:solidFill>
                <a:latin typeface="Arial (Body)"/>
              </a:rPr>
              <a:t>P</a:t>
            </a:r>
            <a:r>
              <a:rPr lang="en-US" sz="2200" dirty="0" smtClean="0">
                <a:solidFill>
                  <a:srgbClr val="000000"/>
                </a:solidFill>
                <a:latin typeface="Arial (Body)"/>
              </a:rPr>
              <a:t> packets </a:t>
            </a:r>
            <a:r>
              <a:rPr lang="en-US" sz="2200" dirty="0">
                <a:solidFill>
                  <a:srgbClr val="000000"/>
                </a:solidFill>
                <a:latin typeface="Arial (Body)"/>
              </a:rPr>
              <a:t>tied to the video, audio sampling clocks</a:t>
            </a:r>
          </a:p>
          <a:p>
            <a:pPr marL="741553" lvl="1" indent="-284353" eaLnBrk="0" fontAlgn="base" hangingPunct="0">
              <a:spcAft>
                <a:spcPct val="0"/>
              </a:spcAft>
              <a:buFont typeface="Arial" panose="020B0604020202020204" pitchFamily="34" charset="0"/>
              <a:buChar char="–"/>
              <a:defRPr/>
            </a:pPr>
            <a:r>
              <a:rPr lang="en-US" sz="2200" b="1" dirty="0">
                <a:solidFill>
                  <a:srgbClr val="000000"/>
                </a:solidFill>
                <a:latin typeface="Arial (Body)"/>
              </a:rPr>
              <a:t>not</a:t>
            </a:r>
            <a:r>
              <a:rPr lang="en-US" sz="2200" dirty="0">
                <a:solidFill>
                  <a:srgbClr val="000000"/>
                </a:solidFill>
                <a:latin typeface="Arial (Body)"/>
              </a:rPr>
              <a:t> tied to wall-clock time</a:t>
            </a:r>
          </a:p>
        </p:txBody>
      </p:sp>
      <p:sp>
        <p:nvSpPr>
          <p:cNvPr id="4" name="Content Placeholder 3"/>
          <p:cNvSpPr>
            <a:spLocks noGrp="1"/>
          </p:cNvSpPr>
          <p:nvPr>
            <p:ph idx="13"/>
          </p:nvPr>
        </p:nvSpPr>
        <p:spPr>
          <a:xfrm>
            <a:off x="4660490" y="1600200"/>
            <a:ext cx="4014016" cy="4254981"/>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2200" dirty="0">
                <a:solidFill>
                  <a:srgbClr val="000000"/>
                </a:solidFill>
                <a:latin typeface="Arial (Body)"/>
              </a:rPr>
              <a:t>each </a:t>
            </a:r>
            <a:r>
              <a:rPr lang="en-US" sz="2200" dirty="0" smtClean="0">
                <a:solidFill>
                  <a:srgbClr val="000000"/>
                </a:solidFill>
                <a:latin typeface="Arial (Body)"/>
              </a:rPr>
              <a:t>R</a:t>
            </a:r>
            <a:r>
              <a:rPr lang="en-US" sz="100" dirty="0" smtClean="0">
                <a:solidFill>
                  <a:srgbClr val="000000"/>
                </a:solidFill>
                <a:latin typeface="Arial (Body)"/>
              </a:rPr>
              <a:t> </a:t>
            </a:r>
            <a:r>
              <a:rPr lang="en-US" sz="2200" dirty="0" smtClean="0">
                <a:solidFill>
                  <a:srgbClr val="000000"/>
                </a:solidFill>
                <a:latin typeface="Arial (Body)"/>
              </a:rPr>
              <a:t>T</a:t>
            </a:r>
            <a:r>
              <a:rPr lang="en-US" sz="100" dirty="0" smtClean="0">
                <a:solidFill>
                  <a:srgbClr val="000000"/>
                </a:solidFill>
                <a:latin typeface="Arial (Body)"/>
              </a:rPr>
              <a:t> </a:t>
            </a:r>
            <a:r>
              <a:rPr lang="en-US" sz="2200" dirty="0" smtClean="0">
                <a:solidFill>
                  <a:srgbClr val="000000"/>
                </a:solidFill>
                <a:latin typeface="Arial (Body)"/>
              </a:rPr>
              <a:t>C</a:t>
            </a:r>
            <a:r>
              <a:rPr lang="en-US" sz="100" dirty="0" smtClean="0">
                <a:solidFill>
                  <a:srgbClr val="000000"/>
                </a:solidFill>
                <a:latin typeface="Arial (Body)"/>
              </a:rPr>
              <a:t> </a:t>
            </a:r>
            <a:r>
              <a:rPr lang="en-US" sz="2200" dirty="0" smtClean="0">
                <a:solidFill>
                  <a:srgbClr val="000000"/>
                </a:solidFill>
                <a:latin typeface="Arial (Body)"/>
              </a:rPr>
              <a:t>P sender-report </a:t>
            </a:r>
            <a:r>
              <a:rPr lang="en-US" sz="2200" dirty="0">
                <a:solidFill>
                  <a:srgbClr val="000000"/>
                </a:solidFill>
                <a:latin typeface="Arial (Body)"/>
              </a:rPr>
              <a:t>packet contains (for most recently generated packet in associated R</a:t>
            </a:r>
            <a:r>
              <a:rPr lang="en-US" sz="100" dirty="0">
                <a:solidFill>
                  <a:srgbClr val="000000"/>
                </a:solidFill>
                <a:latin typeface="Arial (Body)"/>
              </a:rPr>
              <a:t> </a:t>
            </a:r>
            <a:r>
              <a:rPr lang="en-US" sz="2200" dirty="0">
                <a:solidFill>
                  <a:srgbClr val="000000"/>
                </a:solidFill>
                <a:latin typeface="Arial (Body)"/>
              </a:rPr>
              <a:t>T</a:t>
            </a:r>
            <a:r>
              <a:rPr lang="en-US" sz="100" dirty="0">
                <a:solidFill>
                  <a:srgbClr val="000000"/>
                </a:solidFill>
                <a:latin typeface="Arial (Body)"/>
              </a:rPr>
              <a:t> </a:t>
            </a:r>
            <a:r>
              <a:rPr lang="en-US" sz="2200" dirty="0">
                <a:solidFill>
                  <a:srgbClr val="000000"/>
                </a:solidFill>
                <a:latin typeface="Arial (Body)"/>
              </a:rPr>
              <a:t>P</a:t>
            </a:r>
            <a:r>
              <a:rPr lang="en-US" sz="2200" dirty="0" smtClean="0">
                <a:solidFill>
                  <a:srgbClr val="000000"/>
                </a:solidFill>
                <a:latin typeface="Arial (Body)"/>
              </a:rPr>
              <a:t> stream</a:t>
            </a:r>
            <a:r>
              <a:rPr lang="en-US" sz="2200" dirty="0">
                <a:solidFill>
                  <a:srgbClr val="000000"/>
                </a:solidFill>
                <a:latin typeface="Arial (Body)"/>
              </a:rPr>
              <a:t>):</a:t>
            </a:r>
          </a:p>
          <a:p>
            <a:pPr marL="741553" lvl="1" indent="-284353" eaLnBrk="0" fontAlgn="base" hangingPunct="0">
              <a:spcAft>
                <a:spcPct val="0"/>
              </a:spcAft>
              <a:buFont typeface="Arial" panose="020B0604020202020204" pitchFamily="34" charset="0"/>
              <a:buChar char="–"/>
              <a:defRPr/>
            </a:pPr>
            <a:r>
              <a:rPr lang="en-US" sz="2200" dirty="0">
                <a:solidFill>
                  <a:srgbClr val="000000"/>
                </a:solidFill>
                <a:latin typeface="Arial (Body)"/>
              </a:rPr>
              <a:t>timestamp of R</a:t>
            </a:r>
            <a:r>
              <a:rPr lang="en-US" sz="100" dirty="0">
                <a:solidFill>
                  <a:srgbClr val="000000"/>
                </a:solidFill>
                <a:latin typeface="Arial (Body)"/>
              </a:rPr>
              <a:t> </a:t>
            </a:r>
            <a:r>
              <a:rPr lang="en-US" sz="2200" dirty="0">
                <a:solidFill>
                  <a:srgbClr val="000000"/>
                </a:solidFill>
                <a:latin typeface="Arial (Body)"/>
              </a:rPr>
              <a:t>T</a:t>
            </a:r>
            <a:r>
              <a:rPr lang="en-US" sz="100" dirty="0">
                <a:solidFill>
                  <a:srgbClr val="000000"/>
                </a:solidFill>
                <a:latin typeface="Arial (Body)"/>
              </a:rPr>
              <a:t> </a:t>
            </a:r>
            <a:r>
              <a:rPr lang="en-US" sz="2200" dirty="0">
                <a:solidFill>
                  <a:srgbClr val="000000"/>
                </a:solidFill>
                <a:latin typeface="Arial (Body)"/>
              </a:rPr>
              <a:t>P</a:t>
            </a:r>
            <a:r>
              <a:rPr lang="en-US" sz="2200" dirty="0" smtClean="0">
                <a:solidFill>
                  <a:srgbClr val="000000"/>
                </a:solidFill>
                <a:latin typeface="Arial (Body)"/>
              </a:rPr>
              <a:t> packet</a:t>
            </a:r>
            <a:endParaRPr lang="en-US" sz="2200" dirty="0">
              <a:solidFill>
                <a:srgbClr val="000000"/>
              </a:solidFill>
              <a:latin typeface="Arial (Body)"/>
            </a:endParaRPr>
          </a:p>
          <a:p>
            <a:pPr marL="741553" lvl="1" indent="-284353" eaLnBrk="0" fontAlgn="base" hangingPunct="0">
              <a:spcAft>
                <a:spcPct val="0"/>
              </a:spcAft>
              <a:buFont typeface="Arial" panose="020B0604020202020204" pitchFamily="34" charset="0"/>
              <a:buChar char="–"/>
              <a:defRPr/>
            </a:pPr>
            <a:r>
              <a:rPr lang="en-US" sz="2200" dirty="0">
                <a:solidFill>
                  <a:srgbClr val="000000"/>
                </a:solidFill>
                <a:latin typeface="Arial (Body)"/>
              </a:rPr>
              <a:t>wall-clock time for when packet was created</a:t>
            </a:r>
          </a:p>
          <a:p>
            <a:pPr marL="255651" lvl="0" indent="-255651" eaLnBrk="0" fontAlgn="base" hangingPunct="0">
              <a:spcAft>
                <a:spcPct val="0"/>
              </a:spcAft>
              <a:buFont typeface="Arial" panose="020B0604020202020204" pitchFamily="34" charset="0"/>
              <a:buChar char="•"/>
              <a:defRPr/>
            </a:pPr>
            <a:r>
              <a:rPr lang="en-US" sz="2200" dirty="0">
                <a:solidFill>
                  <a:srgbClr val="000000"/>
                </a:solidFill>
                <a:latin typeface="Arial (Body)"/>
              </a:rPr>
              <a:t>receivers uses association to synchronize playout of audio, </a:t>
            </a:r>
            <a:r>
              <a:rPr lang="en-US" sz="2200" dirty="0" smtClean="0">
                <a:solidFill>
                  <a:srgbClr val="000000"/>
                </a:solidFill>
                <a:latin typeface="Arial (Body)"/>
              </a:rPr>
              <a:t>video</a:t>
            </a:r>
            <a:endParaRPr lang="en-US" sz="2200" dirty="0">
              <a:solidFill>
                <a:srgbClr val="000000"/>
              </a:solidFill>
              <a:latin typeface="Arial (Body)"/>
            </a:endParaRPr>
          </a:p>
        </p:txBody>
      </p:sp>
    </p:spTree>
    <p:extLst>
      <p:ext uri="{BB962C8B-B14F-4D97-AF65-F5344CB8AC3E}">
        <p14:creationId xmlns:p14="http://schemas.microsoft.com/office/powerpoint/2010/main" val="29604508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R</a:t>
            </a:r>
            <a:r>
              <a:rPr lang="en-US" sz="100" dirty="0" smtClean="0">
                <a:latin typeface="Times New Roman" panose="02020603050405020304" pitchFamily="18" charset="0"/>
              </a:rPr>
              <a:t> </a:t>
            </a:r>
            <a:r>
              <a:rPr lang="en-US" dirty="0" smtClean="0">
                <a:latin typeface="Times New Roman" panose="02020603050405020304" pitchFamily="18" charset="0"/>
              </a:rPr>
              <a:t>T</a:t>
            </a:r>
            <a:r>
              <a:rPr lang="en-US" sz="100" dirty="0" smtClean="0">
                <a:latin typeface="Times New Roman" panose="02020603050405020304" pitchFamily="18" charset="0"/>
              </a:rPr>
              <a:t> </a:t>
            </a:r>
            <a:r>
              <a:rPr lang="en-US" dirty="0" smtClean="0">
                <a:latin typeface="Times New Roman" panose="02020603050405020304" pitchFamily="18" charset="0"/>
              </a:rPr>
              <a:t>C</a:t>
            </a:r>
            <a:r>
              <a:rPr lang="en-US" sz="100" dirty="0" smtClean="0">
                <a:latin typeface="Times New Roman" panose="02020603050405020304" pitchFamily="18" charset="0"/>
              </a:rPr>
              <a:t> </a:t>
            </a:r>
            <a:r>
              <a:rPr lang="en-US" dirty="0" smtClean="0">
                <a:latin typeface="Times New Roman" panose="02020603050405020304" pitchFamily="18" charset="0"/>
              </a:rPr>
              <a:t>P: Bandwidth Scaling</a:t>
            </a:r>
            <a:endParaRPr lang="en-US" dirty="0">
              <a:latin typeface="Times New Roman" panose="02020603050405020304" pitchFamily="18" charset="0"/>
            </a:endParaRPr>
          </a:p>
        </p:txBody>
      </p:sp>
      <p:sp>
        <p:nvSpPr>
          <p:cNvPr id="3" name="Content Placeholder 2"/>
          <p:cNvSpPr>
            <a:spLocks noGrp="1"/>
          </p:cNvSpPr>
          <p:nvPr>
            <p:ph idx="1"/>
          </p:nvPr>
        </p:nvSpPr>
        <p:spPr>
          <a:xfrm>
            <a:off x="408438" y="1630624"/>
            <a:ext cx="4126986" cy="4147259"/>
          </a:xfrm>
        </p:spPr>
        <p:txBody>
          <a:bodyPr wrap="square" lIns="91425" tIns="91425" rIns="91425" bIns="91425">
            <a:spAutoFit/>
          </a:bodyPr>
          <a:lstStyle/>
          <a:p>
            <a:pPr marL="0" lvl="0" indent="0" eaLnBrk="0" fontAlgn="base" hangingPunct="0">
              <a:spcAft>
                <a:spcPct val="0"/>
              </a:spcAft>
              <a:buNone/>
              <a:defRPr/>
            </a:pPr>
            <a:r>
              <a:rPr lang="en-US" sz="2200" b="1" dirty="0" smtClean="0">
                <a:solidFill>
                  <a:srgbClr val="000000"/>
                </a:solidFill>
                <a:latin typeface="Arial (Body)"/>
              </a:rPr>
              <a:t>R</a:t>
            </a:r>
            <a:r>
              <a:rPr lang="en-US" sz="100" b="1" dirty="0" smtClean="0">
                <a:solidFill>
                  <a:srgbClr val="000000"/>
                </a:solidFill>
                <a:latin typeface="Arial (Body)"/>
              </a:rPr>
              <a:t> </a:t>
            </a:r>
            <a:r>
              <a:rPr lang="en-US" sz="2200" b="1" dirty="0" smtClean="0">
                <a:solidFill>
                  <a:srgbClr val="000000"/>
                </a:solidFill>
                <a:latin typeface="Arial (Body)"/>
              </a:rPr>
              <a:t>T</a:t>
            </a:r>
            <a:r>
              <a:rPr lang="en-US" sz="100" b="1" dirty="0" smtClean="0">
                <a:solidFill>
                  <a:srgbClr val="000000"/>
                </a:solidFill>
                <a:latin typeface="Arial (Body)"/>
              </a:rPr>
              <a:t> </a:t>
            </a:r>
            <a:r>
              <a:rPr lang="en-US" sz="2200" b="1" dirty="0" smtClean="0">
                <a:solidFill>
                  <a:srgbClr val="000000"/>
                </a:solidFill>
                <a:latin typeface="Arial (Body)"/>
              </a:rPr>
              <a:t>C</a:t>
            </a:r>
            <a:r>
              <a:rPr lang="en-US" sz="100" b="1" dirty="0" smtClean="0">
                <a:solidFill>
                  <a:srgbClr val="000000"/>
                </a:solidFill>
                <a:latin typeface="Arial (Body)"/>
              </a:rPr>
              <a:t> </a:t>
            </a:r>
            <a:r>
              <a:rPr lang="en-US" sz="2200" b="1" dirty="0" smtClean="0">
                <a:solidFill>
                  <a:srgbClr val="000000"/>
                </a:solidFill>
                <a:latin typeface="Arial (Body)"/>
              </a:rPr>
              <a:t>P attempts </a:t>
            </a:r>
            <a:r>
              <a:rPr lang="en-US" sz="2200" b="1" dirty="0">
                <a:solidFill>
                  <a:srgbClr val="000000"/>
                </a:solidFill>
                <a:latin typeface="Arial (Body)"/>
              </a:rPr>
              <a:t>to limit its traffic to 5% of session bandwidth</a:t>
            </a:r>
          </a:p>
          <a:p>
            <a:pPr marL="0" lvl="0" indent="0" eaLnBrk="0" fontAlgn="base" hangingPunct="0">
              <a:spcAft>
                <a:spcPct val="0"/>
              </a:spcAft>
              <a:buNone/>
              <a:defRPr/>
            </a:pPr>
            <a:r>
              <a:rPr lang="en-US" sz="2200" b="1" dirty="0" smtClean="0">
                <a:solidFill>
                  <a:srgbClr val="000000"/>
                </a:solidFill>
                <a:latin typeface="Arial (Body)"/>
              </a:rPr>
              <a:t>example: </a:t>
            </a:r>
            <a:r>
              <a:rPr lang="en-US" sz="2200" dirty="0">
                <a:solidFill>
                  <a:srgbClr val="000000"/>
                </a:solidFill>
                <a:latin typeface="Arial (Body)"/>
              </a:rPr>
              <a:t>one sender, sending video at 2 </a:t>
            </a:r>
            <a:r>
              <a:rPr lang="en-US" sz="2200" dirty="0" smtClean="0">
                <a:solidFill>
                  <a:srgbClr val="000000"/>
                </a:solidFill>
                <a:latin typeface="Arial (Body)"/>
              </a:rPr>
              <a:t>M</a:t>
            </a:r>
            <a:r>
              <a:rPr lang="en-US" sz="100" dirty="0" smtClean="0">
                <a:solidFill>
                  <a:srgbClr val="000000"/>
                </a:solidFill>
                <a:latin typeface="Arial (Body)"/>
              </a:rPr>
              <a:t> </a:t>
            </a:r>
            <a:r>
              <a:rPr lang="en-US" sz="2200" dirty="0" smtClean="0">
                <a:solidFill>
                  <a:srgbClr val="000000"/>
                </a:solidFill>
                <a:latin typeface="Arial (Body)"/>
              </a:rPr>
              <a:t>b</a:t>
            </a:r>
            <a:r>
              <a:rPr lang="en-US" sz="100" dirty="0" smtClean="0">
                <a:solidFill>
                  <a:srgbClr val="000000"/>
                </a:solidFill>
                <a:latin typeface="Arial (Body)"/>
              </a:rPr>
              <a:t> </a:t>
            </a:r>
            <a:r>
              <a:rPr lang="en-US" sz="2200" dirty="0" smtClean="0">
                <a:solidFill>
                  <a:srgbClr val="000000"/>
                </a:solidFill>
                <a:latin typeface="Arial (Body)"/>
              </a:rPr>
              <a:t>p</a:t>
            </a:r>
            <a:r>
              <a:rPr lang="en-US" sz="100" dirty="0" smtClean="0">
                <a:solidFill>
                  <a:srgbClr val="000000"/>
                </a:solidFill>
                <a:latin typeface="Arial (Body)"/>
              </a:rPr>
              <a:t> </a:t>
            </a:r>
            <a:r>
              <a:rPr lang="en-US" sz="2200" dirty="0" smtClean="0">
                <a:solidFill>
                  <a:srgbClr val="000000"/>
                </a:solidFill>
                <a:latin typeface="Arial (Body)"/>
              </a:rPr>
              <a:t>s </a:t>
            </a:r>
            <a:endParaRPr lang="en-US" sz="2200" dirty="0">
              <a:solidFill>
                <a:srgbClr val="000000"/>
              </a:solidFill>
              <a:latin typeface="Arial (Body)"/>
            </a:endParaRPr>
          </a:p>
          <a:p>
            <a:pPr marL="255651" lvl="0" indent="-255651" eaLnBrk="0" fontAlgn="base" hangingPunct="0">
              <a:spcAft>
                <a:spcPct val="0"/>
              </a:spcAft>
              <a:buFont typeface="Arial" panose="020B0604020202020204" pitchFamily="34" charset="0"/>
              <a:buChar char="•"/>
              <a:defRPr/>
            </a:pPr>
            <a:r>
              <a:rPr lang="en-US" sz="2200" dirty="0" smtClean="0">
                <a:solidFill>
                  <a:srgbClr val="000000"/>
                </a:solidFill>
                <a:latin typeface="Arial (Body)"/>
              </a:rPr>
              <a:t>R</a:t>
            </a:r>
            <a:r>
              <a:rPr lang="en-US" sz="100" dirty="0" smtClean="0">
                <a:solidFill>
                  <a:srgbClr val="000000"/>
                </a:solidFill>
                <a:latin typeface="Arial (Body)"/>
              </a:rPr>
              <a:t> </a:t>
            </a:r>
            <a:r>
              <a:rPr lang="en-US" sz="2200" dirty="0" smtClean="0">
                <a:solidFill>
                  <a:srgbClr val="000000"/>
                </a:solidFill>
                <a:latin typeface="Arial (Body)"/>
              </a:rPr>
              <a:t>T</a:t>
            </a:r>
            <a:r>
              <a:rPr lang="en-US" sz="100" dirty="0" smtClean="0">
                <a:solidFill>
                  <a:srgbClr val="000000"/>
                </a:solidFill>
                <a:latin typeface="Arial (Body)"/>
              </a:rPr>
              <a:t> </a:t>
            </a:r>
            <a:r>
              <a:rPr lang="en-US" sz="2200" dirty="0" smtClean="0">
                <a:solidFill>
                  <a:srgbClr val="000000"/>
                </a:solidFill>
                <a:latin typeface="Arial (Body)"/>
              </a:rPr>
              <a:t>C</a:t>
            </a:r>
            <a:r>
              <a:rPr lang="en-US" sz="100" dirty="0" smtClean="0">
                <a:solidFill>
                  <a:srgbClr val="000000"/>
                </a:solidFill>
                <a:latin typeface="Arial (Body)"/>
              </a:rPr>
              <a:t> </a:t>
            </a:r>
            <a:r>
              <a:rPr lang="en-US" sz="2200" dirty="0" smtClean="0">
                <a:solidFill>
                  <a:srgbClr val="000000"/>
                </a:solidFill>
                <a:latin typeface="Arial (Body)"/>
              </a:rPr>
              <a:t>P attempts </a:t>
            </a:r>
            <a:r>
              <a:rPr lang="en-US" sz="2200" dirty="0">
                <a:solidFill>
                  <a:srgbClr val="000000"/>
                </a:solidFill>
                <a:latin typeface="Arial (Body)"/>
              </a:rPr>
              <a:t>to limit </a:t>
            </a:r>
            <a:r>
              <a:rPr lang="en-US" sz="2200" dirty="0" smtClean="0">
                <a:solidFill>
                  <a:srgbClr val="000000"/>
                </a:solidFill>
                <a:latin typeface="Arial (Body)"/>
              </a:rPr>
              <a:t>R</a:t>
            </a:r>
            <a:r>
              <a:rPr lang="en-US" sz="100" dirty="0" smtClean="0">
                <a:solidFill>
                  <a:srgbClr val="000000"/>
                </a:solidFill>
                <a:latin typeface="Arial (Body)"/>
              </a:rPr>
              <a:t> </a:t>
            </a:r>
            <a:r>
              <a:rPr lang="en-US" sz="2200" dirty="0" smtClean="0">
                <a:solidFill>
                  <a:srgbClr val="000000"/>
                </a:solidFill>
                <a:latin typeface="Arial (Body)"/>
              </a:rPr>
              <a:t>T</a:t>
            </a:r>
            <a:r>
              <a:rPr lang="en-US" sz="100" dirty="0" smtClean="0">
                <a:solidFill>
                  <a:srgbClr val="000000"/>
                </a:solidFill>
                <a:latin typeface="Arial (Body)"/>
              </a:rPr>
              <a:t> </a:t>
            </a:r>
            <a:r>
              <a:rPr lang="en-US" sz="2200" dirty="0" smtClean="0">
                <a:solidFill>
                  <a:srgbClr val="000000"/>
                </a:solidFill>
                <a:latin typeface="Arial (Body)"/>
              </a:rPr>
              <a:t>C</a:t>
            </a:r>
            <a:r>
              <a:rPr lang="en-US" sz="100" dirty="0" smtClean="0">
                <a:solidFill>
                  <a:srgbClr val="000000"/>
                </a:solidFill>
                <a:latin typeface="Arial (Body)"/>
              </a:rPr>
              <a:t> </a:t>
            </a:r>
            <a:r>
              <a:rPr lang="en-US" sz="2200" dirty="0" smtClean="0">
                <a:solidFill>
                  <a:srgbClr val="000000"/>
                </a:solidFill>
                <a:latin typeface="Arial (Body)"/>
              </a:rPr>
              <a:t>P traffic </a:t>
            </a:r>
            <a:r>
              <a:rPr lang="en-US" sz="2200" dirty="0">
                <a:solidFill>
                  <a:srgbClr val="000000"/>
                </a:solidFill>
                <a:latin typeface="Arial (Body)"/>
              </a:rPr>
              <a:t>to 100 </a:t>
            </a:r>
            <a:r>
              <a:rPr lang="en-US" sz="2200" dirty="0" smtClean="0">
                <a:solidFill>
                  <a:srgbClr val="000000"/>
                </a:solidFill>
                <a:latin typeface="Arial (Body)"/>
              </a:rPr>
              <a:t>K</a:t>
            </a:r>
            <a:r>
              <a:rPr lang="en-US" sz="100" dirty="0" smtClean="0">
                <a:solidFill>
                  <a:srgbClr val="000000"/>
                </a:solidFill>
                <a:latin typeface="Arial (Body)"/>
              </a:rPr>
              <a:t> </a:t>
            </a:r>
            <a:r>
              <a:rPr lang="en-US" sz="2200" dirty="0" smtClean="0">
                <a:solidFill>
                  <a:srgbClr val="000000"/>
                </a:solidFill>
                <a:latin typeface="Arial (Body)"/>
              </a:rPr>
              <a:t>b</a:t>
            </a:r>
            <a:r>
              <a:rPr lang="en-US" sz="100" dirty="0" smtClean="0">
                <a:solidFill>
                  <a:srgbClr val="000000"/>
                </a:solidFill>
                <a:latin typeface="Arial (Body)"/>
              </a:rPr>
              <a:t> </a:t>
            </a:r>
            <a:r>
              <a:rPr lang="en-US" sz="2200" dirty="0" smtClean="0">
                <a:solidFill>
                  <a:srgbClr val="000000"/>
                </a:solidFill>
                <a:latin typeface="Arial (Body)"/>
              </a:rPr>
              <a:t>p</a:t>
            </a:r>
            <a:r>
              <a:rPr lang="en-US" sz="100" dirty="0" smtClean="0">
                <a:solidFill>
                  <a:srgbClr val="000000"/>
                </a:solidFill>
                <a:latin typeface="Arial (Body)"/>
              </a:rPr>
              <a:t> </a:t>
            </a:r>
            <a:r>
              <a:rPr lang="en-US" sz="2200" dirty="0" smtClean="0">
                <a:solidFill>
                  <a:srgbClr val="000000"/>
                </a:solidFill>
                <a:latin typeface="Arial (Body)"/>
              </a:rPr>
              <a:t>s</a:t>
            </a:r>
            <a:endParaRPr lang="en-US" sz="2200" dirty="0">
              <a:solidFill>
                <a:srgbClr val="000000"/>
              </a:solidFill>
              <a:latin typeface="Arial (Body)"/>
            </a:endParaRPr>
          </a:p>
          <a:p>
            <a:pPr marL="255651" lvl="0" indent="-255651" eaLnBrk="0" fontAlgn="base" hangingPunct="0">
              <a:spcAft>
                <a:spcPct val="0"/>
              </a:spcAft>
              <a:buFont typeface="Arial" panose="020B0604020202020204" pitchFamily="34" charset="0"/>
              <a:buChar char="•"/>
              <a:defRPr/>
            </a:pPr>
            <a:r>
              <a:rPr lang="en-US" sz="2200" dirty="0" smtClean="0">
                <a:solidFill>
                  <a:srgbClr val="000000"/>
                </a:solidFill>
                <a:latin typeface="Arial (Body)"/>
              </a:rPr>
              <a:t>R</a:t>
            </a:r>
            <a:r>
              <a:rPr lang="en-US" sz="100" dirty="0" smtClean="0">
                <a:solidFill>
                  <a:srgbClr val="000000"/>
                </a:solidFill>
                <a:latin typeface="Arial (Body)"/>
              </a:rPr>
              <a:t> </a:t>
            </a:r>
            <a:r>
              <a:rPr lang="en-US" sz="2200" dirty="0" smtClean="0">
                <a:solidFill>
                  <a:srgbClr val="000000"/>
                </a:solidFill>
                <a:latin typeface="Arial (Body)"/>
              </a:rPr>
              <a:t>T</a:t>
            </a:r>
            <a:r>
              <a:rPr lang="en-US" sz="100" dirty="0" smtClean="0">
                <a:solidFill>
                  <a:srgbClr val="000000"/>
                </a:solidFill>
                <a:latin typeface="Arial (Body)"/>
              </a:rPr>
              <a:t> </a:t>
            </a:r>
            <a:r>
              <a:rPr lang="en-US" sz="2200" dirty="0" smtClean="0">
                <a:solidFill>
                  <a:srgbClr val="000000"/>
                </a:solidFill>
                <a:latin typeface="Arial (Body)"/>
              </a:rPr>
              <a:t>C</a:t>
            </a:r>
            <a:r>
              <a:rPr lang="en-US" sz="100" dirty="0" smtClean="0">
                <a:solidFill>
                  <a:srgbClr val="000000"/>
                </a:solidFill>
                <a:latin typeface="Arial (Body)"/>
              </a:rPr>
              <a:t> </a:t>
            </a:r>
            <a:r>
              <a:rPr lang="en-US" sz="2200" dirty="0" smtClean="0">
                <a:solidFill>
                  <a:srgbClr val="000000"/>
                </a:solidFill>
                <a:latin typeface="Arial (Body)"/>
              </a:rPr>
              <a:t>P gives </a:t>
            </a:r>
            <a:r>
              <a:rPr lang="en-US" sz="2200" dirty="0">
                <a:solidFill>
                  <a:srgbClr val="000000"/>
                </a:solidFill>
                <a:latin typeface="Arial (Body)"/>
              </a:rPr>
              <a:t>75% of </a:t>
            </a:r>
            <a:r>
              <a:rPr lang="en-US" sz="2200" dirty="0" smtClean="0">
                <a:solidFill>
                  <a:srgbClr val="000000"/>
                </a:solidFill>
                <a:latin typeface="Arial (Body)"/>
              </a:rPr>
              <a:t>rate </a:t>
            </a:r>
            <a:r>
              <a:rPr lang="en-US" sz="2200" dirty="0">
                <a:solidFill>
                  <a:srgbClr val="000000"/>
                </a:solidFill>
                <a:latin typeface="Arial (Body)"/>
              </a:rPr>
              <a:t>to receivers; remaining 25% to sender</a:t>
            </a:r>
          </a:p>
        </p:txBody>
      </p:sp>
      <p:sp>
        <p:nvSpPr>
          <p:cNvPr id="4" name="Content Placeholder 3"/>
          <p:cNvSpPr>
            <a:spLocks noGrp="1"/>
          </p:cNvSpPr>
          <p:nvPr>
            <p:ph idx="13"/>
          </p:nvPr>
        </p:nvSpPr>
        <p:spPr>
          <a:xfrm>
            <a:off x="4645152" y="1630624"/>
            <a:ext cx="4359275" cy="4739729"/>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2200" dirty="0">
                <a:solidFill>
                  <a:srgbClr val="000000"/>
                </a:solidFill>
                <a:latin typeface="Arial (Body)"/>
              </a:rPr>
              <a:t>75 </a:t>
            </a:r>
            <a:r>
              <a:rPr lang="en-US" sz="2200" dirty="0" smtClean="0">
                <a:solidFill>
                  <a:srgbClr val="000000"/>
                </a:solidFill>
                <a:latin typeface="Arial (Body)"/>
              </a:rPr>
              <a:t>k</a:t>
            </a:r>
            <a:r>
              <a:rPr lang="en-US" sz="100" dirty="0" smtClean="0">
                <a:solidFill>
                  <a:srgbClr val="000000"/>
                </a:solidFill>
                <a:latin typeface="Arial (Body)"/>
              </a:rPr>
              <a:t> </a:t>
            </a:r>
            <a:r>
              <a:rPr lang="en-US" sz="2200" dirty="0" smtClean="0">
                <a:solidFill>
                  <a:srgbClr val="000000"/>
                </a:solidFill>
                <a:latin typeface="Arial (Body)"/>
              </a:rPr>
              <a:t>b</a:t>
            </a:r>
            <a:r>
              <a:rPr lang="en-US" sz="100" dirty="0" smtClean="0">
                <a:solidFill>
                  <a:srgbClr val="000000"/>
                </a:solidFill>
                <a:latin typeface="Arial (Body)"/>
              </a:rPr>
              <a:t> </a:t>
            </a:r>
            <a:r>
              <a:rPr lang="en-US" sz="2200" dirty="0" smtClean="0">
                <a:solidFill>
                  <a:srgbClr val="000000"/>
                </a:solidFill>
                <a:latin typeface="Arial (Body)"/>
              </a:rPr>
              <a:t>p</a:t>
            </a:r>
            <a:r>
              <a:rPr lang="en-US" sz="100" dirty="0" smtClean="0">
                <a:solidFill>
                  <a:srgbClr val="000000"/>
                </a:solidFill>
                <a:latin typeface="Arial (Body)"/>
              </a:rPr>
              <a:t> </a:t>
            </a:r>
            <a:r>
              <a:rPr lang="en-US" sz="2200" dirty="0" smtClean="0">
                <a:solidFill>
                  <a:srgbClr val="000000"/>
                </a:solidFill>
                <a:latin typeface="Arial (Body)"/>
              </a:rPr>
              <a:t>s </a:t>
            </a:r>
            <a:r>
              <a:rPr lang="en-US" sz="2200" dirty="0">
                <a:solidFill>
                  <a:srgbClr val="000000"/>
                </a:solidFill>
                <a:latin typeface="Arial (Body)"/>
              </a:rPr>
              <a:t>is equally shared among </a:t>
            </a:r>
            <a:r>
              <a:rPr lang="en-US" sz="2200" dirty="0" smtClean="0">
                <a:solidFill>
                  <a:srgbClr val="000000"/>
                </a:solidFill>
                <a:latin typeface="Arial (Body)"/>
              </a:rPr>
              <a:t>receivers:</a:t>
            </a:r>
            <a:endParaRPr lang="en-US" sz="2200" dirty="0">
              <a:solidFill>
                <a:srgbClr val="000000"/>
              </a:solidFill>
              <a:latin typeface="Arial (Body)"/>
            </a:endParaRPr>
          </a:p>
          <a:p>
            <a:pPr marL="741553" lvl="1" indent="-284353" eaLnBrk="0" fontAlgn="base" hangingPunct="0">
              <a:spcAft>
                <a:spcPct val="0"/>
              </a:spcAft>
              <a:buFont typeface="Arial" panose="020B0604020202020204" pitchFamily="34" charset="0"/>
              <a:buChar char="–"/>
              <a:defRPr/>
            </a:pPr>
            <a:r>
              <a:rPr lang="en-US" sz="2200" dirty="0">
                <a:solidFill>
                  <a:srgbClr val="000000"/>
                </a:solidFill>
                <a:latin typeface="Arial (Body)"/>
              </a:rPr>
              <a:t>with R receivers, </a:t>
            </a:r>
            <a:r>
              <a:rPr lang="en-US" sz="2200" dirty="0" smtClean="0">
                <a:solidFill>
                  <a:srgbClr val="000000"/>
                </a:solidFill>
                <a:latin typeface="Arial (Body)"/>
              </a:rPr>
              <a:t>each </a:t>
            </a:r>
            <a:r>
              <a:rPr lang="en-US" sz="2200" dirty="0">
                <a:solidFill>
                  <a:srgbClr val="000000"/>
                </a:solidFill>
                <a:latin typeface="Arial (Body)"/>
              </a:rPr>
              <a:t>receiver gets to send R</a:t>
            </a:r>
            <a:r>
              <a:rPr lang="en-US" sz="100" dirty="0">
                <a:solidFill>
                  <a:srgbClr val="000000"/>
                </a:solidFill>
                <a:latin typeface="Arial (Body)"/>
              </a:rPr>
              <a:t> </a:t>
            </a:r>
            <a:r>
              <a:rPr lang="en-US" sz="2200" dirty="0">
                <a:solidFill>
                  <a:srgbClr val="000000"/>
                </a:solidFill>
                <a:latin typeface="Arial (Body)"/>
              </a:rPr>
              <a:t>T</a:t>
            </a:r>
            <a:r>
              <a:rPr lang="en-US" sz="100" dirty="0">
                <a:solidFill>
                  <a:srgbClr val="000000"/>
                </a:solidFill>
                <a:latin typeface="Arial (Body)"/>
              </a:rPr>
              <a:t> </a:t>
            </a:r>
            <a:r>
              <a:rPr lang="en-US" sz="2200" dirty="0">
                <a:solidFill>
                  <a:srgbClr val="000000"/>
                </a:solidFill>
                <a:latin typeface="Arial (Body)"/>
              </a:rPr>
              <a:t>C P</a:t>
            </a:r>
            <a:r>
              <a:rPr lang="en-US" sz="2200" dirty="0" smtClean="0">
                <a:solidFill>
                  <a:srgbClr val="000000"/>
                </a:solidFill>
                <a:latin typeface="Arial (Body)"/>
              </a:rPr>
              <a:t> traffic </a:t>
            </a:r>
            <a:r>
              <a:rPr lang="en-US" sz="2200" dirty="0">
                <a:solidFill>
                  <a:srgbClr val="000000"/>
                </a:solidFill>
                <a:latin typeface="Arial (Body)"/>
              </a:rPr>
              <a:t>at </a:t>
            </a:r>
            <a:r>
              <a:rPr lang="en-US" sz="2200" dirty="0" smtClean="0">
                <a:solidFill>
                  <a:srgbClr val="000000"/>
                </a:solidFill>
                <a:latin typeface="Arial (Body)"/>
              </a:rPr>
              <a:t>75/R k</a:t>
            </a:r>
            <a:r>
              <a:rPr lang="en-US" sz="100" dirty="0" smtClean="0">
                <a:solidFill>
                  <a:srgbClr val="000000"/>
                </a:solidFill>
                <a:latin typeface="Arial (Body)"/>
              </a:rPr>
              <a:t> </a:t>
            </a:r>
            <a:r>
              <a:rPr lang="en-US" sz="2200" dirty="0" smtClean="0">
                <a:solidFill>
                  <a:srgbClr val="000000"/>
                </a:solidFill>
                <a:latin typeface="Arial (Body)"/>
              </a:rPr>
              <a:t>b</a:t>
            </a:r>
            <a:r>
              <a:rPr lang="en-US" sz="100" dirty="0" smtClean="0">
                <a:solidFill>
                  <a:srgbClr val="000000"/>
                </a:solidFill>
                <a:latin typeface="Arial (Body)"/>
              </a:rPr>
              <a:t> </a:t>
            </a:r>
            <a:r>
              <a:rPr lang="en-US" sz="2200" dirty="0" smtClean="0">
                <a:solidFill>
                  <a:srgbClr val="000000"/>
                </a:solidFill>
                <a:latin typeface="Arial (Body)"/>
              </a:rPr>
              <a:t>p</a:t>
            </a:r>
            <a:r>
              <a:rPr lang="en-US" sz="100" dirty="0" smtClean="0">
                <a:solidFill>
                  <a:srgbClr val="000000"/>
                </a:solidFill>
                <a:latin typeface="Arial (Body)"/>
              </a:rPr>
              <a:t> </a:t>
            </a:r>
            <a:r>
              <a:rPr lang="en-US" sz="2200" dirty="0" smtClean="0">
                <a:solidFill>
                  <a:srgbClr val="000000"/>
                </a:solidFill>
                <a:latin typeface="Arial (Body)"/>
              </a:rPr>
              <a:t>s.</a:t>
            </a:r>
            <a:endParaRPr lang="en-US" sz="2200" dirty="0">
              <a:solidFill>
                <a:srgbClr val="000000"/>
              </a:solidFill>
              <a:latin typeface="Arial (Body)"/>
            </a:endParaRPr>
          </a:p>
          <a:p>
            <a:pPr marL="255651" lvl="0" indent="-255651" eaLnBrk="0" fontAlgn="base" hangingPunct="0">
              <a:spcAft>
                <a:spcPct val="0"/>
              </a:spcAft>
              <a:buFont typeface="Arial" panose="020B0604020202020204" pitchFamily="34" charset="0"/>
              <a:buChar char="•"/>
              <a:defRPr/>
            </a:pPr>
            <a:r>
              <a:rPr lang="en-US" sz="2200" dirty="0">
                <a:solidFill>
                  <a:srgbClr val="000000"/>
                </a:solidFill>
                <a:latin typeface="Arial (Body)"/>
              </a:rPr>
              <a:t>sender gets to send R</a:t>
            </a:r>
            <a:r>
              <a:rPr lang="en-US" sz="100" dirty="0">
                <a:solidFill>
                  <a:srgbClr val="000000"/>
                </a:solidFill>
                <a:latin typeface="Arial (Body)"/>
              </a:rPr>
              <a:t> </a:t>
            </a:r>
            <a:r>
              <a:rPr lang="en-US" sz="2200" dirty="0">
                <a:solidFill>
                  <a:srgbClr val="000000"/>
                </a:solidFill>
                <a:latin typeface="Arial (Body)"/>
              </a:rPr>
              <a:t>T</a:t>
            </a:r>
            <a:r>
              <a:rPr lang="en-US" sz="100" dirty="0">
                <a:solidFill>
                  <a:srgbClr val="000000"/>
                </a:solidFill>
                <a:latin typeface="Arial (Body)"/>
              </a:rPr>
              <a:t> </a:t>
            </a:r>
            <a:r>
              <a:rPr lang="en-US" sz="2200" dirty="0">
                <a:solidFill>
                  <a:srgbClr val="000000"/>
                </a:solidFill>
                <a:latin typeface="Arial (Body)"/>
              </a:rPr>
              <a:t>C</a:t>
            </a:r>
            <a:r>
              <a:rPr lang="en-US" sz="100" dirty="0">
                <a:solidFill>
                  <a:srgbClr val="000000"/>
                </a:solidFill>
                <a:latin typeface="Arial (Body)"/>
              </a:rPr>
              <a:t> </a:t>
            </a:r>
            <a:r>
              <a:rPr lang="en-US" sz="2200" dirty="0">
                <a:solidFill>
                  <a:srgbClr val="000000"/>
                </a:solidFill>
                <a:latin typeface="Arial (Body)"/>
              </a:rPr>
              <a:t>P</a:t>
            </a:r>
            <a:r>
              <a:rPr lang="en-US" sz="2200" dirty="0" smtClean="0">
                <a:solidFill>
                  <a:srgbClr val="000000"/>
                </a:solidFill>
                <a:latin typeface="Arial (Body)"/>
              </a:rPr>
              <a:t> traffic </a:t>
            </a:r>
            <a:r>
              <a:rPr lang="en-US" sz="2200" dirty="0">
                <a:solidFill>
                  <a:srgbClr val="000000"/>
                </a:solidFill>
                <a:latin typeface="Arial (Body)"/>
              </a:rPr>
              <a:t>at 25 </a:t>
            </a:r>
            <a:r>
              <a:rPr lang="en-US" sz="2200" dirty="0" smtClean="0">
                <a:solidFill>
                  <a:srgbClr val="000000"/>
                </a:solidFill>
                <a:latin typeface="Arial (Body)"/>
              </a:rPr>
              <a:t>k</a:t>
            </a:r>
            <a:r>
              <a:rPr lang="en-US" sz="100" dirty="0" smtClean="0">
                <a:solidFill>
                  <a:srgbClr val="000000"/>
                </a:solidFill>
                <a:latin typeface="Arial (Body)"/>
              </a:rPr>
              <a:t> </a:t>
            </a:r>
            <a:r>
              <a:rPr lang="en-US" sz="2200" dirty="0" smtClean="0">
                <a:solidFill>
                  <a:srgbClr val="000000"/>
                </a:solidFill>
                <a:latin typeface="Arial (Body)"/>
              </a:rPr>
              <a:t>b</a:t>
            </a:r>
            <a:r>
              <a:rPr lang="en-US" sz="100" dirty="0" smtClean="0">
                <a:solidFill>
                  <a:srgbClr val="000000"/>
                </a:solidFill>
                <a:latin typeface="Arial (Body)"/>
              </a:rPr>
              <a:t> </a:t>
            </a:r>
            <a:r>
              <a:rPr lang="en-US" sz="2200" dirty="0" smtClean="0">
                <a:solidFill>
                  <a:srgbClr val="000000"/>
                </a:solidFill>
                <a:latin typeface="Arial (Body)"/>
              </a:rPr>
              <a:t>p</a:t>
            </a:r>
            <a:r>
              <a:rPr lang="en-US" sz="100" dirty="0" smtClean="0">
                <a:solidFill>
                  <a:srgbClr val="000000"/>
                </a:solidFill>
                <a:latin typeface="Arial (Body)"/>
              </a:rPr>
              <a:t> </a:t>
            </a:r>
            <a:r>
              <a:rPr lang="en-US" sz="2200" dirty="0" smtClean="0">
                <a:solidFill>
                  <a:srgbClr val="000000"/>
                </a:solidFill>
                <a:latin typeface="Arial (Body)"/>
              </a:rPr>
              <a:t>s.</a:t>
            </a:r>
            <a:endParaRPr lang="en-US" sz="2200" dirty="0">
              <a:solidFill>
                <a:srgbClr val="000000"/>
              </a:solidFill>
              <a:latin typeface="Arial (Body)"/>
            </a:endParaRPr>
          </a:p>
          <a:p>
            <a:pPr marL="255651" lvl="0" indent="-255651" eaLnBrk="0" fontAlgn="base" hangingPunct="0">
              <a:spcAft>
                <a:spcPct val="0"/>
              </a:spcAft>
              <a:buFont typeface="Arial" panose="020B0604020202020204" pitchFamily="34" charset="0"/>
              <a:buChar char="•"/>
              <a:defRPr/>
            </a:pPr>
            <a:r>
              <a:rPr lang="en-US" sz="2200" dirty="0">
                <a:solidFill>
                  <a:srgbClr val="000000"/>
                </a:solidFill>
                <a:latin typeface="Arial (Body)"/>
              </a:rPr>
              <a:t>participant determines R</a:t>
            </a:r>
            <a:r>
              <a:rPr lang="en-US" sz="100" dirty="0">
                <a:solidFill>
                  <a:srgbClr val="000000"/>
                </a:solidFill>
                <a:latin typeface="Arial (Body)"/>
              </a:rPr>
              <a:t> </a:t>
            </a:r>
            <a:r>
              <a:rPr lang="en-US" sz="2200" dirty="0">
                <a:solidFill>
                  <a:srgbClr val="000000"/>
                </a:solidFill>
                <a:latin typeface="Arial (Body)"/>
              </a:rPr>
              <a:t>T</a:t>
            </a:r>
            <a:r>
              <a:rPr lang="en-US" sz="100" dirty="0">
                <a:solidFill>
                  <a:srgbClr val="000000"/>
                </a:solidFill>
                <a:latin typeface="Arial (Body)"/>
              </a:rPr>
              <a:t> </a:t>
            </a:r>
            <a:r>
              <a:rPr lang="en-US" sz="2200" dirty="0">
                <a:solidFill>
                  <a:srgbClr val="000000"/>
                </a:solidFill>
                <a:latin typeface="Arial (Body)"/>
              </a:rPr>
              <a:t>C</a:t>
            </a:r>
            <a:r>
              <a:rPr lang="en-US" sz="100" dirty="0">
                <a:solidFill>
                  <a:srgbClr val="000000"/>
                </a:solidFill>
                <a:latin typeface="Arial (Body)"/>
              </a:rPr>
              <a:t> </a:t>
            </a:r>
            <a:r>
              <a:rPr lang="en-US" sz="2200" dirty="0">
                <a:solidFill>
                  <a:srgbClr val="000000"/>
                </a:solidFill>
                <a:latin typeface="Arial (Body)"/>
              </a:rPr>
              <a:t>P</a:t>
            </a:r>
            <a:r>
              <a:rPr lang="en-US" sz="2200" dirty="0" smtClean="0">
                <a:solidFill>
                  <a:srgbClr val="000000"/>
                </a:solidFill>
                <a:latin typeface="Arial (Body)"/>
              </a:rPr>
              <a:t> packet </a:t>
            </a:r>
            <a:r>
              <a:rPr lang="en-US" sz="2200" dirty="0">
                <a:solidFill>
                  <a:srgbClr val="000000"/>
                </a:solidFill>
                <a:latin typeface="Arial (Body)"/>
              </a:rPr>
              <a:t>transmission period by calculating avg R</a:t>
            </a:r>
            <a:r>
              <a:rPr lang="en-US" sz="100" dirty="0">
                <a:solidFill>
                  <a:srgbClr val="000000"/>
                </a:solidFill>
                <a:latin typeface="Arial (Body)"/>
              </a:rPr>
              <a:t> </a:t>
            </a:r>
            <a:r>
              <a:rPr lang="en-US" sz="2200" dirty="0">
                <a:solidFill>
                  <a:srgbClr val="000000"/>
                </a:solidFill>
                <a:latin typeface="Arial (Body)"/>
              </a:rPr>
              <a:t>T</a:t>
            </a:r>
            <a:r>
              <a:rPr lang="en-US" sz="100" dirty="0">
                <a:solidFill>
                  <a:srgbClr val="000000"/>
                </a:solidFill>
                <a:latin typeface="Arial (Body)"/>
              </a:rPr>
              <a:t> </a:t>
            </a:r>
            <a:r>
              <a:rPr lang="en-US" sz="2200" dirty="0">
                <a:solidFill>
                  <a:srgbClr val="000000"/>
                </a:solidFill>
                <a:latin typeface="Arial (Body)"/>
              </a:rPr>
              <a:t>C</a:t>
            </a:r>
            <a:r>
              <a:rPr lang="en-US" sz="100" dirty="0">
                <a:solidFill>
                  <a:srgbClr val="000000"/>
                </a:solidFill>
                <a:latin typeface="Arial (Body)"/>
              </a:rPr>
              <a:t> </a:t>
            </a:r>
            <a:r>
              <a:rPr lang="en-US" sz="2200" dirty="0">
                <a:solidFill>
                  <a:srgbClr val="000000"/>
                </a:solidFill>
                <a:latin typeface="Arial (Body)"/>
              </a:rPr>
              <a:t>P</a:t>
            </a:r>
            <a:r>
              <a:rPr lang="en-US" sz="2200" dirty="0" smtClean="0">
                <a:solidFill>
                  <a:srgbClr val="000000"/>
                </a:solidFill>
                <a:latin typeface="Arial (Body)"/>
              </a:rPr>
              <a:t> packet </a:t>
            </a:r>
            <a:r>
              <a:rPr lang="en-US" sz="2200" dirty="0">
                <a:solidFill>
                  <a:srgbClr val="000000"/>
                </a:solidFill>
                <a:latin typeface="Arial (Body)"/>
              </a:rPr>
              <a:t>size (across entire session) and dividing by </a:t>
            </a:r>
            <a:r>
              <a:rPr lang="en-US" sz="2200" dirty="0" smtClean="0">
                <a:solidFill>
                  <a:srgbClr val="000000"/>
                </a:solidFill>
                <a:latin typeface="Arial (Body)"/>
              </a:rPr>
              <a:t>allocated rate</a:t>
            </a:r>
            <a:endParaRPr lang="en-US" sz="2200" dirty="0">
              <a:solidFill>
                <a:srgbClr val="000000"/>
              </a:solidFill>
              <a:latin typeface="Arial (Body)"/>
            </a:endParaRPr>
          </a:p>
        </p:txBody>
      </p:sp>
    </p:spTree>
    <p:extLst>
      <p:ext uri="{BB962C8B-B14F-4D97-AF65-F5344CB8AC3E}">
        <p14:creationId xmlns:p14="http://schemas.microsoft.com/office/powerpoint/2010/main" val="15542018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S</a:t>
            </a:r>
            <a:r>
              <a:rPr lang="en-US" sz="100" dirty="0" smtClean="0">
                <a:latin typeface="Times New Roman" panose="02020603050405020304" pitchFamily="18" charset="0"/>
              </a:rPr>
              <a:t> </a:t>
            </a:r>
            <a:r>
              <a:rPr lang="en-US" dirty="0" smtClean="0">
                <a:latin typeface="Times New Roman" panose="02020603050405020304" pitchFamily="18" charset="0"/>
              </a:rPr>
              <a:t>I</a:t>
            </a:r>
            <a:r>
              <a:rPr lang="en-US" sz="100" dirty="0" smtClean="0">
                <a:latin typeface="Times New Roman" panose="02020603050405020304" pitchFamily="18" charset="0"/>
              </a:rPr>
              <a:t> </a:t>
            </a:r>
            <a:r>
              <a:rPr lang="en-US" dirty="0" smtClean="0">
                <a:latin typeface="Times New Roman" panose="02020603050405020304" pitchFamily="18" charset="0"/>
              </a:rPr>
              <a:t>P: Session Initiation Protocol </a:t>
            </a:r>
            <a:r>
              <a:rPr lang="en-US" sz="2000" dirty="0" smtClean="0">
                <a:latin typeface="Times New Roman" panose="02020603050405020304" pitchFamily="18" charset="0"/>
              </a:rPr>
              <a:t>[R</a:t>
            </a:r>
            <a:r>
              <a:rPr lang="en-US" sz="100" dirty="0" smtClean="0">
                <a:latin typeface="Times New Roman" panose="02020603050405020304" pitchFamily="18" charset="0"/>
              </a:rPr>
              <a:t> </a:t>
            </a:r>
            <a:r>
              <a:rPr lang="en-US" sz="2000" dirty="0" smtClean="0">
                <a:latin typeface="Times New Roman" panose="02020603050405020304" pitchFamily="18" charset="0"/>
              </a:rPr>
              <a:t>F</a:t>
            </a:r>
            <a:r>
              <a:rPr lang="en-US" sz="100" dirty="0" smtClean="0">
                <a:latin typeface="Times New Roman" panose="02020603050405020304" pitchFamily="18" charset="0"/>
              </a:rPr>
              <a:t> </a:t>
            </a:r>
            <a:r>
              <a:rPr lang="en-US" sz="2000" dirty="0" smtClean="0">
                <a:latin typeface="Times New Roman" panose="02020603050405020304" pitchFamily="18" charset="0"/>
              </a:rPr>
              <a:t>C 3261]</a:t>
            </a:r>
            <a:endParaRPr lang="en-US" sz="2000" dirty="0">
              <a:latin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spAutoFit/>
          </a:bodyPr>
          <a:lstStyle/>
          <a:p>
            <a:pPr marL="0" lvl="0" indent="0" eaLnBrk="0" fontAlgn="base" hangingPunct="0">
              <a:spcAft>
                <a:spcPct val="0"/>
              </a:spcAft>
              <a:buNone/>
              <a:defRPr/>
            </a:pPr>
            <a:r>
              <a:rPr lang="en-US" sz="2400" b="1" dirty="0">
                <a:solidFill>
                  <a:srgbClr val="000000"/>
                </a:solidFill>
                <a:latin typeface="Arial (Body)"/>
              </a:rPr>
              <a:t>long-term vision:</a:t>
            </a:r>
          </a:p>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all telephone calls, video conference calls take place over Internet</a:t>
            </a:r>
          </a:p>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people identified by names or e-mail addresses, rather than by phone numbers</a:t>
            </a:r>
          </a:p>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can reach callee </a:t>
            </a:r>
            <a:r>
              <a:rPr lang="en-US" sz="2400" b="1" dirty="0">
                <a:solidFill>
                  <a:srgbClr val="000000"/>
                </a:solidFill>
                <a:latin typeface="Arial (Body)"/>
              </a:rPr>
              <a:t>(if callee so desires), </a:t>
            </a:r>
            <a:r>
              <a:rPr lang="en-US" sz="2400" dirty="0">
                <a:solidFill>
                  <a:srgbClr val="000000"/>
                </a:solidFill>
                <a:latin typeface="Arial (Body)"/>
              </a:rPr>
              <a:t>no matter where callee roams, no matter what </a:t>
            </a:r>
            <a:r>
              <a:rPr lang="en-US" sz="2400" dirty="0" smtClean="0">
                <a:solidFill>
                  <a:srgbClr val="000000"/>
                </a:solidFill>
                <a:latin typeface="Arial (Body)"/>
              </a:rPr>
              <a:t>I</a:t>
            </a:r>
            <a:r>
              <a:rPr lang="en-US" sz="100" dirty="0" smtClean="0">
                <a:solidFill>
                  <a:srgbClr val="000000"/>
                </a:solidFill>
                <a:latin typeface="Arial (Body)"/>
              </a:rPr>
              <a:t> </a:t>
            </a:r>
            <a:r>
              <a:rPr lang="en-US" sz="2400" dirty="0" smtClean="0">
                <a:solidFill>
                  <a:srgbClr val="000000"/>
                </a:solidFill>
                <a:latin typeface="Arial (Body)"/>
              </a:rPr>
              <a:t>P device </a:t>
            </a:r>
            <a:r>
              <a:rPr lang="en-US" sz="2400" dirty="0">
                <a:solidFill>
                  <a:srgbClr val="000000"/>
                </a:solidFill>
                <a:latin typeface="Arial (Body)"/>
              </a:rPr>
              <a:t>callee is currently </a:t>
            </a:r>
            <a:r>
              <a:rPr lang="en-US" sz="2400" dirty="0" smtClean="0">
                <a:solidFill>
                  <a:srgbClr val="000000"/>
                </a:solidFill>
                <a:latin typeface="Arial (Body)"/>
              </a:rPr>
              <a:t>using</a:t>
            </a:r>
            <a:endParaRPr lang="en-US" sz="2400" dirty="0">
              <a:solidFill>
                <a:srgbClr val="000000"/>
              </a:solidFill>
              <a:latin typeface="Arial (Body)"/>
            </a:endParaRPr>
          </a:p>
        </p:txBody>
      </p:sp>
    </p:spTree>
    <p:extLst>
      <p:ext uri="{BB962C8B-B14F-4D97-AF65-F5344CB8AC3E}">
        <p14:creationId xmlns:p14="http://schemas.microsoft.com/office/powerpoint/2010/main" val="24429774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S</a:t>
            </a:r>
            <a:r>
              <a:rPr lang="en-US" sz="100" dirty="0" smtClean="0">
                <a:latin typeface="Times New Roman" panose="02020603050405020304" pitchFamily="18" charset="0"/>
              </a:rPr>
              <a:t> </a:t>
            </a:r>
            <a:r>
              <a:rPr lang="en-US" dirty="0" smtClean="0">
                <a:latin typeface="Times New Roman" panose="02020603050405020304" pitchFamily="18" charset="0"/>
              </a:rPr>
              <a:t>I</a:t>
            </a:r>
            <a:r>
              <a:rPr lang="en-US" sz="100" dirty="0" smtClean="0">
                <a:latin typeface="Times New Roman" panose="02020603050405020304" pitchFamily="18" charset="0"/>
              </a:rPr>
              <a:t> </a:t>
            </a:r>
            <a:r>
              <a:rPr lang="en-US" dirty="0" smtClean="0">
                <a:latin typeface="Times New Roman" panose="02020603050405020304" pitchFamily="18" charset="0"/>
              </a:rPr>
              <a:t>P Services</a:t>
            </a:r>
            <a:endParaRPr lang="en-US" dirty="0">
              <a:latin typeface="Times New Roman" panose="02020603050405020304" pitchFamily="18" charset="0"/>
            </a:endParaRPr>
          </a:p>
        </p:txBody>
      </p:sp>
      <p:sp>
        <p:nvSpPr>
          <p:cNvPr id="3" name="Content Placeholder 2"/>
          <p:cNvSpPr>
            <a:spLocks noGrp="1"/>
          </p:cNvSpPr>
          <p:nvPr>
            <p:ph idx="1"/>
          </p:nvPr>
        </p:nvSpPr>
        <p:spPr>
          <a:xfrm>
            <a:off x="457200" y="1683004"/>
            <a:ext cx="3758184" cy="3462456"/>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2200" dirty="0" smtClean="0">
                <a:solidFill>
                  <a:srgbClr val="000000"/>
                </a:solidFill>
                <a:latin typeface="Arial (Body)"/>
              </a:rPr>
              <a:t>S</a:t>
            </a:r>
            <a:r>
              <a:rPr lang="en-US" sz="100" dirty="0" smtClean="0">
                <a:solidFill>
                  <a:srgbClr val="000000"/>
                </a:solidFill>
                <a:latin typeface="Arial (Body)"/>
              </a:rPr>
              <a:t> </a:t>
            </a:r>
            <a:r>
              <a:rPr lang="en-US" sz="2200" dirty="0" smtClean="0">
                <a:solidFill>
                  <a:srgbClr val="000000"/>
                </a:solidFill>
                <a:latin typeface="Arial (Body)"/>
              </a:rPr>
              <a:t>I</a:t>
            </a:r>
            <a:r>
              <a:rPr lang="en-US" sz="100" dirty="0" smtClean="0">
                <a:solidFill>
                  <a:srgbClr val="000000"/>
                </a:solidFill>
                <a:latin typeface="Arial (Body)"/>
              </a:rPr>
              <a:t> </a:t>
            </a:r>
            <a:r>
              <a:rPr lang="en-US" sz="2200" dirty="0" smtClean="0">
                <a:solidFill>
                  <a:srgbClr val="000000"/>
                </a:solidFill>
                <a:latin typeface="Arial (Body)"/>
              </a:rPr>
              <a:t>P provides </a:t>
            </a:r>
            <a:r>
              <a:rPr lang="en-US" sz="2200" dirty="0">
                <a:solidFill>
                  <a:srgbClr val="000000"/>
                </a:solidFill>
                <a:latin typeface="Arial (Body)"/>
              </a:rPr>
              <a:t>mechanisms for call setup:</a:t>
            </a:r>
          </a:p>
          <a:p>
            <a:pPr marL="741553" lvl="1" indent="-284353" eaLnBrk="0" fontAlgn="base" hangingPunct="0">
              <a:spcAft>
                <a:spcPct val="0"/>
              </a:spcAft>
              <a:buFont typeface="Arial" panose="020B0604020202020204" pitchFamily="34" charset="0"/>
              <a:buChar char="–"/>
              <a:defRPr/>
            </a:pPr>
            <a:r>
              <a:rPr lang="en-US" sz="2200" dirty="0">
                <a:solidFill>
                  <a:srgbClr val="000000"/>
                </a:solidFill>
                <a:latin typeface="Arial (Body)"/>
              </a:rPr>
              <a:t>for caller to let callee know she wants to establish a call</a:t>
            </a:r>
          </a:p>
          <a:p>
            <a:pPr marL="741553" lvl="1" indent="-284353" eaLnBrk="0" fontAlgn="base" hangingPunct="0">
              <a:spcAft>
                <a:spcPct val="0"/>
              </a:spcAft>
              <a:buFont typeface="Arial" panose="020B0604020202020204" pitchFamily="34" charset="0"/>
              <a:buChar char="–"/>
              <a:defRPr/>
            </a:pPr>
            <a:r>
              <a:rPr lang="en-US" sz="2200" dirty="0">
                <a:solidFill>
                  <a:srgbClr val="000000"/>
                </a:solidFill>
                <a:latin typeface="Arial (Body)"/>
              </a:rPr>
              <a:t>so caller, callee can agree on media type, encoding</a:t>
            </a:r>
          </a:p>
          <a:p>
            <a:pPr marL="741553" lvl="1" indent="-284353" eaLnBrk="0" fontAlgn="base" hangingPunct="0">
              <a:spcAft>
                <a:spcPct val="0"/>
              </a:spcAft>
              <a:buFont typeface="Arial" panose="020B0604020202020204" pitchFamily="34" charset="0"/>
              <a:buChar char="–"/>
              <a:defRPr/>
            </a:pPr>
            <a:r>
              <a:rPr lang="en-US" sz="2200" dirty="0">
                <a:solidFill>
                  <a:srgbClr val="000000"/>
                </a:solidFill>
                <a:latin typeface="Arial (Body)"/>
              </a:rPr>
              <a:t>to end </a:t>
            </a:r>
            <a:r>
              <a:rPr lang="en-US" sz="2200" dirty="0" smtClean="0">
                <a:solidFill>
                  <a:srgbClr val="000000"/>
                </a:solidFill>
                <a:latin typeface="Arial (Body)"/>
              </a:rPr>
              <a:t>call</a:t>
            </a:r>
            <a:endParaRPr lang="en-US" sz="2200" dirty="0">
              <a:solidFill>
                <a:srgbClr val="000000"/>
              </a:solidFill>
              <a:latin typeface="Arial (Body)"/>
            </a:endParaRPr>
          </a:p>
        </p:txBody>
      </p:sp>
      <p:sp>
        <p:nvSpPr>
          <p:cNvPr id="4" name="Content Placeholder 3"/>
          <p:cNvSpPr>
            <a:spLocks noGrp="1"/>
          </p:cNvSpPr>
          <p:nvPr>
            <p:ph idx="13"/>
          </p:nvPr>
        </p:nvSpPr>
        <p:spPr>
          <a:xfrm>
            <a:off x="4343400" y="1632458"/>
            <a:ext cx="4219576" cy="4485813"/>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2200" dirty="0">
                <a:solidFill>
                  <a:srgbClr val="000000"/>
                </a:solidFill>
                <a:latin typeface="Arial (Body)"/>
              </a:rPr>
              <a:t>determine current </a:t>
            </a:r>
            <a:r>
              <a:rPr lang="en-US" sz="2200" dirty="0" smtClean="0">
                <a:solidFill>
                  <a:srgbClr val="000000"/>
                </a:solidFill>
                <a:latin typeface="Arial (Body)"/>
              </a:rPr>
              <a:t>I</a:t>
            </a:r>
            <a:r>
              <a:rPr lang="en-US" sz="100" dirty="0" smtClean="0">
                <a:solidFill>
                  <a:srgbClr val="000000"/>
                </a:solidFill>
                <a:latin typeface="Arial (Body)"/>
              </a:rPr>
              <a:t> </a:t>
            </a:r>
            <a:r>
              <a:rPr lang="en-US" sz="2200" dirty="0" smtClean="0">
                <a:solidFill>
                  <a:srgbClr val="000000"/>
                </a:solidFill>
                <a:latin typeface="Arial (Body)"/>
              </a:rPr>
              <a:t>P address </a:t>
            </a:r>
            <a:r>
              <a:rPr lang="en-US" sz="2200" dirty="0">
                <a:solidFill>
                  <a:srgbClr val="000000"/>
                </a:solidFill>
                <a:latin typeface="Arial (Body)"/>
              </a:rPr>
              <a:t>of callee:</a:t>
            </a:r>
          </a:p>
          <a:p>
            <a:pPr marL="741553" lvl="1" indent="-284353" eaLnBrk="0" fontAlgn="base" hangingPunct="0">
              <a:spcAft>
                <a:spcPct val="0"/>
              </a:spcAft>
              <a:buFont typeface="Arial" panose="020B0604020202020204" pitchFamily="34" charset="0"/>
              <a:buChar char="–"/>
              <a:defRPr/>
            </a:pPr>
            <a:r>
              <a:rPr lang="en-US" sz="2200" dirty="0">
                <a:solidFill>
                  <a:srgbClr val="000000"/>
                </a:solidFill>
                <a:latin typeface="Arial (Body)"/>
              </a:rPr>
              <a:t>maps mnemonic identifier to current </a:t>
            </a:r>
            <a:r>
              <a:rPr lang="en-US" sz="2200" dirty="0" smtClean="0">
                <a:solidFill>
                  <a:srgbClr val="000000"/>
                </a:solidFill>
                <a:latin typeface="Arial (Body)"/>
              </a:rPr>
              <a:t>I</a:t>
            </a:r>
            <a:r>
              <a:rPr lang="en-US" sz="100" dirty="0" smtClean="0">
                <a:solidFill>
                  <a:srgbClr val="000000"/>
                </a:solidFill>
                <a:latin typeface="Arial (Body)"/>
              </a:rPr>
              <a:t> </a:t>
            </a:r>
            <a:r>
              <a:rPr lang="en-US" sz="2200" dirty="0" smtClean="0">
                <a:solidFill>
                  <a:srgbClr val="000000"/>
                </a:solidFill>
                <a:latin typeface="Arial (Body)"/>
              </a:rPr>
              <a:t>P address</a:t>
            </a:r>
            <a:endParaRPr lang="en-US" sz="2200" dirty="0">
              <a:solidFill>
                <a:srgbClr val="000000"/>
              </a:solidFill>
              <a:latin typeface="Arial (Body)"/>
            </a:endParaRPr>
          </a:p>
          <a:p>
            <a:pPr marL="255651" lvl="0" indent="-255651" eaLnBrk="0" fontAlgn="base" hangingPunct="0">
              <a:spcAft>
                <a:spcPct val="0"/>
              </a:spcAft>
              <a:buFont typeface="Arial" panose="020B0604020202020204" pitchFamily="34" charset="0"/>
              <a:buChar char="•"/>
              <a:defRPr/>
            </a:pPr>
            <a:r>
              <a:rPr lang="en-US" sz="2200" dirty="0">
                <a:solidFill>
                  <a:srgbClr val="000000"/>
                </a:solidFill>
                <a:latin typeface="Arial (Body)"/>
              </a:rPr>
              <a:t>call management:</a:t>
            </a:r>
          </a:p>
          <a:p>
            <a:pPr marL="741553" lvl="1" indent="-284353" eaLnBrk="0" fontAlgn="base" hangingPunct="0">
              <a:spcAft>
                <a:spcPct val="0"/>
              </a:spcAft>
              <a:buFont typeface="Arial" panose="020B0604020202020204" pitchFamily="34" charset="0"/>
              <a:buChar char="–"/>
              <a:defRPr/>
            </a:pPr>
            <a:r>
              <a:rPr lang="en-US" sz="2200" dirty="0">
                <a:solidFill>
                  <a:srgbClr val="000000"/>
                </a:solidFill>
                <a:latin typeface="Arial (Body)"/>
              </a:rPr>
              <a:t>add new media streams during call</a:t>
            </a:r>
          </a:p>
          <a:p>
            <a:pPr marL="741553" lvl="1" indent="-284353" eaLnBrk="0" fontAlgn="base" hangingPunct="0">
              <a:spcAft>
                <a:spcPct val="0"/>
              </a:spcAft>
              <a:buFont typeface="Arial" panose="020B0604020202020204" pitchFamily="34" charset="0"/>
              <a:buChar char="–"/>
              <a:defRPr/>
            </a:pPr>
            <a:r>
              <a:rPr lang="en-US" sz="2200" dirty="0">
                <a:solidFill>
                  <a:srgbClr val="000000"/>
                </a:solidFill>
                <a:latin typeface="Arial (Body)"/>
              </a:rPr>
              <a:t>change encoding during call</a:t>
            </a:r>
          </a:p>
          <a:p>
            <a:pPr marL="741553" lvl="1" indent="-284353" eaLnBrk="0" fontAlgn="base" hangingPunct="0">
              <a:spcAft>
                <a:spcPct val="0"/>
              </a:spcAft>
              <a:buFont typeface="Arial" panose="020B0604020202020204" pitchFamily="34" charset="0"/>
              <a:buChar char="–"/>
              <a:defRPr/>
            </a:pPr>
            <a:r>
              <a:rPr lang="en-US" sz="2200" dirty="0">
                <a:solidFill>
                  <a:srgbClr val="000000"/>
                </a:solidFill>
                <a:latin typeface="Arial (Body)"/>
              </a:rPr>
              <a:t>invite </a:t>
            </a:r>
            <a:r>
              <a:rPr lang="en-US" sz="2200" dirty="0" smtClean="0">
                <a:solidFill>
                  <a:srgbClr val="000000"/>
                </a:solidFill>
                <a:latin typeface="Arial (Body)"/>
              </a:rPr>
              <a:t>others</a:t>
            </a:r>
            <a:endParaRPr lang="en-US" sz="2200" dirty="0">
              <a:solidFill>
                <a:srgbClr val="000000"/>
              </a:solidFill>
              <a:latin typeface="Arial (Body)"/>
            </a:endParaRPr>
          </a:p>
          <a:p>
            <a:pPr marL="741553" lvl="1" indent="-284353" eaLnBrk="0" fontAlgn="base" hangingPunct="0">
              <a:spcAft>
                <a:spcPct val="0"/>
              </a:spcAft>
              <a:buFont typeface="Arial" panose="020B0604020202020204" pitchFamily="34" charset="0"/>
              <a:buChar char="–"/>
              <a:defRPr/>
            </a:pPr>
            <a:r>
              <a:rPr lang="en-US" sz="2200" dirty="0">
                <a:solidFill>
                  <a:srgbClr val="000000"/>
                </a:solidFill>
                <a:latin typeface="Arial (Body)"/>
              </a:rPr>
              <a:t>transfer, hold calls</a:t>
            </a:r>
          </a:p>
        </p:txBody>
      </p:sp>
    </p:spTree>
    <p:extLst>
      <p:ext uri="{BB962C8B-B14F-4D97-AF65-F5344CB8AC3E}">
        <p14:creationId xmlns:p14="http://schemas.microsoft.com/office/powerpoint/2010/main" val="30696417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Example: Setting up Call to Known I</a:t>
            </a:r>
            <a:r>
              <a:rPr lang="en-US" sz="100" dirty="0" smtClean="0">
                <a:latin typeface="Times New Roman" panose="02020603050405020304" pitchFamily="18" charset="0"/>
              </a:rPr>
              <a:t> </a:t>
            </a:r>
            <a:r>
              <a:rPr lang="en-US" dirty="0" smtClean="0">
                <a:latin typeface="Times New Roman" panose="02020603050405020304" pitchFamily="18" charset="0"/>
              </a:rPr>
              <a:t>P Address</a:t>
            </a:r>
            <a:endParaRPr lang="en-US" dirty="0">
              <a:latin typeface="Times New Roman" panose="02020603050405020304" pitchFamily="18" charset="0"/>
            </a:endParaRPr>
          </a:p>
        </p:txBody>
      </p:sp>
      <p:sp>
        <p:nvSpPr>
          <p:cNvPr id="3" name="Content Placeholder 2"/>
          <p:cNvSpPr>
            <a:spLocks noGrp="1"/>
          </p:cNvSpPr>
          <p:nvPr>
            <p:ph idx="1"/>
          </p:nvPr>
        </p:nvSpPr>
        <p:spPr>
          <a:xfrm>
            <a:off x="436658" y="1614948"/>
            <a:ext cx="3340244" cy="1292631"/>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1800" kern="1200" dirty="0" smtClean="0">
                <a:solidFill>
                  <a:srgbClr val="000000"/>
                </a:solidFill>
                <a:latin typeface="Arial (Body)"/>
              </a:rPr>
              <a:t>Alice</a:t>
            </a:r>
            <a:r>
              <a:rPr lang="en-US" altLang="ja-JP" sz="1800" kern="1200" dirty="0" smtClean="0">
                <a:solidFill>
                  <a:srgbClr val="000000"/>
                </a:solidFill>
                <a:latin typeface="Arial (Body)"/>
              </a:rPr>
              <a:t>’</a:t>
            </a:r>
            <a:r>
              <a:rPr lang="en-US" sz="1800" kern="1200" dirty="0" smtClean="0">
                <a:solidFill>
                  <a:srgbClr val="000000"/>
                </a:solidFill>
                <a:latin typeface="Arial (Body)"/>
              </a:rPr>
              <a:t>s S</a:t>
            </a:r>
            <a:r>
              <a:rPr lang="en-US" sz="100" kern="1200" dirty="0" smtClean="0">
                <a:solidFill>
                  <a:srgbClr val="000000"/>
                </a:solidFill>
                <a:latin typeface="Arial (Body)"/>
              </a:rPr>
              <a:t> </a:t>
            </a:r>
            <a:r>
              <a:rPr lang="en-US" sz="1800" kern="1200" dirty="0" smtClean="0">
                <a:solidFill>
                  <a:srgbClr val="000000"/>
                </a:solidFill>
                <a:latin typeface="Arial (Body)"/>
              </a:rPr>
              <a:t>I</a:t>
            </a:r>
            <a:r>
              <a:rPr lang="en-US" sz="100" kern="1200" dirty="0" smtClean="0">
                <a:solidFill>
                  <a:srgbClr val="000000"/>
                </a:solidFill>
                <a:latin typeface="Arial (Body)"/>
              </a:rPr>
              <a:t> </a:t>
            </a:r>
            <a:r>
              <a:rPr lang="en-US" sz="1800" kern="1200" dirty="0" smtClean="0">
                <a:solidFill>
                  <a:srgbClr val="000000"/>
                </a:solidFill>
                <a:latin typeface="Arial (Body)"/>
              </a:rPr>
              <a:t>P invite </a:t>
            </a:r>
            <a:r>
              <a:rPr lang="en-US" sz="1800" kern="1200" dirty="0">
                <a:solidFill>
                  <a:srgbClr val="000000"/>
                </a:solidFill>
                <a:latin typeface="Arial (Body)"/>
              </a:rPr>
              <a:t>message indicates her port number, I</a:t>
            </a:r>
            <a:r>
              <a:rPr lang="en-US" sz="100" kern="1200" dirty="0">
                <a:solidFill>
                  <a:srgbClr val="000000"/>
                </a:solidFill>
                <a:latin typeface="Arial (Body)"/>
              </a:rPr>
              <a:t> </a:t>
            </a:r>
            <a:r>
              <a:rPr lang="en-US" sz="1800" kern="1200" dirty="0">
                <a:solidFill>
                  <a:srgbClr val="000000"/>
                </a:solidFill>
                <a:latin typeface="Arial (Body)"/>
              </a:rPr>
              <a:t>P address, encoding she prefers to </a:t>
            </a:r>
            <a:r>
              <a:rPr lang="en-US" sz="1800" kern="1200" dirty="0" smtClean="0">
                <a:solidFill>
                  <a:srgbClr val="000000"/>
                </a:solidFill>
                <a:latin typeface="Arial (Body)"/>
              </a:rPr>
              <a:t>receive</a:t>
            </a:r>
            <a:endParaRPr lang="en-US" sz="1800" kern="1200" dirty="0">
              <a:solidFill>
                <a:srgbClr val="000000"/>
              </a:solidFill>
              <a:latin typeface="Arial (Body)"/>
            </a:endParaRPr>
          </a:p>
        </p:txBody>
      </p:sp>
      <p:graphicFrame>
        <p:nvGraphicFramePr>
          <p:cNvPr id="5" name="Object 4" descr="P C M mu law"/>
          <p:cNvGraphicFramePr>
            <a:graphicFrameLocks noChangeAspect="1"/>
          </p:cNvGraphicFramePr>
          <p:nvPr>
            <p:extLst>
              <p:ext uri="{D42A27DB-BD31-4B8C-83A1-F6EECF244321}">
                <p14:modId xmlns:p14="http://schemas.microsoft.com/office/powerpoint/2010/main" val="1445811525"/>
              </p:ext>
            </p:extLst>
          </p:nvPr>
        </p:nvGraphicFramePr>
        <p:xfrm>
          <a:off x="2579939" y="2577887"/>
          <a:ext cx="1020330" cy="233795"/>
        </p:xfrm>
        <a:graphic>
          <a:graphicData uri="http://schemas.openxmlformats.org/presentationml/2006/ole">
            <mc:AlternateContent xmlns:mc="http://schemas.openxmlformats.org/markup-compatibility/2006">
              <mc:Choice xmlns:v="urn:schemas-microsoft-com:vml" Requires="v">
                <p:oleObj spid="_x0000_s3537" name="Equation" r:id="rId3" imgW="876240" imgH="203040" progId="Equation.DSMT4">
                  <p:embed/>
                </p:oleObj>
              </mc:Choice>
              <mc:Fallback>
                <p:oleObj name="Equation" r:id="rId3" imgW="876240" imgH="203040" progId="Equation.DSMT4">
                  <p:embed/>
                  <p:pic>
                    <p:nvPicPr>
                      <p:cNvPr id="0" name=""/>
                      <p:cNvPicPr/>
                      <p:nvPr/>
                    </p:nvPicPr>
                    <p:blipFill>
                      <a:blip r:embed="rId4"/>
                      <a:stretch>
                        <a:fillRect/>
                      </a:stretch>
                    </p:blipFill>
                    <p:spPr>
                      <a:xfrm>
                        <a:off x="2579939" y="2577887"/>
                        <a:ext cx="1020330" cy="233795"/>
                      </a:xfrm>
                      <a:prstGeom prst="rect">
                        <a:avLst/>
                      </a:prstGeom>
                    </p:spPr>
                  </p:pic>
                </p:oleObj>
              </mc:Fallback>
            </mc:AlternateContent>
          </a:graphicData>
        </a:graphic>
      </p:graphicFrame>
      <p:sp>
        <p:nvSpPr>
          <p:cNvPr id="6" name="Content Placeholder 5"/>
          <p:cNvSpPr>
            <a:spLocks noGrp="1"/>
          </p:cNvSpPr>
          <p:nvPr>
            <p:ph idx="13"/>
          </p:nvPr>
        </p:nvSpPr>
        <p:spPr>
          <a:xfrm>
            <a:off x="436658" y="2907579"/>
            <a:ext cx="3340244" cy="2965921"/>
          </a:xfrm>
        </p:spPr>
        <p:txBody>
          <a:bodyPr/>
          <a:lstStyle/>
          <a:p>
            <a:pPr marL="255600" lvl="0" indent="-255600" eaLnBrk="0" fontAlgn="base" hangingPunct="0">
              <a:spcAft>
                <a:spcPct val="0"/>
              </a:spcAft>
              <a:buFont typeface="Arial" panose="020B0604020202020204" pitchFamily="34" charset="0"/>
              <a:buChar char="•"/>
              <a:defRPr/>
            </a:pPr>
            <a:r>
              <a:rPr lang="en-US" sz="1800" kern="1200" dirty="0" smtClean="0">
                <a:solidFill>
                  <a:srgbClr val="000000"/>
                </a:solidFill>
                <a:latin typeface="+mn-lt"/>
              </a:rPr>
              <a:t>Bob</a:t>
            </a:r>
            <a:r>
              <a:rPr lang="en-US" altLang="ja-JP" sz="1800" kern="1200" dirty="0" smtClean="0">
                <a:solidFill>
                  <a:srgbClr val="000000"/>
                </a:solidFill>
                <a:latin typeface="+mn-lt"/>
              </a:rPr>
              <a:t>’</a:t>
            </a:r>
            <a:r>
              <a:rPr lang="en-US" sz="1800" kern="1200" dirty="0" smtClean="0">
                <a:solidFill>
                  <a:srgbClr val="000000"/>
                </a:solidFill>
                <a:latin typeface="+mn-lt"/>
              </a:rPr>
              <a:t>s </a:t>
            </a:r>
            <a:r>
              <a:rPr lang="en-US" sz="1800" kern="1200" dirty="0">
                <a:solidFill>
                  <a:srgbClr val="000000"/>
                </a:solidFill>
                <a:latin typeface="+mn-lt"/>
              </a:rPr>
              <a:t>200 OK message indicates his port number, I</a:t>
            </a:r>
            <a:r>
              <a:rPr lang="en-US" sz="100" kern="1200" dirty="0">
                <a:solidFill>
                  <a:srgbClr val="000000"/>
                </a:solidFill>
                <a:latin typeface="+mn-lt"/>
              </a:rPr>
              <a:t> </a:t>
            </a:r>
            <a:r>
              <a:rPr lang="en-US" sz="1800" kern="1200" dirty="0">
                <a:solidFill>
                  <a:srgbClr val="000000"/>
                </a:solidFill>
                <a:latin typeface="+mn-lt"/>
              </a:rPr>
              <a:t>P address, preferred encoding (G</a:t>
            </a:r>
            <a:r>
              <a:rPr lang="en-US" sz="100" kern="1200" dirty="0">
                <a:solidFill>
                  <a:srgbClr val="000000"/>
                </a:solidFill>
                <a:latin typeface="+mn-lt"/>
              </a:rPr>
              <a:t> </a:t>
            </a:r>
            <a:r>
              <a:rPr lang="en-US" sz="1800" kern="1200" dirty="0">
                <a:solidFill>
                  <a:srgbClr val="000000"/>
                </a:solidFill>
                <a:latin typeface="+mn-lt"/>
              </a:rPr>
              <a:t>S</a:t>
            </a:r>
            <a:r>
              <a:rPr lang="en-US" sz="100" kern="1200" dirty="0">
                <a:solidFill>
                  <a:srgbClr val="000000"/>
                </a:solidFill>
                <a:latin typeface="+mn-lt"/>
              </a:rPr>
              <a:t> </a:t>
            </a:r>
            <a:r>
              <a:rPr lang="en-US" sz="1800" kern="1200" dirty="0">
                <a:solidFill>
                  <a:srgbClr val="000000"/>
                </a:solidFill>
                <a:latin typeface="+mn-lt"/>
              </a:rPr>
              <a:t>M)</a:t>
            </a:r>
          </a:p>
          <a:p>
            <a:pPr marL="255600" lvl="0" indent="-255600" eaLnBrk="0" fontAlgn="base" hangingPunct="0">
              <a:spcAft>
                <a:spcPct val="0"/>
              </a:spcAft>
              <a:buFont typeface="Arial" panose="020B0604020202020204" pitchFamily="34" charset="0"/>
              <a:buChar char="•"/>
              <a:defRPr/>
            </a:pPr>
            <a:r>
              <a:rPr lang="en-US" sz="1800" kern="1200" dirty="0">
                <a:solidFill>
                  <a:srgbClr val="000000"/>
                </a:solidFill>
                <a:latin typeface="+mn-lt"/>
              </a:rPr>
              <a:t>S</a:t>
            </a:r>
            <a:r>
              <a:rPr lang="en-US" sz="100" kern="1200" dirty="0">
                <a:solidFill>
                  <a:srgbClr val="000000"/>
                </a:solidFill>
                <a:latin typeface="+mn-lt"/>
              </a:rPr>
              <a:t> </a:t>
            </a:r>
            <a:r>
              <a:rPr lang="en-US" sz="1800" kern="1200" dirty="0">
                <a:solidFill>
                  <a:srgbClr val="000000"/>
                </a:solidFill>
                <a:latin typeface="+mn-lt"/>
              </a:rPr>
              <a:t>I</a:t>
            </a:r>
            <a:r>
              <a:rPr lang="en-US" sz="100" kern="1200" dirty="0">
                <a:solidFill>
                  <a:srgbClr val="000000"/>
                </a:solidFill>
                <a:latin typeface="+mn-lt"/>
              </a:rPr>
              <a:t> </a:t>
            </a:r>
            <a:r>
              <a:rPr lang="en-US" sz="1800" kern="1200" dirty="0">
                <a:solidFill>
                  <a:srgbClr val="000000"/>
                </a:solidFill>
                <a:latin typeface="+mn-lt"/>
              </a:rPr>
              <a:t>P messages can be sent over T</a:t>
            </a:r>
            <a:r>
              <a:rPr lang="en-US" sz="100" kern="1200" dirty="0">
                <a:solidFill>
                  <a:srgbClr val="000000"/>
                </a:solidFill>
                <a:latin typeface="+mn-lt"/>
              </a:rPr>
              <a:t> </a:t>
            </a:r>
            <a:r>
              <a:rPr lang="en-US" sz="1800" kern="1200" dirty="0">
                <a:solidFill>
                  <a:srgbClr val="000000"/>
                </a:solidFill>
                <a:latin typeface="+mn-lt"/>
              </a:rPr>
              <a:t>C</a:t>
            </a:r>
            <a:r>
              <a:rPr lang="en-US" sz="100" kern="1200" dirty="0">
                <a:solidFill>
                  <a:srgbClr val="000000"/>
                </a:solidFill>
                <a:latin typeface="+mn-lt"/>
              </a:rPr>
              <a:t> </a:t>
            </a:r>
            <a:r>
              <a:rPr lang="en-US" sz="1800" kern="1200" dirty="0">
                <a:solidFill>
                  <a:srgbClr val="000000"/>
                </a:solidFill>
                <a:latin typeface="+mn-lt"/>
              </a:rPr>
              <a:t>P or U</a:t>
            </a:r>
            <a:r>
              <a:rPr lang="en-US" sz="100" kern="1200" dirty="0">
                <a:solidFill>
                  <a:srgbClr val="000000"/>
                </a:solidFill>
                <a:latin typeface="+mn-lt"/>
              </a:rPr>
              <a:t> </a:t>
            </a:r>
            <a:r>
              <a:rPr lang="en-US" sz="1800" kern="1200" dirty="0">
                <a:solidFill>
                  <a:srgbClr val="000000"/>
                </a:solidFill>
                <a:latin typeface="+mn-lt"/>
              </a:rPr>
              <a:t>D</a:t>
            </a:r>
            <a:r>
              <a:rPr lang="en-US" sz="100" kern="1200" dirty="0">
                <a:solidFill>
                  <a:srgbClr val="000000"/>
                </a:solidFill>
                <a:latin typeface="+mn-lt"/>
              </a:rPr>
              <a:t> </a:t>
            </a:r>
            <a:r>
              <a:rPr lang="en-US" sz="1800" kern="1200" dirty="0">
                <a:solidFill>
                  <a:srgbClr val="000000"/>
                </a:solidFill>
                <a:latin typeface="+mn-lt"/>
              </a:rPr>
              <a:t>P; here sent over R</a:t>
            </a:r>
            <a:r>
              <a:rPr lang="en-US" sz="100" kern="1200" dirty="0">
                <a:solidFill>
                  <a:srgbClr val="000000"/>
                </a:solidFill>
                <a:latin typeface="+mn-lt"/>
              </a:rPr>
              <a:t> </a:t>
            </a:r>
            <a:r>
              <a:rPr lang="en-US" sz="1800" kern="1200" dirty="0">
                <a:solidFill>
                  <a:srgbClr val="000000"/>
                </a:solidFill>
                <a:latin typeface="+mn-lt"/>
              </a:rPr>
              <a:t>T</a:t>
            </a:r>
            <a:r>
              <a:rPr lang="en-US" sz="100" kern="1200" dirty="0">
                <a:solidFill>
                  <a:srgbClr val="000000"/>
                </a:solidFill>
                <a:latin typeface="+mn-lt"/>
              </a:rPr>
              <a:t> </a:t>
            </a:r>
            <a:r>
              <a:rPr lang="en-US" sz="1800" kern="1200" dirty="0">
                <a:solidFill>
                  <a:srgbClr val="000000"/>
                </a:solidFill>
                <a:latin typeface="+mn-lt"/>
              </a:rPr>
              <a:t>P / U</a:t>
            </a:r>
            <a:r>
              <a:rPr lang="en-US" sz="100" kern="1200" dirty="0">
                <a:solidFill>
                  <a:srgbClr val="000000"/>
                </a:solidFill>
                <a:latin typeface="+mn-lt"/>
              </a:rPr>
              <a:t> </a:t>
            </a:r>
            <a:r>
              <a:rPr lang="en-US" sz="1800" kern="1200" dirty="0">
                <a:solidFill>
                  <a:srgbClr val="000000"/>
                </a:solidFill>
                <a:latin typeface="+mn-lt"/>
              </a:rPr>
              <a:t>D</a:t>
            </a:r>
            <a:r>
              <a:rPr lang="en-US" sz="100" kern="1200" dirty="0">
                <a:solidFill>
                  <a:srgbClr val="000000"/>
                </a:solidFill>
                <a:latin typeface="+mn-lt"/>
              </a:rPr>
              <a:t> </a:t>
            </a:r>
            <a:r>
              <a:rPr lang="en-US" sz="1800" kern="1200" dirty="0">
                <a:solidFill>
                  <a:srgbClr val="000000"/>
                </a:solidFill>
                <a:latin typeface="+mn-lt"/>
              </a:rPr>
              <a:t>P</a:t>
            </a:r>
          </a:p>
          <a:p>
            <a:pPr marL="255600" lvl="0" indent="-255600" eaLnBrk="0" fontAlgn="base" hangingPunct="0">
              <a:spcAft>
                <a:spcPct val="0"/>
              </a:spcAft>
              <a:buFont typeface="Arial" panose="020B0604020202020204" pitchFamily="34" charset="0"/>
              <a:buChar char="•"/>
              <a:defRPr/>
            </a:pPr>
            <a:r>
              <a:rPr lang="en-US" sz="1800" kern="1200" dirty="0">
                <a:solidFill>
                  <a:srgbClr val="000000"/>
                </a:solidFill>
                <a:latin typeface="+mn-lt"/>
              </a:rPr>
              <a:t>default S</a:t>
            </a:r>
            <a:r>
              <a:rPr lang="en-US" sz="100" kern="1200" dirty="0">
                <a:solidFill>
                  <a:srgbClr val="000000"/>
                </a:solidFill>
                <a:latin typeface="+mn-lt"/>
              </a:rPr>
              <a:t> </a:t>
            </a:r>
            <a:r>
              <a:rPr lang="en-US" sz="1800" kern="1200" dirty="0">
                <a:solidFill>
                  <a:srgbClr val="000000"/>
                </a:solidFill>
                <a:latin typeface="+mn-lt"/>
              </a:rPr>
              <a:t>I</a:t>
            </a:r>
            <a:r>
              <a:rPr lang="en-US" sz="100" kern="1200" dirty="0">
                <a:solidFill>
                  <a:srgbClr val="000000"/>
                </a:solidFill>
                <a:latin typeface="+mn-lt"/>
              </a:rPr>
              <a:t> </a:t>
            </a:r>
            <a:r>
              <a:rPr lang="en-US" sz="1800" kern="1200" dirty="0">
                <a:solidFill>
                  <a:srgbClr val="000000"/>
                </a:solidFill>
                <a:latin typeface="+mn-lt"/>
              </a:rPr>
              <a:t>P port number is </a:t>
            </a:r>
            <a:r>
              <a:rPr lang="en-US" sz="1800" kern="1200" dirty="0" smtClean="0">
                <a:solidFill>
                  <a:srgbClr val="000000"/>
                </a:solidFill>
                <a:latin typeface="+mn-lt"/>
              </a:rPr>
              <a:t>5060</a:t>
            </a:r>
            <a:endParaRPr lang="en-US" sz="1800" kern="1200" dirty="0">
              <a:solidFill>
                <a:srgbClr val="000000"/>
              </a:solidFill>
              <a:latin typeface="+mn-lt"/>
            </a:endParaRPr>
          </a:p>
        </p:txBody>
      </p:sp>
      <p:pic>
        <p:nvPicPr>
          <p:cNvPr id="8" name="Picture 7" descr="Bob and Alice are beside each other with their P Cs. A vertical arrow, time, draws down from each. 3 arrows bounce between the arrows like zig zags. Alice. 167 period 180 period 112 period 24. Arrow 1. Invite bob commercial at 193 period 64 period 210 period 89 c = IN I P 4 167 period 180 period 112 period 24 m = audio 3 8 0 6 0 R T P forward slash A V P 0. This arrow reaches Bob’s side at port 5 0 6 0, Bob’s terminal rings. Bob. 193 period 64 period 210 period 89. Arrow 2. 200 O K c = IN I P 4 193 period 64 period 210 period 89 m = audio 4 8 7 5 3 R T P forward slash A V P 3. Port 5 0 6 0. Alice. Arrow 3. A C K. Port 5 0 6 0. Below the arrows are 2 horizontal lines between Alice and Bob’s, time. Both lines have 2 groups of waves each. Line 1, from Bob to Alice at port 3 8 0 6 0. Mu law audio. Line 2, from Alice to Bob at port 4 8 7 5 3. G S M."/>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90970" y="2084125"/>
            <a:ext cx="4455618" cy="3656818"/>
          </a:xfrm>
          <a:prstGeom prst="rect">
            <a:avLst/>
          </a:prstGeom>
        </p:spPr>
      </p:pic>
    </p:spTree>
    <p:extLst>
      <p:ext uri="{BB962C8B-B14F-4D97-AF65-F5344CB8AC3E}">
        <p14:creationId xmlns:p14="http://schemas.microsoft.com/office/powerpoint/2010/main" val="16789561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rPr>
              <a:t>Setting up a Call (More)</a:t>
            </a:r>
            <a:endParaRPr lang="en-US" dirty="0"/>
          </a:p>
        </p:txBody>
      </p:sp>
      <p:sp>
        <p:nvSpPr>
          <p:cNvPr id="3" name="Text Placeholder 2"/>
          <p:cNvSpPr>
            <a:spLocks noGrp="1"/>
          </p:cNvSpPr>
          <p:nvPr>
            <p:ph type="body" idx="1"/>
          </p:nvPr>
        </p:nvSpPr>
        <p:spPr>
          <a:xfrm>
            <a:off x="457200" y="1600200"/>
            <a:ext cx="4645742" cy="3429000"/>
          </a:xfrm>
        </p:spPr>
        <p:txBody>
          <a:bodyPr/>
          <a:lstStyle/>
          <a:p>
            <a:pPr>
              <a:defRPr/>
            </a:pPr>
            <a:r>
              <a:rPr lang="en-US" sz="2200" dirty="0">
                <a:latin typeface="+mn-lt"/>
              </a:rPr>
              <a:t>codec negotiation:</a:t>
            </a:r>
          </a:p>
          <a:p>
            <a:pPr lvl="1">
              <a:defRPr/>
            </a:pPr>
            <a:r>
              <a:rPr lang="en-US" sz="2200" dirty="0">
                <a:latin typeface="+mn-lt"/>
              </a:rPr>
              <a:t>suppose Bob doesn’t have P</a:t>
            </a:r>
            <a:r>
              <a:rPr lang="en-US" sz="100" dirty="0">
                <a:latin typeface="+mn-lt"/>
              </a:rPr>
              <a:t> </a:t>
            </a:r>
            <a:r>
              <a:rPr lang="en-US" sz="2200" dirty="0">
                <a:latin typeface="+mn-lt"/>
              </a:rPr>
              <a:t>C</a:t>
            </a:r>
            <a:r>
              <a:rPr lang="en-US" sz="100" dirty="0">
                <a:latin typeface="+mn-lt"/>
              </a:rPr>
              <a:t> </a:t>
            </a:r>
            <a:r>
              <a:rPr lang="en-US" sz="2200" dirty="0">
                <a:latin typeface="+mn-lt"/>
              </a:rPr>
              <a:t>M </a:t>
            </a:r>
            <a:r>
              <a:rPr lang="en-US" sz="2200" dirty="0">
                <a:latin typeface="+mn-lt"/>
                <a:cs typeface="Symbol" charset="2"/>
              </a:rPr>
              <a:t>µ</a:t>
            </a:r>
            <a:r>
              <a:rPr lang="en-US" sz="100" dirty="0">
                <a:latin typeface="+mn-lt"/>
                <a:cs typeface="Symbol" charset="2"/>
              </a:rPr>
              <a:t> </a:t>
            </a:r>
            <a:r>
              <a:rPr lang="en-US" sz="2200" dirty="0">
                <a:latin typeface="+mn-lt"/>
              </a:rPr>
              <a:t>law </a:t>
            </a:r>
            <a:r>
              <a:rPr lang="en-US" sz="2200" dirty="0" smtClean="0">
                <a:latin typeface="+mn-lt"/>
              </a:rPr>
              <a:t>encoder</a:t>
            </a:r>
            <a:endParaRPr lang="en-US" sz="2200" dirty="0">
              <a:latin typeface="+mn-lt"/>
            </a:endParaRPr>
          </a:p>
          <a:p>
            <a:pPr lvl="1">
              <a:defRPr/>
            </a:pPr>
            <a:r>
              <a:rPr lang="en-US" sz="2200" dirty="0">
                <a:latin typeface="+mn-lt"/>
              </a:rPr>
              <a:t>Bob will instead reply with 606 Not Acceptable Reply, listing his encoders. Alice can then send new INVITE message, advertising different </a:t>
            </a:r>
            <a:r>
              <a:rPr lang="en-US" sz="2200" dirty="0" smtClean="0">
                <a:latin typeface="+mn-lt"/>
              </a:rPr>
              <a:t>encoder</a:t>
            </a:r>
            <a:endParaRPr lang="en-US" sz="2200" dirty="0">
              <a:latin typeface="+mn-lt"/>
            </a:endParaRPr>
          </a:p>
        </p:txBody>
      </p:sp>
      <p:sp>
        <p:nvSpPr>
          <p:cNvPr id="4" name="Text Placeholder 3"/>
          <p:cNvSpPr>
            <a:spLocks noGrp="1"/>
          </p:cNvSpPr>
          <p:nvPr>
            <p:ph type="body" idx="2"/>
          </p:nvPr>
        </p:nvSpPr>
        <p:spPr>
          <a:xfrm>
            <a:off x="5397910" y="1595284"/>
            <a:ext cx="3288890" cy="3669890"/>
          </a:xfrm>
        </p:spPr>
        <p:txBody>
          <a:bodyPr/>
          <a:lstStyle/>
          <a:p>
            <a:pPr marL="255651" lvl="0" indent="-255651" eaLnBrk="0" fontAlgn="base" hangingPunct="0">
              <a:spcAft>
                <a:spcPct val="0"/>
              </a:spcAft>
              <a:buFont typeface="Arial" panose="020B0604020202020204" pitchFamily="34" charset="0"/>
              <a:buChar char="•"/>
              <a:defRPr/>
            </a:pPr>
            <a:r>
              <a:rPr lang="en-US" sz="2200" dirty="0">
                <a:solidFill>
                  <a:srgbClr val="000000"/>
                </a:solidFill>
                <a:latin typeface="+mn-lt"/>
              </a:rPr>
              <a:t>rejecting a call</a:t>
            </a:r>
          </a:p>
          <a:p>
            <a:pPr marL="741553" lvl="1" indent="-284353" eaLnBrk="0" fontAlgn="base" hangingPunct="0">
              <a:spcAft>
                <a:spcPct val="0"/>
              </a:spcAft>
              <a:buFont typeface="Arial" panose="020B0604020202020204" pitchFamily="34" charset="0"/>
              <a:buChar char="–"/>
              <a:defRPr/>
            </a:pPr>
            <a:r>
              <a:rPr lang="en-US" sz="2200" dirty="0">
                <a:solidFill>
                  <a:srgbClr val="000000"/>
                </a:solidFill>
                <a:latin typeface="+mn-lt"/>
              </a:rPr>
              <a:t>Bob can reject with replies </a:t>
            </a:r>
            <a:r>
              <a:rPr lang="en-US" altLang="ja-JP" sz="2200" dirty="0" smtClean="0">
                <a:solidFill>
                  <a:srgbClr val="000000"/>
                </a:solidFill>
                <a:latin typeface="+mn-lt"/>
              </a:rPr>
              <a:t>“</a:t>
            </a:r>
            <a:r>
              <a:rPr lang="en-US" sz="2200" dirty="0" smtClean="0">
                <a:solidFill>
                  <a:srgbClr val="000000"/>
                </a:solidFill>
                <a:latin typeface="+mn-lt"/>
              </a:rPr>
              <a:t>busy,</a:t>
            </a:r>
            <a:r>
              <a:rPr lang="en-US" altLang="ja-JP" sz="2200" dirty="0" smtClean="0">
                <a:solidFill>
                  <a:srgbClr val="000000"/>
                </a:solidFill>
                <a:latin typeface="+mn-lt"/>
              </a:rPr>
              <a:t>”</a:t>
            </a:r>
            <a:r>
              <a:rPr lang="en-US" sz="2200" dirty="0" smtClean="0">
                <a:solidFill>
                  <a:srgbClr val="000000"/>
                </a:solidFill>
                <a:latin typeface="+mn-lt"/>
              </a:rPr>
              <a:t> </a:t>
            </a:r>
            <a:r>
              <a:rPr lang="en-US" altLang="ja-JP" sz="2200" dirty="0" smtClean="0">
                <a:solidFill>
                  <a:srgbClr val="000000"/>
                </a:solidFill>
                <a:latin typeface="+mn-lt"/>
              </a:rPr>
              <a:t>“</a:t>
            </a:r>
            <a:r>
              <a:rPr lang="en-US" sz="2200" dirty="0" smtClean="0">
                <a:solidFill>
                  <a:srgbClr val="000000"/>
                </a:solidFill>
                <a:latin typeface="+mn-lt"/>
              </a:rPr>
              <a:t>gone,</a:t>
            </a:r>
            <a:r>
              <a:rPr lang="en-US" altLang="ja-JP" sz="2200" dirty="0" smtClean="0">
                <a:solidFill>
                  <a:srgbClr val="000000"/>
                </a:solidFill>
                <a:latin typeface="+mn-lt"/>
              </a:rPr>
              <a:t>”</a:t>
            </a:r>
            <a:r>
              <a:rPr lang="en-US" sz="2200" dirty="0" smtClean="0">
                <a:solidFill>
                  <a:srgbClr val="000000"/>
                </a:solidFill>
                <a:latin typeface="+mn-lt"/>
              </a:rPr>
              <a:t> </a:t>
            </a:r>
            <a:r>
              <a:rPr lang="en-US" altLang="ja-JP" sz="2200" dirty="0" smtClean="0">
                <a:solidFill>
                  <a:srgbClr val="000000"/>
                </a:solidFill>
                <a:latin typeface="+mn-lt"/>
              </a:rPr>
              <a:t>“</a:t>
            </a:r>
            <a:r>
              <a:rPr lang="en-US" sz="2200" dirty="0" smtClean="0">
                <a:solidFill>
                  <a:srgbClr val="000000"/>
                </a:solidFill>
                <a:latin typeface="+mn-lt"/>
              </a:rPr>
              <a:t>payment </a:t>
            </a:r>
            <a:r>
              <a:rPr lang="en-US" sz="2200" dirty="0">
                <a:solidFill>
                  <a:srgbClr val="000000"/>
                </a:solidFill>
                <a:latin typeface="+mn-lt"/>
              </a:rPr>
              <a:t>required</a:t>
            </a:r>
            <a:r>
              <a:rPr lang="en-US" sz="2200" dirty="0" smtClean="0">
                <a:solidFill>
                  <a:srgbClr val="000000"/>
                </a:solidFill>
                <a:latin typeface="+mn-lt"/>
              </a:rPr>
              <a:t>,</a:t>
            </a:r>
            <a:r>
              <a:rPr lang="en-US" altLang="ja-JP" sz="2200" dirty="0" smtClean="0">
                <a:solidFill>
                  <a:srgbClr val="000000"/>
                </a:solidFill>
                <a:latin typeface="+mn-lt"/>
              </a:rPr>
              <a:t>”</a:t>
            </a:r>
            <a:r>
              <a:rPr lang="en-US" sz="2200" dirty="0" smtClean="0">
                <a:solidFill>
                  <a:srgbClr val="000000"/>
                </a:solidFill>
                <a:latin typeface="+mn-lt"/>
              </a:rPr>
              <a:t> </a:t>
            </a:r>
            <a:r>
              <a:rPr lang="en-US" altLang="ja-JP" sz="2200" dirty="0" smtClean="0">
                <a:solidFill>
                  <a:srgbClr val="000000"/>
                </a:solidFill>
                <a:latin typeface="+mn-lt"/>
              </a:rPr>
              <a:t>“</a:t>
            </a:r>
            <a:r>
              <a:rPr lang="en-US" sz="2200" dirty="0" smtClean="0">
                <a:solidFill>
                  <a:srgbClr val="000000"/>
                </a:solidFill>
                <a:latin typeface="+mn-lt"/>
              </a:rPr>
              <a:t>forbidden</a:t>
            </a:r>
            <a:r>
              <a:rPr lang="en-US" altLang="ja-JP" sz="2200" dirty="0" smtClean="0">
                <a:solidFill>
                  <a:srgbClr val="000000"/>
                </a:solidFill>
                <a:latin typeface="+mn-lt"/>
              </a:rPr>
              <a:t>”</a:t>
            </a:r>
            <a:endParaRPr lang="en-US" sz="2200" dirty="0">
              <a:solidFill>
                <a:srgbClr val="000000"/>
              </a:solidFill>
              <a:latin typeface="+mn-lt"/>
            </a:endParaRPr>
          </a:p>
          <a:p>
            <a:pPr marL="255651" lvl="0" indent="-255651" eaLnBrk="0" fontAlgn="base" hangingPunct="0">
              <a:spcAft>
                <a:spcPct val="0"/>
              </a:spcAft>
              <a:buFont typeface="Arial" panose="020B0604020202020204" pitchFamily="34" charset="0"/>
              <a:buChar char="•"/>
              <a:defRPr/>
            </a:pPr>
            <a:r>
              <a:rPr lang="en-US" sz="2200" dirty="0">
                <a:solidFill>
                  <a:srgbClr val="000000"/>
                </a:solidFill>
                <a:latin typeface="+mn-lt"/>
              </a:rPr>
              <a:t>media can be sent over R</a:t>
            </a:r>
            <a:r>
              <a:rPr lang="en-US" sz="100" dirty="0">
                <a:solidFill>
                  <a:srgbClr val="000000"/>
                </a:solidFill>
                <a:latin typeface="+mn-lt"/>
              </a:rPr>
              <a:t> </a:t>
            </a:r>
            <a:r>
              <a:rPr lang="en-US" sz="2200" dirty="0">
                <a:solidFill>
                  <a:srgbClr val="000000"/>
                </a:solidFill>
                <a:latin typeface="+mn-lt"/>
              </a:rPr>
              <a:t>T</a:t>
            </a:r>
            <a:r>
              <a:rPr lang="en-US" sz="100" dirty="0">
                <a:solidFill>
                  <a:srgbClr val="000000"/>
                </a:solidFill>
                <a:latin typeface="+mn-lt"/>
              </a:rPr>
              <a:t> </a:t>
            </a:r>
            <a:r>
              <a:rPr lang="en-US" sz="2200" dirty="0">
                <a:solidFill>
                  <a:srgbClr val="000000"/>
                </a:solidFill>
                <a:latin typeface="+mn-lt"/>
              </a:rPr>
              <a:t>P or some other </a:t>
            </a:r>
            <a:r>
              <a:rPr lang="en-US" sz="2200" dirty="0" smtClean="0">
                <a:solidFill>
                  <a:srgbClr val="000000"/>
                </a:solidFill>
                <a:latin typeface="+mn-lt"/>
              </a:rPr>
              <a:t>protocol</a:t>
            </a:r>
            <a:endParaRPr lang="en-US" sz="2200" dirty="0">
              <a:solidFill>
                <a:srgbClr val="000000"/>
              </a:solidFill>
              <a:latin typeface="+mn-lt"/>
            </a:endParaRPr>
          </a:p>
        </p:txBody>
      </p:sp>
    </p:spTree>
    <p:extLst>
      <p:ext uri="{BB962C8B-B14F-4D97-AF65-F5344CB8AC3E}">
        <p14:creationId xmlns:p14="http://schemas.microsoft.com/office/powerpoint/2010/main" val="18603855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Example of S</a:t>
            </a:r>
            <a:r>
              <a:rPr lang="en-US" sz="100" dirty="0" smtClean="0">
                <a:latin typeface="Times New Roman" panose="02020603050405020304" pitchFamily="18" charset="0"/>
              </a:rPr>
              <a:t> </a:t>
            </a:r>
            <a:r>
              <a:rPr lang="en-US" dirty="0" smtClean="0">
                <a:latin typeface="Times New Roman" panose="02020603050405020304" pitchFamily="18" charset="0"/>
              </a:rPr>
              <a:t>I</a:t>
            </a:r>
            <a:r>
              <a:rPr lang="en-US" sz="100" dirty="0" smtClean="0">
                <a:latin typeface="Times New Roman" panose="02020603050405020304" pitchFamily="18" charset="0"/>
              </a:rPr>
              <a:t> </a:t>
            </a:r>
            <a:r>
              <a:rPr lang="en-US" dirty="0" smtClean="0">
                <a:latin typeface="Times New Roman" panose="02020603050405020304" pitchFamily="18" charset="0"/>
              </a:rPr>
              <a:t>P Message </a:t>
            </a:r>
            <a:r>
              <a:rPr lang="en-US" sz="2000" b="0" dirty="0" smtClean="0">
                <a:latin typeface="Times New Roman" panose="02020603050405020304" pitchFamily="18" charset="0"/>
              </a:rPr>
              <a:t>(1 of 2)</a:t>
            </a:r>
            <a:endParaRPr lang="en-US" sz="2000" b="0" dirty="0">
              <a:latin typeface="Times New Roman" panose="02020603050405020304" pitchFamily="18" charset="0"/>
            </a:endParaRPr>
          </a:p>
        </p:txBody>
      </p:sp>
      <p:pic>
        <p:nvPicPr>
          <p:cNvPr id="6" name="Picture 5" descr="9 lines of code as follows. Line 1. INVITE sip colon bob at domain dot com SIP forward slash 2 period 0. Line 2. Via colon SIP forward slash 2 period 0 forward slash U D P 167 period 180 period 112 period 24. Line 3. From colon sip colon alice at here way dot com. Line 4. To colon sip colon bob at domain dot com. Line 5. Call hyphen I D colon a 2 e 3 a at pigeon dot here way dot com. Line 6. Content hyphen Type colon application forward slash s d p. Line 7. Content hyphen Length colon 885. Line 8. c = IN I P 4 167 period 180 period 112 period 24. Line 8. m = audio 3 8 0 6 0 R T P forward slash A V P 0."/>
          <p:cNvPicPr>
            <a:picLocks noChangeAspect="1"/>
          </p:cNvPicPr>
          <p:nvPr/>
        </p:nvPicPr>
        <p:blipFill>
          <a:blip r:embed="rId2"/>
          <a:stretch>
            <a:fillRect/>
          </a:stretch>
        </p:blipFill>
        <p:spPr>
          <a:xfrm>
            <a:off x="2149441" y="1625227"/>
            <a:ext cx="4845118" cy="2713682"/>
          </a:xfrm>
          <a:prstGeom prst="rect">
            <a:avLst/>
          </a:prstGeom>
        </p:spPr>
      </p:pic>
      <p:sp>
        <p:nvSpPr>
          <p:cNvPr id="9" name="Content Placeholder 8"/>
          <p:cNvSpPr>
            <a:spLocks noGrp="1"/>
          </p:cNvSpPr>
          <p:nvPr>
            <p:ph idx="1"/>
          </p:nvPr>
        </p:nvSpPr>
        <p:spPr>
          <a:xfrm>
            <a:off x="457200" y="4688063"/>
            <a:ext cx="8229600" cy="1614766"/>
          </a:xfrm>
        </p:spPr>
        <p:txBody>
          <a:bodyPr/>
          <a:lstStyle/>
          <a:p>
            <a:pPr marL="0" indent="0">
              <a:buFont typeface="Wingdings" charset="0"/>
              <a:buNone/>
              <a:defRPr/>
            </a:pPr>
            <a:r>
              <a:rPr lang="en-US" sz="2000" b="1" dirty="0">
                <a:latin typeface="+mn-lt"/>
              </a:rPr>
              <a:t>Notes:</a:t>
            </a:r>
          </a:p>
          <a:p>
            <a:pPr indent="-255600">
              <a:spcBef>
                <a:spcPts val="600"/>
              </a:spcBef>
              <a:defRPr/>
            </a:pPr>
            <a:r>
              <a:rPr lang="en-US" sz="2000" dirty="0" smtClean="0">
                <a:latin typeface="+mn-lt"/>
              </a:rPr>
              <a:t>H</a:t>
            </a:r>
            <a:r>
              <a:rPr lang="en-US" sz="100" dirty="0" smtClean="0">
                <a:latin typeface="+mn-lt"/>
              </a:rPr>
              <a:t> </a:t>
            </a:r>
            <a:r>
              <a:rPr lang="en-US" sz="2000" dirty="0" smtClean="0">
                <a:latin typeface="+mn-lt"/>
              </a:rPr>
              <a:t>T</a:t>
            </a:r>
            <a:r>
              <a:rPr lang="en-US" sz="100" dirty="0" smtClean="0">
                <a:latin typeface="+mn-lt"/>
              </a:rPr>
              <a:t> </a:t>
            </a:r>
            <a:r>
              <a:rPr lang="en-US" sz="2000" dirty="0" smtClean="0">
                <a:latin typeface="+mn-lt"/>
              </a:rPr>
              <a:t>T</a:t>
            </a:r>
            <a:r>
              <a:rPr lang="en-US" sz="100" dirty="0" smtClean="0">
                <a:latin typeface="+mn-lt"/>
              </a:rPr>
              <a:t> </a:t>
            </a:r>
            <a:r>
              <a:rPr lang="en-US" sz="2000" dirty="0" smtClean="0">
                <a:latin typeface="+mn-lt"/>
              </a:rPr>
              <a:t>P </a:t>
            </a:r>
            <a:r>
              <a:rPr lang="en-US" sz="2000" dirty="0">
                <a:latin typeface="+mn-lt"/>
              </a:rPr>
              <a:t>message syntax</a:t>
            </a:r>
          </a:p>
          <a:p>
            <a:pPr indent="-255600">
              <a:spcBef>
                <a:spcPts val="600"/>
              </a:spcBef>
              <a:defRPr/>
            </a:pPr>
            <a:r>
              <a:rPr lang="en-US" sz="2000" dirty="0" smtClean="0">
                <a:latin typeface="+mn-lt"/>
              </a:rPr>
              <a:t>S</a:t>
            </a:r>
            <a:r>
              <a:rPr lang="en-US" sz="100" dirty="0" smtClean="0">
                <a:latin typeface="+mn-lt"/>
              </a:rPr>
              <a:t> </a:t>
            </a:r>
            <a:r>
              <a:rPr lang="en-US" sz="2000" dirty="0" smtClean="0">
                <a:latin typeface="+mn-lt"/>
              </a:rPr>
              <a:t>D</a:t>
            </a:r>
            <a:r>
              <a:rPr lang="en-US" sz="100" dirty="0" smtClean="0">
                <a:latin typeface="+mn-lt"/>
              </a:rPr>
              <a:t> </a:t>
            </a:r>
            <a:r>
              <a:rPr lang="en-US" sz="2000" dirty="0" smtClean="0">
                <a:latin typeface="+mn-lt"/>
              </a:rPr>
              <a:t>P </a:t>
            </a:r>
            <a:r>
              <a:rPr lang="en-US" sz="2000" dirty="0">
                <a:latin typeface="+mn-lt"/>
              </a:rPr>
              <a:t>= session description protocol</a:t>
            </a:r>
          </a:p>
          <a:p>
            <a:pPr indent="-255600">
              <a:spcBef>
                <a:spcPts val="600"/>
              </a:spcBef>
              <a:defRPr/>
            </a:pPr>
            <a:r>
              <a:rPr lang="en-US" sz="2000" dirty="0" smtClean="0">
                <a:latin typeface="+mn-lt"/>
              </a:rPr>
              <a:t>Call-I</a:t>
            </a:r>
            <a:r>
              <a:rPr lang="en-US" sz="100" dirty="0" smtClean="0">
                <a:latin typeface="+mn-lt"/>
              </a:rPr>
              <a:t> </a:t>
            </a:r>
            <a:r>
              <a:rPr lang="en-US" sz="2000" dirty="0" smtClean="0">
                <a:latin typeface="+mn-lt"/>
              </a:rPr>
              <a:t>D </a:t>
            </a:r>
            <a:r>
              <a:rPr lang="en-US" sz="2000" dirty="0">
                <a:latin typeface="+mn-lt"/>
              </a:rPr>
              <a:t>is unique for every call</a:t>
            </a:r>
          </a:p>
        </p:txBody>
      </p:sp>
    </p:spTree>
    <p:extLst>
      <p:ext uri="{BB962C8B-B14F-4D97-AF65-F5344CB8AC3E}">
        <p14:creationId xmlns:p14="http://schemas.microsoft.com/office/powerpoint/2010/main" val="9459928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Example of S</a:t>
            </a:r>
            <a:r>
              <a:rPr lang="en-US" sz="100" dirty="0" smtClean="0">
                <a:latin typeface="Times New Roman" panose="02020603050405020304" pitchFamily="18" charset="0"/>
              </a:rPr>
              <a:t> </a:t>
            </a:r>
            <a:r>
              <a:rPr lang="en-US" dirty="0" smtClean="0">
                <a:latin typeface="Times New Roman" panose="02020603050405020304" pitchFamily="18" charset="0"/>
              </a:rPr>
              <a:t>I</a:t>
            </a:r>
            <a:r>
              <a:rPr lang="en-US" sz="100" dirty="0" smtClean="0">
                <a:latin typeface="Times New Roman" panose="02020603050405020304" pitchFamily="18" charset="0"/>
              </a:rPr>
              <a:t> </a:t>
            </a:r>
            <a:r>
              <a:rPr lang="en-US" dirty="0" smtClean="0">
                <a:latin typeface="Times New Roman" panose="02020603050405020304" pitchFamily="18" charset="0"/>
              </a:rPr>
              <a:t>P Message </a:t>
            </a:r>
            <a:r>
              <a:rPr lang="en-US" sz="2000" b="0" dirty="0" smtClean="0">
                <a:latin typeface="Times New Roman" panose="02020603050405020304" pitchFamily="18" charset="0"/>
              </a:rPr>
              <a:t>(2 of 2)</a:t>
            </a:r>
            <a:endParaRPr lang="en-US" sz="2000" b="0" dirty="0">
              <a:latin typeface="Times New Roman" panose="02020603050405020304" pitchFamily="18" charset="0"/>
            </a:endParaRPr>
          </a:p>
        </p:txBody>
      </p:sp>
      <p:sp>
        <p:nvSpPr>
          <p:cNvPr id="3" name="Text Placeholder 2"/>
          <p:cNvSpPr>
            <a:spLocks noGrp="1"/>
          </p:cNvSpPr>
          <p:nvPr>
            <p:ph type="body" idx="1"/>
          </p:nvPr>
        </p:nvSpPr>
        <p:spPr/>
        <p:txBody>
          <a:bodyPr/>
          <a:lstStyle/>
          <a:p>
            <a:pPr marL="255651" lvl="0" indent="-255651" eaLnBrk="0" fontAlgn="base" hangingPunct="0">
              <a:spcAft>
                <a:spcPct val="0"/>
              </a:spcAft>
              <a:defRPr/>
            </a:pPr>
            <a:r>
              <a:rPr lang="en-US" sz="2400" kern="1200" dirty="0">
                <a:solidFill>
                  <a:srgbClr val="000000"/>
                </a:solidFill>
                <a:latin typeface="+mn-lt"/>
              </a:rPr>
              <a:t>Here we don</a:t>
            </a:r>
            <a:r>
              <a:rPr lang="en-US" altLang="ja-JP" sz="2400" kern="1200" dirty="0">
                <a:solidFill>
                  <a:srgbClr val="000000"/>
                </a:solidFill>
                <a:latin typeface="+mn-lt"/>
              </a:rPr>
              <a:t>’</a:t>
            </a:r>
            <a:r>
              <a:rPr lang="en-US" sz="2400" kern="1200" dirty="0">
                <a:solidFill>
                  <a:srgbClr val="000000"/>
                </a:solidFill>
                <a:latin typeface="+mn-lt"/>
              </a:rPr>
              <a:t>t know Bob</a:t>
            </a:r>
            <a:r>
              <a:rPr lang="en-US" altLang="ja-JP" sz="2400" kern="1200" dirty="0">
                <a:solidFill>
                  <a:srgbClr val="000000"/>
                </a:solidFill>
                <a:latin typeface="+mn-lt"/>
              </a:rPr>
              <a:t>’</a:t>
            </a:r>
            <a:r>
              <a:rPr lang="en-US" sz="2400" kern="1200" dirty="0">
                <a:solidFill>
                  <a:srgbClr val="000000"/>
                </a:solidFill>
                <a:latin typeface="+mn-lt"/>
              </a:rPr>
              <a:t>s I</a:t>
            </a:r>
            <a:r>
              <a:rPr lang="en-US" sz="100" kern="1200" dirty="0">
                <a:solidFill>
                  <a:srgbClr val="000000"/>
                </a:solidFill>
                <a:latin typeface="+mn-lt"/>
              </a:rPr>
              <a:t> </a:t>
            </a:r>
            <a:r>
              <a:rPr lang="en-US" sz="2400" kern="1200" dirty="0">
                <a:solidFill>
                  <a:srgbClr val="000000"/>
                </a:solidFill>
                <a:latin typeface="+mn-lt"/>
              </a:rPr>
              <a:t>P address</a:t>
            </a:r>
          </a:p>
          <a:p>
            <a:pPr marL="741553" lvl="1" indent="-284353" eaLnBrk="0" fontAlgn="base" hangingPunct="0">
              <a:spcAft>
                <a:spcPct val="0"/>
              </a:spcAft>
              <a:buFont typeface="Arial" panose="020B0604020202020204" pitchFamily="34" charset="0"/>
              <a:buChar char="–"/>
              <a:defRPr/>
            </a:pPr>
            <a:r>
              <a:rPr lang="en-US" sz="2400" kern="1200" dirty="0">
                <a:solidFill>
                  <a:srgbClr val="000000"/>
                </a:solidFill>
                <a:latin typeface="+mn-lt"/>
              </a:rPr>
              <a:t>intermediate S</a:t>
            </a:r>
            <a:r>
              <a:rPr lang="en-US" sz="100" kern="1200" dirty="0">
                <a:solidFill>
                  <a:srgbClr val="000000"/>
                </a:solidFill>
                <a:latin typeface="+mn-lt"/>
              </a:rPr>
              <a:t> </a:t>
            </a:r>
            <a:r>
              <a:rPr lang="en-US" sz="2400" kern="1200" dirty="0">
                <a:solidFill>
                  <a:srgbClr val="000000"/>
                </a:solidFill>
                <a:latin typeface="+mn-lt"/>
              </a:rPr>
              <a:t>I</a:t>
            </a:r>
            <a:r>
              <a:rPr lang="en-US" sz="100" kern="1200" dirty="0">
                <a:solidFill>
                  <a:srgbClr val="000000"/>
                </a:solidFill>
                <a:latin typeface="+mn-lt"/>
              </a:rPr>
              <a:t> </a:t>
            </a:r>
            <a:r>
              <a:rPr lang="en-US" sz="2400" kern="1200" dirty="0">
                <a:solidFill>
                  <a:srgbClr val="000000"/>
                </a:solidFill>
                <a:latin typeface="+mn-lt"/>
              </a:rPr>
              <a:t>P servers needed</a:t>
            </a:r>
          </a:p>
          <a:p>
            <a:pPr marL="255651" lvl="0" indent="-255651" eaLnBrk="0" fontAlgn="base" hangingPunct="0">
              <a:spcAft>
                <a:spcPct val="0"/>
              </a:spcAft>
              <a:defRPr/>
            </a:pPr>
            <a:r>
              <a:rPr lang="en-US" sz="2400" kern="1200" dirty="0">
                <a:solidFill>
                  <a:srgbClr val="000000"/>
                </a:solidFill>
                <a:latin typeface="+mn-lt"/>
              </a:rPr>
              <a:t>Alice sends, receives S</a:t>
            </a:r>
            <a:r>
              <a:rPr lang="en-US" sz="100" kern="1200" dirty="0">
                <a:solidFill>
                  <a:srgbClr val="000000"/>
                </a:solidFill>
                <a:latin typeface="+mn-lt"/>
              </a:rPr>
              <a:t> </a:t>
            </a:r>
            <a:r>
              <a:rPr lang="en-US" sz="2400" kern="1200" dirty="0">
                <a:solidFill>
                  <a:srgbClr val="000000"/>
                </a:solidFill>
                <a:latin typeface="+mn-lt"/>
              </a:rPr>
              <a:t>I</a:t>
            </a:r>
            <a:r>
              <a:rPr lang="en-US" sz="100" kern="1200" dirty="0">
                <a:solidFill>
                  <a:srgbClr val="000000"/>
                </a:solidFill>
                <a:latin typeface="+mn-lt"/>
              </a:rPr>
              <a:t> </a:t>
            </a:r>
            <a:r>
              <a:rPr lang="en-US" sz="2400" kern="1200" dirty="0">
                <a:solidFill>
                  <a:srgbClr val="000000"/>
                </a:solidFill>
                <a:latin typeface="+mn-lt"/>
              </a:rPr>
              <a:t>P messages using S</a:t>
            </a:r>
            <a:r>
              <a:rPr lang="en-US" sz="100" kern="1200" dirty="0">
                <a:solidFill>
                  <a:srgbClr val="000000"/>
                </a:solidFill>
                <a:latin typeface="+mn-lt"/>
              </a:rPr>
              <a:t> </a:t>
            </a:r>
            <a:r>
              <a:rPr lang="en-US" sz="2400" kern="1200" dirty="0">
                <a:solidFill>
                  <a:srgbClr val="000000"/>
                </a:solidFill>
                <a:latin typeface="+mn-lt"/>
              </a:rPr>
              <a:t>I</a:t>
            </a:r>
            <a:r>
              <a:rPr lang="en-US" sz="100" kern="1200" dirty="0">
                <a:solidFill>
                  <a:srgbClr val="000000"/>
                </a:solidFill>
                <a:latin typeface="+mn-lt"/>
              </a:rPr>
              <a:t> </a:t>
            </a:r>
            <a:r>
              <a:rPr lang="en-US" sz="2400" kern="1200" dirty="0">
                <a:solidFill>
                  <a:srgbClr val="000000"/>
                </a:solidFill>
                <a:latin typeface="+mn-lt"/>
              </a:rPr>
              <a:t>P default port 506</a:t>
            </a:r>
          </a:p>
          <a:p>
            <a:pPr marL="255651" lvl="0" indent="-255651" eaLnBrk="0" fontAlgn="base" hangingPunct="0">
              <a:spcAft>
                <a:spcPct val="0"/>
              </a:spcAft>
              <a:defRPr/>
            </a:pPr>
            <a:r>
              <a:rPr lang="en-US" sz="2400" kern="1200" dirty="0">
                <a:solidFill>
                  <a:srgbClr val="000000"/>
                </a:solidFill>
                <a:latin typeface="+mn-lt"/>
              </a:rPr>
              <a:t> Alice specifies in header that S</a:t>
            </a:r>
            <a:r>
              <a:rPr lang="en-US" sz="100" kern="1200" dirty="0">
                <a:solidFill>
                  <a:srgbClr val="000000"/>
                </a:solidFill>
                <a:latin typeface="+mn-lt"/>
              </a:rPr>
              <a:t> </a:t>
            </a:r>
            <a:r>
              <a:rPr lang="en-US" sz="2400" kern="1200" dirty="0">
                <a:solidFill>
                  <a:srgbClr val="000000"/>
                </a:solidFill>
                <a:latin typeface="+mn-lt"/>
              </a:rPr>
              <a:t>I</a:t>
            </a:r>
            <a:r>
              <a:rPr lang="en-US" sz="100" kern="1200" dirty="0">
                <a:solidFill>
                  <a:srgbClr val="000000"/>
                </a:solidFill>
                <a:latin typeface="+mn-lt"/>
              </a:rPr>
              <a:t> </a:t>
            </a:r>
            <a:r>
              <a:rPr lang="en-US" sz="2400" kern="1200" dirty="0">
                <a:solidFill>
                  <a:srgbClr val="000000"/>
                </a:solidFill>
                <a:latin typeface="+mn-lt"/>
              </a:rPr>
              <a:t>P client sends, receives S</a:t>
            </a:r>
            <a:r>
              <a:rPr lang="en-US" sz="100" kern="1200" dirty="0">
                <a:solidFill>
                  <a:srgbClr val="000000"/>
                </a:solidFill>
                <a:latin typeface="+mn-lt"/>
              </a:rPr>
              <a:t> </a:t>
            </a:r>
            <a:r>
              <a:rPr lang="en-US" sz="2400" kern="1200" dirty="0">
                <a:solidFill>
                  <a:srgbClr val="000000"/>
                </a:solidFill>
                <a:latin typeface="+mn-lt"/>
              </a:rPr>
              <a:t>I</a:t>
            </a:r>
            <a:r>
              <a:rPr lang="en-US" sz="100" kern="1200" dirty="0">
                <a:solidFill>
                  <a:srgbClr val="000000"/>
                </a:solidFill>
                <a:latin typeface="+mn-lt"/>
              </a:rPr>
              <a:t> </a:t>
            </a:r>
            <a:r>
              <a:rPr lang="en-US" sz="2400" kern="1200" dirty="0">
                <a:solidFill>
                  <a:srgbClr val="000000"/>
                </a:solidFill>
                <a:latin typeface="+mn-lt"/>
              </a:rPr>
              <a:t>P messages over U</a:t>
            </a:r>
            <a:r>
              <a:rPr lang="en-US" sz="100" kern="1200" dirty="0">
                <a:solidFill>
                  <a:srgbClr val="000000"/>
                </a:solidFill>
                <a:latin typeface="+mn-lt"/>
              </a:rPr>
              <a:t> </a:t>
            </a:r>
            <a:r>
              <a:rPr lang="en-US" sz="2400" kern="1200" dirty="0">
                <a:solidFill>
                  <a:srgbClr val="000000"/>
                </a:solidFill>
                <a:latin typeface="+mn-lt"/>
              </a:rPr>
              <a:t>D</a:t>
            </a:r>
            <a:r>
              <a:rPr lang="en-US" sz="100" kern="1200" dirty="0">
                <a:solidFill>
                  <a:srgbClr val="000000"/>
                </a:solidFill>
                <a:latin typeface="+mn-lt"/>
              </a:rPr>
              <a:t> </a:t>
            </a:r>
            <a:r>
              <a:rPr lang="en-US" sz="2400" kern="1200" dirty="0" smtClean="0">
                <a:solidFill>
                  <a:srgbClr val="000000"/>
                </a:solidFill>
                <a:latin typeface="+mn-lt"/>
              </a:rPr>
              <a:t>P</a:t>
            </a:r>
            <a:endParaRPr lang="en-US" sz="2400" kern="1200" dirty="0">
              <a:solidFill>
                <a:srgbClr val="000000"/>
              </a:solidFill>
              <a:latin typeface="+mn-lt"/>
            </a:endParaRPr>
          </a:p>
        </p:txBody>
      </p:sp>
    </p:spTree>
    <p:extLst>
      <p:ext uri="{BB962C8B-B14F-4D97-AF65-F5344CB8AC3E}">
        <p14:creationId xmlns:p14="http://schemas.microsoft.com/office/powerpoint/2010/main" val="21714180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rPr>
              <a:t>Name Translation, User Location</a:t>
            </a:r>
            <a:endParaRPr lang="en-US" dirty="0"/>
          </a:p>
        </p:txBody>
      </p:sp>
      <p:sp>
        <p:nvSpPr>
          <p:cNvPr id="3" name="Text Placeholder 2"/>
          <p:cNvSpPr>
            <a:spLocks noGrp="1"/>
          </p:cNvSpPr>
          <p:nvPr>
            <p:ph type="body" idx="1"/>
          </p:nvPr>
        </p:nvSpPr>
        <p:spPr>
          <a:xfrm>
            <a:off x="457200" y="1600200"/>
            <a:ext cx="4483510" cy="4299155"/>
          </a:xfrm>
        </p:spPr>
        <p:txBody>
          <a:bodyPr/>
          <a:lstStyle/>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caller wants to call callee, but only has callee</a:t>
            </a:r>
            <a:r>
              <a:rPr lang="en-US" altLang="ja-JP" sz="2400" dirty="0">
                <a:solidFill>
                  <a:srgbClr val="000000"/>
                </a:solidFill>
                <a:latin typeface="Arial (Body)"/>
              </a:rPr>
              <a:t>’</a:t>
            </a:r>
            <a:r>
              <a:rPr lang="en-US" sz="2400" dirty="0">
                <a:solidFill>
                  <a:srgbClr val="000000"/>
                </a:solidFill>
                <a:latin typeface="Arial (Body)"/>
              </a:rPr>
              <a:t>s name or e-mail address.</a:t>
            </a:r>
          </a:p>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need to get I</a:t>
            </a:r>
            <a:r>
              <a:rPr lang="en-US" sz="100" dirty="0">
                <a:solidFill>
                  <a:srgbClr val="000000"/>
                </a:solidFill>
                <a:latin typeface="Arial (Body)"/>
              </a:rPr>
              <a:t> </a:t>
            </a:r>
            <a:r>
              <a:rPr lang="en-US" sz="2400" dirty="0">
                <a:solidFill>
                  <a:srgbClr val="000000"/>
                </a:solidFill>
                <a:latin typeface="Arial (Body)"/>
              </a:rPr>
              <a:t>P address of callee’s current host:</a:t>
            </a: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user moves around</a:t>
            </a: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D</a:t>
            </a:r>
            <a:r>
              <a:rPr lang="en-US" sz="100" dirty="0">
                <a:solidFill>
                  <a:srgbClr val="000000"/>
                </a:solidFill>
                <a:latin typeface="Arial (Body)"/>
              </a:rPr>
              <a:t> </a:t>
            </a:r>
            <a:r>
              <a:rPr lang="en-US" sz="2400" dirty="0">
                <a:solidFill>
                  <a:srgbClr val="000000"/>
                </a:solidFill>
                <a:latin typeface="Arial (Body)"/>
              </a:rPr>
              <a:t>H</a:t>
            </a:r>
            <a:r>
              <a:rPr lang="en-US" sz="100" dirty="0">
                <a:solidFill>
                  <a:srgbClr val="000000"/>
                </a:solidFill>
                <a:latin typeface="Arial (Body)"/>
              </a:rPr>
              <a:t> </a:t>
            </a:r>
            <a:r>
              <a:rPr lang="en-US" sz="2400" dirty="0">
                <a:solidFill>
                  <a:srgbClr val="000000"/>
                </a:solidFill>
                <a:latin typeface="Arial (Body)"/>
              </a:rPr>
              <a:t>C</a:t>
            </a:r>
            <a:r>
              <a:rPr lang="en-US" sz="100" dirty="0">
                <a:solidFill>
                  <a:srgbClr val="000000"/>
                </a:solidFill>
                <a:latin typeface="Arial (Body)"/>
              </a:rPr>
              <a:t> </a:t>
            </a:r>
            <a:r>
              <a:rPr lang="en-US" sz="2400" dirty="0">
                <a:solidFill>
                  <a:srgbClr val="000000"/>
                </a:solidFill>
                <a:latin typeface="Arial (Body)"/>
              </a:rPr>
              <a:t>P protocol</a:t>
            </a: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user has different I</a:t>
            </a:r>
            <a:r>
              <a:rPr lang="en-US" sz="100" dirty="0">
                <a:solidFill>
                  <a:srgbClr val="000000"/>
                </a:solidFill>
                <a:latin typeface="Arial (Body)"/>
              </a:rPr>
              <a:t> </a:t>
            </a:r>
            <a:r>
              <a:rPr lang="en-US" sz="2400" dirty="0">
                <a:solidFill>
                  <a:srgbClr val="000000"/>
                </a:solidFill>
                <a:latin typeface="Arial (Body)"/>
              </a:rPr>
              <a:t>P devices (P</a:t>
            </a:r>
            <a:r>
              <a:rPr lang="en-US" sz="100" dirty="0">
                <a:solidFill>
                  <a:srgbClr val="000000"/>
                </a:solidFill>
                <a:latin typeface="Arial (Body)"/>
              </a:rPr>
              <a:t> </a:t>
            </a:r>
            <a:r>
              <a:rPr lang="en-US" sz="2400" dirty="0">
                <a:solidFill>
                  <a:srgbClr val="000000"/>
                </a:solidFill>
                <a:latin typeface="Arial (Body)"/>
              </a:rPr>
              <a:t>C, smartphone, car device</a:t>
            </a:r>
            <a:r>
              <a:rPr lang="en-US" sz="2400" dirty="0" smtClean="0">
                <a:solidFill>
                  <a:srgbClr val="000000"/>
                </a:solidFill>
                <a:latin typeface="Arial (Body)"/>
              </a:rPr>
              <a:t>)</a:t>
            </a:r>
            <a:endParaRPr lang="en-US" sz="2400" dirty="0">
              <a:solidFill>
                <a:srgbClr val="000000"/>
              </a:solidFill>
              <a:latin typeface="Arial (Body)"/>
            </a:endParaRPr>
          </a:p>
        </p:txBody>
      </p:sp>
      <p:sp>
        <p:nvSpPr>
          <p:cNvPr id="4" name="Text Placeholder 3"/>
          <p:cNvSpPr>
            <a:spLocks noGrp="1"/>
          </p:cNvSpPr>
          <p:nvPr>
            <p:ph type="body" idx="2"/>
          </p:nvPr>
        </p:nvSpPr>
        <p:spPr>
          <a:xfrm>
            <a:off x="5073442" y="1614948"/>
            <a:ext cx="3746090" cy="4387646"/>
          </a:xfrm>
        </p:spPr>
        <p:txBody>
          <a:bodyPr/>
          <a:lstStyle/>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result can be based on:</a:t>
            </a: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time of day (work, home)</a:t>
            </a: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caller (don</a:t>
            </a:r>
            <a:r>
              <a:rPr lang="en-US" altLang="ja-JP" sz="2400" dirty="0">
                <a:solidFill>
                  <a:srgbClr val="000000"/>
                </a:solidFill>
                <a:latin typeface="Arial (Body)"/>
              </a:rPr>
              <a:t>’</a:t>
            </a:r>
            <a:r>
              <a:rPr lang="en-US" sz="2400" dirty="0">
                <a:solidFill>
                  <a:srgbClr val="000000"/>
                </a:solidFill>
                <a:latin typeface="Arial (Body)"/>
              </a:rPr>
              <a:t>t want boss to call you at home)</a:t>
            </a: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status of callee (calls sent to voicemail when callee is already talking to someone</a:t>
            </a:r>
            <a:r>
              <a:rPr lang="en-US" sz="2400" dirty="0" smtClean="0">
                <a:solidFill>
                  <a:srgbClr val="000000"/>
                </a:solidFill>
                <a:latin typeface="Arial (Body)"/>
              </a:rPr>
              <a:t>)</a:t>
            </a:r>
            <a:endParaRPr lang="en-US" sz="2400" dirty="0">
              <a:solidFill>
                <a:srgbClr val="000000"/>
              </a:solidFill>
              <a:latin typeface="Arial (Body)"/>
            </a:endParaRPr>
          </a:p>
        </p:txBody>
      </p:sp>
    </p:spTree>
    <p:extLst>
      <p:ext uri="{BB962C8B-B14F-4D97-AF65-F5344CB8AC3E}">
        <p14:creationId xmlns:p14="http://schemas.microsoft.com/office/powerpoint/2010/main" val="12938657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S</a:t>
            </a:r>
            <a:r>
              <a:rPr lang="en-US" sz="100" dirty="0" smtClean="0">
                <a:latin typeface="Times New Roman" panose="02020603050405020304" pitchFamily="18" charset="0"/>
              </a:rPr>
              <a:t> </a:t>
            </a:r>
            <a:r>
              <a:rPr lang="en-US" dirty="0" smtClean="0">
                <a:latin typeface="Times New Roman" panose="02020603050405020304" pitchFamily="18" charset="0"/>
              </a:rPr>
              <a:t>I</a:t>
            </a:r>
            <a:r>
              <a:rPr lang="en-US" sz="100" dirty="0" smtClean="0">
                <a:latin typeface="Times New Roman" panose="02020603050405020304" pitchFamily="18" charset="0"/>
              </a:rPr>
              <a:t> </a:t>
            </a:r>
            <a:r>
              <a:rPr lang="en-US" dirty="0" smtClean="0">
                <a:latin typeface="Times New Roman" panose="02020603050405020304" pitchFamily="18" charset="0"/>
              </a:rPr>
              <a:t>P Registrar</a:t>
            </a:r>
            <a:endParaRPr lang="en-US" dirty="0">
              <a:latin typeface="Times New Roman" panose="02020603050405020304" pitchFamily="18" charset="0"/>
            </a:endParaRPr>
          </a:p>
        </p:txBody>
      </p:sp>
      <p:sp>
        <p:nvSpPr>
          <p:cNvPr id="3" name="Content Placeholder 2"/>
          <p:cNvSpPr>
            <a:spLocks noGrp="1"/>
          </p:cNvSpPr>
          <p:nvPr>
            <p:ph type="body" idx="1"/>
          </p:nvPr>
        </p:nvSpPr>
        <p:spPr>
          <a:xfrm>
            <a:off x="457200" y="1600200"/>
            <a:ext cx="8229600" cy="1484992"/>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2400" kern="1200" dirty="0">
                <a:solidFill>
                  <a:srgbClr val="000000"/>
                </a:solidFill>
                <a:latin typeface="Arial (Body)"/>
              </a:rPr>
              <a:t>one function of </a:t>
            </a:r>
            <a:r>
              <a:rPr lang="en-US" sz="2400" kern="1200" dirty="0" smtClean="0">
                <a:solidFill>
                  <a:srgbClr val="000000"/>
                </a:solidFill>
                <a:latin typeface="Arial (Body)"/>
              </a:rPr>
              <a:t>S</a:t>
            </a:r>
            <a:r>
              <a:rPr lang="en-US" sz="100" kern="1200" dirty="0" smtClean="0">
                <a:solidFill>
                  <a:srgbClr val="000000"/>
                </a:solidFill>
                <a:latin typeface="Arial (Body)"/>
              </a:rPr>
              <a:t> </a:t>
            </a:r>
            <a:r>
              <a:rPr lang="en-US" sz="2400" kern="1200" dirty="0" smtClean="0">
                <a:solidFill>
                  <a:srgbClr val="000000"/>
                </a:solidFill>
                <a:latin typeface="Arial (Body)"/>
              </a:rPr>
              <a:t>I</a:t>
            </a:r>
            <a:r>
              <a:rPr lang="en-US" sz="100" kern="1200" dirty="0" smtClean="0">
                <a:solidFill>
                  <a:srgbClr val="000000"/>
                </a:solidFill>
                <a:latin typeface="Arial (Body)"/>
              </a:rPr>
              <a:t> </a:t>
            </a:r>
            <a:r>
              <a:rPr lang="en-US" sz="2400" kern="1200" dirty="0" smtClean="0">
                <a:solidFill>
                  <a:srgbClr val="000000"/>
                </a:solidFill>
                <a:latin typeface="Arial (Body)"/>
              </a:rPr>
              <a:t>P server</a:t>
            </a:r>
            <a:r>
              <a:rPr lang="en-US" sz="2400" kern="1200" dirty="0">
                <a:solidFill>
                  <a:srgbClr val="000000"/>
                </a:solidFill>
                <a:latin typeface="Arial (Body)"/>
              </a:rPr>
              <a:t>: </a:t>
            </a:r>
            <a:r>
              <a:rPr lang="en-US" sz="2400" b="1" kern="1200" dirty="0">
                <a:solidFill>
                  <a:srgbClr val="000000"/>
                </a:solidFill>
                <a:latin typeface="Arial (Body)"/>
              </a:rPr>
              <a:t>registrar</a:t>
            </a:r>
          </a:p>
          <a:p>
            <a:pPr marL="255651" lvl="0" indent="-255651" eaLnBrk="0" fontAlgn="base" hangingPunct="0">
              <a:spcAft>
                <a:spcPct val="0"/>
              </a:spcAft>
              <a:buFont typeface="Arial" panose="020B0604020202020204" pitchFamily="34" charset="0"/>
              <a:buChar char="•"/>
              <a:defRPr/>
            </a:pPr>
            <a:r>
              <a:rPr lang="en-US" sz="2400" kern="1200" dirty="0">
                <a:solidFill>
                  <a:srgbClr val="000000"/>
                </a:solidFill>
                <a:latin typeface="Arial (Body)"/>
              </a:rPr>
              <a:t>when Bob starts </a:t>
            </a:r>
            <a:r>
              <a:rPr lang="en-US" sz="2400" kern="1200" dirty="0" smtClean="0">
                <a:solidFill>
                  <a:srgbClr val="000000"/>
                </a:solidFill>
                <a:latin typeface="Arial (Body)"/>
              </a:rPr>
              <a:t>S</a:t>
            </a:r>
            <a:r>
              <a:rPr lang="en-US" sz="100" kern="1200" dirty="0" smtClean="0">
                <a:solidFill>
                  <a:srgbClr val="000000"/>
                </a:solidFill>
                <a:latin typeface="Arial (Body)"/>
              </a:rPr>
              <a:t> </a:t>
            </a:r>
            <a:r>
              <a:rPr lang="en-US" sz="2400" kern="1200" dirty="0" smtClean="0">
                <a:solidFill>
                  <a:srgbClr val="000000"/>
                </a:solidFill>
                <a:latin typeface="Arial (Body)"/>
              </a:rPr>
              <a:t>I</a:t>
            </a:r>
            <a:r>
              <a:rPr lang="en-US" sz="100" kern="1200" dirty="0" smtClean="0">
                <a:solidFill>
                  <a:srgbClr val="000000"/>
                </a:solidFill>
                <a:latin typeface="Arial (Body)"/>
              </a:rPr>
              <a:t> </a:t>
            </a:r>
            <a:r>
              <a:rPr lang="en-US" sz="2400" kern="1200" dirty="0" smtClean="0">
                <a:solidFill>
                  <a:srgbClr val="000000"/>
                </a:solidFill>
                <a:latin typeface="Arial (Body)"/>
              </a:rPr>
              <a:t>P client</a:t>
            </a:r>
            <a:r>
              <a:rPr lang="en-US" sz="2400" kern="1200" dirty="0">
                <a:solidFill>
                  <a:srgbClr val="000000"/>
                </a:solidFill>
                <a:latin typeface="Arial (Body)"/>
              </a:rPr>
              <a:t>, client sends </a:t>
            </a:r>
            <a:r>
              <a:rPr lang="en-US" sz="2400" kern="1200" dirty="0" smtClean="0">
                <a:solidFill>
                  <a:srgbClr val="000000"/>
                </a:solidFill>
                <a:latin typeface="Arial (Body)"/>
              </a:rPr>
              <a:t>S</a:t>
            </a:r>
            <a:r>
              <a:rPr lang="en-US" sz="100" kern="1200" dirty="0" smtClean="0">
                <a:solidFill>
                  <a:srgbClr val="000000"/>
                </a:solidFill>
                <a:latin typeface="Arial (Body)"/>
              </a:rPr>
              <a:t> </a:t>
            </a:r>
            <a:r>
              <a:rPr lang="en-US" sz="2400" kern="1200" dirty="0" smtClean="0">
                <a:solidFill>
                  <a:srgbClr val="000000"/>
                </a:solidFill>
                <a:latin typeface="Arial (Body)"/>
              </a:rPr>
              <a:t>I</a:t>
            </a:r>
            <a:r>
              <a:rPr lang="en-US" sz="100" kern="1200" dirty="0" smtClean="0">
                <a:solidFill>
                  <a:srgbClr val="000000"/>
                </a:solidFill>
                <a:latin typeface="Arial (Body)"/>
              </a:rPr>
              <a:t> </a:t>
            </a:r>
            <a:r>
              <a:rPr lang="en-US" sz="2400" kern="1200" dirty="0" smtClean="0">
                <a:solidFill>
                  <a:srgbClr val="000000"/>
                </a:solidFill>
                <a:latin typeface="Arial (Body)"/>
              </a:rPr>
              <a:t>P </a:t>
            </a:r>
            <a:r>
              <a:rPr lang="en-US" sz="2400" b="1" kern="1200" dirty="0" smtClean="0">
                <a:solidFill>
                  <a:srgbClr val="000000"/>
                </a:solidFill>
                <a:latin typeface="Arial (Body)"/>
              </a:rPr>
              <a:t>Register</a:t>
            </a:r>
            <a:r>
              <a:rPr lang="en-US" sz="2400" kern="1200" dirty="0" smtClean="0">
                <a:solidFill>
                  <a:srgbClr val="000000"/>
                </a:solidFill>
                <a:latin typeface="Arial (Body)"/>
              </a:rPr>
              <a:t> </a:t>
            </a:r>
            <a:r>
              <a:rPr lang="en-US" sz="2400" kern="1200" dirty="0">
                <a:solidFill>
                  <a:srgbClr val="000000"/>
                </a:solidFill>
                <a:latin typeface="Arial (Body)"/>
              </a:rPr>
              <a:t>message to </a:t>
            </a:r>
            <a:r>
              <a:rPr lang="en-US" sz="2400" kern="1200" dirty="0" smtClean="0">
                <a:solidFill>
                  <a:srgbClr val="000000"/>
                </a:solidFill>
                <a:latin typeface="Arial (Body)"/>
              </a:rPr>
              <a:t>Bob</a:t>
            </a:r>
            <a:r>
              <a:rPr lang="en-US" altLang="ja-JP" sz="2400" kern="1200" dirty="0" smtClean="0">
                <a:solidFill>
                  <a:srgbClr val="000000"/>
                </a:solidFill>
                <a:latin typeface="Arial (Body)"/>
              </a:rPr>
              <a:t>’</a:t>
            </a:r>
            <a:r>
              <a:rPr lang="en-US" sz="2400" kern="1200" dirty="0" smtClean="0">
                <a:solidFill>
                  <a:srgbClr val="000000"/>
                </a:solidFill>
                <a:latin typeface="Arial (Body)"/>
              </a:rPr>
              <a:t>s </a:t>
            </a:r>
            <a:r>
              <a:rPr lang="en-US" sz="2400" kern="1200" dirty="0">
                <a:solidFill>
                  <a:srgbClr val="000000"/>
                </a:solidFill>
                <a:latin typeface="Arial (Body)"/>
              </a:rPr>
              <a:t>registrar </a:t>
            </a:r>
            <a:r>
              <a:rPr lang="en-US" sz="2400" kern="1200" dirty="0" smtClean="0">
                <a:solidFill>
                  <a:srgbClr val="000000"/>
                </a:solidFill>
                <a:latin typeface="Arial (Body)"/>
              </a:rPr>
              <a:t>server</a:t>
            </a:r>
          </a:p>
        </p:txBody>
      </p:sp>
      <p:sp>
        <p:nvSpPr>
          <p:cNvPr id="4" name="Text Placeholder 3"/>
          <p:cNvSpPr>
            <a:spLocks noGrp="1"/>
          </p:cNvSpPr>
          <p:nvPr>
            <p:ph type="body" idx="2"/>
          </p:nvPr>
        </p:nvSpPr>
        <p:spPr>
          <a:xfrm>
            <a:off x="457200" y="3223864"/>
            <a:ext cx="8229600" cy="522603"/>
          </a:xfrm>
        </p:spPr>
        <p:txBody>
          <a:bodyPr/>
          <a:lstStyle/>
          <a:p>
            <a:pPr marL="0" indent="0">
              <a:buNone/>
            </a:pPr>
            <a:r>
              <a:rPr lang="en-US" sz="2400" b="1" kern="1200" dirty="0">
                <a:solidFill>
                  <a:srgbClr val="000000"/>
                </a:solidFill>
                <a:latin typeface="Arial (Body)"/>
              </a:rPr>
              <a:t>register message</a:t>
            </a:r>
            <a:r>
              <a:rPr lang="en-US" sz="2400" b="1" kern="1200" dirty="0" smtClean="0">
                <a:solidFill>
                  <a:srgbClr val="000000"/>
                </a:solidFill>
                <a:latin typeface="Arial (Body)"/>
              </a:rPr>
              <a:t>:</a:t>
            </a:r>
            <a:endParaRPr lang="en-US" sz="2400" b="1" kern="1200" dirty="0">
              <a:solidFill>
                <a:srgbClr val="000000"/>
              </a:solidFill>
              <a:latin typeface="Arial (Body)"/>
            </a:endParaRPr>
          </a:p>
        </p:txBody>
      </p:sp>
      <p:pic>
        <p:nvPicPr>
          <p:cNvPr id="6" name="Picture 5" descr="5 lines of code as follows. Line 1. REGISTER sip colon domain dot com SIP forward slash 2 period 0. Line 2. Via colon SIP forward slash 2 period 0 forward slash 193 period 64 period 210 period 89. Line 3. From colon sip colon bob at domain dot com. To colon sip colon bob at domain dot com. Line 5. Expires colon 3 6 0 0."/>
          <p:cNvPicPr>
            <a:picLocks noChangeAspect="1"/>
          </p:cNvPicPr>
          <p:nvPr/>
        </p:nvPicPr>
        <p:blipFill>
          <a:blip r:embed="rId2"/>
          <a:stretch>
            <a:fillRect/>
          </a:stretch>
        </p:blipFill>
        <p:spPr>
          <a:xfrm>
            <a:off x="457200" y="3976719"/>
            <a:ext cx="5574603" cy="1790476"/>
          </a:xfrm>
          <a:prstGeom prst="rect">
            <a:avLst/>
          </a:prstGeom>
        </p:spPr>
      </p:pic>
    </p:spTree>
    <p:extLst>
      <p:ext uri="{BB962C8B-B14F-4D97-AF65-F5344CB8AC3E}">
        <p14:creationId xmlns:p14="http://schemas.microsoft.com/office/powerpoint/2010/main" val="18590418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cs typeface="+mj-cs"/>
              </a:rPr>
              <a:t>Multimedia: Video </a:t>
            </a:r>
            <a:r>
              <a:rPr lang="en-US" sz="2000" b="0" dirty="0" smtClean="0">
                <a:latin typeface="Times New Roman" panose="02020603050405020304" pitchFamily="18" charset="0"/>
                <a:cs typeface="+mj-cs"/>
              </a:rPr>
              <a:t>(2 of 2)</a:t>
            </a:r>
            <a:endParaRPr lang="en-US" sz="2000" b="0" dirty="0">
              <a:latin typeface="Times New Roman" panose="02020603050405020304" pitchFamily="18" charset="0"/>
              <a:cs typeface="+mj-cs"/>
            </a:endParaRPr>
          </a:p>
        </p:txBody>
      </p:sp>
      <p:sp>
        <p:nvSpPr>
          <p:cNvPr id="3" name="Content Placeholder 2"/>
          <p:cNvSpPr>
            <a:spLocks noGrp="1"/>
          </p:cNvSpPr>
          <p:nvPr>
            <p:ph type="body" idx="1"/>
          </p:nvPr>
        </p:nvSpPr>
        <p:spPr>
          <a:xfrm>
            <a:off x="457200" y="1600200"/>
            <a:ext cx="4586748" cy="3877954"/>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2000" kern="1200" dirty="0" smtClean="0">
                <a:solidFill>
                  <a:srgbClr val="000000"/>
                </a:solidFill>
                <a:latin typeface="Arial (Body)"/>
              </a:rPr>
              <a:t>C</a:t>
            </a:r>
            <a:r>
              <a:rPr lang="en-US" sz="100" kern="1200" dirty="0" smtClean="0">
                <a:solidFill>
                  <a:srgbClr val="000000"/>
                </a:solidFill>
                <a:latin typeface="Arial (Body)"/>
              </a:rPr>
              <a:t> </a:t>
            </a:r>
            <a:r>
              <a:rPr lang="en-US" sz="2000" kern="1200" dirty="0" smtClean="0">
                <a:solidFill>
                  <a:srgbClr val="000000"/>
                </a:solidFill>
                <a:latin typeface="Arial (Body)"/>
              </a:rPr>
              <a:t>B</a:t>
            </a:r>
            <a:r>
              <a:rPr lang="en-US" sz="100" kern="1200" dirty="0" smtClean="0">
                <a:solidFill>
                  <a:srgbClr val="000000"/>
                </a:solidFill>
                <a:latin typeface="Arial (Body)"/>
              </a:rPr>
              <a:t> </a:t>
            </a:r>
            <a:r>
              <a:rPr lang="en-US" sz="2000" kern="1200" dirty="0" smtClean="0">
                <a:solidFill>
                  <a:srgbClr val="000000"/>
                </a:solidFill>
                <a:latin typeface="Arial (Body)"/>
              </a:rPr>
              <a:t>R</a:t>
            </a:r>
            <a:r>
              <a:rPr lang="en-US" sz="2000" kern="1200" dirty="0">
                <a:solidFill>
                  <a:srgbClr val="000000"/>
                </a:solidFill>
                <a:latin typeface="Arial (Body)"/>
              </a:rPr>
              <a:t>: (constant bit rate): video encoding rate fixed</a:t>
            </a:r>
          </a:p>
          <a:p>
            <a:pPr marL="255651" lvl="0" indent="-255651" eaLnBrk="0" fontAlgn="base" hangingPunct="0">
              <a:spcAft>
                <a:spcPct val="0"/>
              </a:spcAft>
              <a:buFont typeface="Arial" panose="020B0604020202020204" pitchFamily="34" charset="0"/>
              <a:buChar char="•"/>
              <a:defRPr/>
            </a:pPr>
            <a:r>
              <a:rPr lang="en-US" sz="2000" kern="1200" dirty="0" smtClean="0">
                <a:solidFill>
                  <a:srgbClr val="000000"/>
                </a:solidFill>
                <a:latin typeface="Arial (Body)"/>
              </a:rPr>
              <a:t>V</a:t>
            </a:r>
            <a:r>
              <a:rPr lang="en-US" sz="100" kern="1200" dirty="0" smtClean="0">
                <a:solidFill>
                  <a:srgbClr val="000000"/>
                </a:solidFill>
                <a:latin typeface="Arial (Body)"/>
              </a:rPr>
              <a:t> </a:t>
            </a:r>
            <a:r>
              <a:rPr lang="en-US" sz="2000" kern="1200" dirty="0" smtClean="0">
                <a:solidFill>
                  <a:srgbClr val="000000"/>
                </a:solidFill>
                <a:latin typeface="Arial (Body)"/>
              </a:rPr>
              <a:t>B</a:t>
            </a:r>
            <a:r>
              <a:rPr lang="en-US" sz="100" kern="1200" dirty="0" smtClean="0">
                <a:solidFill>
                  <a:srgbClr val="000000"/>
                </a:solidFill>
                <a:latin typeface="Arial (Body)"/>
              </a:rPr>
              <a:t> </a:t>
            </a:r>
            <a:r>
              <a:rPr lang="en-US" sz="2000" kern="1200" dirty="0" smtClean="0">
                <a:solidFill>
                  <a:srgbClr val="000000"/>
                </a:solidFill>
                <a:latin typeface="Arial (Body)"/>
              </a:rPr>
              <a:t>R</a:t>
            </a:r>
            <a:r>
              <a:rPr lang="en-US" sz="2000" kern="1200" dirty="0">
                <a:solidFill>
                  <a:srgbClr val="000000"/>
                </a:solidFill>
                <a:latin typeface="Arial (Body)"/>
              </a:rPr>
              <a:t>: </a:t>
            </a:r>
            <a:r>
              <a:rPr lang="en-US" sz="2000" kern="1200" dirty="0" smtClean="0">
                <a:solidFill>
                  <a:srgbClr val="000000"/>
                </a:solidFill>
                <a:latin typeface="Arial (Body)"/>
              </a:rPr>
              <a:t>(</a:t>
            </a:r>
            <a:r>
              <a:rPr lang="en-US" sz="2000" kern="1200" dirty="0">
                <a:solidFill>
                  <a:srgbClr val="000000"/>
                </a:solidFill>
                <a:latin typeface="Arial (Body)"/>
              </a:rPr>
              <a:t>variable bit rate): video encoding rate changes as amount of spatial, temporal coding </a:t>
            </a:r>
            <a:r>
              <a:rPr lang="en-US" sz="2000" kern="1200" dirty="0" smtClean="0">
                <a:solidFill>
                  <a:srgbClr val="000000"/>
                </a:solidFill>
                <a:latin typeface="Arial (Body)"/>
              </a:rPr>
              <a:t>changes</a:t>
            </a:r>
            <a:endParaRPr lang="en-US" sz="2000" kern="1200" dirty="0">
              <a:solidFill>
                <a:srgbClr val="000000"/>
              </a:solidFill>
              <a:latin typeface="Arial (Body)"/>
            </a:endParaRPr>
          </a:p>
          <a:p>
            <a:pPr marL="255651" lvl="0" indent="-255651" eaLnBrk="0" fontAlgn="base" hangingPunct="0">
              <a:spcAft>
                <a:spcPct val="0"/>
              </a:spcAft>
              <a:buFont typeface="Arial" panose="020B0604020202020204" pitchFamily="34" charset="0"/>
              <a:buChar char="•"/>
              <a:defRPr/>
            </a:pPr>
            <a:r>
              <a:rPr lang="en-US" sz="2000" kern="1200" dirty="0">
                <a:solidFill>
                  <a:srgbClr val="000000"/>
                </a:solidFill>
                <a:latin typeface="Arial (Body)"/>
              </a:rPr>
              <a:t>examples:</a:t>
            </a:r>
          </a:p>
          <a:p>
            <a:pPr marL="741553" lvl="1" indent="-284353" eaLnBrk="0" fontAlgn="base" hangingPunct="0">
              <a:spcAft>
                <a:spcPct val="0"/>
              </a:spcAft>
              <a:buFont typeface="Arial" panose="020B0604020202020204" pitchFamily="34" charset="0"/>
              <a:buChar char="–"/>
              <a:defRPr/>
            </a:pPr>
            <a:r>
              <a:rPr lang="en-US" sz="2000" kern="1200" dirty="0" smtClean="0">
                <a:solidFill>
                  <a:srgbClr val="000000"/>
                </a:solidFill>
                <a:latin typeface="Arial (Body)"/>
              </a:rPr>
              <a:t>M</a:t>
            </a:r>
            <a:r>
              <a:rPr lang="en-US" sz="100" kern="1200" dirty="0" smtClean="0">
                <a:solidFill>
                  <a:srgbClr val="000000"/>
                </a:solidFill>
                <a:latin typeface="Arial (Body)"/>
              </a:rPr>
              <a:t> </a:t>
            </a:r>
            <a:r>
              <a:rPr lang="en-US" sz="2000" kern="1200" dirty="0" smtClean="0">
                <a:solidFill>
                  <a:srgbClr val="000000"/>
                </a:solidFill>
                <a:latin typeface="Arial (Body)"/>
              </a:rPr>
              <a:t>P</a:t>
            </a:r>
            <a:r>
              <a:rPr lang="en-US" sz="100" kern="1200" dirty="0" smtClean="0">
                <a:solidFill>
                  <a:srgbClr val="000000"/>
                </a:solidFill>
                <a:latin typeface="Arial (Body)"/>
              </a:rPr>
              <a:t> </a:t>
            </a:r>
            <a:r>
              <a:rPr lang="en-US" sz="2000" kern="1200" dirty="0" smtClean="0">
                <a:solidFill>
                  <a:srgbClr val="000000"/>
                </a:solidFill>
                <a:latin typeface="Arial (Body)"/>
              </a:rPr>
              <a:t>E</a:t>
            </a:r>
            <a:r>
              <a:rPr lang="en-US" sz="100" kern="1200" dirty="0" smtClean="0">
                <a:solidFill>
                  <a:srgbClr val="000000"/>
                </a:solidFill>
                <a:latin typeface="Arial (Body)"/>
              </a:rPr>
              <a:t> </a:t>
            </a:r>
            <a:r>
              <a:rPr lang="en-US" sz="2000" kern="1200" dirty="0" smtClean="0">
                <a:solidFill>
                  <a:srgbClr val="000000"/>
                </a:solidFill>
                <a:latin typeface="Arial (Body)"/>
              </a:rPr>
              <a:t>G </a:t>
            </a:r>
            <a:r>
              <a:rPr lang="en-US" sz="2000" kern="1200" dirty="0">
                <a:solidFill>
                  <a:srgbClr val="000000"/>
                </a:solidFill>
                <a:latin typeface="Arial (Body)"/>
              </a:rPr>
              <a:t>1 </a:t>
            </a:r>
            <a:r>
              <a:rPr lang="en-US" sz="2000" kern="1200" dirty="0" smtClean="0">
                <a:solidFill>
                  <a:srgbClr val="000000"/>
                </a:solidFill>
                <a:latin typeface="Arial (Body)"/>
              </a:rPr>
              <a:t>(</a:t>
            </a:r>
            <a:r>
              <a:rPr lang="pt-BR" sz="2000" kern="1200" dirty="0" smtClean="0">
                <a:solidFill>
                  <a:srgbClr val="000000"/>
                </a:solidFill>
                <a:latin typeface="Arial (Body)"/>
              </a:rPr>
              <a:t>C</a:t>
            </a:r>
            <a:r>
              <a:rPr lang="pt-BR" sz="100" kern="1200" dirty="0" smtClean="0">
                <a:solidFill>
                  <a:srgbClr val="000000"/>
                </a:solidFill>
                <a:latin typeface="Arial (Body)"/>
              </a:rPr>
              <a:t> </a:t>
            </a:r>
            <a:r>
              <a:rPr lang="pt-BR" sz="2000" kern="1200" dirty="0" smtClean="0">
                <a:solidFill>
                  <a:srgbClr val="000000"/>
                </a:solidFill>
                <a:latin typeface="Arial (Body)"/>
              </a:rPr>
              <a:t>D-R</a:t>
            </a:r>
            <a:r>
              <a:rPr lang="pt-BR" sz="100" kern="1200" dirty="0" smtClean="0">
                <a:solidFill>
                  <a:srgbClr val="000000"/>
                </a:solidFill>
                <a:latin typeface="Arial (Body)"/>
              </a:rPr>
              <a:t> </a:t>
            </a:r>
            <a:r>
              <a:rPr lang="pt-BR" sz="2000" kern="1200" dirty="0" smtClean="0">
                <a:solidFill>
                  <a:srgbClr val="000000"/>
                </a:solidFill>
                <a:latin typeface="Arial (Body)"/>
              </a:rPr>
              <a:t>O</a:t>
            </a:r>
            <a:r>
              <a:rPr lang="pt-BR" sz="100" kern="1200" dirty="0" smtClean="0">
                <a:solidFill>
                  <a:srgbClr val="000000"/>
                </a:solidFill>
                <a:latin typeface="Arial (Body)"/>
              </a:rPr>
              <a:t> </a:t>
            </a:r>
            <a:r>
              <a:rPr lang="pt-BR" sz="2000" kern="1200" dirty="0" smtClean="0">
                <a:solidFill>
                  <a:srgbClr val="000000"/>
                </a:solidFill>
                <a:latin typeface="Arial (Body)"/>
              </a:rPr>
              <a:t>M</a:t>
            </a:r>
            <a:r>
              <a:rPr lang="en-US" sz="2000" kern="1200" dirty="0" smtClean="0">
                <a:solidFill>
                  <a:srgbClr val="000000"/>
                </a:solidFill>
                <a:latin typeface="Arial (Body)"/>
              </a:rPr>
              <a:t>) </a:t>
            </a:r>
            <a:r>
              <a:rPr lang="en-US" sz="2000" kern="1200" dirty="0">
                <a:solidFill>
                  <a:srgbClr val="000000"/>
                </a:solidFill>
                <a:latin typeface="Arial (Body)"/>
              </a:rPr>
              <a:t>1.5 </a:t>
            </a:r>
            <a:r>
              <a:rPr lang="en-US" sz="2000" kern="1200" dirty="0" smtClean="0">
                <a:solidFill>
                  <a:srgbClr val="000000"/>
                </a:solidFill>
                <a:latin typeface="Arial (Body)"/>
              </a:rPr>
              <a:t>M</a:t>
            </a:r>
            <a:r>
              <a:rPr lang="en-US" sz="100" kern="1200" dirty="0" smtClean="0">
                <a:solidFill>
                  <a:srgbClr val="000000"/>
                </a:solidFill>
                <a:latin typeface="Arial (Body)"/>
              </a:rPr>
              <a:t> </a:t>
            </a:r>
            <a:r>
              <a:rPr lang="en-US" sz="2000" kern="1200" dirty="0" smtClean="0">
                <a:solidFill>
                  <a:srgbClr val="000000"/>
                </a:solidFill>
                <a:latin typeface="Arial (Body)"/>
              </a:rPr>
              <a:t>b</a:t>
            </a:r>
            <a:r>
              <a:rPr lang="en-US" sz="100" kern="1200" dirty="0" smtClean="0">
                <a:solidFill>
                  <a:srgbClr val="000000"/>
                </a:solidFill>
                <a:latin typeface="Arial (Body)"/>
              </a:rPr>
              <a:t> </a:t>
            </a:r>
            <a:r>
              <a:rPr lang="en-US" sz="2000" kern="1200" dirty="0" smtClean="0">
                <a:solidFill>
                  <a:srgbClr val="000000"/>
                </a:solidFill>
                <a:latin typeface="Arial (Body)"/>
              </a:rPr>
              <a:t>p</a:t>
            </a:r>
            <a:r>
              <a:rPr lang="en-US" sz="100" kern="1200" dirty="0" smtClean="0">
                <a:solidFill>
                  <a:srgbClr val="000000"/>
                </a:solidFill>
                <a:latin typeface="Arial (Body)"/>
              </a:rPr>
              <a:t> </a:t>
            </a:r>
            <a:r>
              <a:rPr lang="en-US" sz="2000" kern="1200" dirty="0" smtClean="0">
                <a:solidFill>
                  <a:srgbClr val="000000"/>
                </a:solidFill>
                <a:latin typeface="Arial (Body)"/>
              </a:rPr>
              <a:t>s</a:t>
            </a:r>
            <a:endParaRPr lang="en-US" sz="2000" kern="1200" dirty="0">
              <a:solidFill>
                <a:srgbClr val="000000"/>
              </a:solidFill>
              <a:latin typeface="Arial (Body)"/>
            </a:endParaRPr>
          </a:p>
          <a:p>
            <a:pPr marL="741553" lvl="1" indent="-284353" eaLnBrk="0" fontAlgn="base" hangingPunct="0">
              <a:spcAft>
                <a:spcPct val="0"/>
              </a:spcAft>
              <a:buFont typeface="Arial" panose="020B0604020202020204" pitchFamily="34" charset="0"/>
              <a:buChar char="–"/>
              <a:defRPr/>
            </a:pPr>
            <a:r>
              <a:rPr lang="en-US" sz="2000" kern="1200" dirty="0" smtClean="0">
                <a:solidFill>
                  <a:srgbClr val="000000"/>
                </a:solidFill>
                <a:latin typeface="Arial (Body)"/>
              </a:rPr>
              <a:t>M</a:t>
            </a:r>
            <a:r>
              <a:rPr lang="en-US" sz="100" kern="1200" dirty="0" smtClean="0">
                <a:solidFill>
                  <a:srgbClr val="000000"/>
                </a:solidFill>
                <a:latin typeface="Arial (Body)"/>
              </a:rPr>
              <a:t> </a:t>
            </a:r>
            <a:r>
              <a:rPr lang="en-US" sz="2000" kern="1200" dirty="0" smtClean="0">
                <a:solidFill>
                  <a:srgbClr val="000000"/>
                </a:solidFill>
                <a:latin typeface="Arial (Body)"/>
              </a:rPr>
              <a:t>P</a:t>
            </a:r>
            <a:r>
              <a:rPr lang="en-US" sz="100" kern="1200" dirty="0" smtClean="0">
                <a:solidFill>
                  <a:srgbClr val="000000"/>
                </a:solidFill>
                <a:latin typeface="Arial (Body)"/>
              </a:rPr>
              <a:t> </a:t>
            </a:r>
            <a:r>
              <a:rPr lang="en-US" sz="2000" kern="1200" dirty="0" smtClean="0">
                <a:solidFill>
                  <a:srgbClr val="000000"/>
                </a:solidFill>
                <a:latin typeface="Arial (Body)"/>
              </a:rPr>
              <a:t>E</a:t>
            </a:r>
            <a:r>
              <a:rPr lang="en-US" sz="100" kern="1200" dirty="0" smtClean="0">
                <a:solidFill>
                  <a:srgbClr val="000000"/>
                </a:solidFill>
                <a:latin typeface="Arial (Body)"/>
              </a:rPr>
              <a:t> </a:t>
            </a:r>
            <a:r>
              <a:rPr lang="en-US" sz="2000" kern="1200" dirty="0" smtClean="0">
                <a:solidFill>
                  <a:srgbClr val="000000"/>
                </a:solidFill>
                <a:latin typeface="Arial (Body)"/>
              </a:rPr>
              <a:t>G 2 (D</a:t>
            </a:r>
            <a:r>
              <a:rPr lang="en-US" sz="100" kern="1200" dirty="0" smtClean="0">
                <a:solidFill>
                  <a:srgbClr val="000000"/>
                </a:solidFill>
                <a:latin typeface="Arial (Body)"/>
              </a:rPr>
              <a:t> </a:t>
            </a:r>
            <a:r>
              <a:rPr lang="en-US" sz="2000" kern="1200" dirty="0" smtClean="0">
                <a:solidFill>
                  <a:srgbClr val="000000"/>
                </a:solidFill>
                <a:latin typeface="Arial (Body)"/>
              </a:rPr>
              <a:t>V</a:t>
            </a:r>
            <a:r>
              <a:rPr lang="en-US" sz="100" kern="1200" dirty="0" smtClean="0">
                <a:solidFill>
                  <a:srgbClr val="000000"/>
                </a:solidFill>
                <a:latin typeface="Arial (Body)"/>
              </a:rPr>
              <a:t> </a:t>
            </a:r>
            <a:r>
              <a:rPr lang="en-US" sz="2000" kern="1200" dirty="0" smtClean="0">
                <a:solidFill>
                  <a:srgbClr val="000000"/>
                </a:solidFill>
                <a:latin typeface="Arial (Body)"/>
              </a:rPr>
              <a:t>D) </a:t>
            </a:r>
            <a:r>
              <a:rPr lang="en-US" sz="2000" kern="1200" dirty="0">
                <a:solidFill>
                  <a:srgbClr val="000000"/>
                </a:solidFill>
                <a:latin typeface="Arial (Body)"/>
              </a:rPr>
              <a:t>3-6 </a:t>
            </a:r>
            <a:r>
              <a:rPr lang="en-US" sz="2000" kern="1200" dirty="0" smtClean="0">
                <a:solidFill>
                  <a:srgbClr val="000000"/>
                </a:solidFill>
                <a:latin typeface="Arial (Body)"/>
              </a:rPr>
              <a:t>M</a:t>
            </a:r>
            <a:r>
              <a:rPr lang="en-US" sz="100" kern="1200" dirty="0" smtClean="0">
                <a:solidFill>
                  <a:srgbClr val="000000"/>
                </a:solidFill>
                <a:latin typeface="Arial (Body)"/>
              </a:rPr>
              <a:t> </a:t>
            </a:r>
            <a:r>
              <a:rPr lang="en-US" sz="2000" kern="1200" dirty="0" smtClean="0">
                <a:solidFill>
                  <a:srgbClr val="000000"/>
                </a:solidFill>
                <a:latin typeface="Arial (Body)"/>
              </a:rPr>
              <a:t>b</a:t>
            </a:r>
            <a:r>
              <a:rPr lang="en-US" sz="100" kern="1200" dirty="0" smtClean="0">
                <a:solidFill>
                  <a:srgbClr val="000000"/>
                </a:solidFill>
                <a:latin typeface="Arial (Body)"/>
              </a:rPr>
              <a:t> </a:t>
            </a:r>
            <a:r>
              <a:rPr lang="en-US" sz="2000" kern="1200" dirty="0" smtClean="0">
                <a:solidFill>
                  <a:srgbClr val="000000"/>
                </a:solidFill>
                <a:latin typeface="Arial (Body)"/>
              </a:rPr>
              <a:t>p</a:t>
            </a:r>
            <a:r>
              <a:rPr lang="en-US" sz="100" kern="1200" dirty="0" smtClean="0">
                <a:solidFill>
                  <a:srgbClr val="000000"/>
                </a:solidFill>
                <a:latin typeface="Arial (Body)"/>
              </a:rPr>
              <a:t> </a:t>
            </a:r>
            <a:r>
              <a:rPr lang="en-US" sz="2000" kern="1200" dirty="0" smtClean="0">
                <a:solidFill>
                  <a:srgbClr val="000000"/>
                </a:solidFill>
                <a:latin typeface="Arial (Body)"/>
              </a:rPr>
              <a:t>s</a:t>
            </a:r>
            <a:endParaRPr lang="en-US" sz="2000" kern="1200" dirty="0">
              <a:solidFill>
                <a:srgbClr val="000000"/>
              </a:solidFill>
              <a:latin typeface="Arial (Body)"/>
            </a:endParaRPr>
          </a:p>
          <a:p>
            <a:pPr marL="741553" lvl="1" indent="-284353" eaLnBrk="0" fontAlgn="base" hangingPunct="0">
              <a:spcAft>
                <a:spcPct val="0"/>
              </a:spcAft>
              <a:buFont typeface="Arial" panose="020B0604020202020204" pitchFamily="34" charset="0"/>
              <a:buChar char="–"/>
              <a:defRPr/>
            </a:pPr>
            <a:r>
              <a:rPr lang="en-US" sz="2000" kern="1200" dirty="0" smtClean="0">
                <a:solidFill>
                  <a:srgbClr val="000000"/>
                </a:solidFill>
                <a:latin typeface="Arial (Body)"/>
              </a:rPr>
              <a:t>M</a:t>
            </a:r>
            <a:r>
              <a:rPr lang="en-US" sz="100" kern="1200" dirty="0" smtClean="0">
                <a:solidFill>
                  <a:srgbClr val="000000"/>
                </a:solidFill>
                <a:latin typeface="Arial (Body)"/>
              </a:rPr>
              <a:t> </a:t>
            </a:r>
            <a:r>
              <a:rPr lang="en-US" sz="2000" kern="1200" dirty="0" smtClean="0">
                <a:solidFill>
                  <a:srgbClr val="000000"/>
                </a:solidFill>
                <a:latin typeface="Arial (Body)"/>
              </a:rPr>
              <a:t>P</a:t>
            </a:r>
            <a:r>
              <a:rPr lang="en-US" sz="100" kern="1200" dirty="0" smtClean="0">
                <a:solidFill>
                  <a:srgbClr val="000000"/>
                </a:solidFill>
                <a:latin typeface="Arial (Body)"/>
              </a:rPr>
              <a:t> </a:t>
            </a:r>
            <a:r>
              <a:rPr lang="en-US" sz="2000" kern="1200" dirty="0" smtClean="0">
                <a:solidFill>
                  <a:srgbClr val="000000"/>
                </a:solidFill>
                <a:latin typeface="Arial (Body)"/>
              </a:rPr>
              <a:t>E</a:t>
            </a:r>
            <a:r>
              <a:rPr lang="en-US" sz="100" kern="1200" dirty="0" smtClean="0">
                <a:solidFill>
                  <a:srgbClr val="000000"/>
                </a:solidFill>
                <a:latin typeface="Arial (Body)"/>
              </a:rPr>
              <a:t> </a:t>
            </a:r>
            <a:r>
              <a:rPr lang="en-US" sz="2000" kern="1200" dirty="0" smtClean="0">
                <a:solidFill>
                  <a:srgbClr val="000000"/>
                </a:solidFill>
                <a:latin typeface="Arial (Body)"/>
              </a:rPr>
              <a:t>G 4 </a:t>
            </a:r>
            <a:r>
              <a:rPr lang="en-US" sz="2000" kern="1200" dirty="0">
                <a:solidFill>
                  <a:srgbClr val="000000"/>
                </a:solidFill>
                <a:latin typeface="Arial (Body)"/>
              </a:rPr>
              <a:t>(often used in Internet, &lt; 1 </a:t>
            </a:r>
            <a:r>
              <a:rPr lang="en-US" sz="2000" kern="1200" dirty="0" smtClean="0">
                <a:solidFill>
                  <a:srgbClr val="000000"/>
                </a:solidFill>
                <a:latin typeface="Arial (Body)"/>
              </a:rPr>
              <a:t>M</a:t>
            </a:r>
            <a:r>
              <a:rPr lang="en-US" sz="100" kern="1200" dirty="0" smtClean="0">
                <a:solidFill>
                  <a:srgbClr val="000000"/>
                </a:solidFill>
                <a:latin typeface="Arial (Body)"/>
              </a:rPr>
              <a:t> </a:t>
            </a:r>
            <a:r>
              <a:rPr lang="en-US" sz="2000" kern="1200" dirty="0" smtClean="0">
                <a:solidFill>
                  <a:srgbClr val="000000"/>
                </a:solidFill>
                <a:latin typeface="Arial (Body)"/>
              </a:rPr>
              <a:t>b</a:t>
            </a:r>
            <a:r>
              <a:rPr lang="en-US" sz="100" kern="1200" dirty="0" smtClean="0">
                <a:solidFill>
                  <a:srgbClr val="000000"/>
                </a:solidFill>
                <a:latin typeface="Arial (Body)"/>
              </a:rPr>
              <a:t> </a:t>
            </a:r>
            <a:r>
              <a:rPr lang="en-US" sz="2000" kern="1200" dirty="0" smtClean="0">
                <a:solidFill>
                  <a:srgbClr val="000000"/>
                </a:solidFill>
                <a:latin typeface="Arial (Body)"/>
              </a:rPr>
              <a:t>p</a:t>
            </a:r>
            <a:r>
              <a:rPr lang="en-US" sz="100" kern="1200" dirty="0" smtClean="0">
                <a:solidFill>
                  <a:srgbClr val="000000"/>
                </a:solidFill>
                <a:latin typeface="Arial (Body)"/>
              </a:rPr>
              <a:t> </a:t>
            </a:r>
            <a:r>
              <a:rPr lang="en-US" sz="2000" kern="1200" dirty="0" smtClean="0">
                <a:solidFill>
                  <a:srgbClr val="000000"/>
                </a:solidFill>
                <a:latin typeface="Arial (Body)"/>
              </a:rPr>
              <a:t>s</a:t>
            </a:r>
            <a:r>
              <a:rPr lang="en-US" sz="2000" kern="1200" dirty="0">
                <a:solidFill>
                  <a:srgbClr val="000000"/>
                </a:solidFill>
                <a:latin typeface="Arial (Body)"/>
              </a:rPr>
              <a:t>)</a:t>
            </a:r>
          </a:p>
        </p:txBody>
      </p:sp>
      <p:pic>
        <p:nvPicPr>
          <p:cNvPr id="21" name="Picture 20" descr="2 photos of the silhouette of a man running with a purple background. Photo 1, frame i. Spatial coding example. Instead of sending N values of same color, all purple, send only 2 values, color value, purple, and number of repeated values, N. Photo 2, frame i + 1. Temporal coding example. Instead of sending complete frame at i + 1, send only differences from frame i."/>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1764" y="1693273"/>
            <a:ext cx="2956532" cy="4343957"/>
          </a:xfrm>
          <a:prstGeom prst="rect">
            <a:avLst/>
          </a:prstGeom>
        </p:spPr>
      </p:pic>
    </p:spTree>
    <p:extLst>
      <p:ext uri="{BB962C8B-B14F-4D97-AF65-F5344CB8AC3E}">
        <p14:creationId xmlns:p14="http://schemas.microsoft.com/office/powerpoint/2010/main" val="23550156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S</a:t>
            </a:r>
            <a:r>
              <a:rPr lang="en-US" sz="100" dirty="0" smtClean="0">
                <a:latin typeface="Times New Roman" panose="02020603050405020304" pitchFamily="18" charset="0"/>
              </a:rPr>
              <a:t> </a:t>
            </a:r>
            <a:r>
              <a:rPr lang="en-US" dirty="0" smtClean="0">
                <a:latin typeface="Times New Roman" panose="02020603050405020304" pitchFamily="18" charset="0"/>
              </a:rPr>
              <a:t>I</a:t>
            </a:r>
            <a:r>
              <a:rPr lang="en-US" sz="100" dirty="0" smtClean="0">
                <a:latin typeface="Times New Roman" panose="02020603050405020304" pitchFamily="18" charset="0"/>
              </a:rPr>
              <a:t> </a:t>
            </a:r>
            <a:r>
              <a:rPr lang="en-US" dirty="0" smtClean="0">
                <a:latin typeface="Times New Roman" panose="02020603050405020304" pitchFamily="18" charset="0"/>
              </a:rPr>
              <a:t>P Proxy</a:t>
            </a:r>
            <a:endParaRPr lang="en-US" dirty="0">
              <a:latin typeface="Times New Roman" panose="02020603050405020304" pitchFamily="18" charset="0"/>
            </a:endParaRPr>
          </a:p>
        </p:txBody>
      </p:sp>
      <p:sp>
        <p:nvSpPr>
          <p:cNvPr id="3" name="Text Placeholder 2"/>
          <p:cNvSpPr>
            <a:spLocks noGrp="1"/>
          </p:cNvSpPr>
          <p:nvPr>
            <p:ph type="body" idx="1"/>
          </p:nvPr>
        </p:nvSpPr>
        <p:spPr>
          <a:xfrm>
            <a:off x="457200" y="1600200"/>
            <a:ext cx="8229600" cy="4231897"/>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2200" dirty="0">
                <a:solidFill>
                  <a:srgbClr val="000000"/>
                </a:solidFill>
                <a:latin typeface="Arial (Body)"/>
              </a:rPr>
              <a:t>another function of </a:t>
            </a:r>
            <a:r>
              <a:rPr lang="en-US" sz="2200" dirty="0" smtClean="0">
                <a:solidFill>
                  <a:srgbClr val="000000"/>
                </a:solidFill>
                <a:latin typeface="Arial (Body)"/>
              </a:rPr>
              <a:t>S</a:t>
            </a:r>
            <a:r>
              <a:rPr lang="en-US" sz="100" dirty="0" smtClean="0">
                <a:solidFill>
                  <a:srgbClr val="000000"/>
                </a:solidFill>
                <a:latin typeface="Arial (Body)"/>
              </a:rPr>
              <a:t> </a:t>
            </a:r>
            <a:r>
              <a:rPr lang="en-US" sz="2200" dirty="0" smtClean="0">
                <a:solidFill>
                  <a:srgbClr val="000000"/>
                </a:solidFill>
                <a:latin typeface="Arial (Body)"/>
              </a:rPr>
              <a:t>I</a:t>
            </a:r>
            <a:r>
              <a:rPr lang="en-US" sz="100" dirty="0" smtClean="0">
                <a:solidFill>
                  <a:srgbClr val="000000"/>
                </a:solidFill>
                <a:latin typeface="Arial (Body)"/>
              </a:rPr>
              <a:t> </a:t>
            </a:r>
            <a:r>
              <a:rPr lang="en-US" sz="2200" dirty="0" smtClean="0">
                <a:solidFill>
                  <a:srgbClr val="000000"/>
                </a:solidFill>
                <a:latin typeface="Arial (Body)"/>
              </a:rPr>
              <a:t>P server</a:t>
            </a:r>
            <a:r>
              <a:rPr lang="en-US" sz="2200" dirty="0">
                <a:solidFill>
                  <a:srgbClr val="000000"/>
                </a:solidFill>
                <a:latin typeface="Arial (Body)"/>
              </a:rPr>
              <a:t>: </a:t>
            </a:r>
            <a:r>
              <a:rPr lang="en-US" sz="2200" b="1" dirty="0">
                <a:solidFill>
                  <a:srgbClr val="000000"/>
                </a:solidFill>
                <a:latin typeface="Arial (Body)"/>
              </a:rPr>
              <a:t>proxy</a:t>
            </a:r>
          </a:p>
          <a:p>
            <a:pPr marL="255651" lvl="0" indent="-255651" eaLnBrk="0" fontAlgn="base" hangingPunct="0">
              <a:spcAft>
                <a:spcPct val="0"/>
              </a:spcAft>
              <a:buFont typeface="Arial" panose="020B0604020202020204" pitchFamily="34" charset="0"/>
              <a:buChar char="•"/>
              <a:defRPr/>
            </a:pPr>
            <a:r>
              <a:rPr lang="en-US" sz="2200" dirty="0">
                <a:solidFill>
                  <a:srgbClr val="000000"/>
                </a:solidFill>
                <a:latin typeface="Arial (Body)"/>
              </a:rPr>
              <a:t>Alice sends invite message to her proxy server</a:t>
            </a:r>
          </a:p>
          <a:p>
            <a:pPr marL="741553" lvl="1" indent="-284353" eaLnBrk="0" fontAlgn="base" hangingPunct="0">
              <a:spcAft>
                <a:spcPct val="0"/>
              </a:spcAft>
              <a:buFont typeface="Arial" panose="020B0604020202020204" pitchFamily="34" charset="0"/>
              <a:buChar char="–"/>
              <a:defRPr/>
            </a:pPr>
            <a:r>
              <a:rPr lang="en-US" sz="2200" dirty="0">
                <a:solidFill>
                  <a:srgbClr val="000000"/>
                </a:solidFill>
                <a:latin typeface="Arial (Body)"/>
              </a:rPr>
              <a:t>contains address sip:bob@domain.com</a:t>
            </a:r>
          </a:p>
          <a:p>
            <a:pPr marL="741553" lvl="1" indent="-284353" eaLnBrk="0" fontAlgn="base" hangingPunct="0">
              <a:spcAft>
                <a:spcPct val="0"/>
              </a:spcAft>
              <a:buFont typeface="Arial" panose="020B0604020202020204" pitchFamily="34" charset="0"/>
              <a:buChar char="–"/>
              <a:defRPr/>
            </a:pPr>
            <a:r>
              <a:rPr lang="en-US" sz="2200" dirty="0">
                <a:solidFill>
                  <a:srgbClr val="000000"/>
                </a:solidFill>
                <a:latin typeface="Arial (Body)"/>
              </a:rPr>
              <a:t>proxy responsible for routing S</a:t>
            </a:r>
            <a:r>
              <a:rPr lang="en-US" sz="100" dirty="0">
                <a:solidFill>
                  <a:srgbClr val="000000"/>
                </a:solidFill>
                <a:latin typeface="Arial (Body)"/>
              </a:rPr>
              <a:t> </a:t>
            </a:r>
            <a:r>
              <a:rPr lang="en-US" sz="2200" dirty="0">
                <a:solidFill>
                  <a:srgbClr val="000000"/>
                </a:solidFill>
                <a:latin typeface="Arial (Body)"/>
              </a:rPr>
              <a:t>I</a:t>
            </a:r>
            <a:r>
              <a:rPr lang="en-US" sz="100" dirty="0">
                <a:solidFill>
                  <a:srgbClr val="000000"/>
                </a:solidFill>
                <a:latin typeface="Arial (Body)"/>
              </a:rPr>
              <a:t> </a:t>
            </a:r>
            <a:r>
              <a:rPr lang="en-US" sz="2200" dirty="0">
                <a:solidFill>
                  <a:srgbClr val="000000"/>
                </a:solidFill>
                <a:latin typeface="Arial (Body)"/>
              </a:rPr>
              <a:t>P </a:t>
            </a:r>
            <a:r>
              <a:rPr lang="en-US" sz="2200" dirty="0" smtClean="0">
                <a:solidFill>
                  <a:srgbClr val="000000"/>
                </a:solidFill>
                <a:latin typeface="Arial (Body)"/>
              </a:rPr>
              <a:t>messages </a:t>
            </a:r>
            <a:r>
              <a:rPr lang="en-US" sz="2200" dirty="0">
                <a:solidFill>
                  <a:srgbClr val="000000"/>
                </a:solidFill>
                <a:latin typeface="Arial (Body)"/>
              </a:rPr>
              <a:t>to callee, possibly through multiple proxies</a:t>
            </a:r>
          </a:p>
          <a:p>
            <a:pPr marL="255651" lvl="0" indent="-255651" eaLnBrk="0" fontAlgn="base" hangingPunct="0">
              <a:spcAft>
                <a:spcPct val="0"/>
              </a:spcAft>
              <a:buFont typeface="Arial" panose="020B0604020202020204" pitchFamily="34" charset="0"/>
              <a:buChar char="•"/>
              <a:defRPr/>
            </a:pPr>
            <a:r>
              <a:rPr lang="en-US" sz="2200" dirty="0">
                <a:solidFill>
                  <a:srgbClr val="000000"/>
                </a:solidFill>
                <a:latin typeface="Arial (Body)"/>
              </a:rPr>
              <a:t>Bob sends response back through same set of S</a:t>
            </a:r>
            <a:r>
              <a:rPr lang="en-US" sz="100" dirty="0">
                <a:solidFill>
                  <a:srgbClr val="000000"/>
                </a:solidFill>
                <a:latin typeface="Arial (Body)"/>
              </a:rPr>
              <a:t> </a:t>
            </a:r>
            <a:r>
              <a:rPr lang="en-US" sz="2200" dirty="0">
                <a:solidFill>
                  <a:srgbClr val="000000"/>
                </a:solidFill>
                <a:latin typeface="Arial (Body)"/>
              </a:rPr>
              <a:t>I</a:t>
            </a:r>
            <a:r>
              <a:rPr lang="en-US" sz="100" dirty="0">
                <a:solidFill>
                  <a:srgbClr val="000000"/>
                </a:solidFill>
                <a:latin typeface="Arial (Body)"/>
              </a:rPr>
              <a:t> </a:t>
            </a:r>
            <a:r>
              <a:rPr lang="en-US" sz="2200" dirty="0">
                <a:solidFill>
                  <a:srgbClr val="000000"/>
                </a:solidFill>
                <a:latin typeface="Arial (Body)"/>
              </a:rPr>
              <a:t>P </a:t>
            </a:r>
            <a:r>
              <a:rPr lang="en-US" sz="2200" dirty="0" smtClean="0">
                <a:solidFill>
                  <a:srgbClr val="000000"/>
                </a:solidFill>
                <a:latin typeface="Arial (Body)"/>
              </a:rPr>
              <a:t>proxies</a:t>
            </a:r>
            <a:endParaRPr lang="en-US" sz="2200" dirty="0">
              <a:solidFill>
                <a:srgbClr val="000000"/>
              </a:solidFill>
              <a:latin typeface="Arial (Body)"/>
            </a:endParaRPr>
          </a:p>
          <a:p>
            <a:pPr marL="255651" lvl="0" indent="-255651" eaLnBrk="0" fontAlgn="base" hangingPunct="0">
              <a:spcAft>
                <a:spcPct val="0"/>
              </a:spcAft>
              <a:buFont typeface="Arial" panose="020B0604020202020204" pitchFamily="34" charset="0"/>
              <a:buChar char="•"/>
              <a:defRPr/>
            </a:pPr>
            <a:r>
              <a:rPr lang="en-US" sz="2200" dirty="0">
                <a:solidFill>
                  <a:srgbClr val="000000"/>
                </a:solidFill>
                <a:latin typeface="Arial (Body)"/>
              </a:rPr>
              <a:t>proxy returns </a:t>
            </a:r>
            <a:r>
              <a:rPr lang="en-US" sz="2200" dirty="0" smtClean="0">
                <a:solidFill>
                  <a:srgbClr val="000000"/>
                </a:solidFill>
                <a:latin typeface="Arial (Body)"/>
              </a:rPr>
              <a:t>Bob’s </a:t>
            </a:r>
            <a:r>
              <a:rPr lang="en-US" sz="2200" dirty="0">
                <a:solidFill>
                  <a:srgbClr val="000000"/>
                </a:solidFill>
                <a:latin typeface="Arial (Body)"/>
              </a:rPr>
              <a:t>S</a:t>
            </a:r>
            <a:r>
              <a:rPr lang="en-US" sz="100" dirty="0">
                <a:solidFill>
                  <a:srgbClr val="000000"/>
                </a:solidFill>
                <a:latin typeface="Arial (Body)"/>
              </a:rPr>
              <a:t> </a:t>
            </a:r>
            <a:r>
              <a:rPr lang="en-US" sz="2200" dirty="0">
                <a:solidFill>
                  <a:srgbClr val="000000"/>
                </a:solidFill>
                <a:latin typeface="Arial (Body)"/>
              </a:rPr>
              <a:t>I</a:t>
            </a:r>
            <a:r>
              <a:rPr lang="en-US" sz="100" dirty="0">
                <a:solidFill>
                  <a:srgbClr val="000000"/>
                </a:solidFill>
                <a:latin typeface="Arial (Body)"/>
              </a:rPr>
              <a:t> </a:t>
            </a:r>
            <a:r>
              <a:rPr lang="en-US" sz="2200" dirty="0">
                <a:solidFill>
                  <a:srgbClr val="000000"/>
                </a:solidFill>
                <a:latin typeface="Arial (Body)"/>
              </a:rPr>
              <a:t>P </a:t>
            </a:r>
            <a:r>
              <a:rPr lang="en-US" sz="2200" dirty="0" smtClean="0">
                <a:solidFill>
                  <a:srgbClr val="000000"/>
                </a:solidFill>
                <a:latin typeface="Arial (Body)"/>
              </a:rPr>
              <a:t>response </a:t>
            </a:r>
            <a:r>
              <a:rPr lang="en-US" sz="2200" dirty="0">
                <a:solidFill>
                  <a:srgbClr val="000000"/>
                </a:solidFill>
                <a:latin typeface="Arial (Body)"/>
              </a:rPr>
              <a:t>message to </a:t>
            </a:r>
            <a:r>
              <a:rPr lang="en-US" sz="2200" dirty="0" smtClean="0">
                <a:solidFill>
                  <a:srgbClr val="000000"/>
                </a:solidFill>
                <a:latin typeface="Arial (Body)"/>
              </a:rPr>
              <a:t>Alice</a:t>
            </a:r>
            <a:endParaRPr lang="en-US" sz="2200" dirty="0">
              <a:solidFill>
                <a:srgbClr val="000000"/>
              </a:solidFill>
              <a:latin typeface="Arial (Body)"/>
            </a:endParaRPr>
          </a:p>
          <a:p>
            <a:pPr marL="741553" lvl="1" indent="-284353" eaLnBrk="0" fontAlgn="base" hangingPunct="0">
              <a:spcAft>
                <a:spcPct val="0"/>
              </a:spcAft>
              <a:buFont typeface="Arial" panose="020B0604020202020204" pitchFamily="34" charset="0"/>
              <a:buChar char="–"/>
              <a:defRPr/>
            </a:pPr>
            <a:r>
              <a:rPr lang="en-US" sz="2200" dirty="0">
                <a:solidFill>
                  <a:srgbClr val="000000"/>
                </a:solidFill>
                <a:latin typeface="Arial (Body)"/>
              </a:rPr>
              <a:t>contains </a:t>
            </a:r>
            <a:r>
              <a:rPr lang="en-US" sz="2200" dirty="0" smtClean="0">
                <a:solidFill>
                  <a:srgbClr val="000000"/>
                </a:solidFill>
                <a:latin typeface="Arial (Body)"/>
              </a:rPr>
              <a:t>Bob</a:t>
            </a:r>
            <a:r>
              <a:rPr lang="en-US" altLang="ja-JP" sz="2200" dirty="0" smtClean="0">
                <a:solidFill>
                  <a:srgbClr val="000000"/>
                </a:solidFill>
                <a:latin typeface="Arial (Body)"/>
              </a:rPr>
              <a:t>’</a:t>
            </a:r>
            <a:r>
              <a:rPr lang="en-US" sz="2200" dirty="0" smtClean="0">
                <a:solidFill>
                  <a:srgbClr val="000000"/>
                </a:solidFill>
                <a:latin typeface="Arial (Body)"/>
              </a:rPr>
              <a:t>s I</a:t>
            </a:r>
            <a:r>
              <a:rPr lang="en-US" sz="100" dirty="0" smtClean="0">
                <a:solidFill>
                  <a:srgbClr val="000000"/>
                </a:solidFill>
                <a:latin typeface="Arial (Body)"/>
              </a:rPr>
              <a:t> </a:t>
            </a:r>
            <a:r>
              <a:rPr lang="en-US" sz="2200" dirty="0" smtClean="0">
                <a:solidFill>
                  <a:srgbClr val="000000"/>
                </a:solidFill>
                <a:latin typeface="Arial (Body)"/>
              </a:rPr>
              <a:t>P address</a:t>
            </a:r>
            <a:endParaRPr lang="en-US" sz="2200" dirty="0">
              <a:solidFill>
                <a:srgbClr val="000000"/>
              </a:solidFill>
              <a:latin typeface="Arial (Body)"/>
            </a:endParaRPr>
          </a:p>
          <a:p>
            <a:pPr marL="255651" lvl="0" indent="-255651" eaLnBrk="0" fontAlgn="base" hangingPunct="0">
              <a:spcAft>
                <a:spcPct val="0"/>
              </a:spcAft>
              <a:buFont typeface="Arial" panose="020B0604020202020204" pitchFamily="34" charset="0"/>
              <a:buChar char="•"/>
              <a:defRPr/>
            </a:pPr>
            <a:r>
              <a:rPr lang="en-US" sz="2200" dirty="0">
                <a:solidFill>
                  <a:srgbClr val="000000"/>
                </a:solidFill>
                <a:latin typeface="Arial (Body)"/>
              </a:rPr>
              <a:t>S</a:t>
            </a:r>
            <a:r>
              <a:rPr lang="en-US" sz="100" dirty="0">
                <a:solidFill>
                  <a:srgbClr val="000000"/>
                </a:solidFill>
                <a:latin typeface="Arial (Body)"/>
              </a:rPr>
              <a:t> </a:t>
            </a:r>
            <a:r>
              <a:rPr lang="en-US" sz="2200" dirty="0">
                <a:solidFill>
                  <a:srgbClr val="000000"/>
                </a:solidFill>
                <a:latin typeface="Arial (Body)"/>
              </a:rPr>
              <a:t>I</a:t>
            </a:r>
            <a:r>
              <a:rPr lang="en-US" sz="100" dirty="0">
                <a:solidFill>
                  <a:srgbClr val="000000"/>
                </a:solidFill>
                <a:latin typeface="Arial (Body)"/>
              </a:rPr>
              <a:t> </a:t>
            </a:r>
            <a:r>
              <a:rPr lang="en-US" sz="2200" dirty="0">
                <a:solidFill>
                  <a:srgbClr val="000000"/>
                </a:solidFill>
                <a:latin typeface="Arial (Body)"/>
              </a:rPr>
              <a:t>P </a:t>
            </a:r>
            <a:r>
              <a:rPr lang="en-US" sz="2200" dirty="0" smtClean="0">
                <a:solidFill>
                  <a:srgbClr val="000000"/>
                </a:solidFill>
                <a:latin typeface="Arial (Body)"/>
              </a:rPr>
              <a:t>proxy </a:t>
            </a:r>
            <a:r>
              <a:rPr lang="en-US" sz="2200" dirty="0">
                <a:solidFill>
                  <a:srgbClr val="000000"/>
                </a:solidFill>
                <a:latin typeface="Arial (Body)"/>
              </a:rPr>
              <a:t>analogous to local </a:t>
            </a:r>
            <a:r>
              <a:rPr lang="en-US" sz="2200" dirty="0" smtClean="0">
                <a:solidFill>
                  <a:srgbClr val="000000"/>
                </a:solidFill>
                <a:latin typeface="Arial (Body)"/>
              </a:rPr>
              <a:t>D</a:t>
            </a:r>
            <a:r>
              <a:rPr lang="en-US" sz="100" dirty="0" smtClean="0">
                <a:solidFill>
                  <a:srgbClr val="000000"/>
                </a:solidFill>
                <a:latin typeface="Arial (Body)"/>
              </a:rPr>
              <a:t> </a:t>
            </a:r>
            <a:r>
              <a:rPr lang="en-US" sz="2200" dirty="0" smtClean="0">
                <a:solidFill>
                  <a:srgbClr val="000000"/>
                </a:solidFill>
                <a:latin typeface="Arial (Body)"/>
              </a:rPr>
              <a:t>N</a:t>
            </a:r>
            <a:r>
              <a:rPr lang="en-US" sz="100" dirty="0" smtClean="0">
                <a:solidFill>
                  <a:srgbClr val="000000"/>
                </a:solidFill>
                <a:latin typeface="Arial (Body)"/>
              </a:rPr>
              <a:t> </a:t>
            </a:r>
            <a:r>
              <a:rPr lang="en-US" sz="2200" dirty="0" smtClean="0">
                <a:solidFill>
                  <a:srgbClr val="000000"/>
                </a:solidFill>
                <a:latin typeface="Arial (Body)"/>
              </a:rPr>
              <a:t>S server </a:t>
            </a:r>
            <a:r>
              <a:rPr lang="en-US" sz="2200" dirty="0">
                <a:solidFill>
                  <a:srgbClr val="000000"/>
                </a:solidFill>
                <a:latin typeface="Arial (Body)"/>
              </a:rPr>
              <a:t>plus </a:t>
            </a:r>
            <a:r>
              <a:rPr lang="en-US" sz="2200" dirty="0" smtClean="0">
                <a:solidFill>
                  <a:srgbClr val="000000"/>
                </a:solidFill>
                <a:latin typeface="Arial (Body)"/>
              </a:rPr>
              <a:t>T</a:t>
            </a:r>
            <a:r>
              <a:rPr lang="en-US" sz="100" dirty="0" smtClean="0">
                <a:solidFill>
                  <a:srgbClr val="000000"/>
                </a:solidFill>
                <a:latin typeface="Arial (Body)"/>
              </a:rPr>
              <a:t> </a:t>
            </a:r>
            <a:r>
              <a:rPr lang="en-US" sz="2200" dirty="0" smtClean="0">
                <a:solidFill>
                  <a:srgbClr val="000000"/>
                </a:solidFill>
                <a:latin typeface="Arial (Body)"/>
              </a:rPr>
              <a:t>C</a:t>
            </a:r>
            <a:r>
              <a:rPr lang="en-US" sz="100" dirty="0" smtClean="0">
                <a:solidFill>
                  <a:srgbClr val="000000"/>
                </a:solidFill>
                <a:latin typeface="Arial (Body)"/>
              </a:rPr>
              <a:t> </a:t>
            </a:r>
            <a:r>
              <a:rPr lang="en-US" sz="2200" dirty="0" smtClean="0">
                <a:solidFill>
                  <a:srgbClr val="000000"/>
                </a:solidFill>
                <a:latin typeface="Arial (Body)"/>
              </a:rPr>
              <a:t>P setup</a:t>
            </a:r>
            <a:endParaRPr lang="en-US" sz="2200" dirty="0">
              <a:solidFill>
                <a:srgbClr val="000000"/>
              </a:solidFill>
              <a:latin typeface="Arial (Body)"/>
            </a:endParaRPr>
          </a:p>
        </p:txBody>
      </p:sp>
    </p:spTree>
    <p:extLst>
      <p:ext uri="{BB962C8B-B14F-4D97-AF65-F5344CB8AC3E}">
        <p14:creationId xmlns:p14="http://schemas.microsoft.com/office/powerpoint/2010/main" val="31468602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3129"/>
            <a:ext cx="8229600" cy="1169521"/>
          </a:xfrm>
        </p:spPr>
        <p:txBody>
          <a:bodyPr tIns="91425">
            <a:spAutoFit/>
          </a:bodyPr>
          <a:lstStyle/>
          <a:p>
            <a:pPr lvl="0" eaLnBrk="0" fontAlgn="base" hangingPunct="0">
              <a:spcBef>
                <a:spcPct val="0"/>
              </a:spcBef>
              <a:spcAft>
                <a:spcPct val="0"/>
              </a:spcAft>
              <a:buClrTx/>
              <a:defRPr/>
            </a:pPr>
            <a:r>
              <a:rPr lang="en-US" sz="3200" dirty="0" smtClean="0">
                <a:latin typeface="Times New Roman" panose="02020603050405020304" pitchFamily="18" charset="0"/>
              </a:rPr>
              <a:t>S</a:t>
            </a:r>
            <a:r>
              <a:rPr lang="en-US" sz="100" dirty="0" smtClean="0">
                <a:latin typeface="Times New Roman" panose="02020603050405020304" pitchFamily="18" charset="0"/>
              </a:rPr>
              <a:t> </a:t>
            </a:r>
            <a:r>
              <a:rPr lang="en-US" sz="3200" dirty="0" smtClean="0">
                <a:latin typeface="Times New Roman" panose="02020603050405020304" pitchFamily="18" charset="0"/>
              </a:rPr>
              <a:t>I</a:t>
            </a:r>
            <a:r>
              <a:rPr lang="en-US" sz="100" dirty="0" smtClean="0">
                <a:latin typeface="Times New Roman" panose="02020603050405020304" pitchFamily="18" charset="0"/>
              </a:rPr>
              <a:t> </a:t>
            </a:r>
            <a:r>
              <a:rPr lang="en-US" sz="3200" dirty="0" smtClean="0">
                <a:latin typeface="Times New Roman" panose="02020603050405020304" pitchFamily="18" charset="0"/>
              </a:rPr>
              <a:t>P Example: </a:t>
            </a:r>
            <a:r>
              <a:rPr lang="en-US" sz="3200" dirty="0" smtClean="0">
                <a:latin typeface="Times New Roman" panose="02020603050405020304" pitchFamily="18" charset="0"/>
                <a:hlinkClick r:id="rId2" tooltip="jim@umass.edu"/>
              </a:rPr>
              <a:t>jim@umass.edu</a:t>
            </a:r>
            <a:r>
              <a:rPr lang="en-US" sz="3200" dirty="0" smtClean="0">
                <a:latin typeface="Times New Roman" panose="02020603050405020304" pitchFamily="18" charset="0"/>
              </a:rPr>
              <a:t> Calls </a:t>
            </a:r>
            <a:r>
              <a:rPr lang="en-US" sz="3200" dirty="0" smtClean="0">
                <a:latin typeface="Times New Roman" panose="02020603050405020304" pitchFamily="18" charset="0"/>
                <a:hlinkClick r:id="rId3" tooltip="keith@poly.edu"/>
              </a:rPr>
              <a:t>keith@poly.edu</a:t>
            </a:r>
            <a:endParaRPr lang="en-US" sz="3200" dirty="0">
              <a:latin typeface="Times New Roman" panose="02020603050405020304" pitchFamily="18" charset="0"/>
            </a:endParaRPr>
          </a:p>
        </p:txBody>
      </p:sp>
      <p:pic>
        <p:nvPicPr>
          <p:cNvPr id="13" name="Picture 12" descr="A diagram has 5 connected parts with 9 numbered arrows. Starting in the bottom left corner. Part 1, P C. 128 period 119 period 40 period 186. Arrow 1, up. Jim sends INVITE message to U Mass SIP proxy. Part 2, server. U Mass SIP proxy. Arrow 2, up. U Mass proxy forwards request to Poly registrar server. Part 3, server. Poly SIP registrar. Arrow 3, down, back to part 2. Poly server returns redirect response, indicating that it should try keith at eurecom dot f r. From part 2, U Mass SIP proxy, arrow 4, right. U mass proxy forwards request to Eurecom registrar server. Part 4, server. Eurecom SIP registrar. Arrow 5, down. Eurecom registrar forwards INVITE to 197 period 87 period 54 period 21, which is running keith’s SIP client. Part 5, P C. 197 period 87 period 54 period 21. Arrow 6, up. Back to part 4, Eurecom SIP registrar. Arrow 7, left, back to part 2, U Mass SIP proxy. Arrow 8, down, back to part 1, P C. Arrows 6 through 8, SIP response returned to Jim. Arrow 9, between both P Cs, parts 1 and 5. Data flows between client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1862" y="1819742"/>
            <a:ext cx="6880275" cy="4028423"/>
          </a:xfrm>
          <a:prstGeom prst="rect">
            <a:avLst/>
          </a:prstGeom>
        </p:spPr>
      </p:pic>
    </p:spTree>
    <p:extLst>
      <p:ext uri="{BB962C8B-B14F-4D97-AF65-F5344CB8AC3E}">
        <p14:creationId xmlns:p14="http://schemas.microsoft.com/office/powerpoint/2010/main" val="122403058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eaLnBrk="0" fontAlgn="base" hangingPunct="0">
              <a:spcBef>
                <a:spcPct val="0"/>
              </a:spcBef>
              <a:spcAft>
                <a:spcPct val="0"/>
              </a:spcAft>
              <a:buClrTx/>
              <a:defRPr/>
            </a:pPr>
            <a:r>
              <a:rPr lang="en-US" dirty="0">
                <a:latin typeface="Times New Roman" panose="02020603050405020304" pitchFamily="18" charset="0"/>
              </a:rPr>
              <a:t>Comparison with </a:t>
            </a:r>
            <a:r>
              <a:rPr lang="en-US" dirty="0" smtClean="0">
                <a:latin typeface="Times New Roman" panose="02020603050405020304" pitchFamily="18" charset="0"/>
              </a:rPr>
              <a:t>H.323</a:t>
            </a:r>
            <a:endParaRPr lang="en-US" dirty="0">
              <a:latin typeface="Times New Roman" panose="02020603050405020304" pitchFamily="18" charset="0"/>
            </a:endParaRPr>
          </a:p>
        </p:txBody>
      </p:sp>
      <p:sp>
        <p:nvSpPr>
          <p:cNvPr id="3" name="Content Placeholder 2"/>
          <p:cNvSpPr>
            <a:spLocks noGrp="1"/>
          </p:cNvSpPr>
          <p:nvPr>
            <p:ph type="body" idx="1"/>
          </p:nvPr>
        </p:nvSpPr>
        <p:spPr>
          <a:xfrm>
            <a:off x="457200" y="1679102"/>
            <a:ext cx="4498848" cy="3954899"/>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2000" dirty="0" smtClean="0">
                <a:solidFill>
                  <a:srgbClr val="000000"/>
                </a:solidFill>
                <a:latin typeface="Arial (Body)"/>
              </a:rPr>
              <a:t>H.323: </a:t>
            </a:r>
            <a:r>
              <a:rPr lang="en-US" sz="2000" dirty="0">
                <a:solidFill>
                  <a:srgbClr val="000000"/>
                </a:solidFill>
                <a:latin typeface="Arial (Body)"/>
              </a:rPr>
              <a:t>another signaling protocol for real-time, interactive multimedia</a:t>
            </a:r>
          </a:p>
          <a:p>
            <a:pPr marL="255651" lvl="0" indent="-255651" eaLnBrk="0" fontAlgn="base" hangingPunct="0">
              <a:spcAft>
                <a:spcPct val="0"/>
              </a:spcAft>
              <a:buFont typeface="Arial" panose="020B0604020202020204" pitchFamily="34" charset="0"/>
              <a:buChar char="•"/>
              <a:defRPr/>
            </a:pPr>
            <a:r>
              <a:rPr lang="en-US" sz="2000" dirty="0" smtClean="0">
                <a:solidFill>
                  <a:srgbClr val="000000"/>
                </a:solidFill>
                <a:latin typeface="Arial (Body)"/>
              </a:rPr>
              <a:t>H.323: </a:t>
            </a:r>
            <a:r>
              <a:rPr lang="en-US" sz="2000" dirty="0">
                <a:solidFill>
                  <a:srgbClr val="000000"/>
                </a:solidFill>
                <a:latin typeface="Arial (Body)"/>
              </a:rPr>
              <a:t>complete, vertically integrated suite of protocols for multimedia conferencing: signaling, registration, admission control, transport, codecs</a:t>
            </a:r>
          </a:p>
          <a:p>
            <a:pPr marL="255651" lvl="0" indent="-255651" eaLnBrk="0" fontAlgn="base" hangingPunct="0">
              <a:spcAft>
                <a:spcPct val="0"/>
              </a:spcAft>
              <a:buFont typeface="Arial" panose="020B0604020202020204" pitchFamily="34" charset="0"/>
              <a:buChar char="•"/>
              <a:defRPr/>
            </a:pPr>
            <a:r>
              <a:rPr lang="en-US" sz="2000" dirty="0" smtClean="0">
                <a:solidFill>
                  <a:srgbClr val="000000"/>
                </a:solidFill>
                <a:latin typeface="Arial (Body)"/>
              </a:rPr>
              <a:t>S</a:t>
            </a:r>
            <a:r>
              <a:rPr lang="en-US" sz="100" dirty="0" smtClean="0">
                <a:solidFill>
                  <a:srgbClr val="000000"/>
                </a:solidFill>
                <a:latin typeface="Arial (Body)"/>
              </a:rPr>
              <a:t> </a:t>
            </a:r>
            <a:r>
              <a:rPr lang="en-US" sz="2000" dirty="0" smtClean="0">
                <a:solidFill>
                  <a:srgbClr val="000000"/>
                </a:solidFill>
                <a:latin typeface="Arial (Body)"/>
              </a:rPr>
              <a:t>I</a:t>
            </a:r>
            <a:r>
              <a:rPr lang="en-US" sz="100" dirty="0" smtClean="0">
                <a:solidFill>
                  <a:srgbClr val="000000"/>
                </a:solidFill>
                <a:latin typeface="Arial (Body)"/>
              </a:rPr>
              <a:t> </a:t>
            </a:r>
            <a:r>
              <a:rPr lang="en-US" sz="2000" dirty="0" smtClean="0">
                <a:solidFill>
                  <a:srgbClr val="000000"/>
                </a:solidFill>
                <a:latin typeface="Arial (Body)"/>
              </a:rPr>
              <a:t>P: </a:t>
            </a:r>
            <a:r>
              <a:rPr lang="en-US" sz="2000" dirty="0">
                <a:solidFill>
                  <a:srgbClr val="000000"/>
                </a:solidFill>
                <a:latin typeface="Arial (Body)"/>
              </a:rPr>
              <a:t>single component. Works with </a:t>
            </a:r>
            <a:r>
              <a:rPr lang="en-US" sz="2000" dirty="0" smtClean="0">
                <a:solidFill>
                  <a:srgbClr val="000000"/>
                </a:solidFill>
                <a:latin typeface="Arial (Body)"/>
              </a:rPr>
              <a:t>R</a:t>
            </a:r>
            <a:r>
              <a:rPr lang="en-US" sz="100" dirty="0" smtClean="0">
                <a:solidFill>
                  <a:srgbClr val="000000"/>
                </a:solidFill>
                <a:latin typeface="Arial (Body)"/>
              </a:rPr>
              <a:t> </a:t>
            </a:r>
            <a:r>
              <a:rPr lang="en-US" sz="2000" dirty="0" smtClean="0">
                <a:solidFill>
                  <a:srgbClr val="000000"/>
                </a:solidFill>
                <a:latin typeface="Arial (Body)"/>
              </a:rPr>
              <a:t>T</a:t>
            </a:r>
            <a:r>
              <a:rPr lang="en-US" sz="100" dirty="0" smtClean="0">
                <a:solidFill>
                  <a:srgbClr val="000000"/>
                </a:solidFill>
                <a:latin typeface="Arial (Body)"/>
              </a:rPr>
              <a:t> </a:t>
            </a:r>
            <a:r>
              <a:rPr lang="en-US" sz="2000" dirty="0" smtClean="0">
                <a:solidFill>
                  <a:srgbClr val="000000"/>
                </a:solidFill>
                <a:latin typeface="Arial (Body)"/>
              </a:rPr>
              <a:t>P, </a:t>
            </a:r>
            <a:r>
              <a:rPr lang="en-US" sz="2000" dirty="0">
                <a:solidFill>
                  <a:srgbClr val="000000"/>
                </a:solidFill>
                <a:latin typeface="Arial (Body)"/>
              </a:rPr>
              <a:t>but does not mandate it. Can be combined with other protocols, </a:t>
            </a:r>
            <a:r>
              <a:rPr lang="en-US" sz="2000" dirty="0" smtClean="0">
                <a:solidFill>
                  <a:srgbClr val="000000"/>
                </a:solidFill>
                <a:latin typeface="Arial (Body)"/>
              </a:rPr>
              <a:t>services</a:t>
            </a:r>
            <a:endParaRPr lang="en-US" sz="2000" dirty="0">
              <a:solidFill>
                <a:srgbClr val="000000"/>
              </a:solidFill>
              <a:latin typeface="Arial (Body)"/>
            </a:endParaRPr>
          </a:p>
        </p:txBody>
      </p:sp>
      <p:sp>
        <p:nvSpPr>
          <p:cNvPr id="7" name="Text Placeholder 6"/>
          <p:cNvSpPr>
            <a:spLocks noGrp="1"/>
          </p:cNvSpPr>
          <p:nvPr>
            <p:ph type="body" idx="2"/>
          </p:nvPr>
        </p:nvSpPr>
        <p:spPr>
          <a:xfrm>
            <a:off x="5215128" y="1679102"/>
            <a:ext cx="3535680" cy="4278064"/>
          </a:xfrm>
        </p:spPr>
        <p:txBody>
          <a:bodyPr/>
          <a:lstStyle/>
          <a:p>
            <a:pPr marL="255651" lvl="0" indent="-255651" eaLnBrk="0" fontAlgn="base" hangingPunct="0">
              <a:spcAft>
                <a:spcPct val="0"/>
              </a:spcAft>
              <a:buFont typeface="Arial" panose="020B0604020202020204" pitchFamily="34" charset="0"/>
              <a:buChar char="•"/>
              <a:defRPr/>
            </a:pPr>
            <a:r>
              <a:rPr lang="en-US" sz="2000" dirty="0">
                <a:solidFill>
                  <a:srgbClr val="000000"/>
                </a:solidFill>
                <a:latin typeface="Arial (Body)"/>
              </a:rPr>
              <a:t>H.323 comes from the I</a:t>
            </a:r>
            <a:r>
              <a:rPr lang="en-US" sz="100" dirty="0">
                <a:solidFill>
                  <a:srgbClr val="000000"/>
                </a:solidFill>
                <a:latin typeface="Arial (Body)"/>
              </a:rPr>
              <a:t> </a:t>
            </a:r>
            <a:r>
              <a:rPr lang="en-US" sz="2000" dirty="0">
                <a:solidFill>
                  <a:srgbClr val="000000"/>
                </a:solidFill>
                <a:latin typeface="Arial (Body)"/>
              </a:rPr>
              <a:t>T</a:t>
            </a:r>
            <a:r>
              <a:rPr lang="en-US" sz="100" dirty="0">
                <a:solidFill>
                  <a:srgbClr val="000000"/>
                </a:solidFill>
                <a:latin typeface="Arial (Body)"/>
              </a:rPr>
              <a:t> </a:t>
            </a:r>
            <a:r>
              <a:rPr lang="en-US" sz="2000" dirty="0">
                <a:solidFill>
                  <a:srgbClr val="000000"/>
                </a:solidFill>
                <a:latin typeface="Arial (Body)"/>
              </a:rPr>
              <a:t>U (telephony)</a:t>
            </a:r>
          </a:p>
          <a:p>
            <a:pPr marL="255651" lvl="0" indent="-255651" eaLnBrk="0" fontAlgn="base" hangingPunct="0">
              <a:spcAft>
                <a:spcPct val="0"/>
              </a:spcAft>
              <a:buFont typeface="Arial" panose="020B0604020202020204" pitchFamily="34" charset="0"/>
              <a:buChar char="•"/>
              <a:defRPr/>
            </a:pPr>
            <a:r>
              <a:rPr lang="en-US" sz="2000" dirty="0">
                <a:solidFill>
                  <a:srgbClr val="000000"/>
                </a:solidFill>
                <a:latin typeface="Arial (Body)"/>
              </a:rPr>
              <a:t>S</a:t>
            </a:r>
            <a:r>
              <a:rPr lang="en-US" sz="100" dirty="0">
                <a:solidFill>
                  <a:srgbClr val="000000"/>
                </a:solidFill>
                <a:latin typeface="Arial (Body)"/>
              </a:rPr>
              <a:t> </a:t>
            </a:r>
            <a:r>
              <a:rPr lang="en-US" sz="2000" dirty="0">
                <a:solidFill>
                  <a:srgbClr val="000000"/>
                </a:solidFill>
                <a:latin typeface="Arial (Body)"/>
              </a:rPr>
              <a:t>I</a:t>
            </a:r>
            <a:r>
              <a:rPr lang="en-US" sz="100" dirty="0">
                <a:solidFill>
                  <a:srgbClr val="000000"/>
                </a:solidFill>
                <a:latin typeface="Arial (Body)"/>
              </a:rPr>
              <a:t> </a:t>
            </a:r>
            <a:r>
              <a:rPr lang="en-US" sz="2000" dirty="0">
                <a:solidFill>
                  <a:srgbClr val="000000"/>
                </a:solidFill>
                <a:latin typeface="Arial (Body)"/>
              </a:rPr>
              <a:t>P comes from I</a:t>
            </a:r>
            <a:r>
              <a:rPr lang="en-US" sz="100" dirty="0">
                <a:solidFill>
                  <a:srgbClr val="000000"/>
                </a:solidFill>
                <a:latin typeface="Arial (Body)"/>
              </a:rPr>
              <a:t> </a:t>
            </a:r>
            <a:r>
              <a:rPr lang="en-US" sz="2000" dirty="0">
                <a:solidFill>
                  <a:srgbClr val="000000"/>
                </a:solidFill>
                <a:latin typeface="Arial (Body)"/>
              </a:rPr>
              <a:t>E</a:t>
            </a:r>
            <a:r>
              <a:rPr lang="en-US" sz="100" dirty="0">
                <a:solidFill>
                  <a:srgbClr val="000000"/>
                </a:solidFill>
                <a:latin typeface="Arial (Body)"/>
              </a:rPr>
              <a:t> </a:t>
            </a:r>
            <a:r>
              <a:rPr lang="en-US" sz="2000" dirty="0">
                <a:solidFill>
                  <a:srgbClr val="000000"/>
                </a:solidFill>
                <a:latin typeface="Arial (Body)"/>
              </a:rPr>
              <a:t>T</a:t>
            </a:r>
            <a:r>
              <a:rPr lang="en-US" sz="100" dirty="0">
                <a:solidFill>
                  <a:srgbClr val="000000"/>
                </a:solidFill>
                <a:latin typeface="Arial (Body)"/>
              </a:rPr>
              <a:t> </a:t>
            </a:r>
            <a:r>
              <a:rPr lang="en-US" sz="2000" dirty="0">
                <a:solidFill>
                  <a:srgbClr val="000000"/>
                </a:solidFill>
                <a:latin typeface="Arial (Body)"/>
              </a:rPr>
              <a:t>F: borrows much of its concepts from H</a:t>
            </a:r>
            <a:r>
              <a:rPr lang="en-US" sz="100" dirty="0">
                <a:solidFill>
                  <a:srgbClr val="000000"/>
                </a:solidFill>
                <a:latin typeface="Arial (Body)"/>
              </a:rPr>
              <a:t> </a:t>
            </a:r>
            <a:r>
              <a:rPr lang="en-US" sz="2000" dirty="0">
                <a:solidFill>
                  <a:srgbClr val="000000"/>
                </a:solidFill>
                <a:latin typeface="Arial (Body)"/>
              </a:rPr>
              <a:t>T</a:t>
            </a:r>
            <a:r>
              <a:rPr lang="en-US" sz="100" dirty="0">
                <a:solidFill>
                  <a:srgbClr val="000000"/>
                </a:solidFill>
                <a:latin typeface="Arial (Body)"/>
              </a:rPr>
              <a:t> </a:t>
            </a:r>
            <a:r>
              <a:rPr lang="en-US" sz="2000" dirty="0">
                <a:solidFill>
                  <a:srgbClr val="000000"/>
                </a:solidFill>
                <a:latin typeface="Arial (Body)"/>
              </a:rPr>
              <a:t>T</a:t>
            </a:r>
            <a:r>
              <a:rPr lang="en-US" sz="100" dirty="0">
                <a:solidFill>
                  <a:srgbClr val="000000"/>
                </a:solidFill>
                <a:latin typeface="Arial (Body)"/>
              </a:rPr>
              <a:t> </a:t>
            </a:r>
            <a:r>
              <a:rPr lang="en-US" sz="2000" dirty="0">
                <a:solidFill>
                  <a:srgbClr val="000000"/>
                </a:solidFill>
                <a:latin typeface="Arial (Body)"/>
              </a:rPr>
              <a:t>P</a:t>
            </a:r>
          </a:p>
          <a:p>
            <a:pPr marL="741553" lvl="1" indent="-284353" eaLnBrk="0" fontAlgn="base" hangingPunct="0">
              <a:spcAft>
                <a:spcPct val="0"/>
              </a:spcAft>
              <a:buFont typeface="Arial" panose="020B0604020202020204" pitchFamily="34" charset="0"/>
              <a:buChar char="–"/>
              <a:defRPr/>
            </a:pPr>
            <a:r>
              <a:rPr lang="en-US" sz="2000" dirty="0">
                <a:solidFill>
                  <a:srgbClr val="000000"/>
                </a:solidFill>
                <a:latin typeface="Arial (Body)"/>
              </a:rPr>
              <a:t>S</a:t>
            </a:r>
            <a:r>
              <a:rPr lang="en-US" sz="100" dirty="0">
                <a:solidFill>
                  <a:srgbClr val="000000"/>
                </a:solidFill>
                <a:latin typeface="Arial (Body)"/>
              </a:rPr>
              <a:t> </a:t>
            </a:r>
            <a:r>
              <a:rPr lang="en-US" sz="2000" dirty="0">
                <a:solidFill>
                  <a:srgbClr val="000000"/>
                </a:solidFill>
                <a:latin typeface="Arial (Body)"/>
              </a:rPr>
              <a:t>I</a:t>
            </a:r>
            <a:r>
              <a:rPr lang="en-US" sz="100" dirty="0">
                <a:solidFill>
                  <a:srgbClr val="000000"/>
                </a:solidFill>
                <a:latin typeface="Arial (Body)"/>
              </a:rPr>
              <a:t> </a:t>
            </a:r>
            <a:r>
              <a:rPr lang="en-US" sz="2000" dirty="0">
                <a:solidFill>
                  <a:srgbClr val="000000"/>
                </a:solidFill>
                <a:latin typeface="Arial (Body)"/>
              </a:rPr>
              <a:t>P has Web flavor; H.323 has telephony flavor</a:t>
            </a:r>
          </a:p>
          <a:p>
            <a:pPr marL="255651" lvl="0" indent="-255651" eaLnBrk="0" fontAlgn="base" hangingPunct="0">
              <a:spcAft>
                <a:spcPct val="0"/>
              </a:spcAft>
              <a:buFont typeface="Arial" panose="020B0604020202020204" pitchFamily="34" charset="0"/>
              <a:buChar char="•"/>
              <a:defRPr/>
            </a:pPr>
            <a:r>
              <a:rPr lang="en-US" sz="2000" dirty="0">
                <a:solidFill>
                  <a:srgbClr val="000000"/>
                </a:solidFill>
                <a:latin typeface="Arial (Body)"/>
              </a:rPr>
              <a:t>S</a:t>
            </a:r>
            <a:r>
              <a:rPr lang="en-US" sz="100" dirty="0">
                <a:solidFill>
                  <a:srgbClr val="000000"/>
                </a:solidFill>
                <a:latin typeface="Arial (Body)"/>
              </a:rPr>
              <a:t> </a:t>
            </a:r>
            <a:r>
              <a:rPr lang="en-US" sz="2000" dirty="0">
                <a:solidFill>
                  <a:srgbClr val="000000"/>
                </a:solidFill>
                <a:latin typeface="Arial (Body)"/>
              </a:rPr>
              <a:t>I</a:t>
            </a:r>
            <a:r>
              <a:rPr lang="en-US" sz="100" dirty="0">
                <a:solidFill>
                  <a:srgbClr val="000000"/>
                </a:solidFill>
                <a:latin typeface="Arial (Body)"/>
              </a:rPr>
              <a:t> </a:t>
            </a:r>
            <a:r>
              <a:rPr lang="en-US" sz="2000" dirty="0">
                <a:solidFill>
                  <a:srgbClr val="000000"/>
                </a:solidFill>
                <a:latin typeface="Arial (Body)"/>
              </a:rPr>
              <a:t>P uses K</a:t>
            </a:r>
            <a:r>
              <a:rPr lang="en-US" sz="100" dirty="0">
                <a:solidFill>
                  <a:srgbClr val="000000"/>
                </a:solidFill>
                <a:latin typeface="Arial (Body)"/>
              </a:rPr>
              <a:t> </a:t>
            </a:r>
            <a:r>
              <a:rPr lang="en-US" sz="2000" dirty="0">
                <a:solidFill>
                  <a:srgbClr val="000000"/>
                </a:solidFill>
                <a:latin typeface="Arial (Body)"/>
              </a:rPr>
              <a:t>I</a:t>
            </a:r>
            <a:r>
              <a:rPr lang="en-US" sz="100" dirty="0">
                <a:solidFill>
                  <a:srgbClr val="000000"/>
                </a:solidFill>
                <a:latin typeface="Arial (Body)"/>
              </a:rPr>
              <a:t> </a:t>
            </a:r>
            <a:r>
              <a:rPr lang="en-US" sz="2000" dirty="0">
                <a:solidFill>
                  <a:srgbClr val="000000"/>
                </a:solidFill>
                <a:latin typeface="Arial (Body)"/>
              </a:rPr>
              <a:t>S</a:t>
            </a:r>
            <a:r>
              <a:rPr lang="en-US" sz="100" dirty="0">
                <a:solidFill>
                  <a:srgbClr val="000000"/>
                </a:solidFill>
                <a:latin typeface="Arial (Body)"/>
              </a:rPr>
              <a:t> </a:t>
            </a:r>
            <a:r>
              <a:rPr lang="en-US" sz="2000" dirty="0">
                <a:solidFill>
                  <a:srgbClr val="000000"/>
                </a:solidFill>
                <a:latin typeface="Arial (Body)"/>
              </a:rPr>
              <a:t>S principle: </a:t>
            </a:r>
            <a:r>
              <a:rPr lang="en-US" sz="2000" b="1" dirty="0">
                <a:solidFill>
                  <a:srgbClr val="000000"/>
                </a:solidFill>
                <a:latin typeface="Arial (Body)"/>
              </a:rPr>
              <a:t>K</a:t>
            </a:r>
            <a:r>
              <a:rPr lang="en-US" sz="2000" dirty="0">
                <a:solidFill>
                  <a:srgbClr val="000000"/>
                </a:solidFill>
                <a:latin typeface="Arial (Body)"/>
              </a:rPr>
              <a:t>eep </a:t>
            </a:r>
            <a:r>
              <a:rPr lang="en-US" sz="2000" b="1" dirty="0">
                <a:solidFill>
                  <a:srgbClr val="000000"/>
                </a:solidFill>
                <a:latin typeface="Arial (Body)"/>
              </a:rPr>
              <a:t>I</a:t>
            </a:r>
            <a:r>
              <a:rPr lang="en-US" sz="2000" dirty="0">
                <a:solidFill>
                  <a:srgbClr val="000000"/>
                </a:solidFill>
                <a:latin typeface="Arial (Body)"/>
              </a:rPr>
              <a:t>t </a:t>
            </a:r>
            <a:r>
              <a:rPr lang="en-US" sz="2000" b="1" dirty="0">
                <a:solidFill>
                  <a:srgbClr val="000000"/>
                </a:solidFill>
                <a:latin typeface="Arial (Body)"/>
              </a:rPr>
              <a:t>S</a:t>
            </a:r>
            <a:r>
              <a:rPr lang="en-US" sz="2000" dirty="0">
                <a:solidFill>
                  <a:srgbClr val="000000"/>
                </a:solidFill>
                <a:latin typeface="Arial (Body)"/>
              </a:rPr>
              <a:t>imple </a:t>
            </a:r>
            <a:r>
              <a:rPr lang="en-US" sz="2000" b="1" dirty="0" smtClean="0">
                <a:solidFill>
                  <a:srgbClr val="000000"/>
                </a:solidFill>
                <a:latin typeface="Arial (Body)"/>
              </a:rPr>
              <a:t>S</a:t>
            </a:r>
            <a:r>
              <a:rPr lang="en-US" sz="2000" dirty="0" smtClean="0">
                <a:solidFill>
                  <a:srgbClr val="000000"/>
                </a:solidFill>
                <a:latin typeface="Arial (Body)"/>
              </a:rPr>
              <a:t>tupid</a:t>
            </a:r>
            <a:endParaRPr lang="en-US" sz="2000" dirty="0">
              <a:solidFill>
                <a:srgbClr val="000000"/>
              </a:solidFill>
              <a:latin typeface="Arial (Body)"/>
            </a:endParaRPr>
          </a:p>
        </p:txBody>
      </p:sp>
    </p:spTree>
    <p:extLst>
      <p:ext uri="{BB962C8B-B14F-4D97-AF65-F5344CB8AC3E}">
        <p14:creationId xmlns:p14="http://schemas.microsoft.com/office/powerpoint/2010/main" val="367590507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eaLnBrk="0" fontAlgn="base" hangingPunct="0">
              <a:spcBef>
                <a:spcPct val="0"/>
              </a:spcBef>
              <a:spcAft>
                <a:spcPct val="0"/>
              </a:spcAft>
              <a:buClrTx/>
              <a:defRPr/>
            </a:pPr>
            <a:r>
              <a:rPr lang="en-US" dirty="0" smtClean="0">
                <a:solidFill>
                  <a:schemeClr val="tx2"/>
                </a:solidFill>
                <a:latin typeface="Times New Roman" panose="02020603050405020304" pitchFamily="18" charset="0"/>
                <a:cs typeface="+mj-cs"/>
              </a:rPr>
              <a:t>Learning Objectives </a:t>
            </a:r>
            <a:r>
              <a:rPr lang="en-US" sz="2000" b="0" dirty="0" smtClean="0">
                <a:solidFill>
                  <a:schemeClr val="tx2"/>
                </a:solidFill>
                <a:latin typeface="Times New Roman" panose="02020603050405020304" pitchFamily="18" charset="0"/>
                <a:cs typeface="+mj-cs"/>
              </a:rPr>
              <a:t>(5 of 6)</a:t>
            </a:r>
            <a:endParaRPr lang="en-US" sz="2000" b="0" dirty="0">
              <a:solidFill>
                <a:schemeClr val="tx2"/>
              </a:solidFill>
              <a:latin typeface="Times New Roman" panose="02020603050405020304" pitchFamily="18" charset="0"/>
              <a:cs typeface="+mj-cs"/>
            </a:endParaRPr>
          </a:p>
        </p:txBody>
      </p:sp>
      <p:sp>
        <p:nvSpPr>
          <p:cNvPr id="8" name="Content Placeholder 7"/>
          <p:cNvSpPr>
            <a:spLocks noGrp="1"/>
          </p:cNvSpPr>
          <p:nvPr>
            <p:ph idx="1"/>
          </p:nvPr>
        </p:nvSpPr>
        <p:spPr>
          <a:xfrm>
            <a:off x="457200" y="1600201"/>
            <a:ext cx="8229600" cy="3834442"/>
          </a:xfrm>
        </p:spPr>
        <p:txBody>
          <a:bodyPr/>
          <a:lstStyle/>
          <a:p>
            <a:pPr marL="0" indent="0">
              <a:buNone/>
            </a:pPr>
            <a:r>
              <a:rPr lang="en-US" sz="2400" b="1" dirty="0">
                <a:solidFill>
                  <a:schemeClr val="tx2"/>
                </a:solidFill>
                <a:latin typeface="+mn-lt"/>
              </a:rPr>
              <a:t>9.1</a:t>
            </a:r>
            <a:r>
              <a:rPr lang="en-US" sz="2400" dirty="0">
                <a:latin typeface="+mn-lt"/>
              </a:rPr>
              <a:t> multimedia networking applications</a:t>
            </a:r>
          </a:p>
          <a:p>
            <a:pPr marL="0" indent="0">
              <a:buNone/>
            </a:pPr>
            <a:r>
              <a:rPr lang="en-US" sz="2400" b="1" dirty="0">
                <a:solidFill>
                  <a:schemeClr val="tx2"/>
                </a:solidFill>
                <a:latin typeface="+mn-lt"/>
              </a:rPr>
              <a:t>9.2 </a:t>
            </a:r>
            <a:r>
              <a:rPr lang="en-US" sz="2400" dirty="0">
                <a:latin typeface="+mn-lt"/>
              </a:rPr>
              <a:t>streaming </a:t>
            </a:r>
            <a:r>
              <a:rPr lang="en-US" sz="2400" b="1" dirty="0">
                <a:latin typeface="+mn-lt"/>
              </a:rPr>
              <a:t>stored</a:t>
            </a:r>
            <a:r>
              <a:rPr lang="en-US" sz="2400" dirty="0">
                <a:latin typeface="+mn-lt"/>
              </a:rPr>
              <a:t> video</a:t>
            </a:r>
          </a:p>
          <a:p>
            <a:pPr marL="0" indent="0">
              <a:buNone/>
            </a:pPr>
            <a:r>
              <a:rPr lang="en-US" sz="2400" b="1" dirty="0">
                <a:solidFill>
                  <a:schemeClr val="tx2"/>
                </a:solidFill>
                <a:latin typeface="+mn-lt"/>
              </a:rPr>
              <a:t>9.3</a:t>
            </a:r>
            <a:r>
              <a:rPr lang="en-US" sz="2400" dirty="0">
                <a:latin typeface="+mn-lt"/>
              </a:rPr>
              <a:t> </a:t>
            </a:r>
            <a:r>
              <a:rPr lang="en-US" sz="2400" dirty="0" smtClean="0">
                <a:latin typeface="+mn-lt"/>
              </a:rPr>
              <a:t>voice-over-I</a:t>
            </a:r>
            <a:r>
              <a:rPr lang="en-US" sz="100" dirty="0" smtClean="0">
                <a:latin typeface="+mn-lt"/>
              </a:rPr>
              <a:t> </a:t>
            </a:r>
            <a:r>
              <a:rPr lang="en-US" sz="2400" dirty="0" smtClean="0">
                <a:latin typeface="+mn-lt"/>
              </a:rPr>
              <a:t>P</a:t>
            </a:r>
            <a:endParaRPr lang="en-US" sz="2400" dirty="0">
              <a:latin typeface="+mn-lt"/>
            </a:endParaRPr>
          </a:p>
          <a:p>
            <a:pPr marL="0" indent="0">
              <a:buNone/>
            </a:pPr>
            <a:r>
              <a:rPr lang="en-US" sz="2400" b="1" dirty="0">
                <a:solidFill>
                  <a:schemeClr val="tx2"/>
                </a:solidFill>
                <a:latin typeface="+mn-lt"/>
              </a:rPr>
              <a:t>9.4</a:t>
            </a:r>
            <a:r>
              <a:rPr lang="en-US" sz="2400" dirty="0">
                <a:latin typeface="+mn-lt"/>
              </a:rPr>
              <a:t> protocols for </a:t>
            </a:r>
            <a:r>
              <a:rPr lang="en-US" sz="2400" b="1" dirty="0">
                <a:latin typeface="+mn-lt"/>
              </a:rPr>
              <a:t>real-time</a:t>
            </a:r>
            <a:r>
              <a:rPr lang="en-US" sz="2400" dirty="0">
                <a:latin typeface="+mn-lt"/>
              </a:rPr>
              <a:t> conversational applications</a:t>
            </a:r>
          </a:p>
          <a:p>
            <a:pPr marL="0" indent="0">
              <a:buNone/>
            </a:pPr>
            <a:r>
              <a:rPr lang="en-US" sz="2400" b="1" dirty="0">
                <a:solidFill>
                  <a:schemeClr val="tx2"/>
                </a:solidFill>
                <a:latin typeface="+mn-lt"/>
              </a:rPr>
              <a:t>9.5</a:t>
            </a:r>
            <a:r>
              <a:rPr lang="en-US" sz="2400" dirty="0">
                <a:latin typeface="+mn-lt"/>
              </a:rPr>
              <a:t> </a:t>
            </a:r>
            <a:r>
              <a:rPr lang="en-US" sz="2400" b="1" dirty="0">
                <a:latin typeface="+mn-lt"/>
              </a:rPr>
              <a:t>network support for </a:t>
            </a:r>
            <a:r>
              <a:rPr lang="en-US" sz="2400" b="1" dirty="0" smtClean="0">
                <a:latin typeface="+mn-lt"/>
              </a:rPr>
              <a:t>multimedia</a:t>
            </a:r>
            <a:endParaRPr lang="en-US" sz="2400" b="1" dirty="0">
              <a:latin typeface="+mn-lt"/>
            </a:endParaRPr>
          </a:p>
        </p:txBody>
      </p:sp>
    </p:spTree>
    <p:extLst>
      <p:ext uri="{BB962C8B-B14F-4D97-AF65-F5344CB8AC3E}">
        <p14:creationId xmlns:p14="http://schemas.microsoft.com/office/powerpoint/2010/main" val="194193902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cs typeface="+mj-cs"/>
              </a:rPr>
              <a:t>Network Support for Multimedia</a:t>
            </a:r>
            <a:endParaRPr lang="en-US" sz="2000" b="0" dirty="0">
              <a:latin typeface="Times New Roman" panose="02020603050405020304" pitchFamily="18" charset="0"/>
              <a:cs typeface="+mj-cs"/>
            </a:endParaRPr>
          </a:p>
        </p:txBody>
      </p:sp>
      <p:graphicFrame>
        <p:nvGraphicFramePr>
          <p:cNvPr id="3" name="Table 2"/>
          <p:cNvGraphicFramePr>
            <a:graphicFrameLocks noGrp="1"/>
          </p:cNvGraphicFramePr>
          <p:nvPr>
            <p:extLst>
              <p:ext uri="{D42A27DB-BD31-4B8C-83A1-F6EECF244321}">
                <p14:modId xmlns:p14="http://schemas.microsoft.com/office/powerpoint/2010/main" val="188651994"/>
              </p:ext>
            </p:extLst>
          </p:nvPr>
        </p:nvGraphicFramePr>
        <p:xfrm>
          <a:off x="539496" y="2011518"/>
          <a:ext cx="8257033" cy="3072898"/>
        </p:xfrm>
        <a:graphic>
          <a:graphicData uri="http://schemas.openxmlformats.org/drawingml/2006/table">
            <a:tbl>
              <a:tblPr firstRow="1" bandRow="1">
                <a:tableStyleId>{40F9630F-82C1-40B7-BC3A-925EFCFF5E92}</a:tableStyleId>
              </a:tblPr>
              <a:tblGrid>
                <a:gridCol w="1600853">
                  <a:extLst>
                    <a:ext uri="{9D8B030D-6E8A-4147-A177-3AD203B41FA5}">
                      <a16:colId xmlns:a16="http://schemas.microsoft.com/office/drawing/2014/main" val="3598894311"/>
                    </a:ext>
                  </a:extLst>
                </a:gridCol>
                <a:gridCol w="1233787">
                  <a:extLst>
                    <a:ext uri="{9D8B030D-6E8A-4147-A177-3AD203B41FA5}">
                      <a16:colId xmlns:a16="http://schemas.microsoft.com/office/drawing/2014/main" val="4030926147"/>
                    </a:ext>
                  </a:extLst>
                </a:gridCol>
                <a:gridCol w="1289304">
                  <a:extLst>
                    <a:ext uri="{9D8B030D-6E8A-4147-A177-3AD203B41FA5}">
                      <a16:colId xmlns:a16="http://schemas.microsoft.com/office/drawing/2014/main" val="778572435"/>
                    </a:ext>
                  </a:extLst>
                </a:gridCol>
                <a:gridCol w="1549255">
                  <a:extLst>
                    <a:ext uri="{9D8B030D-6E8A-4147-A177-3AD203B41FA5}">
                      <a16:colId xmlns:a16="http://schemas.microsoft.com/office/drawing/2014/main" val="4048262827"/>
                    </a:ext>
                  </a:extLst>
                </a:gridCol>
                <a:gridCol w="1357449">
                  <a:extLst>
                    <a:ext uri="{9D8B030D-6E8A-4147-A177-3AD203B41FA5}">
                      <a16:colId xmlns:a16="http://schemas.microsoft.com/office/drawing/2014/main" val="1062911529"/>
                    </a:ext>
                  </a:extLst>
                </a:gridCol>
                <a:gridCol w="1226385">
                  <a:extLst>
                    <a:ext uri="{9D8B030D-6E8A-4147-A177-3AD203B41FA5}">
                      <a16:colId xmlns:a16="http://schemas.microsoft.com/office/drawing/2014/main" val="4025416834"/>
                    </a:ext>
                  </a:extLst>
                </a:gridCol>
              </a:tblGrid>
              <a:tr h="436208">
                <a:tc>
                  <a:txBody>
                    <a:bodyPr/>
                    <a:lstStyle/>
                    <a:p>
                      <a:r>
                        <a:rPr lang="en-US" sz="1400" b="1" i="0" u="none" strike="noStrike" cap="none" baseline="0" dirty="0" smtClean="0">
                          <a:solidFill>
                            <a:schemeClr val="dk1"/>
                          </a:solidFill>
                          <a:latin typeface="+mn-lt"/>
                          <a:ea typeface="Arial"/>
                          <a:cs typeface="Arial"/>
                          <a:sym typeface="Arial"/>
                        </a:rPr>
                        <a:t>Approach</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i="0" u="none" strike="noStrike" cap="none" baseline="0" dirty="0" smtClean="0">
                          <a:solidFill>
                            <a:schemeClr val="dk1"/>
                          </a:solidFill>
                          <a:latin typeface="+mn-lt"/>
                          <a:ea typeface="Arial"/>
                          <a:cs typeface="Arial"/>
                          <a:sym typeface="Arial"/>
                        </a:rPr>
                        <a:t>Granularity</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i="0" u="none" strike="noStrike" cap="none" baseline="0" dirty="0" smtClean="0">
                          <a:solidFill>
                            <a:schemeClr val="dk1"/>
                          </a:solidFill>
                          <a:latin typeface="+mn-lt"/>
                          <a:ea typeface="Arial"/>
                          <a:cs typeface="Arial"/>
                          <a:sym typeface="Arial"/>
                        </a:rPr>
                        <a:t>Guarantee</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i="0" u="none" strike="noStrike" cap="none" baseline="0" dirty="0" smtClean="0">
                          <a:solidFill>
                            <a:schemeClr val="dk1"/>
                          </a:solidFill>
                          <a:latin typeface="+mn-lt"/>
                          <a:ea typeface="Arial"/>
                          <a:cs typeface="Arial"/>
                          <a:sym typeface="Arial"/>
                        </a:rPr>
                        <a:t>Mechanisms</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i="0" u="none" strike="noStrike" cap="none" baseline="0" dirty="0" smtClean="0">
                          <a:solidFill>
                            <a:schemeClr val="dk1"/>
                          </a:solidFill>
                          <a:latin typeface="+mn-lt"/>
                          <a:ea typeface="Arial"/>
                          <a:cs typeface="Arial"/>
                          <a:sym typeface="Arial"/>
                        </a:rPr>
                        <a:t>Complexity</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i="0" u="none" strike="noStrike" cap="none" baseline="0" dirty="0" smtClean="0">
                          <a:solidFill>
                            <a:schemeClr val="dk1"/>
                          </a:solidFill>
                          <a:latin typeface="+mn-lt"/>
                          <a:ea typeface="Arial"/>
                          <a:cs typeface="Arial"/>
                          <a:sym typeface="Arial"/>
                        </a:rPr>
                        <a:t>Deployed?</a:t>
                      </a:r>
                      <a:endParaRPr lang="en-US" sz="14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543794"/>
                  </a:ext>
                </a:extLst>
              </a:tr>
              <a:tr h="615163">
                <a:tc>
                  <a:txBody>
                    <a:bodyPr/>
                    <a:lstStyle/>
                    <a:p>
                      <a:r>
                        <a:rPr lang="en-US" sz="1400" b="0" i="0" u="none" strike="noStrike" cap="none" baseline="0" dirty="0" smtClean="0">
                          <a:solidFill>
                            <a:schemeClr val="dk1"/>
                          </a:solidFill>
                          <a:latin typeface="+mn-lt"/>
                          <a:ea typeface="Arial"/>
                          <a:cs typeface="Arial"/>
                          <a:sym typeface="Arial"/>
                        </a:rPr>
                        <a:t>Making the best of best effort service</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All traffic treated equally</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None, or soft</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latin typeface="+mn-lt"/>
                        </a:rPr>
                        <a:t>No network</a:t>
                      </a:r>
                      <a:r>
                        <a:rPr lang="en-US" sz="1400" baseline="0" dirty="0" smtClean="0">
                          <a:latin typeface="+mn-lt"/>
                        </a:rPr>
                        <a:t> support (all at application)</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cs typeface="Arial"/>
                          <a:sym typeface="Arial"/>
                        </a:rPr>
                        <a:t>low</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everywhere</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2143282"/>
                  </a:ext>
                </a:extLst>
              </a:tr>
              <a:tr h="908122">
                <a:tc>
                  <a:txBody>
                    <a:bodyPr/>
                    <a:lstStyle/>
                    <a:p>
                      <a:r>
                        <a:rPr lang="en-US" sz="1400" b="0" i="0" u="none" strike="noStrike" cap="none" baseline="0" dirty="0" smtClean="0">
                          <a:solidFill>
                            <a:schemeClr val="dk1"/>
                          </a:solidFill>
                          <a:latin typeface="+mn-lt"/>
                          <a:ea typeface="Arial"/>
                          <a:cs typeface="Arial"/>
                          <a:sym typeface="Arial"/>
                        </a:rPr>
                        <a:t>Differentiated service</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latin typeface="+mn-lt"/>
                        </a:rPr>
                        <a:t>Traffic</a:t>
                      </a:r>
                    </a:p>
                    <a:p>
                      <a:r>
                        <a:rPr lang="en-US" sz="1400" dirty="0" smtClean="0">
                          <a:latin typeface="+mn-lt"/>
                        </a:rPr>
                        <a:t>“class”</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None, of soft</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Packet marking,</a:t>
                      </a:r>
                    </a:p>
                    <a:p>
                      <a:r>
                        <a:rPr lang="en-US" sz="1400" b="0" i="0" u="none" strike="noStrike" cap="none" baseline="0" dirty="0" smtClean="0">
                          <a:solidFill>
                            <a:schemeClr val="dk1"/>
                          </a:solidFill>
                          <a:latin typeface="+mn-lt"/>
                          <a:ea typeface="Arial"/>
                          <a:cs typeface="Arial"/>
                          <a:sym typeface="Arial"/>
                        </a:rPr>
                        <a:t>scheduling, policing.</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med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baseline="0" dirty="0" smtClean="0">
                          <a:solidFill>
                            <a:schemeClr val="dk1"/>
                          </a:solidFill>
                          <a:latin typeface="+mn-lt"/>
                          <a:ea typeface="Arial"/>
                          <a:cs typeface="Arial"/>
                          <a:sym typeface="Arial"/>
                        </a:rPr>
                        <a:t>some</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1506833"/>
                  </a:ext>
                </a:extLst>
              </a:tr>
              <a:tr h="997048">
                <a:tc>
                  <a:txBody>
                    <a:bodyPr/>
                    <a:lstStyle/>
                    <a:p>
                      <a:r>
                        <a:rPr lang="en-US" sz="1400" dirty="0" smtClean="0">
                          <a:latin typeface="+mn-lt"/>
                        </a:rPr>
                        <a:t>Per-connection </a:t>
                      </a:r>
                    </a:p>
                    <a:p>
                      <a:r>
                        <a:rPr lang="en-US" sz="1400" dirty="0" smtClean="0">
                          <a:latin typeface="+mn-lt"/>
                        </a:rPr>
                        <a:t>Q</a:t>
                      </a:r>
                      <a:r>
                        <a:rPr lang="en-US" sz="100" dirty="0" smtClean="0">
                          <a:latin typeface="+mn-lt"/>
                        </a:rPr>
                        <a:t> </a:t>
                      </a:r>
                      <a:r>
                        <a:rPr lang="en-US" sz="1400" dirty="0" smtClean="0">
                          <a:latin typeface="+mn-lt"/>
                        </a:rPr>
                        <a:t>o</a:t>
                      </a:r>
                      <a:r>
                        <a:rPr lang="en-US" sz="100" dirty="0" smtClean="0">
                          <a:latin typeface="+mn-lt"/>
                        </a:rPr>
                        <a:t> </a:t>
                      </a:r>
                      <a:r>
                        <a:rPr lang="en-US" sz="1400" dirty="0" smtClean="0">
                          <a:latin typeface="+mn-lt"/>
                        </a:rPr>
                        <a:t>s</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u="none" strike="noStrike" cap="none" dirty="0" smtClean="0">
                          <a:solidFill>
                            <a:schemeClr val="dk1"/>
                          </a:solidFill>
                          <a:latin typeface="+mn-lt"/>
                          <a:ea typeface="Arial"/>
                          <a:cs typeface="Arial"/>
                          <a:sym typeface="Arial"/>
                        </a:rPr>
                        <a:t>Per-connection</a:t>
                      </a:r>
                    </a:p>
                    <a:p>
                      <a:r>
                        <a:rPr lang="en-US" sz="1400" b="0" i="0" u="none" strike="noStrike" cap="none" dirty="0" smtClean="0">
                          <a:solidFill>
                            <a:schemeClr val="dk1"/>
                          </a:solidFill>
                          <a:latin typeface="+mn-lt"/>
                          <a:cs typeface="Arial"/>
                          <a:sym typeface="Arial"/>
                        </a:rPr>
                        <a:t>flow</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latin typeface="+mn-lt"/>
                        </a:rPr>
                        <a:t>Soft or hard after flow</a:t>
                      </a:r>
                      <a:r>
                        <a:rPr lang="en-US" sz="1400" baseline="0" dirty="0" smtClean="0">
                          <a:latin typeface="+mn-lt"/>
                        </a:rPr>
                        <a:t> admitted</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latin typeface="+mn-lt"/>
                        </a:rPr>
                        <a:t>Packet market,</a:t>
                      </a:r>
                      <a:r>
                        <a:rPr lang="en-US" sz="1400" b="0" i="0" u="none" strike="noStrike" cap="none" baseline="0" dirty="0" smtClean="0">
                          <a:solidFill>
                            <a:schemeClr val="dk1"/>
                          </a:solidFill>
                          <a:latin typeface="+mn-lt"/>
                          <a:ea typeface="Arial"/>
                          <a:cs typeface="Arial"/>
                          <a:sym typeface="Arial"/>
                        </a:rPr>
                        <a:t> scheduling policing, call admission </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latin typeface="+mn-lt"/>
                        </a:rPr>
                        <a:t>high </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latin typeface="+mn-lt"/>
                        </a:rPr>
                        <a:t>little to none</a:t>
                      </a:r>
                      <a:endParaRPr lang="en-US" sz="1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4670587"/>
                  </a:ext>
                </a:extLst>
              </a:tr>
            </a:tbl>
          </a:graphicData>
        </a:graphic>
      </p:graphicFrame>
    </p:spTree>
    <p:extLst>
      <p:ext uri="{BB962C8B-B14F-4D97-AF65-F5344CB8AC3E}">
        <p14:creationId xmlns:p14="http://schemas.microsoft.com/office/powerpoint/2010/main" val="259349861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cs typeface="+mj-cs"/>
              </a:rPr>
              <a:t>Dimensioning Best Effort Networks</a:t>
            </a:r>
            <a:endParaRPr lang="en-US" dirty="0">
              <a:latin typeface="Times New Roman" panose="02020603050405020304" pitchFamily="18" charset="0"/>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2200" b="1" dirty="0" smtClean="0">
                <a:solidFill>
                  <a:srgbClr val="000000"/>
                </a:solidFill>
                <a:latin typeface="Arial (Body)"/>
              </a:rPr>
              <a:t>approach: </a:t>
            </a:r>
            <a:r>
              <a:rPr lang="en-US" sz="2200" dirty="0" smtClean="0">
                <a:solidFill>
                  <a:srgbClr val="000000"/>
                </a:solidFill>
                <a:latin typeface="Arial (Body)"/>
              </a:rPr>
              <a:t>deploy enough link capacity so that congestion doesn’t occur, multimedia traffic flows without delay or loss</a:t>
            </a:r>
          </a:p>
          <a:p>
            <a:pPr marL="741553" lvl="1" indent="-284353" eaLnBrk="0" fontAlgn="base" hangingPunct="0">
              <a:spcAft>
                <a:spcPct val="0"/>
              </a:spcAft>
              <a:buFont typeface="Arial" panose="020B0604020202020204" pitchFamily="34" charset="0"/>
              <a:buChar char="–"/>
              <a:defRPr/>
            </a:pPr>
            <a:r>
              <a:rPr lang="en-US" sz="2200" dirty="0" smtClean="0">
                <a:solidFill>
                  <a:srgbClr val="000000"/>
                </a:solidFill>
                <a:latin typeface="Arial (Body)"/>
              </a:rPr>
              <a:t>low complexity of network mechanisms (use current “best effort” network)</a:t>
            </a:r>
          </a:p>
          <a:p>
            <a:pPr marL="741553" lvl="1" indent="-284353" eaLnBrk="0" fontAlgn="base" hangingPunct="0">
              <a:spcAft>
                <a:spcPct val="0"/>
              </a:spcAft>
              <a:buFont typeface="Arial" panose="020B0604020202020204" pitchFamily="34" charset="0"/>
              <a:buChar char="–"/>
              <a:defRPr/>
            </a:pPr>
            <a:r>
              <a:rPr lang="en-US" sz="2200" dirty="0" smtClean="0">
                <a:solidFill>
                  <a:srgbClr val="000000"/>
                </a:solidFill>
                <a:latin typeface="Arial (Body)"/>
              </a:rPr>
              <a:t>high bandwidth costs</a:t>
            </a:r>
          </a:p>
          <a:p>
            <a:pPr marL="255651" lvl="0" indent="-255651" eaLnBrk="0" fontAlgn="base" hangingPunct="0">
              <a:spcAft>
                <a:spcPct val="0"/>
              </a:spcAft>
              <a:buFont typeface="Arial" panose="020B0604020202020204" pitchFamily="34" charset="0"/>
              <a:buChar char="•"/>
              <a:defRPr/>
            </a:pPr>
            <a:r>
              <a:rPr lang="en-US" sz="2200" dirty="0" smtClean="0">
                <a:solidFill>
                  <a:srgbClr val="000000"/>
                </a:solidFill>
                <a:latin typeface="Arial (Body)"/>
              </a:rPr>
              <a:t>challenges:</a:t>
            </a:r>
          </a:p>
          <a:p>
            <a:pPr marL="741553" lvl="1" indent="-284353" eaLnBrk="0" fontAlgn="base" hangingPunct="0">
              <a:spcAft>
                <a:spcPct val="0"/>
              </a:spcAft>
              <a:buFont typeface="Arial" panose="020B0604020202020204" pitchFamily="34" charset="0"/>
              <a:buChar char="–"/>
              <a:defRPr/>
            </a:pPr>
            <a:r>
              <a:rPr lang="en-US" sz="2200" b="1" dirty="0" smtClean="0">
                <a:solidFill>
                  <a:srgbClr val="000000"/>
                </a:solidFill>
                <a:latin typeface="Arial (Body)"/>
              </a:rPr>
              <a:t>network dimensioning: </a:t>
            </a:r>
            <a:r>
              <a:rPr lang="en-US" sz="2200" dirty="0" smtClean="0">
                <a:solidFill>
                  <a:srgbClr val="000000"/>
                </a:solidFill>
                <a:latin typeface="Arial (Body)"/>
              </a:rPr>
              <a:t>how much bandwidth is “enough?”</a:t>
            </a:r>
          </a:p>
          <a:p>
            <a:pPr marL="741553" lvl="1" indent="-284353" eaLnBrk="0" fontAlgn="base" hangingPunct="0">
              <a:spcAft>
                <a:spcPct val="0"/>
              </a:spcAft>
              <a:buFont typeface="Arial" panose="020B0604020202020204" pitchFamily="34" charset="0"/>
              <a:buChar char="–"/>
              <a:defRPr/>
            </a:pPr>
            <a:r>
              <a:rPr lang="en-US" sz="2200" b="1" dirty="0" smtClean="0">
                <a:solidFill>
                  <a:srgbClr val="000000"/>
                </a:solidFill>
                <a:latin typeface="Arial (Body)"/>
              </a:rPr>
              <a:t>estimating network traffic demand: </a:t>
            </a:r>
            <a:r>
              <a:rPr lang="en-US" sz="2200" dirty="0" smtClean="0">
                <a:solidFill>
                  <a:srgbClr val="000000"/>
                </a:solidFill>
                <a:latin typeface="Arial (Body)"/>
              </a:rPr>
              <a:t>needed to determine how much bandwidth is “enough” (for that much traffic)</a:t>
            </a:r>
            <a:endParaRPr lang="en-US" sz="2200" dirty="0">
              <a:solidFill>
                <a:srgbClr val="000000"/>
              </a:solidFill>
              <a:latin typeface="Arial (Body)"/>
            </a:endParaRPr>
          </a:p>
        </p:txBody>
      </p:sp>
    </p:spTree>
    <p:extLst>
      <p:ext uri="{BB962C8B-B14F-4D97-AF65-F5344CB8AC3E}">
        <p14:creationId xmlns:p14="http://schemas.microsoft.com/office/powerpoint/2010/main" val="57892498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Providing Multiple Classes of Service</a:t>
            </a:r>
            <a:endParaRPr lang="en-US" dirty="0">
              <a:latin typeface="Times New Roman" panose="02020603050405020304" pitchFamily="18" charset="0"/>
            </a:endParaRPr>
          </a:p>
        </p:txBody>
      </p:sp>
      <p:sp>
        <p:nvSpPr>
          <p:cNvPr id="3" name="Content Placeholder 2"/>
          <p:cNvSpPr>
            <a:spLocks noGrp="1"/>
          </p:cNvSpPr>
          <p:nvPr>
            <p:ph type="body" idx="1"/>
          </p:nvPr>
        </p:nvSpPr>
        <p:spPr>
          <a:xfrm>
            <a:off x="457200" y="1600200"/>
            <a:ext cx="8074152" cy="2639154"/>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2200" dirty="0">
                <a:solidFill>
                  <a:srgbClr val="000000"/>
                </a:solidFill>
                <a:latin typeface="Arial (Body)"/>
              </a:rPr>
              <a:t>thus far: making the best of best effort service</a:t>
            </a:r>
          </a:p>
          <a:p>
            <a:pPr marL="741553" lvl="1" indent="-284353" eaLnBrk="0" fontAlgn="base" hangingPunct="0">
              <a:spcAft>
                <a:spcPct val="0"/>
              </a:spcAft>
              <a:buFont typeface="Arial" panose="020B0604020202020204" pitchFamily="34" charset="0"/>
              <a:buChar char="–"/>
              <a:defRPr/>
            </a:pPr>
            <a:r>
              <a:rPr lang="en-US" sz="2200" dirty="0">
                <a:solidFill>
                  <a:srgbClr val="000000"/>
                </a:solidFill>
                <a:latin typeface="Arial (Body)"/>
              </a:rPr>
              <a:t>one-size fits all service model</a:t>
            </a:r>
          </a:p>
          <a:p>
            <a:pPr marL="255651" lvl="0" indent="-255651" eaLnBrk="0" fontAlgn="base" hangingPunct="0">
              <a:spcAft>
                <a:spcPct val="0"/>
              </a:spcAft>
              <a:buFont typeface="Arial" panose="020B0604020202020204" pitchFamily="34" charset="0"/>
              <a:buChar char="•"/>
              <a:defRPr/>
            </a:pPr>
            <a:r>
              <a:rPr lang="en-US" sz="2200" dirty="0">
                <a:solidFill>
                  <a:srgbClr val="000000"/>
                </a:solidFill>
                <a:latin typeface="Arial (Body)"/>
              </a:rPr>
              <a:t>alternative: multiple classes of service</a:t>
            </a:r>
          </a:p>
          <a:p>
            <a:pPr marL="741553" lvl="1" indent="-284353" eaLnBrk="0" fontAlgn="base" hangingPunct="0">
              <a:spcAft>
                <a:spcPct val="0"/>
              </a:spcAft>
              <a:buFont typeface="Arial" panose="020B0604020202020204" pitchFamily="34" charset="0"/>
              <a:buChar char="–"/>
              <a:defRPr/>
            </a:pPr>
            <a:r>
              <a:rPr lang="en-US" sz="2200" dirty="0">
                <a:solidFill>
                  <a:srgbClr val="000000"/>
                </a:solidFill>
                <a:latin typeface="Arial (Body)"/>
              </a:rPr>
              <a:t>partition traffic into classes</a:t>
            </a:r>
          </a:p>
          <a:p>
            <a:pPr marL="741553" lvl="1" indent="-284353" eaLnBrk="0" fontAlgn="base" hangingPunct="0">
              <a:spcAft>
                <a:spcPct val="0"/>
              </a:spcAft>
              <a:buFont typeface="Arial" panose="020B0604020202020204" pitchFamily="34" charset="0"/>
              <a:buChar char="–"/>
              <a:defRPr/>
            </a:pPr>
            <a:r>
              <a:rPr lang="en-US" sz="2200" dirty="0">
                <a:solidFill>
                  <a:srgbClr val="000000"/>
                </a:solidFill>
                <a:latin typeface="Arial (Body)"/>
              </a:rPr>
              <a:t>network treats different classes of traffic </a:t>
            </a:r>
            <a:r>
              <a:rPr lang="en-US" sz="2200" dirty="0" smtClean="0">
                <a:solidFill>
                  <a:srgbClr val="000000"/>
                </a:solidFill>
                <a:latin typeface="Arial (Body)"/>
              </a:rPr>
              <a:t>differently (analogy</a:t>
            </a:r>
            <a:r>
              <a:rPr lang="en-US" sz="2200" dirty="0">
                <a:solidFill>
                  <a:srgbClr val="000000"/>
                </a:solidFill>
                <a:latin typeface="Arial (Body)"/>
              </a:rPr>
              <a:t>: </a:t>
            </a:r>
            <a:r>
              <a:rPr lang="en-US" sz="2200" dirty="0" smtClean="0">
                <a:solidFill>
                  <a:srgbClr val="000000"/>
                </a:solidFill>
                <a:latin typeface="Arial (Body)"/>
              </a:rPr>
              <a:t>V</a:t>
            </a:r>
            <a:r>
              <a:rPr lang="en-US" sz="100" dirty="0" smtClean="0">
                <a:solidFill>
                  <a:srgbClr val="000000"/>
                </a:solidFill>
                <a:latin typeface="Arial (Body)"/>
              </a:rPr>
              <a:t> </a:t>
            </a:r>
            <a:r>
              <a:rPr lang="en-US" sz="2200" dirty="0" smtClean="0">
                <a:solidFill>
                  <a:srgbClr val="000000"/>
                </a:solidFill>
                <a:latin typeface="Arial (Body)"/>
              </a:rPr>
              <a:t>I</a:t>
            </a:r>
            <a:r>
              <a:rPr lang="en-US" sz="100" dirty="0" smtClean="0">
                <a:solidFill>
                  <a:srgbClr val="000000"/>
                </a:solidFill>
                <a:latin typeface="Arial (Body)"/>
              </a:rPr>
              <a:t> </a:t>
            </a:r>
            <a:r>
              <a:rPr lang="en-US" sz="2200" dirty="0" smtClean="0">
                <a:solidFill>
                  <a:srgbClr val="000000"/>
                </a:solidFill>
                <a:latin typeface="Arial (Body)"/>
              </a:rPr>
              <a:t>P service </a:t>
            </a:r>
            <a:r>
              <a:rPr lang="en-US" sz="2200" dirty="0">
                <a:solidFill>
                  <a:srgbClr val="000000"/>
                </a:solidFill>
                <a:latin typeface="Arial (Body)"/>
              </a:rPr>
              <a:t>versus regular service)</a:t>
            </a:r>
          </a:p>
        </p:txBody>
      </p:sp>
      <p:sp>
        <p:nvSpPr>
          <p:cNvPr id="4" name="Content Placeholder 3"/>
          <p:cNvSpPr>
            <a:spLocks noGrp="1"/>
          </p:cNvSpPr>
          <p:nvPr>
            <p:ph type="body" idx="2"/>
          </p:nvPr>
        </p:nvSpPr>
        <p:spPr>
          <a:xfrm>
            <a:off x="457200" y="4245036"/>
            <a:ext cx="3502152" cy="2069767"/>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2200" kern="1200" dirty="0">
                <a:solidFill>
                  <a:srgbClr val="000000"/>
                </a:solidFill>
                <a:latin typeface="Arial (Body)"/>
              </a:rPr>
              <a:t>granularity: differential service among multiple classes, </a:t>
            </a:r>
            <a:r>
              <a:rPr lang="en-US" sz="2200" b="1" kern="1200" dirty="0">
                <a:solidFill>
                  <a:srgbClr val="000000"/>
                </a:solidFill>
                <a:latin typeface="Arial (Body)"/>
              </a:rPr>
              <a:t>not among individual connections</a:t>
            </a:r>
          </a:p>
          <a:p>
            <a:pPr marL="255651" lvl="0" indent="-255651" eaLnBrk="0" fontAlgn="base" hangingPunct="0">
              <a:spcAft>
                <a:spcPct val="0"/>
              </a:spcAft>
              <a:buFont typeface="Arial" panose="020B0604020202020204" pitchFamily="34" charset="0"/>
              <a:buChar char="•"/>
              <a:defRPr/>
            </a:pPr>
            <a:r>
              <a:rPr lang="en-US" sz="2200" kern="1200" dirty="0">
                <a:solidFill>
                  <a:srgbClr val="000000"/>
                </a:solidFill>
                <a:latin typeface="Arial (Body)"/>
              </a:rPr>
              <a:t>history: </a:t>
            </a:r>
            <a:r>
              <a:rPr lang="en-US" sz="2200" kern="1200" dirty="0" smtClean="0">
                <a:solidFill>
                  <a:srgbClr val="000000"/>
                </a:solidFill>
                <a:latin typeface="Arial (Body)"/>
              </a:rPr>
              <a:t>T</a:t>
            </a:r>
            <a:r>
              <a:rPr lang="en-US" sz="100" kern="1200" dirty="0" smtClean="0">
                <a:solidFill>
                  <a:srgbClr val="000000"/>
                </a:solidFill>
                <a:latin typeface="Arial (Body)"/>
              </a:rPr>
              <a:t> </a:t>
            </a:r>
            <a:r>
              <a:rPr lang="en-US" sz="2200" kern="1200" dirty="0" smtClean="0">
                <a:solidFill>
                  <a:srgbClr val="000000"/>
                </a:solidFill>
                <a:latin typeface="Arial (Body)"/>
              </a:rPr>
              <a:t>o</a:t>
            </a:r>
            <a:r>
              <a:rPr lang="en-US" sz="100" kern="1200" dirty="0" smtClean="0">
                <a:solidFill>
                  <a:srgbClr val="000000"/>
                </a:solidFill>
                <a:latin typeface="Arial (Body)"/>
              </a:rPr>
              <a:t> </a:t>
            </a:r>
            <a:r>
              <a:rPr lang="en-US" sz="2200" kern="1200" dirty="0" smtClean="0">
                <a:solidFill>
                  <a:srgbClr val="000000"/>
                </a:solidFill>
                <a:latin typeface="Arial (Body)"/>
              </a:rPr>
              <a:t>S </a:t>
            </a:r>
            <a:r>
              <a:rPr lang="en-US" sz="2200" kern="1200" dirty="0">
                <a:solidFill>
                  <a:srgbClr val="000000"/>
                </a:solidFill>
                <a:latin typeface="Arial (Body)"/>
              </a:rPr>
              <a:t>bits</a:t>
            </a:r>
          </a:p>
        </p:txBody>
      </p:sp>
      <p:pic>
        <p:nvPicPr>
          <p:cNvPr id="7" name="Picture 6" descr="There are 6 linked routers in an internet group. A packet outside of the group, 0 1 1 1, moves toward the left most rout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0037" y="4609225"/>
            <a:ext cx="4065899" cy="1558400"/>
          </a:xfrm>
          <a:prstGeom prst="rect">
            <a:avLst/>
          </a:prstGeom>
        </p:spPr>
      </p:pic>
    </p:spTree>
    <p:extLst>
      <p:ext uri="{BB962C8B-B14F-4D97-AF65-F5344CB8AC3E}">
        <p14:creationId xmlns:p14="http://schemas.microsoft.com/office/powerpoint/2010/main" val="13279488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543"/>
            <a:ext cx="8229600" cy="707856"/>
          </a:xfrm>
        </p:spPr>
        <p:txBody>
          <a:bodyPr tIns="91425" anchor="b">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Multiple Classes of Service: Scenario</a:t>
            </a:r>
            <a:endParaRPr lang="en-US" dirty="0">
              <a:latin typeface="Times New Roman" panose="02020603050405020304" pitchFamily="18" charset="0"/>
            </a:endParaRPr>
          </a:p>
        </p:txBody>
      </p:sp>
      <p:pic>
        <p:nvPicPr>
          <p:cNvPr id="20" name="Picture 19" descr="2 routers are linked, R 1 and R 2. Each router is linked to 2 P Cs. R 1, P Cs H 1 and H 2. R 2, P Cs H 3 and H 4. A line from H 1 goes through R 1 and R 2, to H 3. A line from H 2 goes through R 1 and R 2, to H 4. This is 1.5 Megabits per second link. R 1 is divided in half horizontally. Between the parts is a queue with 4 parts. R 1 output interface queu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037" y="1905955"/>
            <a:ext cx="8205927" cy="3078747"/>
          </a:xfrm>
          <a:prstGeom prst="rect">
            <a:avLst/>
          </a:prstGeom>
        </p:spPr>
      </p:pic>
    </p:spTree>
    <p:extLst>
      <p:ext uri="{BB962C8B-B14F-4D97-AF65-F5344CB8AC3E}">
        <p14:creationId xmlns:p14="http://schemas.microsoft.com/office/powerpoint/2010/main" val="66140108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Scenario 1: Mixed H</a:t>
            </a:r>
            <a:r>
              <a:rPr lang="en-US" sz="100" dirty="0" smtClean="0">
                <a:latin typeface="Times New Roman" panose="02020603050405020304" pitchFamily="18" charset="0"/>
              </a:rPr>
              <a:t> </a:t>
            </a:r>
            <a:r>
              <a:rPr lang="en-US" dirty="0" smtClean="0">
                <a:latin typeface="Times New Roman" panose="02020603050405020304" pitchFamily="18" charset="0"/>
              </a:rPr>
              <a:t>T</a:t>
            </a:r>
            <a:r>
              <a:rPr lang="en-US" sz="100" dirty="0" smtClean="0">
                <a:latin typeface="Times New Roman" panose="02020603050405020304" pitchFamily="18" charset="0"/>
              </a:rPr>
              <a:t> </a:t>
            </a:r>
            <a:r>
              <a:rPr lang="en-US" dirty="0" smtClean="0">
                <a:latin typeface="Times New Roman" panose="02020603050405020304" pitchFamily="18" charset="0"/>
              </a:rPr>
              <a:t>T</a:t>
            </a:r>
            <a:r>
              <a:rPr lang="en-US" sz="100" dirty="0" smtClean="0">
                <a:latin typeface="Times New Roman" panose="02020603050405020304" pitchFamily="18" charset="0"/>
              </a:rPr>
              <a:t> </a:t>
            </a:r>
            <a:r>
              <a:rPr lang="en-US" dirty="0" smtClean="0">
                <a:latin typeface="Times New Roman" panose="02020603050405020304" pitchFamily="18" charset="0"/>
              </a:rPr>
              <a:t>P and Voip</a:t>
            </a:r>
            <a:endParaRPr lang="en-US" dirty="0">
              <a:latin typeface="Times New Roman" panose="02020603050405020304" pitchFamily="18" charset="0"/>
            </a:endParaRPr>
          </a:p>
        </p:txBody>
      </p:sp>
      <p:sp>
        <p:nvSpPr>
          <p:cNvPr id="3" name="Content Placeholder 2"/>
          <p:cNvSpPr>
            <a:spLocks noGrp="1"/>
          </p:cNvSpPr>
          <p:nvPr>
            <p:ph type="body" idx="1"/>
          </p:nvPr>
        </p:nvSpPr>
        <p:spPr>
          <a:xfrm>
            <a:off x="457200" y="1600200"/>
            <a:ext cx="8229600" cy="1446520"/>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example: </a:t>
            </a:r>
            <a:r>
              <a:rPr lang="en-US" sz="2400" dirty="0" smtClean="0">
                <a:solidFill>
                  <a:srgbClr val="000000"/>
                </a:solidFill>
                <a:latin typeface="Arial (Body)"/>
              </a:rPr>
              <a:t>1 M</a:t>
            </a:r>
            <a:r>
              <a:rPr lang="en-US" sz="100" dirty="0" smtClean="0">
                <a:solidFill>
                  <a:srgbClr val="000000"/>
                </a:solidFill>
                <a:latin typeface="Arial (Body)"/>
              </a:rPr>
              <a:t> </a:t>
            </a:r>
            <a:r>
              <a:rPr lang="en-US" sz="2400" dirty="0" smtClean="0">
                <a:solidFill>
                  <a:srgbClr val="000000"/>
                </a:solidFill>
                <a:latin typeface="Arial (Body)"/>
              </a:rPr>
              <a:t>b</a:t>
            </a:r>
            <a:r>
              <a:rPr lang="en-US" sz="100" dirty="0" smtClean="0">
                <a:solidFill>
                  <a:srgbClr val="000000"/>
                </a:solidFill>
                <a:latin typeface="Arial (Body)"/>
              </a:rPr>
              <a:t> </a:t>
            </a:r>
            <a:r>
              <a:rPr lang="en-US" sz="2400" dirty="0" smtClean="0">
                <a:solidFill>
                  <a:srgbClr val="000000"/>
                </a:solidFill>
                <a:latin typeface="Arial (Body)"/>
              </a:rPr>
              <a:t>p</a:t>
            </a:r>
            <a:r>
              <a:rPr lang="en-US" sz="100" dirty="0" smtClean="0">
                <a:solidFill>
                  <a:srgbClr val="000000"/>
                </a:solidFill>
                <a:latin typeface="Arial (Body)"/>
              </a:rPr>
              <a:t> </a:t>
            </a:r>
            <a:r>
              <a:rPr lang="en-US" sz="2400" dirty="0" smtClean="0">
                <a:solidFill>
                  <a:srgbClr val="000000"/>
                </a:solidFill>
                <a:latin typeface="Arial (Body)"/>
              </a:rPr>
              <a:t>s V</a:t>
            </a:r>
            <a:r>
              <a:rPr lang="en-US" sz="100" dirty="0" smtClean="0">
                <a:solidFill>
                  <a:srgbClr val="000000"/>
                </a:solidFill>
                <a:latin typeface="Arial (Body)"/>
              </a:rPr>
              <a:t> </a:t>
            </a:r>
            <a:r>
              <a:rPr lang="en-US" sz="2400" dirty="0" smtClean="0">
                <a:solidFill>
                  <a:srgbClr val="000000"/>
                </a:solidFill>
                <a:latin typeface="Arial (Body)"/>
              </a:rPr>
              <a:t>o</a:t>
            </a:r>
            <a:r>
              <a:rPr lang="en-US" sz="100" dirty="0" smtClean="0">
                <a:solidFill>
                  <a:srgbClr val="000000"/>
                </a:solidFill>
                <a:latin typeface="Arial (Body)"/>
              </a:rPr>
              <a:t> </a:t>
            </a:r>
            <a:r>
              <a:rPr lang="en-US" sz="2400" dirty="0" smtClean="0">
                <a:solidFill>
                  <a:srgbClr val="000000"/>
                </a:solidFill>
                <a:latin typeface="Arial (Body)"/>
              </a:rPr>
              <a:t>I</a:t>
            </a:r>
            <a:r>
              <a:rPr lang="en-US" sz="100" dirty="0" smtClean="0">
                <a:solidFill>
                  <a:srgbClr val="000000"/>
                </a:solidFill>
                <a:latin typeface="Arial (Body)"/>
              </a:rPr>
              <a:t> </a:t>
            </a:r>
            <a:r>
              <a:rPr lang="en-US" sz="2400" dirty="0" smtClean="0">
                <a:solidFill>
                  <a:srgbClr val="000000"/>
                </a:solidFill>
                <a:latin typeface="Arial (Body)"/>
              </a:rPr>
              <a:t>P</a:t>
            </a:r>
            <a:r>
              <a:rPr lang="en-US" sz="2400" dirty="0">
                <a:solidFill>
                  <a:srgbClr val="000000"/>
                </a:solidFill>
                <a:latin typeface="Arial (Body)"/>
              </a:rPr>
              <a:t>, </a:t>
            </a:r>
            <a:r>
              <a:rPr lang="en-US" sz="2400" dirty="0" smtClean="0">
                <a:solidFill>
                  <a:srgbClr val="000000"/>
                </a:solidFill>
                <a:latin typeface="Arial (Body)"/>
              </a:rPr>
              <a:t>H</a:t>
            </a:r>
            <a:r>
              <a:rPr lang="en-US" sz="100" dirty="0" smtClean="0">
                <a:solidFill>
                  <a:srgbClr val="000000"/>
                </a:solidFill>
                <a:latin typeface="Arial (Body)"/>
              </a:rPr>
              <a:t> </a:t>
            </a:r>
            <a:r>
              <a:rPr lang="en-US" sz="2400" dirty="0" smtClean="0">
                <a:solidFill>
                  <a:srgbClr val="000000"/>
                </a:solidFill>
                <a:latin typeface="Arial (Body)"/>
              </a:rPr>
              <a:t>T</a:t>
            </a:r>
            <a:r>
              <a:rPr lang="en-US" sz="100" dirty="0" smtClean="0">
                <a:solidFill>
                  <a:srgbClr val="000000"/>
                </a:solidFill>
                <a:latin typeface="Arial (Body)"/>
              </a:rPr>
              <a:t> </a:t>
            </a:r>
            <a:r>
              <a:rPr lang="en-US" sz="2400" dirty="0" smtClean="0">
                <a:solidFill>
                  <a:srgbClr val="000000"/>
                </a:solidFill>
                <a:latin typeface="Arial (Body)"/>
              </a:rPr>
              <a:t>T</a:t>
            </a:r>
            <a:r>
              <a:rPr lang="en-US" sz="100" dirty="0" smtClean="0">
                <a:solidFill>
                  <a:srgbClr val="000000"/>
                </a:solidFill>
                <a:latin typeface="Arial (Body)"/>
              </a:rPr>
              <a:t> </a:t>
            </a:r>
            <a:r>
              <a:rPr lang="en-US" sz="2400" dirty="0" smtClean="0">
                <a:solidFill>
                  <a:srgbClr val="000000"/>
                </a:solidFill>
                <a:latin typeface="Arial (Body)"/>
              </a:rPr>
              <a:t>P </a:t>
            </a:r>
            <a:r>
              <a:rPr lang="en-US" sz="2400" dirty="0">
                <a:solidFill>
                  <a:srgbClr val="000000"/>
                </a:solidFill>
                <a:latin typeface="Arial (Body)"/>
              </a:rPr>
              <a:t>share 1.5 </a:t>
            </a:r>
            <a:r>
              <a:rPr lang="en-US" sz="2400" dirty="0" smtClean="0">
                <a:solidFill>
                  <a:srgbClr val="000000"/>
                </a:solidFill>
                <a:latin typeface="Arial (Body)"/>
              </a:rPr>
              <a:t>M</a:t>
            </a:r>
            <a:r>
              <a:rPr lang="en-US" sz="100" dirty="0" smtClean="0">
                <a:solidFill>
                  <a:srgbClr val="000000"/>
                </a:solidFill>
                <a:latin typeface="Arial (Body)"/>
              </a:rPr>
              <a:t> </a:t>
            </a:r>
            <a:r>
              <a:rPr lang="en-US" sz="2400" dirty="0" smtClean="0">
                <a:solidFill>
                  <a:srgbClr val="000000"/>
                </a:solidFill>
                <a:latin typeface="Arial (Body)"/>
              </a:rPr>
              <a:t>b</a:t>
            </a:r>
            <a:r>
              <a:rPr lang="en-US" sz="100" dirty="0" smtClean="0">
                <a:solidFill>
                  <a:srgbClr val="000000"/>
                </a:solidFill>
                <a:latin typeface="Arial (Body)"/>
              </a:rPr>
              <a:t> </a:t>
            </a:r>
            <a:r>
              <a:rPr lang="en-US" sz="2400" dirty="0" smtClean="0">
                <a:solidFill>
                  <a:srgbClr val="000000"/>
                </a:solidFill>
                <a:latin typeface="Arial (Body)"/>
              </a:rPr>
              <a:t>p</a:t>
            </a:r>
            <a:r>
              <a:rPr lang="en-US" sz="100" dirty="0" smtClean="0">
                <a:solidFill>
                  <a:srgbClr val="000000"/>
                </a:solidFill>
                <a:latin typeface="Arial (Body)"/>
              </a:rPr>
              <a:t> </a:t>
            </a:r>
            <a:r>
              <a:rPr lang="en-US" sz="2400" dirty="0" smtClean="0">
                <a:solidFill>
                  <a:srgbClr val="000000"/>
                </a:solidFill>
                <a:latin typeface="Arial (Body)"/>
              </a:rPr>
              <a:t>s link.</a:t>
            </a:r>
            <a:endParaRPr lang="en-US" sz="2400" dirty="0">
              <a:solidFill>
                <a:srgbClr val="000000"/>
              </a:solidFill>
              <a:latin typeface="Arial (Body)"/>
            </a:endParaRPr>
          </a:p>
          <a:p>
            <a:pPr marL="741553" lvl="1" indent="-284353" eaLnBrk="0" fontAlgn="base" hangingPunct="0">
              <a:spcAft>
                <a:spcPct val="0"/>
              </a:spcAft>
              <a:buFont typeface="Arial" panose="020B0604020202020204" pitchFamily="34" charset="0"/>
              <a:buChar char="–"/>
              <a:defRPr/>
            </a:pPr>
            <a:r>
              <a:rPr lang="en-US" sz="2400" dirty="0" smtClean="0">
                <a:solidFill>
                  <a:srgbClr val="000000"/>
                </a:solidFill>
                <a:latin typeface="Arial (Body)"/>
              </a:rPr>
              <a:t>H</a:t>
            </a:r>
            <a:r>
              <a:rPr lang="en-US" sz="100" dirty="0" smtClean="0">
                <a:solidFill>
                  <a:srgbClr val="000000"/>
                </a:solidFill>
                <a:latin typeface="Arial (Body)"/>
              </a:rPr>
              <a:t> </a:t>
            </a:r>
            <a:r>
              <a:rPr lang="en-US" sz="2400" dirty="0" smtClean="0">
                <a:solidFill>
                  <a:srgbClr val="000000"/>
                </a:solidFill>
                <a:latin typeface="Arial (Body)"/>
              </a:rPr>
              <a:t>T</a:t>
            </a:r>
            <a:r>
              <a:rPr lang="en-US" sz="100" dirty="0" smtClean="0">
                <a:solidFill>
                  <a:srgbClr val="000000"/>
                </a:solidFill>
                <a:latin typeface="Arial (Body)"/>
              </a:rPr>
              <a:t> </a:t>
            </a:r>
            <a:r>
              <a:rPr lang="en-US" sz="2400" dirty="0" smtClean="0">
                <a:solidFill>
                  <a:srgbClr val="000000"/>
                </a:solidFill>
                <a:latin typeface="Arial (Body)"/>
              </a:rPr>
              <a:t>T</a:t>
            </a:r>
            <a:r>
              <a:rPr lang="en-US" sz="100" dirty="0" smtClean="0">
                <a:solidFill>
                  <a:srgbClr val="000000"/>
                </a:solidFill>
                <a:latin typeface="Arial (Body)"/>
              </a:rPr>
              <a:t> </a:t>
            </a:r>
            <a:r>
              <a:rPr lang="en-US" sz="2400" dirty="0" smtClean="0">
                <a:solidFill>
                  <a:srgbClr val="000000"/>
                </a:solidFill>
                <a:latin typeface="Arial (Body)"/>
              </a:rPr>
              <a:t>P bursts </a:t>
            </a:r>
            <a:r>
              <a:rPr lang="en-US" sz="2400" dirty="0">
                <a:solidFill>
                  <a:srgbClr val="000000"/>
                </a:solidFill>
                <a:latin typeface="Arial (Body)"/>
              </a:rPr>
              <a:t>can congest router, cause audio loss</a:t>
            </a: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want to give priority to audio over </a:t>
            </a:r>
            <a:r>
              <a:rPr lang="en-US" sz="2400" dirty="0" smtClean="0">
                <a:solidFill>
                  <a:srgbClr val="000000"/>
                </a:solidFill>
                <a:latin typeface="Arial (Body)"/>
              </a:rPr>
              <a:t>H</a:t>
            </a:r>
            <a:r>
              <a:rPr lang="en-US" sz="100" dirty="0" smtClean="0">
                <a:solidFill>
                  <a:srgbClr val="000000"/>
                </a:solidFill>
                <a:latin typeface="Arial (Body)"/>
              </a:rPr>
              <a:t> </a:t>
            </a:r>
            <a:r>
              <a:rPr lang="en-US" sz="2400" dirty="0" smtClean="0">
                <a:solidFill>
                  <a:srgbClr val="000000"/>
                </a:solidFill>
                <a:latin typeface="Arial (Body)"/>
              </a:rPr>
              <a:t>T</a:t>
            </a:r>
            <a:r>
              <a:rPr lang="en-US" sz="100" dirty="0" smtClean="0">
                <a:solidFill>
                  <a:srgbClr val="000000"/>
                </a:solidFill>
                <a:latin typeface="Arial (Body)"/>
              </a:rPr>
              <a:t> </a:t>
            </a:r>
            <a:r>
              <a:rPr lang="en-US" sz="2400" dirty="0" smtClean="0">
                <a:solidFill>
                  <a:srgbClr val="000000"/>
                </a:solidFill>
                <a:latin typeface="Arial (Body)"/>
              </a:rPr>
              <a:t>T</a:t>
            </a:r>
            <a:r>
              <a:rPr lang="en-US" sz="100" dirty="0" smtClean="0">
                <a:solidFill>
                  <a:srgbClr val="000000"/>
                </a:solidFill>
                <a:latin typeface="Arial (Body)"/>
              </a:rPr>
              <a:t> </a:t>
            </a:r>
            <a:r>
              <a:rPr lang="en-US" sz="2400" dirty="0" smtClean="0">
                <a:solidFill>
                  <a:srgbClr val="000000"/>
                </a:solidFill>
                <a:latin typeface="Arial (Body)"/>
              </a:rPr>
              <a:t>P</a:t>
            </a:r>
          </a:p>
        </p:txBody>
      </p:sp>
      <p:pic>
        <p:nvPicPr>
          <p:cNvPr id="10" name="Picture 9" descr="2 routers are linked, R 1 and R 2. Each router is linked to 2 devices. R 1, a phone and a P C. R 2, a phone and a server. A line from the first phone goes through R 1 and R 2, to the second phone. A line from the P C goes through R 1 and R 2, to the server. R 1 is divided in half horizontally. Between the parts is a queue with 4 parts. R 1 output interface queu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757" y="3105389"/>
            <a:ext cx="4822486" cy="1476765"/>
          </a:xfrm>
          <a:prstGeom prst="rect">
            <a:avLst/>
          </a:prstGeom>
        </p:spPr>
      </p:pic>
      <p:sp>
        <p:nvSpPr>
          <p:cNvPr id="6" name="Content Placeholder 5"/>
          <p:cNvSpPr>
            <a:spLocks noGrp="1"/>
          </p:cNvSpPr>
          <p:nvPr>
            <p:ph type="body" idx="2"/>
          </p:nvPr>
        </p:nvSpPr>
        <p:spPr>
          <a:xfrm>
            <a:off x="457200" y="4640824"/>
            <a:ext cx="8229600" cy="1738907"/>
          </a:xfrm>
        </p:spPr>
        <p:txBody>
          <a:bodyPr wrap="square" lIns="91425" tIns="91425" rIns="91425" bIns="91425">
            <a:spAutoFit/>
          </a:bodyPr>
          <a:lstStyle/>
          <a:p>
            <a:pPr marL="0" lvl="0" indent="0" eaLnBrk="0" fontAlgn="base" hangingPunct="0">
              <a:spcAft>
                <a:spcPct val="0"/>
              </a:spcAft>
              <a:buNone/>
              <a:defRPr/>
            </a:pPr>
            <a:r>
              <a:rPr lang="en-US" sz="2400" b="1" kern="1200" dirty="0">
                <a:solidFill>
                  <a:srgbClr val="000000"/>
                </a:solidFill>
                <a:latin typeface="Arial (Body)"/>
              </a:rPr>
              <a:t>Principle </a:t>
            </a:r>
            <a:r>
              <a:rPr lang="en-US" sz="2400" b="1" kern="1200" dirty="0" smtClean="0">
                <a:solidFill>
                  <a:srgbClr val="000000"/>
                </a:solidFill>
                <a:latin typeface="Arial (Body)"/>
              </a:rPr>
              <a:t>1</a:t>
            </a:r>
          </a:p>
          <a:p>
            <a:pPr marL="0" lvl="1" indent="0" eaLnBrk="0" fontAlgn="base" hangingPunct="0">
              <a:spcAft>
                <a:spcPct val="0"/>
              </a:spcAft>
              <a:buNone/>
              <a:defRPr/>
            </a:pPr>
            <a:r>
              <a:rPr lang="en-US" sz="2400" kern="1200" dirty="0">
                <a:solidFill>
                  <a:srgbClr val="000000"/>
                </a:solidFill>
                <a:latin typeface="Arial (Body)"/>
              </a:rPr>
              <a:t>packet marking needed for router to distinguish between different classes; and new router policy to treat packets </a:t>
            </a:r>
            <a:r>
              <a:rPr lang="en-US" sz="2400" kern="1200" dirty="0" smtClean="0">
                <a:solidFill>
                  <a:srgbClr val="000000"/>
                </a:solidFill>
                <a:latin typeface="Arial (Body)"/>
              </a:rPr>
              <a:t>accordingly</a:t>
            </a:r>
          </a:p>
        </p:txBody>
      </p:sp>
    </p:spTree>
    <p:extLst>
      <p:ext uri="{BB962C8B-B14F-4D97-AF65-F5344CB8AC3E}">
        <p14:creationId xmlns:p14="http://schemas.microsoft.com/office/powerpoint/2010/main" val="284659929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4794"/>
            <a:ext cx="8332839" cy="707856"/>
          </a:xfrm>
        </p:spPr>
        <p:txBody>
          <a:bodyPr wrap="square"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Principles for Q</a:t>
            </a:r>
            <a:r>
              <a:rPr lang="en-US" sz="100" dirty="0" smtClean="0">
                <a:latin typeface="Times New Roman" panose="02020603050405020304" pitchFamily="18" charset="0"/>
              </a:rPr>
              <a:t> </a:t>
            </a:r>
            <a:r>
              <a:rPr lang="en-US" dirty="0" smtClean="0">
                <a:latin typeface="Times New Roman" panose="02020603050405020304" pitchFamily="18" charset="0"/>
              </a:rPr>
              <a:t>O</a:t>
            </a:r>
            <a:r>
              <a:rPr lang="en-US" sz="100" dirty="0" smtClean="0">
                <a:latin typeface="Times New Roman" panose="02020603050405020304" pitchFamily="18" charset="0"/>
              </a:rPr>
              <a:t> </a:t>
            </a:r>
            <a:r>
              <a:rPr lang="en-US" dirty="0" smtClean="0">
                <a:latin typeface="Times New Roman" panose="02020603050405020304" pitchFamily="18" charset="0"/>
              </a:rPr>
              <a:t>S Guarantees (More) </a:t>
            </a:r>
            <a:r>
              <a:rPr lang="en-US" sz="2000" b="0" dirty="0" smtClean="0">
                <a:latin typeface="Times New Roman" panose="02020603050405020304" pitchFamily="18" charset="0"/>
              </a:rPr>
              <a:t>(1 of 3)</a:t>
            </a:r>
            <a:endParaRPr lang="en-US" sz="2000" b="0" dirty="0">
              <a:latin typeface="Times New Roman" panose="02020603050405020304" pitchFamily="18" charset="0"/>
            </a:endParaRPr>
          </a:p>
        </p:txBody>
      </p:sp>
      <p:sp>
        <p:nvSpPr>
          <p:cNvPr id="3" name="Content Placeholder 2"/>
          <p:cNvSpPr>
            <a:spLocks noGrp="1"/>
          </p:cNvSpPr>
          <p:nvPr>
            <p:ph type="body" idx="1"/>
          </p:nvPr>
        </p:nvSpPr>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what if applications misbehave (</a:t>
            </a:r>
            <a:r>
              <a:rPr lang="en-US" sz="2400" dirty="0" smtClean="0">
                <a:solidFill>
                  <a:srgbClr val="000000"/>
                </a:solidFill>
                <a:latin typeface="Arial (Body)"/>
              </a:rPr>
              <a:t>V</a:t>
            </a:r>
            <a:r>
              <a:rPr lang="en-US" sz="100" dirty="0" smtClean="0">
                <a:solidFill>
                  <a:srgbClr val="000000"/>
                </a:solidFill>
                <a:latin typeface="Arial (Body)"/>
              </a:rPr>
              <a:t> </a:t>
            </a:r>
            <a:r>
              <a:rPr lang="en-US" sz="2400" dirty="0" smtClean="0">
                <a:solidFill>
                  <a:srgbClr val="000000"/>
                </a:solidFill>
                <a:latin typeface="Arial (Body)"/>
              </a:rPr>
              <a:t>o</a:t>
            </a:r>
            <a:r>
              <a:rPr lang="en-US" sz="100" dirty="0" smtClean="0">
                <a:solidFill>
                  <a:srgbClr val="000000"/>
                </a:solidFill>
                <a:latin typeface="Arial (Body)"/>
              </a:rPr>
              <a:t> </a:t>
            </a:r>
            <a:r>
              <a:rPr lang="en-US" sz="2400" dirty="0" smtClean="0">
                <a:solidFill>
                  <a:srgbClr val="000000"/>
                </a:solidFill>
                <a:latin typeface="Arial (Body)"/>
              </a:rPr>
              <a:t>I</a:t>
            </a:r>
            <a:r>
              <a:rPr lang="en-US" sz="100" dirty="0" smtClean="0">
                <a:solidFill>
                  <a:srgbClr val="000000"/>
                </a:solidFill>
                <a:latin typeface="Arial (Body)"/>
              </a:rPr>
              <a:t> </a:t>
            </a:r>
            <a:r>
              <a:rPr lang="en-US" sz="2400" dirty="0" smtClean="0">
                <a:solidFill>
                  <a:srgbClr val="000000"/>
                </a:solidFill>
                <a:latin typeface="Arial (Body)"/>
              </a:rPr>
              <a:t>P </a:t>
            </a:r>
            <a:r>
              <a:rPr lang="en-US" sz="2400" dirty="0">
                <a:solidFill>
                  <a:srgbClr val="000000"/>
                </a:solidFill>
                <a:latin typeface="Arial (Body)"/>
              </a:rPr>
              <a:t>sends higher than declared rate)</a:t>
            </a: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policing: force source adherence to bandwidth allocations</a:t>
            </a:r>
          </a:p>
          <a:p>
            <a:pPr marL="255651" lvl="0" indent="-255651" eaLnBrk="0" fontAlgn="base" hangingPunct="0">
              <a:spcAft>
                <a:spcPct val="0"/>
              </a:spcAft>
              <a:buFont typeface="Arial" panose="020B0604020202020204" pitchFamily="34" charset="0"/>
              <a:buChar char="•"/>
              <a:defRPr/>
            </a:pPr>
            <a:r>
              <a:rPr lang="en-US" sz="2400" b="1" dirty="0">
                <a:solidFill>
                  <a:srgbClr val="000000"/>
                </a:solidFill>
                <a:latin typeface="Arial (Body)"/>
              </a:rPr>
              <a:t>marking</a:t>
            </a:r>
            <a:r>
              <a:rPr lang="en-US" sz="2400" dirty="0">
                <a:solidFill>
                  <a:srgbClr val="000000"/>
                </a:solidFill>
                <a:latin typeface="Arial (Body)"/>
              </a:rPr>
              <a:t>, </a:t>
            </a:r>
            <a:r>
              <a:rPr lang="en-US" sz="2400" b="1" dirty="0">
                <a:solidFill>
                  <a:srgbClr val="000000"/>
                </a:solidFill>
                <a:latin typeface="Arial (Body)"/>
              </a:rPr>
              <a:t>policing</a:t>
            </a:r>
            <a:r>
              <a:rPr lang="en-US" sz="2400" dirty="0">
                <a:solidFill>
                  <a:srgbClr val="000000"/>
                </a:solidFill>
                <a:latin typeface="Arial (Body)"/>
              </a:rPr>
              <a:t> at network edge</a:t>
            </a:r>
          </a:p>
        </p:txBody>
      </p:sp>
    </p:spTree>
    <p:extLst>
      <p:ext uri="{BB962C8B-B14F-4D97-AF65-F5344CB8AC3E}">
        <p14:creationId xmlns:p14="http://schemas.microsoft.com/office/powerpoint/2010/main" val="36245376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en-US" sz="3200" dirty="0" smtClean="0">
                <a:latin typeface="Times New Roman" panose="02020603050405020304" pitchFamily="18" charset="0"/>
                <a:cs typeface="+mj-cs"/>
              </a:rPr>
              <a:t>Multimedia Networking: 3 Application Types</a:t>
            </a:r>
            <a:endParaRPr lang="en-US" sz="3200" dirty="0">
              <a:latin typeface="Times New Roman" panose="02020603050405020304" pitchFamily="18" charset="0"/>
              <a:cs typeface="+mj-cs"/>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2000" b="1" dirty="0" smtClean="0">
                <a:solidFill>
                  <a:srgbClr val="000000"/>
                </a:solidFill>
                <a:latin typeface="Arial (Body)"/>
              </a:rPr>
              <a:t>streaming, stored</a:t>
            </a:r>
            <a:r>
              <a:rPr lang="en-US" sz="2000" dirty="0" smtClean="0">
                <a:solidFill>
                  <a:srgbClr val="000000"/>
                </a:solidFill>
                <a:latin typeface="Arial (Body)"/>
              </a:rPr>
              <a:t> audio, video</a:t>
            </a:r>
          </a:p>
          <a:p>
            <a:pPr marL="741553" lvl="1" indent="-284353" eaLnBrk="0" fontAlgn="base" hangingPunct="0">
              <a:spcAft>
                <a:spcPct val="0"/>
              </a:spcAft>
              <a:buFont typeface="Arial" panose="020B0604020202020204" pitchFamily="34" charset="0"/>
              <a:buChar char="–"/>
              <a:defRPr/>
            </a:pPr>
            <a:r>
              <a:rPr lang="en-US" sz="2000" b="1" dirty="0" smtClean="0">
                <a:solidFill>
                  <a:srgbClr val="000000"/>
                </a:solidFill>
                <a:latin typeface="Arial (Body)"/>
              </a:rPr>
              <a:t>streaming: </a:t>
            </a:r>
            <a:r>
              <a:rPr lang="en-US" sz="2000" dirty="0" smtClean="0">
                <a:solidFill>
                  <a:srgbClr val="000000"/>
                </a:solidFill>
                <a:latin typeface="Arial (Body)"/>
              </a:rPr>
              <a:t>can begin playout before downloading entire file</a:t>
            </a:r>
          </a:p>
          <a:p>
            <a:pPr marL="741553" lvl="1" indent="-284353" eaLnBrk="0" fontAlgn="base" hangingPunct="0">
              <a:spcAft>
                <a:spcPct val="0"/>
              </a:spcAft>
              <a:buFont typeface="Arial" panose="020B0604020202020204" pitchFamily="34" charset="0"/>
              <a:buChar char="–"/>
              <a:defRPr/>
            </a:pPr>
            <a:r>
              <a:rPr lang="en-US" sz="2000" b="1" dirty="0" smtClean="0">
                <a:solidFill>
                  <a:srgbClr val="000000"/>
                </a:solidFill>
                <a:latin typeface="Arial (Body)"/>
              </a:rPr>
              <a:t>stored (at server): </a:t>
            </a:r>
            <a:r>
              <a:rPr lang="en-US" sz="2000" dirty="0" smtClean="0">
                <a:solidFill>
                  <a:srgbClr val="000000"/>
                </a:solidFill>
                <a:latin typeface="Arial (Body)"/>
              </a:rPr>
              <a:t>can transmit faster than audio/video will be rendered (implies storing/buffering at client)</a:t>
            </a:r>
          </a:p>
          <a:p>
            <a:pPr marL="741553" lvl="1" indent="-284353" eaLnBrk="0" fontAlgn="base" hangingPunct="0">
              <a:spcAft>
                <a:spcPct val="0"/>
              </a:spcAft>
              <a:buFont typeface="Arial" panose="020B0604020202020204" pitchFamily="34" charset="0"/>
              <a:buChar char="–"/>
              <a:defRPr/>
            </a:pPr>
            <a:r>
              <a:rPr lang="en-US" sz="2000" dirty="0" smtClean="0">
                <a:solidFill>
                  <a:srgbClr val="000000"/>
                </a:solidFill>
                <a:latin typeface="Arial (Body)"/>
              </a:rPr>
              <a:t>e.g., YouTube, Netflix, Hulu</a:t>
            </a:r>
          </a:p>
          <a:p>
            <a:pPr marL="255651" lvl="0" indent="-255651" eaLnBrk="0" fontAlgn="base" hangingPunct="0">
              <a:spcAft>
                <a:spcPct val="0"/>
              </a:spcAft>
              <a:buFont typeface="Arial" panose="020B0604020202020204" pitchFamily="34" charset="0"/>
              <a:buChar char="•"/>
              <a:defRPr/>
            </a:pPr>
            <a:r>
              <a:rPr lang="en-US" sz="2000" b="1" dirty="0" smtClean="0">
                <a:solidFill>
                  <a:srgbClr val="000000"/>
                </a:solidFill>
                <a:latin typeface="Arial (Body)"/>
              </a:rPr>
              <a:t>conversational </a:t>
            </a:r>
            <a:r>
              <a:rPr lang="en-US" sz="2000" dirty="0" smtClean="0">
                <a:solidFill>
                  <a:srgbClr val="000000"/>
                </a:solidFill>
                <a:latin typeface="Arial (Body)"/>
              </a:rPr>
              <a:t>voice/video over I</a:t>
            </a:r>
            <a:r>
              <a:rPr lang="en-US" sz="100" dirty="0" smtClean="0">
                <a:solidFill>
                  <a:srgbClr val="000000"/>
                </a:solidFill>
                <a:latin typeface="Arial (Body)"/>
              </a:rPr>
              <a:t> </a:t>
            </a:r>
            <a:r>
              <a:rPr lang="en-US" sz="2000" dirty="0" smtClean="0">
                <a:solidFill>
                  <a:srgbClr val="000000"/>
                </a:solidFill>
                <a:latin typeface="Arial (Body)"/>
              </a:rPr>
              <a:t>P</a:t>
            </a:r>
          </a:p>
          <a:p>
            <a:pPr marL="741553" lvl="1" indent="-284353" eaLnBrk="0" fontAlgn="base" hangingPunct="0">
              <a:spcAft>
                <a:spcPct val="0"/>
              </a:spcAft>
              <a:buFont typeface="Arial" panose="020B0604020202020204" pitchFamily="34" charset="0"/>
              <a:buChar char="–"/>
              <a:defRPr/>
            </a:pPr>
            <a:r>
              <a:rPr lang="en-US" sz="2000" dirty="0" smtClean="0">
                <a:solidFill>
                  <a:srgbClr val="000000"/>
                </a:solidFill>
                <a:latin typeface="Arial (Body)"/>
              </a:rPr>
              <a:t>interactive nature of human-to-human conversation limits delay tolerance</a:t>
            </a:r>
          </a:p>
          <a:p>
            <a:pPr marL="741553" lvl="1" indent="-284353" eaLnBrk="0" fontAlgn="base" hangingPunct="0">
              <a:spcAft>
                <a:spcPct val="0"/>
              </a:spcAft>
              <a:buFont typeface="Arial" panose="020B0604020202020204" pitchFamily="34" charset="0"/>
              <a:buChar char="–"/>
              <a:defRPr/>
            </a:pPr>
            <a:r>
              <a:rPr lang="en-US" sz="2000" dirty="0" smtClean="0">
                <a:solidFill>
                  <a:srgbClr val="000000"/>
                </a:solidFill>
                <a:latin typeface="Arial (Body)"/>
              </a:rPr>
              <a:t>e.g., Skype</a:t>
            </a:r>
          </a:p>
          <a:p>
            <a:pPr marL="255651" lvl="0" indent="-255651" eaLnBrk="0" fontAlgn="base" hangingPunct="0">
              <a:spcAft>
                <a:spcPct val="0"/>
              </a:spcAft>
              <a:buFont typeface="Arial" panose="020B0604020202020204" pitchFamily="34" charset="0"/>
              <a:buChar char="•"/>
              <a:defRPr/>
            </a:pPr>
            <a:r>
              <a:rPr lang="en-US" sz="2000" b="1" dirty="0" smtClean="0">
                <a:solidFill>
                  <a:srgbClr val="000000"/>
                </a:solidFill>
                <a:latin typeface="Arial (Body)"/>
              </a:rPr>
              <a:t>streaming live </a:t>
            </a:r>
            <a:r>
              <a:rPr lang="en-US" sz="2000" dirty="0" smtClean="0">
                <a:solidFill>
                  <a:srgbClr val="000000"/>
                </a:solidFill>
                <a:latin typeface="Arial (Body)"/>
              </a:rPr>
              <a:t>audio, video</a:t>
            </a:r>
          </a:p>
          <a:p>
            <a:pPr marL="741553" lvl="1" indent="-284353" eaLnBrk="0" fontAlgn="base" hangingPunct="0">
              <a:spcAft>
                <a:spcPct val="0"/>
              </a:spcAft>
              <a:buFont typeface="Arial" panose="020B0604020202020204" pitchFamily="34" charset="0"/>
              <a:buChar char="–"/>
              <a:defRPr/>
            </a:pPr>
            <a:r>
              <a:rPr lang="en-US" sz="2000" dirty="0" smtClean="0">
                <a:solidFill>
                  <a:srgbClr val="000000"/>
                </a:solidFill>
                <a:latin typeface="Arial (Body)"/>
              </a:rPr>
              <a:t>e.g., live sporting event (futbol)</a:t>
            </a:r>
            <a:endParaRPr lang="en-US" sz="2000" dirty="0">
              <a:solidFill>
                <a:srgbClr val="000000"/>
              </a:solidFill>
              <a:latin typeface="Arial (Body)"/>
            </a:endParaRPr>
          </a:p>
        </p:txBody>
      </p:sp>
    </p:spTree>
    <p:extLst>
      <p:ext uri="{BB962C8B-B14F-4D97-AF65-F5344CB8AC3E}">
        <p14:creationId xmlns:p14="http://schemas.microsoft.com/office/powerpoint/2010/main" val="245434422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339328" cy="707856"/>
          </a:xfrm>
        </p:spPr>
        <p:txBody>
          <a:bodyPr wrap="square"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Principles for Q</a:t>
            </a:r>
            <a:r>
              <a:rPr lang="en-US" sz="100" dirty="0" smtClean="0">
                <a:latin typeface="Times New Roman" panose="02020603050405020304" pitchFamily="18" charset="0"/>
              </a:rPr>
              <a:t> </a:t>
            </a:r>
            <a:r>
              <a:rPr lang="en-US" dirty="0" smtClean="0">
                <a:latin typeface="Times New Roman" panose="02020603050405020304" pitchFamily="18" charset="0"/>
              </a:rPr>
              <a:t>O</a:t>
            </a:r>
            <a:r>
              <a:rPr lang="en-US" sz="100" dirty="0" smtClean="0">
                <a:latin typeface="Times New Roman" panose="02020603050405020304" pitchFamily="18" charset="0"/>
              </a:rPr>
              <a:t> </a:t>
            </a:r>
            <a:r>
              <a:rPr lang="en-US" dirty="0" smtClean="0">
                <a:latin typeface="Times New Roman" panose="02020603050405020304" pitchFamily="18" charset="0"/>
              </a:rPr>
              <a:t>S Guarantees (More) </a:t>
            </a:r>
            <a:r>
              <a:rPr lang="en-US" sz="2000" b="0" dirty="0" smtClean="0">
                <a:latin typeface="Times New Roman" panose="02020603050405020304" pitchFamily="18" charset="0"/>
              </a:rPr>
              <a:t>(2 of 3)</a:t>
            </a:r>
            <a:endParaRPr lang="en-US" sz="2000" b="0" dirty="0">
              <a:latin typeface="Times New Roman" panose="02020603050405020304" pitchFamily="18" charset="0"/>
            </a:endParaRPr>
          </a:p>
        </p:txBody>
      </p:sp>
      <p:pic>
        <p:nvPicPr>
          <p:cNvPr id="16" name="Picture 15" descr="2 routers, R 1 and R 2, are linked, 1.5 Megabits per second link. Each router is linked to 2 devices. R 1, a I Megabits per second phone and a P C. On links from both these devices to R 1, is packet marking and policing. R 2, a phone and a server. A line from the first phone goes through R 1 and R 2, to the second phone. A line from the P C goes through R 1 and R 2, to the server. R 1 is divided in half horizontally. Between the parts is a queue with 4 parts.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4503" y="1975758"/>
            <a:ext cx="6446394" cy="2351322"/>
          </a:xfrm>
          <a:prstGeom prst="rect">
            <a:avLst/>
          </a:prstGeom>
        </p:spPr>
      </p:pic>
      <p:sp>
        <p:nvSpPr>
          <p:cNvPr id="9" name="Content Placeholder 8"/>
          <p:cNvSpPr>
            <a:spLocks noGrp="1"/>
          </p:cNvSpPr>
          <p:nvPr>
            <p:ph type="body" idx="2"/>
          </p:nvPr>
        </p:nvSpPr>
        <p:spPr>
          <a:xfrm>
            <a:off x="457200" y="4713511"/>
            <a:ext cx="8229600" cy="1000244"/>
          </a:xfrm>
        </p:spPr>
        <p:txBody>
          <a:bodyPr wrap="square" lIns="91425" tIns="91425" rIns="91425" bIns="91425">
            <a:spAutoFit/>
          </a:bodyPr>
          <a:lstStyle/>
          <a:p>
            <a:pPr marL="0" lvl="0" indent="0" eaLnBrk="0" fontAlgn="base" hangingPunct="0">
              <a:spcAft>
                <a:spcPct val="0"/>
              </a:spcAft>
              <a:buNone/>
              <a:defRPr/>
            </a:pPr>
            <a:r>
              <a:rPr lang="en-US" sz="2400" b="1" kern="1200" dirty="0">
                <a:solidFill>
                  <a:srgbClr val="000000"/>
                </a:solidFill>
                <a:latin typeface="Arial (Body)"/>
              </a:rPr>
              <a:t>Principle </a:t>
            </a:r>
            <a:r>
              <a:rPr lang="en-US" sz="2400" b="1" kern="1200" dirty="0" smtClean="0">
                <a:solidFill>
                  <a:srgbClr val="000000"/>
                </a:solidFill>
                <a:latin typeface="Arial (Body)"/>
              </a:rPr>
              <a:t>2</a:t>
            </a:r>
          </a:p>
          <a:p>
            <a:pPr marL="0" lvl="1" indent="0" eaLnBrk="0" fontAlgn="base" hangingPunct="0">
              <a:spcAft>
                <a:spcPct val="0"/>
              </a:spcAft>
              <a:buNone/>
              <a:defRPr/>
            </a:pPr>
            <a:r>
              <a:rPr lang="en-US" sz="2400" kern="1200" dirty="0">
                <a:solidFill>
                  <a:srgbClr val="000000"/>
                </a:solidFill>
                <a:latin typeface="Arial (Body)"/>
              </a:rPr>
              <a:t>provide protection (isolation) for one class from </a:t>
            </a:r>
            <a:r>
              <a:rPr lang="en-US" sz="2400" kern="1200" dirty="0" smtClean="0">
                <a:solidFill>
                  <a:srgbClr val="000000"/>
                </a:solidFill>
                <a:latin typeface="Arial (Body)"/>
              </a:rPr>
              <a:t>others</a:t>
            </a:r>
            <a:endParaRPr lang="en-US" sz="2400" kern="1200" dirty="0">
              <a:solidFill>
                <a:srgbClr val="000000"/>
              </a:solidFill>
              <a:latin typeface="Arial (Body)"/>
            </a:endParaRPr>
          </a:p>
        </p:txBody>
      </p:sp>
    </p:spTree>
    <p:extLst>
      <p:ext uri="{BB962C8B-B14F-4D97-AF65-F5344CB8AC3E}">
        <p14:creationId xmlns:p14="http://schemas.microsoft.com/office/powerpoint/2010/main" val="50015022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47587" cy="1097279"/>
          </a:xfrm>
        </p:spPr>
        <p:txBody>
          <a:bodyPr/>
          <a:lstStyle/>
          <a:p>
            <a:r>
              <a:rPr lang="en-US" dirty="0">
                <a:latin typeface="Times New Roman" panose="02020603050405020304" pitchFamily="18" charset="0"/>
              </a:rPr>
              <a:t>Principles for Q</a:t>
            </a:r>
            <a:r>
              <a:rPr lang="en-US" sz="100" dirty="0">
                <a:latin typeface="Times New Roman" panose="02020603050405020304" pitchFamily="18" charset="0"/>
              </a:rPr>
              <a:t> </a:t>
            </a:r>
            <a:r>
              <a:rPr lang="en-US" dirty="0">
                <a:latin typeface="Times New Roman" panose="02020603050405020304" pitchFamily="18" charset="0"/>
              </a:rPr>
              <a:t>O</a:t>
            </a:r>
            <a:r>
              <a:rPr lang="en-US" sz="100" dirty="0">
                <a:latin typeface="Times New Roman" panose="02020603050405020304" pitchFamily="18" charset="0"/>
              </a:rPr>
              <a:t> </a:t>
            </a:r>
            <a:r>
              <a:rPr lang="en-US" dirty="0">
                <a:latin typeface="Times New Roman" panose="02020603050405020304" pitchFamily="18" charset="0"/>
              </a:rPr>
              <a:t>S Guarantees (More) </a:t>
            </a:r>
            <a:r>
              <a:rPr lang="en-US" sz="2000" b="0" dirty="0">
                <a:latin typeface="Times New Roman" panose="02020603050405020304" pitchFamily="18" charset="0"/>
              </a:rPr>
              <a:t>(3 of 3)</a:t>
            </a:r>
            <a:endParaRPr lang="en-US" dirty="0"/>
          </a:p>
        </p:txBody>
      </p:sp>
      <p:sp>
        <p:nvSpPr>
          <p:cNvPr id="3" name="Text Placeholder 2"/>
          <p:cNvSpPr>
            <a:spLocks noGrp="1"/>
          </p:cNvSpPr>
          <p:nvPr>
            <p:ph type="body" idx="1"/>
          </p:nvPr>
        </p:nvSpPr>
        <p:spPr>
          <a:xfrm>
            <a:off x="457200" y="1600201"/>
            <a:ext cx="8229600" cy="1157748"/>
          </a:xfrm>
        </p:spPr>
        <p:txBody>
          <a:bodyPr/>
          <a:lstStyle/>
          <a:p>
            <a:r>
              <a:rPr lang="en-US" sz="2400" dirty="0">
                <a:solidFill>
                  <a:srgbClr val="000000"/>
                </a:solidFill>
                <a:latin typeface="Arial (Body)"/>
              </a:rPr>
              <a:t>allocating </a:t>
            </a:r>
            <a:r>
              <a:rPr lang="en-US" sz="2400" b="1" dirty="0">
                <a:solidFill>
                  <a:srgbClr val="000000"/>
                </a:solidFill>
                <a:latin typeface="Arial (Body)"/>
              </a:rPr>
              <a:t>fixed </a:t>
            </a:r>
            <a:r>
              <a:rPr lang="en-US" sz="2400" dirty="0">
                <a:solidFill>
                  <a:srgbClr val="000000"/>
                </a:solidFill>
                <a:latin typeface="Arial (Body)"/>
              </a:rPr>
              <a:t>(non-sharable) bandwidth to flow: </a:t>
            </a:r>
            <a:r>
              <a:rPr lang="en-US" sz="2400" b="1" dirty="0">
                <a:solidFill>
                  <a:srgbClr val="000000"/>
                </a:solidFill>
                <a:latin typeface="Arial (Body)"/>
              </a:rPr>
              <a:t>inefficient</a:t>
            </a:r>
            <a:r>
              <a:rPr lang="en-US" sz="2400" dirty="0">
                <a:solidFill>
                  <a:srgbClr val="000000"/>
                </a:solidFill>
                <a:latin typeface="Arial (Body)"/>
              </a:rPr>
              <a:t> use of bandwidth if flows doesn’t use its </a:t>
            </a:r>
            <a:r>
              <a:rPr lang="en-US" sz="2400" dirty="0" smtClean="0">
                <a:solidFill>
                  <a:srgbClr val="000000"/>
                </a:solidFill>
                <a:latin typeface="Arial (Body)"/>
              </a:rPr>
              <a:t>allocation</a:t>
            </a:r>
            <a:endParaRPr lang="en-US" sz="2400" dirty="0">
              <a:solidFill>
                <a:srgbClr val="000000"/>
              </a:solidFill>
              <a:latin typeface="Arial (Body)"/>
            </a:endParaRPr>
          </a:p>
        </p:txBody>
      </p:sp>
      <p:pic>
        <p:nvPicPr>
          <p:cNvPr id="5" name="Picture 4" descr="2 routers, R 1 and R 2, are linked, 1.5 Megabits per second link. Each router is linked to 2 devices. R 1, a I Megabits per second phone and a P C. On links from both these devices to R 1, is packet marking and policing. R 2, a phone and a server. A line from the first phone goes through R 1 and R 2, to the second phone. A line from the P C goes through R 1 and R 2, to the server. R 1 is divided in half horizontally. Between the parts is a queue with 4 parts in a square. Top parts, 1 Megabits per second logical link. Bottom parts, 0.5 Megabits per second logical lin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8092" y="2891839"/>
            <a:ext cx="5345799" cy="1929727"/>
          </a:xfrm>
          <a:prstGeom prst="rect">
            <a:avLst/>
          </a:prstGeom>
        </p:spPr>
      </p:pic>
      <p:sp>
        <p:nvSpPr>
          <p:cNvPr id="4" name="Text Placeholder 3"/>
          <p:cNvSpPr>
            <a:spLocks noGrp="1"/>
          </p:cNvSpPr>
          <p:nvPr>
            <p:ph type="body" idx="2"/>
          </p:nvPr>
        </p:nvSpPr>
        <p:spPr>
          <a:xfrm>
            <a:off x="457200" y="4955456"/>
            <a:ext cx="8229600" cy="1303440"/>
          </a:xfrm>
        </p:spPr>
        <p:txBody>
          <a:bodyPr/>
          <a:lstStyle/>
          <a:p>
            <a:pPr marL="0" lvl="0" indent="0" eaLnBrk="0" fontAlgn="base" hangingPunct="0">
              <a:spcAft>
                <a:spcPct val="0"/>
              </a:spcAft>
              <a:buNone/>
              <a:defRPr/>
            </a:pPr>
            <a:r>
              <a:rPr lang="en-US" sz="2400" b="1" kern="1200" dirty="0">
                <a:solidFill>
                  <a:srgbClr val="000000"/>
                </a:solidFill>
                <a:latin typeface="Arial (Body)"/>
              </a:rPr>
              <a:t>Principle 3</a:t>
            </a:r>
          </a:p>
          <a:p>
            <a:pPr marL="0" lvl="1" indent="0" eaLnBrk="0" fontAlgn="base" hangingPunct="0">
              <a:spcAft>
                <a:spcPct val="0"/>
              </a:spcAft>
              <a:buNone/>
              <a:defRPr/>
            </a:pPr>
            <a:r>
              <a:rPr lang="en-US" sz="2400" kern="1200" dirty="0">
                <a:solidFill>
                  <a:srgbClr val="000000"/>
                </a:solidFill>
                <a:latin typeface="Arial (Body)"/>
              </a:rPr>
              <a:t>while providing isolation, it is desirable to use resources as efficiently as </a:t>
            </a:r>
            <a:r>
              <a:rPr lang="en-US" sz="2400" kern="1200" dirty="0" smtClean="0">
                <a:solidFill>
                  <a:srgbClr val="000000"/>
                </a:solidFill>
                <a:latin typeface="Arial (Body)"/>
              </a:rPr>
              <a:t>possible</a:t>
            </a:r>
            <a:endParaRPr lang="en-US" sz="2400" kern="1200" dirty="0">
              <a:solidFill>
                <a:srgbClr val="000000"/>
              </a:solidFill>
              <a:latin typeface="Arial (Body)"/>
            </a:endParaRPr>
          </a:p>
        </p:txBody>
      </p:sp>
    </p:spTree>
    <p:extLst>
      <p:ext uri="{BB962C8B-B14F-4D97-AF65-F5344CB8AC3E}">
        <p14:creationId xmlns:p14="http://schemas.microsoft.com/office/powerpoint/2010/main" val="21967045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Scheduling and Policing Mechanisms</a:t>
            </a:r>
            <a:endParaRPr lang="en-US" dirty="0">
              <a:latin typeface="Times New Roman" panose="02020603050405020304" pitchFamily="18" charset="0"/>
            </a:endParaRPr>
          </a:p>
        </p:txBody>
      </p:sp>
      <p:sp>
        <p:nvSpPr>
          <p:cNvPr id="3" name="Content Placeholder 2"/>
          <p:cNvSpPr>
            <a:spLocks noGrp="1"/>
          </p:cNvSpPr>
          <p:nvPr>
            <p:ph type="body" idx="1"/>
          </p:nvPr>
        </p:nvSpPr>
        <p:spPr>
          <a:xfrm>
            <a:off x="457200" y="1600200"/>
            <a:ext cx="8229600" cy="923299"/>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2400" b="1" dirty="0">
                <a:solidFill>
                  <a:srgbClr val="000000"/>
                </a:solidFill>
                <a:latin typeface="Arial (Body)"/>
              </a:rPr>
              <a:t>packet scheduling: </a:t>
            </a:r>
            <a:r>
              <a:rPr lang="en-US" sz="2400" dirty="0">
                <a:solidFill>
                  <a:srgbClr val="000000"/>
                </a:solidFill>
                <a:latin typeface="Arial (Body)"/>
              </a:rPr>
              <a:t>choose next queued packet to send on outgoing </a:t>
            </a:r>
            <a:r>
              <a:rPr lang="en-US" sz="2400" dirty="0" smtClean="0">
                <a:solidFill>
                  <a:srgbClr val="000000"/>
                </a:solidFill>
                <a:latin typeface="Arial (Body)"/>
              </a:rPr>
              <a:t>link</a:t>
            </a:r>
            <a:endParaRPr lang="en-US" sz="2400" dirty="0">
              <a:solidFill>
                <a:srgbClr val="000000"/>
              </a:solidFill>
              <a:latin typeface="Arial (Body)"/>
            </a:endParaRPr>
          </a:p>
        </p:txBody>
      </p:sp>
      <p:pic>
        <p:nvPicPr>
          <p:cNvPr id="5" name="Picture 4" descr="A diagram has 4 connected parts. 1, packet arrivals. 2, queue, waiting area. 3, link, server. 4, packet departur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0408" y="2648538"/>
            <a:ext cx="4243184" cy="1188823"/>
          </a:xfrm>
          <a:prstGeom prst="rect">
            <a:avLst/>
          </a:prstGeom>
        </p:spPr>
      </p:pic>
      <p:sp>
        <p:nvSpPr>
          <p:cNvPr id="4" name="Text Placeholder 3"/>
          <p:cNvSpPr>
            <a:spLocks noGrp="1"/>
          </p:cNvSpPr>
          <p:nvPr>
            <p:ph type="body" idx="2"/>
          </p:nvPr>
        </p:nvSpPr>
        <p:spPr>
          <a:xfrm>
            <a:off x="457200" y="3962400"/>
            <a:ext cx="8229600" cy="2324100"/>
          </a:xfrm>
        </p:spPr>
        <p:txBody>
          <a:bodyPr/>
          <a:lstStyle/>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previously covered in Chapter 4:</a:t>
            </a: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F</a:t>
            </a:r>
            <a:r>
              <a:rPr lang="en-US" sz="100" dirty="0">
                <a:solidFill>
                  <a:srgbClr val="000000"/>
                </a:solidFill>
                <a:latin typeface="Arial (Body)"/>
              </a:rPr>
              <a:t> </a:t>
            </a:r>
            <a:r>
              <a:rPr lang="en-US" sz="2400" dirty="0">
                <a:solidFill>
                  <a:srgbClr val="000000"/>
                </a:solidFill>
                <a:latin typeface="Arial (Body)"/>
              </a:rPr>
              <a:t>C</a:t>
            </a:r>
            <a:r>
              <a:rPr lang="en-US" sz="100" dirty="0">
                <a:solidFill>
                  <a:srgbClr val="000000"/>
                </a:solidFill>
                <a:latin typeface="Arial (Body)"/>
              </a:rPr>
              <a:t> </a:t>
            </a:r>
            <a:r>
              <a:rPr lang="en-US" sz="2400" dirty="0">
                <a:solidFill>
                  <a:srgbClr val="000000"/>
                </a:solidFill>
                <a:latin typeface="Arial (Body)"/>
              </a:rPr>
              <a:t>F</a:t>
            </a:r>
            <a:r>
              <a:rPr lang="en-US" sz="100" dirty="0">
                <a:solidFill>
                  <a:srgbClr val="000000"/>
                </a:solidFill>
                <a:latin typeface="Arial (Body)"/>
              </a:rPr>
              <a:t> </a:t>
            </a:r>
            <a:r>
              <a:rPr lang="en-US" sz="2400" dirty="0">
                <a:solidFill>
                  <a:srgbClr val="000000"/>
                </a:solidFill>
                <a:latin typeface="Arial (Body)"/>
              </a:rPr>
              <a:t>S: first come first served</a:t>
            </a: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simply multi-class priority</a:t>
            </a: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round robin</a:t>
            </a: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weighted fair queueing (W</a:t>
            </a:r>
            <a:r>
              <a:rPr lang="en-US" sz="100" dirty="0">
                <a:solidFill>
                  <a:srgbClr val="000000"/>
                </a:solidFill>
                <a:latin typeface="Arial (Body)"/>
              </a:rPr>
              <a:t> </a:t>
            </a:r>
            <a:r>
              <a:rPr lang="en-US" sz="2400" dirty="0">
                <a:solidFill>
                  <a:srgbClr val="000000"/>
                </a:solidFill>
                <a:latin typeface="Arial (Body)"/>
              </a:rPr>
              <a:t>F</a:t>
            </a:r>
            <a:r>
              <a:rPr lang="en-US" sz="100" dirty="0">
                <a:solidFill>
                  <a:srgbClr val="000000"/>
                </a:solidFill>
                <a:latin typeface="Arial (Body)"/>
              </a:rPr>
              <a:t> </a:t>
            </a:r>
            <a:r>
              <a:rPr lang="en-US" sz="2400" dirty="0">
                <a:solidFill>
                  <a:srgbClr val="000000"/>
                </a:solidFill>
                <a:latin typeface="Arial (Body)"/>
              </a:rPr>
              <a:t>Q</a:t>
            </a:r>
            <a:r>
              <a:rPr lang="en-US" sz="2400" dirty="0" smtClean="0">
                <a:solidFill>
                  <a:srgbClr val="000000"/>
                </a:solidFill>
                <a:latin typeface="Arial (Body)"/>
              </a:rPr>
              <a:t>)</a:t>
            </a:r>
            <a:endParaRPr lang="en-US" sz="2400" dirty="0">
              <a:solidFill>
                <a:srgbClr val="000000"/>
              </a:solidFill>
              <a:latin typeface="Arial (Body)"/>
            </a:endParaRPr>
          </a:p>
        </p:txBody>
      </p:sp>
    </p:spTree>
    <p:extLst>
      <p:ext uri="{BB962C8B-B14F-4D97-AF65-F5344CB8AC3E}">
        <p14:creationId xmlns:p14="http://schemas.microsoft.com/office/powerpoint/2010/main" val="16685659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Policing Mechanisms</a:t>
            </a:r>
            <a:endParaRPr lang="en-US" dirty="0">
              <a:latin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spAutoFit/>
          </a:bodyPr>
          <a:lstStyle/>
          <a:p>
            <a:pPr marL="0" lvl="0" indent="0" eaLnBrk="0" fontAlgn="base" hangingPunct="0">
              <a:spcAft>
                <a:spcPct val="0"/>
              </a:spcAft>
              <a:buNone/>
              <a:defRPr/>
            </a:pPr>
            <a:r>
              <a:rPr lang="en-US" sz="2200" b="1" dirty="0">
                <a:solidFill>
                  <a:srgbClr val="000000"/>
                </a:solidFill>
                <a:latin typeface="Arial (Body)"/>
              </a:rPr>
              <a:t>goal: </a:t>
            </a:r>
            <a:r>
              <a:rPr lang="en-US" sz="2200" dirty="0">
                <a:solidFill>
                  <a:srgbClr val="000000"/>
                </a:solidFill>
                <a:latin typeface="Arial (Body)"/>
              </a:rPr>
              <a:t>limit traffic to not exceed declared parameters</a:t>
            </a:r>
          </a:p>
          <a:p>
            <a:pPr marL="0" lvl="0" indent="0" eaLnBrk="0" fontAlgn="base" hangingPunct="0">
              <a:spcAft>
                <a:spcPct val="0"/>
              </a:spcAft>
              <a:buNone/>
              <a:defRPr/>
            </a:pPr>
            <a:r>
              <a:rPr lang="en-US" sz="2200" dirty="0" smtClean="0">
                <a:solidFill>
                  <a:srgbClr val="000000"/>
                </a:solidFill>
                <a:latin typeface="Arial (Body)"/>
              </a:rPr>
              <a:t>Three </a:t>
            </a:r>
            <a:r>
              <a:rPr lang="en-US" sz="2200" dirty="0">
                <a:solidFill>
                  <a:srgbClr val="000000"/>
                </a:solidFill>
                <a:latin typeface="Arial (Body)"/>
              </a:rPr>
              <a:t>common-used </a:t>
            </a:r>
            <a:r>
              <a:rPr lang="en-US" sz="2200" dirty="0" smtClean="0">
                <a:solidFill>
                  <a:srgbClr val="000000"/>
                </a:solidFill>
                <a:latin typeface="Arial (Body)"/>
              </a:rPr>
              <a:t>criteria:</a:t>
            </a:r>
            <a:endParaRPr lang="en-US" sz="2200" dirty="0">
              <a:solidFill>
                <a:srgbClr val="000000"/>
              </a:solidFill>
              <a:latin typeface="Arial (Body)"/>
            </a:endParaRPr>
          </a:p>
          <a:p>
            <a:pPr marL="255651" lvl="0" indent="-255651" eaLnBrk="0" fontAlgn="base" hangingPunct="0">
              <a:spcAft>
                <a:spcPct val="0"/>
              </a:spcAft>
              <a:buFont typeface="Arial" panose="020B0604020202020204" pitchFamily="34" charset="0"/>
              <a:buChar char="•"/>
              <a:defRPr/>
            </a:pPr>
            <a:r>
              <a:rPr lang="en-US" sz="2200" b="1" dirty="0">
                <a:solidFill>
                  <a:srgbClr val="000000"/>
                </a:solidFill>
                <a:latin typeface="Arial (Body)"/>
              </a:rPr>
              <a:t>(long term) average rate</a:t>
            </a:r>
            <a:r>
              <a:rPr lang="en-US" sz="2200" i="1" dirty="0">
                <a:solidFill>
                  <a:srgbClr val="000000"/>
                </a:solidFill>
                <a:latin typeface="Arial (Body)"/>
              </a:rPr>
              <a:t>:</a:t>
            </a:r>
            <a:r>
              <a:rPr lang="en-US" sz="2200" dirty="0">
                <a:solidFill>
                  <a:srgbClr val="000000"/>
                </a:solidFill>
                <a:latin typeface="Arial (Body)"/>
              </a:rPr>
              <a:t> how many </a:t>
            </a:r>
            <a:r>
              <a:rPr lang="en-US" sz="2200" dirty="0" smtClean="0">
                <a:solidFill>
                  <a:srgbClr val="000000"/>
                </a:solidFill>
                <a:latin typeface="Arial (Body)"/>
              </a:rPr>
              <a:t>packets </a:t>
            </a:r>
            <a:r>
              <a:rPr lang="en-US" sz="2200" dirty="0">
                <a:solidFill>
                  <a:srgbClr val="000000"/>
                </a:solidFill>
                <a:latin typeface="Arial (Body)"/>
              </a:rPr>
              <a:t>can be sent per unit time (in the long run)</a:t>
            </a:r>
          </a:p>
          <a:p>
            <a:pPr marL="741553" lvl="1" indent="-284353" eaLnBrk="0" fontAlgn="base" hangingPunct="0">
              <a:spcAft>
                <a:spcPct val="0"/>
              </a:spcAft>
              <a:buFont typeface="Arial" panose="020B0604020202020204" pitchFamily="34" charset="0"/>
              <a:buChar char="–"/>
              <a:defRPr/>
            </a:pPr>
            <a:r>
              <a:rPr lang="en-US" sz="2200" dirty="0">
                <a:solidFill>
                  <a:srgbClr val="000000"/>
                </a:solidFill>
                <a:latin typeface="Arial (Body)"/>
              </a:rPr>
              <a:t>crucial question: what is the interval length: 100 packets per </a:t>
            </a:r>
            <a:r>
              <a:rPr lang="en-US" sz="2200" dirty="0" smtClean="0">
                <a:solidFill>
                  <a:srgbClr val="000000"/>
                </a:solidFill>
                <a:latin typeface="Arial (Body)"/>
              </a:rPr>
              <a:t>sec</a:t>
            </a:r>
            <a:r>
              <a:rPr lang="en-US" sz="100" dirty="0" smtClean="0">
                <a:solidFill>
                  <a:schemeClr val="bg1"/>
                </a:solidFill>
                <a:latin typeface="Arial (Body)"/>
              </a:rPr>
              <a:t>ond</a:t>
            </a:r>
            <a:r>
              <a:rPr lang="en-US" sz="2200" dirty="0" smtClean="0">
                <a:solidFill>
                  <a:srgbClr val="000000"/>
                </a:solidFill>
                <a:latin typeface="Arial (Body)"/>
              </a:rPr>
              <a:t> </a:t>
            </a:r>
            <a:r>
              <a:rPr lang="en-US" sz="2200" dirty="0">
                <a:solidFill>
                  <a:srgbClr val="000000"/>
                </a:solidFill>
                <a:latin typeface="Arial (Body)"/>
              </a:rPr>
              <a:t>or 6000 packets per </a:t>
            </a:r>
            <a:r>
              <a:rPr lang="en-US" sz="2200" dirty="0" smtClean="0">
                <a:solidFill>
                  <a:srgbClr val="000000"/>
                </a:solidFill>
                <a:latin typeface="Arial (Body)"/>
              </a:rPr>
              <a:t>min</a:t>
            </a:r>
            <a:r>
              <a:rPr lang="en-US" sz="100" dirty="0" smtClean="0">
                <a:solidFill>
                  <a:schemeClr val="bg1"/>
                </a:solidFill>
                <a:latin typeface="Arial (Body)"/>
              </a:rPr>
              <a:t>utes</a:t>
            </a:r>
            <a:r>
              <a:rPr lang="en-US" sz="2200" dirty="0" smtClean="0">
                <a:solidFill>
                  <a:srgbClr val="000000"/>
                </a:solidFill>
                <a:latin typeface="Arial (Body)"/>
              </a:rPr>
              <a:t> </a:t>
            </a:r>
            <a:r>
              <a:rPr lang="en-US" sz="2200" dirty="0">
                <a:solidFill>
                  <a:srgbClr val="000000"/>
                </a:solidFill>
                <a:latin typeface="Arial (Body)"/>
              </a:rPr>
              <a:t>have same average!</a:t>
            </a:r>
          </a:p>
          <a:p>
            <a:pPr marL="255651" lvl="0" indent="-255651" eaLnBrk="0" fontAlgn="base" hangingPunct="0">
              <a:spcAft>
                <a:spcPct val="0"/>
              </a:spcAft>
              <a:buFont typeface="Arial" panose="020B0604020202020204" pitchFamily="34" charset="0"/>
              <a:buChar char="•"/>
              <a:defRPr/>
            </a:pPr>
            <a:r>
              <a:rPr lang="en-US" sz="2200" b="1" dirty="0">
                <a:solidFill>
                  <a:srgbClr val="000000"/>
                </a:solidFill>
                <a:latin typeface="Arial (Body)"/>
              </a:rPr>
              <a:t>peak rate</a:t>
            </a:r>
            <a:r>
              <a:rPr lang="en-US" sz="2200" i="1" dirty="0">
                <a:solidFill>
                  <a:srgbClr val="000000"/>
                </a:solidFill>
                <a:latin typeface="Arial (Body)"/>
              </a:rPr>
              <a:t>:</a:t>
            </a:r>
            <a:r>
              <a:rPr lang="en-US" sz="2200" dirty="0">
                <a:solidFill>
                  <a:srgbClr val="000000"/>
                </a:solidFill>
                <a:latin typeface="Arial (Body)"/>
              </a:rPr>
              <a:t> e.g., 6000 </a:t>
            </a:r>
            <a:r>
              <a:rPr lang="en-US" sz="2200" dirty="0" smtClean="0">
                <a:solidFill>
                  <a:srgbClr val="000000"/>
                </a:solidFill>
                <a:latin typeface="Arial (Body)"/>
              </a:rPr>
              <a:t>packets </a:t>
            </a:r>
            <a:r>
              <a:rPr lang="en-US" sz="2200" dirty="0">
                <a:solidFill>
                  <a:srgbClr val="000000"/>
                </a:solidFill>
                <a:latin typeface="Arial (Body)"/>
              </a:rPr>
              <a:t>per min (</a:t>
            </a:r>
            <a:r>
              <a:rPr lang="en-US" sz="2200" dirty="0" smtClean="0">
                <a:solidFill>
                  <a:srgbClr val="000000"/>
                </a:solidFill>
                <a:latin typeface="Arial (Body)"/>
              </a:rPr>
              <a:t>p</a:t>
            </a:r>
            <a:r>
              <a:rPr lang="en-US" sz="100" dirty="0" smtClean="0">
                <a:solidFill>
                  <a:srgbClr val="000000"/>
                </a:solidFill>
                <a:latin typeface="Arial (Body)"/>
              </a:rPr>
              <a:t> </a:t>
            </a:r>
            <a:r>
              <a:rPr lang="en-US" sz="2200" dirty="0" smtClean="0">
                <a:solidFill>
                  <a:srgbClr val="000000"/>
                </a:solidFill>
                <a:latin typeface="Arial (Body)"/>
              </a:rPr>
              <a:t>p</a:t>
            </a:r>
            <a:r>
              <a:rPr lang="en-US" sz="100" dirty="0" smtClean="0">
                <a:solidFill>
                  <a:srgbClr val="000000"/>
                </a:solidFill>
                <a:latin typeface="Arial (Body)"/>
              </a:rPr>
              <a:t> </a:t>
            </a:r>
            <a:r>
              <a:rPr lang="en-US" sz="2200" dirty="0" smtClean="0">
                <a:solidFill>
                  <a:srgbClr val="000000"/>
                </a:solidFill>
                <a:latin typeface="Arial (Body)"/>
              </a:rPr>
              <a:t>m</a:t>
            </a:r>
            <a:r>
              <a:rPr lang="en-US" sz="2200" dirty="0">
                <a:solidFill>
                  <a:srgbClr val="000000"/>
                </a:solidFill>
                <a:latin typeface="Arial (Body)"/>
              </a:rPr>
              <a:t>) avg.; 1500 p</a:t>
            </a:r>
            <a:r>
              <a:rPr lang="en-US" sz="100" dirty="0">
                <a:solidFill>
                  <a:srgbClr val="000000"/>
                </a:solidFill>
                <a:latin typeface="Arial (Body)"/>
              </a:rPr>
              <a:t> </a:t>
            </a:r>
            <a:r>
              <a:rPr lang="en-US" sz="2200" dirty="0">
                <a:solidFill>
                  <a:srgbClr val="000000"/>
                </a:solidFill>
                <a:latin typeface="Arial (Body)"/>
              </a:rPr>
              <a:t>p m peak rate</a:t>
            </a:r>
          </a:p>
          <a:p>
            <a:pPr marL="255651" lvl="0" indent="-255651" eaLnBrk="0" fontAlgn="base" hangingPunct="0">
              <a:spcAft>
                <a:spcPct val="0"/>
              </a:spcAft>
              <a:buFont typeface="Arial" panose="020B0604020202020204" pitchFamily="34" charset="0"/>
              <a:buChar char="•"/>
              <a:defRPr/>
            </a:pPr>
            <a:r>
              <a:rPr lang="en-US" sz="2200" b="1" dirty="0">
                <a:solidFill>
                  <a:srgbClr val="000000"/>
                </a:solidFill>
                <a:latin typeface="Arial (Body)"/>
              </a:rPr>
              <a:t>(max.) burst size</a:t>
            </a:r>
            <a:r>
              <a:rPr lang="en-US" sz="2200" i="1" dirty="0">
                <a:solidFill>
                  <a:srgbClr val="000000"/>
                </a:solidFill>
                <a:latin typeface="Arial (Body)"/>
              </a:rPr>
              <a:t>:</a:t>
            </a:r>
            <a:r>
              <a:rPr lang="en-US" sz="2200" dirty="0">
                <a:solidFill>
                  <a:srgbClr val="000000"/>
                </a:solidFill>
                <a:latin typeface="Arial (Body)"/>
              </a:rPr>
              <a:t> max number of </a:t>
            </a:r>
            <a:r>
              <a:rPr lang="en-US" sz="2200" dirty="0" smtClean="0">
                <a:solidFill>
                  <a:srgbClr val="000000"/>
                </a:solidFill>
                <a:latin typeface="Arial (Body)"/>
              </a:rPr>
              <a:t>packets </a:t>
            </a:r>
            <a:r>
              <a:rPr lang="en-US" sz="2200" dirty="0">
                <a:solidFill>
                  <a:srgbClr val="000000"/>
                </a:solidFill>
                <a:latin typeface="Arial (Body)"/>
              </a:rPr>
              <a:t>sent consecutively (with no intervening idle)</a:t>
            </a:r>
          </a:p>
        </p:txBody>
      </p:sp>
    </p:spTree>
    <p:extLst>
      <p:ext uri="{BB962C8B-B14F-4D97-AF65-F5344CB8AC3E}">
        <p14:creationId xmlns:p14="http://schemas.microsoft.com/office/powerpoint/2010/main" val="410579167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Policing Mechanisms: Implementation </a:t>
            </a:r>
            <a:r>
              <a:rPr lang="en-US" sz="2000" b="0" dirty="0" smtClean="0">
                <a:latin typeface="Times New Roman" panose="02020603050405020304" pitchFamily="18" charset="0"/>
              </a:rPr>
              <a:t>(1 of 2)</a:t>
            </a:r>
            <a:endParaRPr lang="en-US" sz="2000" b="0" dirty="0">
              <a:latin typeface="Times New Roman" panose="02020603050405020304" pitchFamily="18" charset="0"/>
            </a:endParaRPr>
          </a:p>
        </p:txBody>
      </p:sp>
      <p:sp>
        <p:nvSpPr>
          <p:cNvPr id="3" name="Content Placeholder 2"/>
          <p:cNvSpPr>
            <a:spLocks noGrp="1"/>
          </p:cNvSpPr>
          <p:nvPr>
            <p:ph type="body" idx="1"/>
          </p:nvPr>
        </p:nvSpPr>
        <p:spPr>
          <a:xfrm>
            <a:off x="457200" y="1600200"/>
            <a:ext cx="8229600" cy="923299"/>
          </a:xfrm>
        </p:spPr>
        <p:txBody>
          <a:bodyPr wrap="square" lIns="91425" tIns="91425" rIns="91425" bIns="91425">
            <a:spAutoFit/>
          </a:bodyPr>
          <a:lstStyle/>
          <a:p>
            <a:pPr marL="0" lvl="0" indent="0" eaLnBrk="0" fontAlgn="base" hangingPunct="0">
              <a:spcAft>
                <a:spcPct val="0"/>
              </a:spcAft>
              <a:buNone/>
              <a:defRPr/>
            </a:pPr>
            <a:r>
              <a:rPr lang="en-US" sz="2400" b="1" dirty="0">
                <a:solidFill>
                  <a:srgbClr val="000000"/>
                </a:solidFill>
                <a:latin typeface="Arial (Body)"/>
              </a:rPr>
              <a:t>token bucket: </a:t>
            </a:r>
            <a:r>
              <a:rPr lang="en-US" sz="2400" dirty="0">
                <a:solidFill>
                  <a:srgbClr val="000000"/>
                </a:solidFill>
                <a:latin typeface="Arial (Body)"/>
              </a:rPr>
              <a:t>limit input to specified </a:t>
            </a:r>
            <a:r>
              <a:rPr lang="en-US" sz="2400" b="1" dirty="0">
                <a:solidFill>
                  <a:srgbClr val="000000"/>
                </a:solidFill>
                <a:latin typeface="Arial (Body)"/>
              </a:rPr>
              <a:t>burst size </a:t>
            </a:r>
            <a:r>
              <a:rPr lang="en-US" sz="2400" dirty="0">
                <a:solidFill>
                  <a:srgbClr val="000000"/>
                </a:solidFill>
                <a:latin typeface="Arial (Body)"/>
              </a:rPr>
              <a:t>and </a:t>
            </a:r>
            <a:r>
              <a:rPr lang="en-US" sz="2400" b="1" dirty="0">
                <a:solidFill>
                  <a:srgbClr val="000000"/>
                </a:solidFill>
                <a:latin typeface="Arial (Body)"/>
              </a:rPr>
              <a:t>average </a:t>
            </a:r>
            <a:r>
              <a:rPr lang="en-US" sz="2400" b="1" dirty="0" smtClean="0">
                <a:solidFill>
                  <a:srgbClr val="000000"/>
                </a:solidFill>
                <a:latin typeface="Arial (Body)"/>
              </a:rPr>
              <a:t>rate</a:t>
            </a:r>
            <a:endParaRPr lang="en-US" sz="2400" b="1" dirty="0">
              <a:solidFill>
                <a:srgbClr val="000000"/>
              </a:solidFill>
              <a:latin typeface="Arial (Body)"/>
            </a:endParaRPr>
          </a:p>
        </p:txBody>
      </p:sp>
      <p:pic>
        <p:nvPicPr>
          <p:cNvPr id="7" name="Picture 4" descr="A diagram has 4 connected parts. 1, packets. 2, token wait. 3, remove token. Above this part, r tokens per second go in a bucket. The bucket holds up to b tokens. The bucket points to part 3. Part 4, to 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1074" y="2767830"/>
            <a:ext cx="6821851" cy="33858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46906231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eaLnBrk="0" fontAlgn="base" hangingPunct="0">
              <a:spcBef>
                <a:spcPct val="0"/>
              </a:spcBef>
              <a:spcAft>
                <a:spcPct val="0"/>
              </a:spcAft>
              <a:buClrTx/>
              <a:defRPr/>
            </a:pPr>
            <a:r>
              <a:rPr lang="en-US" dirty="0" smtClean="0">
                <a:latin typeface="Times New Roman" panose="02020603050405020304" pitchFamily="18" charset="0"/>
              </a:rPr>
              <a:t>Policing Mechanisms: Implementation </a:t>
            </a:r>
            <a:r>
              <a:rPr lang="en-US" sz="2000" b="0" dirty="0" smtClean="0">
                <a:latin typeface="Times New Roman" panose="02020603050405020304" pitchFamily="18" charset="0"/>
              </a:rPr>
              <a:t>(2 of 2)</a:t>
            </a:r>
            <a:endParaRPr lang="en-US" sz="2000" b="0" dirty="0">
              <a:latin typeface="Times New Roman" panose="02020603050405020304" pitchFamily="18" charset="0"/>
            </a:endParaRPr>
          </a:p>
        </p:txBody>
      </p:sp>
      <p:sp>
        <p:nvSpPr>
          <p:cNvPr id="3" name="Text Placeholder 2"/>
          <p:cNvSpPr>
            <a:spLocks noGrp="1"/>
          </p:cNvSpPr>
          <p:nvPr>
            <p:ph type="body" idx="1"/>
          </p:nvPr>
        </p:nvSpPr>
        <p:spPr/>
        <p:txBody>
          <a:bodyPr/>
          <a:lstStyle/>
          <a:p>
            <a:pPr marL="255651" lvl="0" indent="-255651" eaLnBrk="0" fontAlgn="base" hangingPunct="0">
              <a:spcAft>
                <a:spcPct val="0"/>
              </a:spcAft>
              <a:tabLst/>
              <a:defRPr/>
            </a:pPr>
            <a:r>
              <a:rPr lang="en-US" sz="2400" dirty="0" smtClean="0">
                <a:solidFill>
                  <a:srgbClr val="000000"/>
                </a:solidFill>
                <a:latin typeface="Arial (Body)"/>
              </a:rPr>
              <a:t>bucket </a:t>
            </a:r>
            <a:r>
              <a:rPr lang="en-US" sz="2400" dirty="0">
                <a:solidFill>
                  <a:srgbClr val="000000"/>
                </a:solidFill>
                <a:latin typeface="Arial (Body)"/>
              </a:rPr>
              <a:t>can hold b tokens</a:t>
            </a:r>
          </a:p>
          <a:p>
            <a:pPr marL="255651" lvl="0" indent="-255651" eaLnBrk="0" fontAlgn="base" hangingPunct="0">
              <a:spcAft>
                <a:spcPct val="0"/>
              </a:spcAft>
              <a:tabLst/>
              <a:defRPr/>
            </a:pPr>
            <a:r>
              <a:rPr lang="en-US" sz="2400" dirty="0">
                <a:solidFill>
                  <a:srgbClr val="000000"/>
                </a:solidFill>
                <a:latin typeface="Arial (Body)"/>
              </a:rPr>
              <a:t>tokens generated at rate </a:t>
            </a:r>
            <a:r>
              <a:rPr lang="en-US" sz="2400" b="1" dirty="0">
                <a:solidFill>
                  <a:srgbClr val="000000"/>
                </a:solidFill>
                <a:latin typeface="Arial (Body)"/>
              </a:rPr>
              <a:t>r </a:t>
            </a:r>
            <a:r>
              <a:rPr lang="en-US" sz="2400" b="1" dirty="0" smtClean="0">
                <a:solidFill>
                  <a:srgbClr val="000000"/>
                </a:solidFill>
                <a:latin typeface="Arial (Body)"/>
              </a:rPr>
              <a:t>token/sec</a:t>
            </a:r>
            <a:r>
              <a:rPr lang="en-US" sz="100" b="1" dirty="0" smtClean="0">
                <a:solidFill>
                  <a:schemeClr val="bg1"/>
                </a:solidFill>
                <a:latin typeface="Arial (Body)"/>
              </a:rPr>
              <a:t>ond</a:t>
            </a:r>
            <a:r>
              <a:rPr lang="en-US" sz="2400" dirty="0" smtClean="0">
                <a:solidFill>
                  <a:srgbClr val="000000"/>
                </a:solidFill>
                <a:latin typeface="Arial (Body)"/>
              </a:rPr>
              <a:t> </a:t>
            </a:r>
            <a:r>
              <a:rPr lang="en-US" sz="2400" dirty="0">
                <a:solidFill>
                  <a:srgbClr val="000000"/>
                </a:solidFill>
                <a:latin typeface="Arial (Body)"/>
              </a:rPr>
              <a:t>unless bucket full</a:t>
            </a:r>
          </a:p>
          <a:p>
            <a:pPr marL="255651" lvl="0" indent="-255651" eaLnBrk="0" fontAlgn="base" hangingPunct="0">
              <a:spcAft>
                <a:spcPct val="0"/>
              </a:spcAft>
              <a:tabLst/>
              <a:defRPr/>
            </a:pPr>
            <a:r>
              <a:rPr lang="en-US" sz="2400" b="1" dirty="0">
                <a:solidFill>
                  <a:srgbClr val="000000"/>
                </a:solidFill>
                <a:latin typeface="Arial (Body)"/>
              </a:rPr>
              <a:t>over interval of length t: number of packets admitted less than or equal to </a:t>
            </a:r>
            <a:r>
              <a:rPr lang="en-US" sz="2400" b="1" dirty="0" smtClean="0">
                <a:solidFill>
                  <a:srgbClr val="000000"/>
                </a:solidFill>
                <a:latin typeface="Arial (Body)"/>
              </a:rPr>
              <a:t>(</a:t>
            </a:r>
            <a:r>
              <a:rPr lang="en-US" sz="2400" b="1" dirty="0">
                <a:solidFill>
                  <a:srgbClr val="000000"/>
                </a:solidFill>
                <a:latin typeface="Arial (Body)"/>
              </a:rPr>
              <a:t>r</a:t>
            </a:r>
            <a:r>
              <a:rPr lang="en-US" sz="100" b="1" dirty="0">
                <a:solidFill>
                  <a:srgbClr val="000000"/>
                </a:solidFill>
                <a:latin typeface="Arial (Body)"/>
              </a:rPr>
              <a:t> </a:t>
            </a:r>
            <a:r>
              <a:rPr lang="en-US" sz="2400" b="1" dirty="0">
                <a:solidFill>
                  <a:srgbClr val="000000"/>
                </a:solidFill>
                <a:latin typeface="Arial (Body)"/>
              </a:rPr>
              <a:t>t + b</a:t>
            </a:r>
            <a:r>
              <a:rPr lang="en-US" sz="2400" b="1" dirty="0" smtClean="0">
                <a:solidFill>
                  <a:srgbClr val="000000"/>
                </a:solidFill>
                <a:latin typeface="Arial (Body)"/>
              </a:rPr>
              <a:t>)</a:t>
            </a:r>
            <a:endParaRPr lang="en-US" sz="2400" b="1" dirty="0">
              <a:solidFill>
                <a:srgbClr val="000000"/>
              </a:solidFill>
              <a:latin typeface="Arial (Body)"/>
            </a:endParaRPr>
          </a:p>
        </p:txBody>
      </p:sp>
    </p:spTree>
    <p:extLst>
      <p:ext uri="{BB962C8B-B14F-4D97-AF65-F5344CB8AC3E}">
        <p14:creationId xmlns:p14="http://schemas.microsoft.com/office/powerpoint/2010/main" val="312405435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Policing and Q</a:t>
            </a:r>
            <a:r>
              <a:rPr lang="en-US" sz="100" dirty="0" smtClean="0">
                <a:latin typeface="Times New Roman" panose="02020603050405020304" pitchFamily="18" charset="0"/>
              </a:rPr>
              <a:t> </a:t>
            </a:r>
            <a:r>
              <a:rPr lang="en-US" dirty="0" smtClean="0">
                <a:latin typeface="Times New Roman" panose="02020603050405020304" pitchFamily="18" charset="0"/>
              </a:rPr>
              <a:t>o</a:t>
            </a:r>
            <a:r>
              <a:rPr lang="en-US" sz="100" dirty="0" smtClean="0">
                <a:latin typeface="Times New Roman" panose="02020603050405020304" pitchFamily="18" charset="0"/>
              </a:rPr>
              <a:t> </a:t>
            </a:r>
            <a:r>
              <a:rPr lang="en-US" dirty="0" smtClean="0">
                <a:latin typeface="Times New Roman" panose="02020603050405020304" pitchFamily="18" charset="0"/>
              </a:rPr>
              <a:t>S Guarantees</a:t>
            </a:r>
            <a:endParaRPr lang="en-US" dirty="0">
              <a:latin typeface="Times New Roman" panose="02020603050405020304" pitchFamily="18" charset="0"/>
            </a:endParaRPr>
          </a:p>
        </p:txBody>
      </p:sp>
      <p:sp>
        <p:nvSpPr>
          <p:cNvPr id="3" name="Content Placeholder 2"/>
          <p:cNvSpPr>
            <a:spLocks noGrp="1"/>
          </p:cNvSpPr>
          <p:nvPr>
            <p:ph type="body" idx="1"/>
          </p:nvPr>
        </p:nvSpPr>
        <p:spPr>
          <a:xfrm>
            <a:off x="457200" y="1600200"/>
            <a:ext cx="8229600" cy="923299"/>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token bucket, </a:t>
            </a:r>
            <a:r>
              <a:rPr lang="en-US" sz="2400" dirty="0" smtClean="0">
                <a:solidFill>
                  <a:srgbClr val="000000"/>
                </a:solidFill>
                <a:latin typeface="Arial (Body)"/>
              </a:rPr>
              <a:t>W</a:t>
            </a:r>
            <a:r>
              <a:rPr lang="en-US" sz="100" dirty="0" smtClean="0">
                <a:solidFill>
                  <a:srgbClr val="000000"/>
                </a:solidFill>
                <a:latin typeface="Arial (Body)"/>
              </a:rPr>
              <a:t> </a:t>
            </a:r>
            <a:r>
              <a:rPr lang="en-US" sz="2400" dirty="0" smtClean="0">
                <a:solidFill>
                  <a:srgbClr val="000000"/>
                </a:solidFill>
                <a:latin typeface="Arial (Body)"/>
              </a:rPr>
              <a:t>F</a:t>
            </a:r>
            <a:r>
              <a:rPr lang="en-US" sz="100" dirty="0" smtClean="0">
                <a:solidFill>
                  <a:srgbClr val="000000"/>
                </a:solidFill>
                <a:latin typeface="Arial (Body)"/>
              </a:rPr>
              <a:t> </a:t>
            </a:r>
            <a:r>
              <a:rPr lang="en-US" sz="2400" dirty="0" smtClean="0">
                <a:solidFill>
                  <a:srgbClr val="000000"/>
                </a:solidFill>
                <a:latin typeface="Arial (Body)"/>
              </a:rPr>
              <a:t>Q combine </a:t>
            </a:r>
            <a:r>
              <a:rPr lang="en-US" sz="2400" dirty="0">
                <a:solidFill>
                  <a:srgbClr val="000000"/>
                </a:solidFill>
                <a:latin typeface="Arial (Body)"/>
              </a:rPr>
              <a:t>to provide guaranteed upper bound on delay, i.e., </a:t>
            </a:r>
            <a:r>
              <a:rPr lang="en-US" sz="2400" b="1" dirty="0" smtClean="0">
                <a:solidFill>
                  <a:srgbClr val="000000"/>
                </a:solidFill>
                <a:latin typeface="Arial (Body)"/>
              </a:rPr>
              <a:t>Q</a:t>
            </a:r>
            <a:r>
              <a:rPr lang="en-US" sz="100" b="1" dirty="0" smtClean="0">
                <a:solidFill>
                  <a:srgbClr val="000000"/>
                </a:solidFill>
                <a:latin typeface="Arial (Body)"/>
              </a:rPr>
              <a:t> </a:t>
            </a:r>
            <a:r>
              <a:rPr lang="en-US" sz="2400" b="1" dirty="0" smtClean="0">
                <a:solidFill>
                  <a:srgbClr val="000000"/>
                </a:solidFill>
                <a:latin typeface="Arial (Body)"/>
              </a:rPr>
              <a:t>o</a:t>
            </a:r>
            <a:r>
              <a:rPr lang="en-US" sz="100" b="1" dirty="0" smtClean="0">
                <a:solidFill>
                  <a:srgbClr val="000000"/>
                </a:solidFill>
                <a:latin typeface="Arial (Body)"/>
              </a:rPr>
              <a:t> </a:t>
            </a:r>
            <a:r>
              <a:rPr lang="en-US" sz="2400" b="1" dirty="0" smtClean="0">
                <a:solidFill>
                  <a:srgbClr val="000000"/>
                </a:solidFill>
                <a:latin typeface="Arial (Body)"/>
              </a:rPr>
              <a:t>S </a:t>
            </a:r>
            <a:r>
              <a:rPr lang="en-US" sz="2400" b="1" dirty="0">
                <a:solidFill>
                  <a:srgbClr val="000000"/>
                </a:solidFill>
                <a:latin typeface="Arial (Body)"/>
              </a:rPr>
              <a:t>guarantee</a:t>
            </a:r>
            <a:r>
              <a:rPr lang="en-US" sz="2400" b="1" dirty="0" smtClean="0">
                <a:solidFill>
                  <a:srgbClr val="000000"/>
                </a:solidFill>
                <a:latin typeface="Arial (Body)"/>
              </a:rPr>
              <a:t>!</a:t>
            </a:r>
          </a:p>
        </p:txBody>
      </p:sp>
      <p:pic>
        <p:nvPicPr>
          <p:cNvPr id="16" name="Picture 15" descr="There are 2 diagrams. Diagram 1, D sub max = b forward slash R. A router is at the center. On the left, there are 2 lines of arriving traffic. On the lines are bucket size, b. On this, token rate, r. On the right of the router, W F Q. There are 2 bars. 1, per flow. 2, rate, R. Diagram 2. There are 2 similar sections. Each section has 3 parts. 1, packet arrival. 2, queue. 3, link. Above part 3 of both sections, r sub n points to b sub n, points to part 3. Part 4, packet departure. The part is made up of 8 bars. Section 1, W sub 1. The link to the next part breaks, and loops down to section 1 part 4, W sub n. Both links merge at part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697" y="2811049"/>
            <a:ext cx="7326606" cy="3076959"/>
          </a:xfrm>
          <a:prstGeom prst="rect">
            <a:avLst/>
          </a:prstGeom>
        </p:spPr>
      </p:pic>
    </p:spTree>
    <p:extLst>
      <p:ext uri="{BB962C8B-B14F-4D97-AF65-F5344CB8AC3E}">
        <p14:creationId xmlns:p14="http://schemas.microsoft.com/office/powerpoint/2010/main" val="216753270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Differentiated Services</a:t>
            </a:r>
            <a:endParaRPr lang="en-US" dirty="0">
              <a:latin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want </a:t>
            </a:r>
            <a:r>
              <a:rPr lang="en-US" altLang="ja-JP" sz="2400" dirty="0" smtClean="0">
                <a:solidFill>
                  <a:srgbClr val="000000"/>
                </a:solidFill>
                <a:latin typeface="Arial (Body)"/>
              </a:rPr>
              <a:t>“</a:t>
            </a:r>
            <a:r>
              <a:rPr lang="en-US" sz="2400" dirty="0" smtClean="0">
                <a:solidFill>
                  <a:srgbClr val="000000"/>
                </a:solidFill>
                <a:latin typeface="Arial (Body)"/>
              </a:rPr>
              <a:t>qualitative</a:t>
            </a:r>
            <a:r>
              <a:rPr lang="en-US" altLang="ja-JP" sz="2400" dirty="0" smtClean="0">
                <a:solidFill>
                  <a:srgbClr val="000000"/>
                </a:solidFill>
                <a:latin typeface="Arial (Body)"/>
              </a:rPr>
              <a:t>”</a:t>
            </a:r>
            <a:r>
              <a:rPr lang="en-US" sz="2400" dirty="0" smtClean="0">
                <a:solidFill>
                  <a:srgbClr val="000000"/>
                </a:solidFill>
                <a:latin typeface="Arial (Body)"/>
              </a:rPr>
              <a:t> </a:t>
            </a:r>
            <a:r>
              <a:rPr lang="en-US" sz="2400" dirty="0">
                <a:solidFill>
                  <a:srgbClr val="000000"/>
                </a:solidFill>
                <a:latin typeface="Arial (Body)"/>
              </a:rPr>
              <a:t>service classes</a:t>
            </a:r>
          </a:p>
          <a:p>
            <a:pPr marL="741553" lvl="1" indent="-284353" eaLnBrk="0" fontAlgn="base" hangingPunct="0">
              <a:spcAft>
                <a:spcPct val="0"/>
              </a:spcAft>
              <a:buFont typeface="Arial" panose="020B0604020202020204" pitchFamily="34" charset="0"/>
              <a:buChar char="–"/>
              <a:defRPr/>
            </a:pPr>
            <a:r>
              <a:rPr lang="en-US" altLang="ja-JP" sz="2400" dirty="0" smtClean="0">
                <a:solidFill>
                  <a:srgbClr val="000000"/>
                </a:solidFill>
                <a:latin typeface="Arial (Body)"/>
              </a:rPr>
              <a:t>“</a:t>
            </a:r>
            <a:r>
              <a:rPr lang="en-US" sz="2400" dirty="0" smtClean="0">
                <a:solidFill>
                  <a:srgbClr val="000000"/>
                </a:solidFill>
                <a:latin typeface="Arial (Body)"/>
              </a:rPr>
              <a:t>behaves </a:t>
            </a:r>
            <a:r>
              <a:rPr lang="en-US" sz="2400" dirty="0">
                <a:solidFill>
                  <a:srgbClr val="000000"/>
                </a:solidFill>
                <a:latin typeface="Arial (Body)"/>
              </a:rPr>
              <a:t>like a </a:t>
            </a:r>
            <a:r>
              <a:rPr lang="en-US" sz="2400" dirty="0" smtClean="0">
                <a:solidFill>
                  <a:srgbClr val="000000"/>
                </a:solidFill>
                <a:latin typeface="Arial (Body)"/>
              </a:rPr>
              <a:t>wire</a:t>
            </a:r>
            <a:r>
              <a:rPr lang="en-US" altLang="ja-JP" sz="2400" dirty="0" smtClean="0">
                <a:solidFill>
                  <a:srgbClr val="000000"/>
                </a:solidFill>
                <a:latin typeface="Arial (Body)"/>
              </a:rPr>
              <a:t>”</a:t>
            </a:r>
            <a:endParaRPr lang="en-US" sz="2400" dirty="0">
              <a:solidFill>
                <a:srgbClr val="000000"/>
              </a:solidFill>
              <a:latin typeface="Arial (Body)"/>
            </a:endParaRP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relative service distinction: Platinum, Gold, Silver</a:t>
            </a:r>
          </a:p>
          <a:p>
            <a:pPr marL="255651" lvl="0" indent="-255651" eaLnBrk="0" fontAlgn="base" hangingPunct="0">
              <a:spcAft>
                <a:spcPct val="0"/>
              </a:spcAft>
              <a:buFont typeface="Arial" panose="020B0604020202020204" pitchFamily="34" charset="0"/>
              <a:buChar char="•"/>
              <a:defRPr/>
            </a:pPr>
            <a:r>
              <a:rPr lang="en-US" sz="2400" b="1" dirty="0">
                <a:solidFill>
                  <a:srgbClr val="000000"/>
                </a:solidFill>
                <a:latin typeface="Arial (Body)"/>
              </a:rPr>
              <a:t>scalability</a:t>
            </a:r>
            <a:r>
              <a:rPr lang="en-US" sz="2400" i="1" dirty="0">
                <a:solidFill>
                  <a:srgbClr val="000000"/>
                </a:solidFill>
                <a:latin typeface="Arial (Body)"/>
              </a:rPr>
              <a:t>:</a:t>
            </a:r>
            <a:r>
              <a:rPr lang="en-US" sz="2400" dirty="0">
                <a:solidFill>
                  <a:srgbClr val="000000"/>
                </a:solidFill>
                <a:latin typeface="Arial (Body)"/>
              </a:rPr>
              <a:t> simple functions in network core, relatively complex functions at edge routers (or hosts)</a:t>
            </a: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signaling, maintaining per-flow router state </a:t>
            </a:r>
            <a:r>
              <a:rPr lang="en-US" sz="2400" dirty="0" smtClean="0">
                <a:solidFill>
                  <a:srgbClr val="000000"/>
                </a:solidFill>
                <a:latin typeface="Arial (Body)"/>
              </a:rPr>
              <a:t>difficult </a:t>
            </a:r>
            <a:r>
              <a:rPr lang="en-US" sz="2400" dirty="0">
                <a:solidFill>
                  <a:srgbClr val="000000"/>
                </a:solidFill>
                <a:latin typeface="Arial (Body)"/>
              </a:rPr>
              <a:t>with large number of </a:t>
            </a:r>
            <a:r>
              <a:rPr lang="en-US" sz="2400" dirty="0" smtClean="0">
                <a:solidFill>
                  <a:srgbClr val="000000"/>
                </a:solidFill>
                <a:latin typeface="Arial (Body)"/>
              </a:rPr>
              <a:t>flows</a:t>
            </a:r>
            <a:endParaRPr lang="en-US" sz="2400" dirty="0">
              <a:solidFill>
                <a:srgbClr val="000000"/>
              </a:solidFill>
              <a:latin typeface="Arial (Body)"/>
            </a:endParaRPr>
          </a:p>
          <a:p>
            <a:pPr marL="255651" lvl="0" indent="-255651" eaLnBrk="0" fontAlgn="base" hangingPunct="0">
              <a:spcAft>
                <a:spcPct val="0"/>
              </a:spcAft>
              <a:buFont typeface="Arial" panose="020B0604020202020204" pitchFamily="34" charset="0"/>
              <a:buChar char="•"/>
              <a:defRPr/>
            </a:pPr>
            <a:r>
              <a:rPr lang="en-US" sz="2400" dirty="0" smtClean="0">
                <a:solidFill>
                  <a:srgbClr val="000000"/>
                </a:solidFill>
                <a:latin typeface="Arial (Body)"/>
              </a:rPr>
              <a:t>don</a:t>
            </a:r>
            <a:r>
              <a:rPr lang="en-US" altLang="ja-JP" sz="2400" dirty="0" smtClean="0">
                <a:solidFill>
                  <a:srgbClr val="000000"/>
                </a:solidFill>
                <a:latin typeface="Arial (Body)"/>
              </a:rPr>
              <a:t>’</a:t>
            </a:r>
            <a:r>
              <a:rPr lang="en-US" sz="2400" dirty="0" smtClean="0">
                <a:solidFill>
                  <a:srgbClr val="000000"/>
                </a:solidFill>
                <a:latin typeface="Arial (Body)"/>
              </a:rPr>
              <a:t>t </a:t>
            </a:r>
            <a:r>
              <a:rPr lang="en-US" sz="2400" dirty="0">
                <a:solidFill>
                  <a:srgbClr val="000000"/>
                </a:solidFill>
                <a:latin typeface="Arial (Body)"/>
              </a:rPr>
              <a:t>define define service classes, provide functional components to build service classes</a:t>
            </a:r>
          </a:p>
        </p:txBody>
      </p:sp>
    </p:spTree>
    <p:extLst>
      <p:ext uri="{BB962C8B-B14F-4D97-AF65-F5344CB8AC3E}">
        <p14:creationId xmlns:p14="http://schemas.microsoft.com/office/powerpoint/2010/main" val="13241837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Diffserv Architecture </a:t>
            </a:r>
            <a:r>
              <a:rPr lang="en-US" sz="2000" b="0" dirty="0" smtClean="0">
                <a:latin typeface="Times New Roman" panose="02020603050405020304" pitchFamily="18" charset="0"/>
              </a:rPr>
              <a:t>(1 of 2)</a:t>
            </a:r>
            <a:endParaRPr lang="en-US" sz="2000" b="0" dirty="0">
              <a:latin typeface="Times New Roman" panose="02020603050405020304" pitchFamily="18" charset="0"/>
            </a:endParaRPr>
          </a:p>
        </p:txBody>
      </p:sp>
      <p:sp>
        <p:nvSpPr>
          <p:cNvPr id="3" name="Content Placeholder 2"/>
          <p:cNvSpPr>
            <a:spLocks noGrp="1"/>
          </p:cNvSpPr>
          <p:nvPr>
            <p:ph type="body" idx="1"/>
          </p:nvPr>
        </p:nvSpPr>
        <p:spPr>
          <a:xfrm>
            <a:off x="457200" y="1600200"/>
            <a:ext cx="5663381" cy="1923573"/>
          </a:xfrm>
        </p:spPr>
        <p:txBody>
          <a:bodyPr wrap="square" lIns="91425" tIns="91425" rIns="91425" bIns="91425">
            <a:spAutoFit/>
          </a:bodyPr>
          <a:lstStyle/>
          <a:p>
            <a:pPr marL="0" lvl="0" indent="0" eaLnBrk="0" fontAlgn="base" hangingPunct="0">
              <a:spcAft>
                <a:spcPct val="0"/>
              </a:spcAft>
              <a:buNone/>
              <a:defRPr/>
            </a:pPr>
            <a:r>
              <a:rPr lang="en-US" sz="2200" kern="1200" dirty="0">
                <a:solidFill>
                  <a:srgbClr val="000000"/>
                </a:solidFill>
                <a:latin typeface="Arial (Body)"/>
              </a:rPr>
              <a:t>edge router:</a:t>
            </a:r>
          </a:p>
          <a:p>
            <a:pPr marL="255651" lvl="0" indent="-255651" eaLnBrk="0" fontAlgn="base" hangingPunct="0">
              <a:spcAft>
                <a:spcPct val="0"/>
              </a:spcAft>
              <a:buFont typeface="Arial" panose="020B0604020202020204" pitchFamily="34" charset="0"/>
              <a:buChar char="•"/>
              <a:defRPr/>
            </a:pPr>
            <a:r>
              <a:rPr lang="en-US" sz="2200" b="1" kern="1200" dirty="0">
                <a:solidFill>
                  <a:srgbClr val="000000"/>
                </a:solidFill>
                <a:latin typeface="Arial (Body)"/>
              </a:rPr>
              <a:t>per-flow</a:t>
            </a:r>
            <a:r>
              <a:rPr lang="en-US" sz="2200" kern="1200" dirty="0">
                <a:solidFill>
                  <a:srgbClr val="000000"/>
                </a:solidFill>
                <a:latin typeface="Arial (Body)"/>
              </a:rPr>
              <a:t> traffic management</a:t>
            </a:r>
          </a:p>
          <a:p>
            <a:pPr marL="255651" lvl="0" indent="-255651" eaLnBrk="0" fontAlgn="base" hangingPunct="0">
              <a:spcAft>
                <a:spcPct val="0"/>
              </a:spcAft>
              <a:buFont typeface="Arial" panose="020B0604020202020204" pitchFamily="34" charset="0"/>
              <a:buChar char="•"/>
              <a:defRPr/>
            </a:pPr>
            <a:r>
              <a:rPr lang="en-US" sz="2200" kern="1200" dirty="0">
                <a:solidFill>
                  <a:srgbClr val="000000"/>
                </a:solidFill>
                <a:latin typeface="Arial (Body)"/>
              </a:rPr>
              <a:t>marks packets as </a:t>
            </a:r>
            <a:r>
              <a:rPr lang="en-US" sz="2200" b="1" kern="1200" dirty="0">
                <a:solidFill>
                  <a:srgbClr val="000000"/>
                </a:solidFill>
                <a:latin typeface="Arial (Body)"/>
              </a:rPr>
              <a:t>in-profile</a:t>
            </a:r>
            <a:r>
              <a:rPr lang="en-US" sz="2200" kern="1200" dirty="0">
                <a:solidFill>
                  <a:srgbClr val="000000"/>
                </a:solidFill>
                <a:latin typeface="Arial (Body)"/>
              </a:rPr>
              <a:t> and </a:t>
            </a:r>
            <a:r>
              <a:rPr lang="en-US" sz="2200" b="1" kern="1200" dirty="0" smtClean="0">
                <a:solidFill>
                  <a:srgbClr val="000000"/>
                </a:solidFill>
                <a:latin typeface="Arial (Body)"/>
              </a:rPr>
              <a:t>out-profile</a:t>
            </a:r>
          </a:p>
        </p:txBody>
      </p:sp>
      <p:pic>
        <p:nvPicPr>
          <p:cNvPr id="5" name="Picture 4" descr="An edge rout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3687" y="1897068"/>
            <a:ext cx="1187715" cy="565579"/>
          </a:xfrm>
          <a:prstGeom prst="rect">
            <a:avLst/>
          </a:prstGeom>
        </p:spPr>
      </p:pic>
      <p:sp>
        <p:nvSpPr>
          <p:cNvPr id="4" name="Text Placeholder 3"/>
          <p:cNvSpPr>
            <a:spLocks noGrp="1"/>
          </p:cNvSpPr>
          <p:nvPr>
            <p:ph type="body" idx="2"/>
          </p:nvPr>
        </p:nvSpPr>
        <p:spPr>
          <a:xfrm>
            <a:off x="457200" y="3558114"/>
            <a:ext cx="5825613" cy="2680454"/>
          </a:xfrm>
        </p:spPr>
        <p:txBody>
          <a:bodyPr/>
          <a:lstStyle/>
          <a:p>
            <a:pPr marL="0" lvl="0" indent="0" eaLnBrk="0" fontAlgn="base" hangingPunct="0">
              <a:spcAft>
                <a:spcPct val="0"/>
              </a:spcAft>
              <a:buNone/>
              <a:defRPr/>
            </a:pPr>
            <a:r>
              <a:rPr lang="en-US" sz="2200" kern="1200" dirty="0">
                <a:solidFill>
                  <a:srgbClr val="000000"/>
                </a:solidFill>
                <a:latin typeface="Arial (Body)"/>
              </a:rPr>
              <a:t>core router:</a:t>
            </a:r>
          </a:p>
          <a:p>
            <a:pPr marL="255651" lvl="0" indent="-255651" eaLnBrk="0" fontAlgn="base" hangingPunct="0">
              <a:spcAft>
                <a:spcPct val="0"/>
              </a:spcAft>
              <a:buFont typeface="Arial" panose="020B0604020202020204" pitchFamily="34" charset="0"/>
              <a:buChar char="•"/>
              <a:defRPr/>
            </a:pPr>
            <a:r>
              <a:rPr lang="en-US" sz="2200" b="1" kern="1200" dirty="0">
                <a:solidFill>
                  <a:srgbClr val="000000"/>
                </a:solidFill>
                <a:latin typeface="Arial (Body)"/>
              </a:rPr>
              <a:t>per class</a:t>
            </a:r>
            <a:r>
              <a:rPr lang="en-US" sz="2200" kern="1200" dirty="0">
                <a:solidFill>
                  <a:srgbClr val="000000"/>
                </a:solidFill>
                <a:latin typeface="Arial (Body)"/>
              </a:rPr>
              <a:t> traffic management</a:t>
            </a:r>
          </a:p>
          <a:p>
            <a:pPr marL="255651" lvl="0" indent="-255651" eaLnBrk="0" fontAlgn="base" hangingPunct="0">
              <a:spcAft>
                <a:spcPct val="0"/>
              </a:spcAft>
              <a:buFont typeface="Arial" panose="020B0604020202020204" pitchFamily="34" charset="0"/>
              <a:buChar char="•"/>
              <a:defRPr/>
            </a:pPr>
            <a:r>
              <a:rPr lang="en-US" sz="2200" kern="1200" dirty="0">
                <a:solidFill>
                  <a:srgbClr val="000000"/>
                </a:solidFill>
                <a:latin typeface="Arial (Body)"/>
              </a:rPr>
              <a:t>buffering and scheduling based on </a:t>
            </a:r>
            <a:r>
              <a:rPr lang="en-US" sz="2200" b="1" kern="1200" dirty="0">
                <a:solidFill>
                  <a:srgbClr val="000000"/>
                </a:solidFill>
                <a:latin typeface="Arial (Body)"/>
              </a:rPr>
              <a:t>marking</a:t>
            </a:r>
            <a:r>
              <a:rPr lang="en-US" sz="2200" kern="1200" dirty="0">
                <a:solidFill>
                  <a:srgbClr val="000000"/>
                </a:solidFill>
                <a:latin typeface="Arial (Body)"/>
              </a:rPr>
              <a:t> at edge</a:t>
            </a:r>
          </a:p>
          <a:p>
            <a:pPr marL="255651" lvl="0" indent="-255651" eaLnBrk="0" fontAlgn="base" hangingPunct="0">
              <a:spcAft>
                <a:spcPct val="0"/>
              </a:spcAft>
              <a:buFont typeface="Arial" panose="020B0604020202020204" pitchFamily="34" charset="0"/>
              <a:buChar char="•"/>
              <a:defRPr/>
            </a:pPr>
            <a:r>
              <a:rPr lang="en-US" sz="2200" kern="1200" dirty="0">
                <a:solidFill>
                  <a:srgbClr val="000000"/>
                </a:solidFill>
                <a:latin typeface="Arial (Body)"/>
              </a:rPr>
              <a:t>preference given to </a:t>
            </a:r>
            <a:r>
              <a:rPr lang="en-US" sz="2200" b="1" kern="1200" dirty="0">
                <a:solidFill>
                  <a:srgbClr val="000000"/>
                </a:solidFill>
                <a:latin typeface="Arial (Body)"/>
              </a:rPr>
              <a:t>in-profile</a:t>
            </a:r>
            <a:r>
              <a:rPr lang="en-US" sz="2200" kern="1200" dirty="0">
                <a:solidFill>
                  <a:srgbClr val="000000"/>
                </a:solidFill>
                <a:latin typeface="Arial (Body)"/>
              </a:rPr>
              <a:t> packets over </a:t>
            </a:r>
            <a:r>
              <a:rPr lang="en-US" sz="2200" b="1" kern="1200" dirty="0">
                <a:solidFill>
                  <a:srgbClr val="000000"/>
                </a:solidFill>
                <a:latin typeface="Arial (Body)"/>
              </a:rPr>
              <a:t>out-of-profile</a:t>
            </a:r>
            <a:r>
              <a:rPr lang="en-US" sz="2200" kern="1200" dirty="0">
                <a:solidFill>
                  <a:srgbClr val="000000"/>
                </a:solidFill>
                <a:latin typeface="Arial (Body)"/>
              </a:rPr>
              <a:t> </a:t>
            </a:r>
            <a:r>
              <a:rPr lang="en-US" sz="2200" kern="1200" dirty="0" smtClean="0">
                <a:solidFill>
                  <a:srgbClr val="000000"/>
                </a:solidFill>
                <a:latin typeface="Arial (Body)"/>
              </a:rPr>
              <a:t>packets</a:t>
            </a:r>
            <a:endParaRPr lang="en-US" sz="2200" kern="1200" dirty="0">
              <a:solidFill>
                <a:srgbClr val="000000"/>
              </a:solidFill>
              <a:latin typeface="Arial (Body)"/>
            </a:endParaRPr>
          </a:p>
        </p:txBody>
      </p:sp>
      <p:pic>
        <p:nvPicPr>
          <p:cNvPr id="6" name="Picture 5" descr="A core rout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6025" y="3850081"/>
            <a:ext cx="1195333" cy="583439"/>
          </a:xfrm>
          <a:prstGeom prst="rect">
            <a:avLst/>
          </a:prstGeom>
        </p:spPr>
      </p:pic>
    </p:spTree>
    <p:extLst>
      <p:ext uri="{BB962C8B-B14F-4D97-AF65-F5344CB8AC3E}">
        <p14:creationId xmlns:p14="http://schemas.microsoft.com/office/powerpoint/2010/main" val="222493496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Diffserv Architecture </a:t>
            </a:r>
            <a:r>
              <a:rPr lang="en-US" sz="2000" b="0" dirty="0" smtClean="0">
                <a:latin typeface="Times New Roman" panose="02020603050405020304" pitchFamily="18" charset="0"/>
              </a:rPr>
              <a:t>(2 of 2)</a:t>
            </a:r>
            <a:endParaRPr lang="en-US" sz="2000" b="0" dirty="0">
              <a:latin typeface="Times New Roman" panose="02020603050405020304" pitchFamily="18" charset="0"/>
            </a:endParaRPr>
          </a:p>
        </p:txBody>
      </p:sp>
      <p:pic>
        <p:nvPicPr>
          <p:cNvPr id="8" name="Picture 7" descr="There are connected internet group with routers. Group 1, connected to 2 P Cs. An edge router in this group is marking. R enters bucket. A core router in this group is scheduling. Packets enter queue. Group 3, connected to a serv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1392" y="1798640"/>
            <a:ext cx="3721216" cy="4129412"/>
          </a:xfrm>
          <a:prstGeom prst="rect">
            <a:avLst/>
          </a:prstGeom>
        </p:spPr>
      </p:pic>
    </p:spTree>
    <p:extLst>
      <p:ext uri="{BB962C8B-B14F-4D97-AF65-F5344CB8AC3E}">
        <p14:creationId xmlns:p14="http://schemas.microsoft.com/office/powerpoint/2010/main" val="25255223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eaLnBrk="0" fontAlgn="base" hangingPunct="0">
              <a:spcBef>
                <a:spcPct val="0"/>
              </a:spcBef>
              <a:spcAft>
                <a:spcPct val="0"/>
              </a:spcAft>
              <a:buClrTx/>
              <a:defRPr/>
            </a:pPr>
            <a:r>
              <a:rPr lang="en-US" dirty="0" smtClean="0">
                <a:solidFill>
                  <a:schemeClr val="tx2"/>
                </a:solidFill>
                <a:latin typeface="Times New Roman" panose="02020603050405020304" pitchFamily="18" charset="0"/>
                <a:cs typeface="+mj-cs"/>
              </a:rPr>
              <a:t>Learning Objectives </a:t>
            </a:r>
            <a:r>
              <a:rPr lang="en-US" sz="2000" b="0" dirty="0" smtClean="0">
                <a:solidFill>
                  <a:schemeClr val="tx2"/>
                </a:solidFill>
                <a:latin typeface="Times New Roman" panose="02020603050405020304" pitchFamily="18" charset="0"/>
              </a:rPr>
              <a:t>(2 </a:t>
            </a:r>
            <a:r>
              <a:rPr lang="en-US" sz="2000" b="0" dirty="0">
                <a:solidFill>
                  <a:schemeClr val="tx2"/>
                </a:solidFill>
                <a:latin typeface="Times New Roman" panose="02020603050405020304" pitchFamily="18" charset="0"/>
              </a:rPr>
              <a:t>of 6)</a:t>
            </a:r>
            <a:endParaRPr lang="en-US" sz="2000" b="0" dirty="0">
              <a:solidFill>
                <a:schemeClr val="tx2"/>
              </a:solidFill>
              <a:latin typeface="Times New Roman" panose="02020603050405020304" pitchFamily="18" charset="0"/>
              <a:cs typeface="+mj-cs"/>
            </a:endParaRPr>
          </a:p>
        </p:txBody>
      </p:sp>
      <p:sp>
        <p:nvSpPr>
          <p:cNvPr id="8" name="Content Placeholder 7"/>
          <p:cNvSpPr>
            <a:spLocks noGrp="1"/>
          </p:cNvSpPr>
          <p:nvPr>
            <p:ph idx="1"/>
          </p:nvPr>
        </p:nvSpPr>
        <p:spPr>
          <a:xfrm>
            <a:off x="457200" y="1600201"/>
            <a:ext cx="8229600" cy="3834442"/>
          </a:xfrm>
        </p:spPr>
        <p:txBody>
          <a:bodyPr/>
          <a:lstStyle/>
          <a:p>
            <a:pPr marL="635000" indent="-635000">
              <a:buFont typeface="Wingdings" charset="0"/>
              <a:buNone/>
              <a:defRPr/>
            </a:pPr>
            <a:r>
              <a:rPr lang="en-US" sz="2400" b="1" dirty="0">
                <a:solidFill>
                  <a:schemeClr val="tx2"/>
                </a:solidFill>
                <a:latin typeface="+mn-lt"/>
              </a:rPr>
              <a:t>9.1</a:t>
            </a:r>
            <a:r>
              <a:rPr lang="en-US" sz="2400" dirty="0">
                <a:solidFill>
                  <a:srgbClr val="CC0000"/>
                </a:solidFill>
                <a:latin typeface="+mn-lt"/>
              </a:rPr>
              <a:t> </a:t>
            </a:r>
            <a:r>
              <a:rPr lang="en-US" sz="2400" dirty="0">
                <a:latin typeface="+mn-lt"/>
              </a:rPr>
              <a:t>multimedia networking applications</a:t>
            </a:r>
          </a:p>
          <a:p>
            <a:pPr marL="635000" indent="-635000">
              <a:buFont typeface="Wingdings" charset="0"/>
              <a:buNone/>
              <a:defRPr/>
            </a:pPr>
            <a:r>
              <a:rPr lang="en-US" sz="2400" b="1" dirty="0">
                <a:solidFill>
                  <a:schemeClr val="tx2"/>
                </a:solidFill>
                <a:latin typeface="+mn-lt"/>
              </a:rPr>
              <a:t>9.2</a:t>
            </a:r>
            <a:r>
              <a:rPr lang="en-US" sz="2400" dirty="0">
                <a:latin typeface="+mn-lt"/>
              </a:rPr>
              <a:t> </a:t>
            </a:r>
            <a:r>
              <a:rPr lang="en-US" sz="2400" b="1" dirty="0">
                <a:latin typeface="+mn-lt"/>
              </a:rPr>
              <a:t>streaming stored video</a:t>
            </a:r>
          </a:p>
          <a:p>
            <a:pPr marL="635000" indent="-635000">
              <a:buFont typeface="Wingdings" charset="0"/>
              <a:buNone/>
              <a:defRPr/>
            </a:pPr>
            <a:r>
              <a:rPr lang="en-US" sz="2400" b="1" dirty="0">
                <a:solidFill>
                  <a:schemeClr val="tx2"/>
                </a:solidFill>
                <a:latin typeface="+mn-lt"/>
              </a:rPr>
              <a:t>9.3</a:t>
            </a:r>
            <a:r>
              <a:rPr lang="en-US" sz="2400" dirty="0">
                <a:latin typeface="+mn-lt"/>
              </a:rPr>
              <a:t> </a:t>
            </a:r>
            <a:r>
              <a:rPr lang="en-US" sz="2400" dirty="0" smtClean="0">
                <a:latin typeface="+mn-lt"/>
              </a:rPr>
              <a:t>voice-over-I</a:t>
            </a:r>
            <a:r>
              <a:rPr lang="en-US" sz="100" dirty="0" smtClean="0">
                <a:latin typeface="+mn-lt"/>
              </a:rPr>
              <a:t> </a:t>
            </a:r>
            <a:r>
              <a:rPr lang="en-US" sz="2400" dirty="0" smtClean="0">
                <a:latin typeface="+mn-lt"/>
              </a:rPr>
              <a:t>P</a:t>
            </a:r>
            <a:endParaRPr lang="en-US" sz="2400" dirty="0">
              <a:latin typeface="+mn-lt"/>
            </a:endParaRPr>
          </a:p>
          <a:p>
            <a:pPr marL="635000" indent="-635000">
              <a:buFont typeface="Wingdings" charset="0"/>
              <a:buNone/>
              <a:defRPr/>
            </a:pPr>
            <a:r>
              <a:rPr lang="en-US" sz="2400" b="1" dirty="0">
                <a:solidFill>
                  <a:schemeClr val="tx2"/>
                </a:solidFill>
                <a:latin typeface="+mn-lt"/>
              </a:rPr>
              <a:t>9.4</a:t>
            </a:r>
            <a:r>
              <a:rPr lang="en-US" sz="2400" dirty="0">
                <a:solidFill>
                  <a:srgbClr val="CC0000"/>
                </a:solidFill>
                <a:latin typeface="+mn-lt"/>
              </a:rPr>
              <a:t> </a:t>
            </a:r>
            <a:r>
              <a:rPr lang="en-US" sz="2400" dirty="0">
                <a:solidFill>
                  <a:schemeClr val="tx1"/>
                </a:solidFill>
                <a:latin typeface="+mn-lt"/>
              </a:rPr>
              <a:t>protocols for </a:t>
            </a:r>
            <a:r>
              <a:rPr lang="en-US" sz="2400" b="1" dirty="0">
                <a:solidFill>
                  <a:schemeClr val="tx1"/>
                </a:solidFill>
                <a:latin typeface="+mn-lt"/>
              </a:rPr>
              <a:t>real-time</a:t>
            </a:r>
            <a:r>
              <a:rPr lang="en-US" sz="2400" i="1" dirty="0">
                <a:solidFill>
                  <a:schemeClr val="tx1"/>
                </a:solidFill>
                <a:latin typeface="+mn-lt"/>
              </a:rPr>
              <a:t> </a:t>
            </a:r>
            <a:r>
              <a:rPr lang="en-US" sz="2400" dirty="0" smtClean="0">
                <a:solidFill>
                  <a:schemeClr val="tx1"/>
                </a:solidFill>
                <a:latin typeface="+mn-lt"/>
              </a:rPr>
              <a:t>conversational</a:t>
            </a:r>
            <a:r>
              <a:rPr lang="en-US" sz="2400" i="1" dirty="0">
                <a:solidFill>
                  <a:schemeClr val="tx1"/>
                </a:solidFill>
                <a:latin typeface="+mn-lt"/>
              </a:rPr>
              <a:t> </a:t>
            </a:r>
            <a:r>
              <a:rPr lang="en-US" sz="2400" dirty="0" smtClean="0">
                <a:solidFill>
                  <a:schemeClr val="tx1"/>
                </a:solidFill>
                <a:latin typeface="+mn-lt"/>
              </a:rPr>
              <a:t>applications</a:t>
            </a:r>
            <a:endParaRPr lang="en-US" sz="2400" dirty="0">
              <a:solidFill>
                <a:schemeClr val="tx1"/>
              </a:solidFill>
              <a:latin typeface="+mn-lt"/>
            </a:endParaRPr>
          </a:p>
          <a:p>
            <a:pPr marL="635000" indent="-635000">
              <a:buFont typeface="Wingdings" charset="0"/>
              <a:buNone/>
              <a:defRPr/>
            </a:pPr>
            <a:r>
              <a:rPr lang="en-US" sz="2400" b="1" dirty="0">
                <a:solidFill>
                  <a:schemeClr val="tx2"/>
                </a:solidFill>
                <a:latin typeface="+mn-lt"/>
              </a:rPr>
              <a:t>9.5</a:t>
            </a:r>
            <a:r>
              <a:rPr lang="en-US" sz="2400" dirty="0">
                <a:latin typeface="+mn-lt"/>
              </a:rPr>
              <a:t> network support for multimedia</a:t>
            </a:r>
          </a:p>
        </p:txBody>
      </p:sp>
    </p:spTree>
    <p:extLst>
      <p:ext uri="{BB962C8B-B14F-4D97-AF65-F5344CB8AC3E}">
        <p14:creationId xmlns:p14="http://schemas.microsoft.com/office/powerpoint/2010/main" val="97620412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en-US" kern="1200" dirty="0" smtClean="0">
                <a:latin typeface="Times New Roman" panose="02020603050405020304" pitchFamily="18" charset="0"/>
              </a:rPr>
              <a:t>Edge-Router Packet Marking</a:t>
            </a:r>
            <a:endParaRPr lang="en-US" kern="1200" dirty="0">
              <a:latin typeface="Times New Roman" panose="02020603050405020304" pitchFamily="18" charset="0"/>
            </a:endParaRPr>
          </a:p>
        </p:txBody>
      </p:sp>
      <p:sp>
        <p:nvSpPr>
          <p:cNvPr id="3" name="Content Placeholder 2"/>
          <p:cNvSpPr>
            <a:spLocks noGrp="1"/>
          </p:cNvSpPr>
          <p:nvPr>
            <p:ph type="body" idx="1"/>
          </p:nvPr>
        </p:nvSpPr>
        <p:spPr>
          <a:xfrm>
            <a:off x="457200" y="1600200"/>
            <a:ext cx="8229600" cy="1054104"/>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2200" b="1" kern="1200" dirty="0">
                <a:solidFill>
                  <a:srgbClr val="000000"/>
                </a:solidFill>
                <a:latin typeface="Arial (Body)"/>
              </a:rPr>
              <a:t>profile:</a:t>
            </a:r>
            <a:r>
              <a:rPr lang="en-US" sz="2200" kern="1200" dirty="0">
                <a:solidFill>
                  <a:srgbClr val="000000"/>
                </a:solidFill>
                <a:latin typeface="Arial (Body)"/>
              </a:rPr>
              <a:t> pre-negotiated rate r, bucket size b</a:t>
            </a:r>
          </a:p>
          <a:p>
            <a:pPr marL="255651" lvl="0" indent="-255651" eaLnBrk="0" fontAlgn="base" hangingPunct="0">
              <a:spcAft>
                <a:spcPct val="0"/>
              </a:spcAft>
              <a:buFont typeface="Arial" panose="020B0604020202020204" pitchFamily="34" charset="0"/>
              <a:buChar char="•"/>
              <a:defRPr/>
            </a:pPr>
            <a:r>
              <a:rPr lang="en-US" sz="2200" kern="1200" dirty="0">
                <a:solidFill>
                  <a:srgbClr val="000000"/>
                </a:solidFill>
                <a:latin typeface="Arial (Body)"/>
              </a:rPr>
              <a:t>packet marking at edge based on </a:t>
            </a:r>
            <a:r>
              <a:rPr lang="en-US" sz="2200" b="1" kern="1200" dirty="0">
                <a:solidFill>
                  <a:srgbClr val="000000"/>
                </a:solidFill>
                <a:latin typeface="Arial (Body)"/>
              </a:rPr>
              <a:t>per-flow</a:t>
            </a:r>
            <a:r>
              <a:rPr lang="en-US" sz="2200" kern="1200" dirty="0">
                <a:solidFill>
                  <a:srgbClr val="000000"/>
                </a:solidFill>
                <a:latin typeface="Arial (Body)"/>
              </a:rPr>
              <a:t> </a:t>
            </a:r>
            <a:r>
              <a:rPr lang="en-US" sz="2200" kern="1200" dirty="0" smtClean="0">
                <a:solidFill>
                  <a:srgbClr val="000000"/>
                </a:solidFill>
                <a:latin typeface="Arial (Body)"/>
              </a:rPr>
              <a:t>profile</a:t>
            </a:r>
          </a:p>
        </p:txBody>
      </p:sp>
      <p:pic>
        <p:nvPicPr>
          <p:cNvPr id="12" name="Picture 11" descr="A diagram connects 3 main parts. Part 1, user packets. Part 2. Above part 2 rate r enters b, bucket. Part 3, 2 lines of departing packet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5211" y="2719877"/>
            <a:ext cx="2453578" cy="1353926"/>
          </a:xfrm>
          <a:prstGeom prst="rect">
            <a:avLst/>
          </a:prstGeom>
        </p:spPr>
      </p:pic>
      <p:sp>
        <p:nvSpPr>
          <p:cNvPr id="7" name="Content Placeholder 6"/>
          <p:cNvSpPr>
            <a:spLocks noGrp="1"/>
          </p:cNvSpPr>
          <p:nvPr>
            <p:ph type="body" idx="2"/>
          </p:nvPr>
        </p:nvSpPr>
        <p:spPr>
          <a:xfrm>
            <a:off x="457200" y="4139376"/>
            <a:ext cx="8229600" cy="2163763"/>
          </a:xfrm>
        </p:spPr>
        <p:txBody>
          <a:bodyPr wrap="square" lIns="91425" tIns="91425" rIns="91425" bIns="91425">
            <a:spAutoFit/>
          </a:bodyPr>
          <a:lstStyle/>
          <a:p>
            <a:pPr marL="0" lvl="0" indent="0" eaLnBrk="0" fontAlgn="base" hangingPunct="0">
              <a:spcAft>
                <a:spcPct val="0"/>
              </a:spcAft>
              <a:buNone/>
              <a:defRPr/>
            </a:pPr>
            <a:r>
              <a:rPr lang="en-US" sz="2200" b="1" kern="1200" dirty="0">
                <a:solidFill>
                  <a:srgbClr val="000000"/>
                </a:solidFill>
                <a:latin typeface="Arial (Body)"/>
              </a:rPr>
              <a:t>possible use of marking</a:t>
            </a:r>
            <a:r>
              <a:rPr lang="en-US" sz="2200" b="1" kern="1200" dirty="0" smtClean="0">
                <a:solidFill>
                  <a:srgbClr val="000000"/>
                </a:solidFill>
                <a:latin typeface="Arial (Body)"/>
              </a:rPr>
              <a:t>:</a:t>
            </a:r>
          </a:p>
          <a:p>
            <a:pPr marL="255651" lvl="0" indent="-255651" eaLnBrk="0" fontAlgn="base" hangingPunct="0">
              <a:spcAft>
                <a:spcPct val="0"/>
              </a:spcAft>
              <a:buFont typeface="Arial" panose="020B0604020202020204" pitchFamily="34" charset="0"/>
              <a:buChar char="•"/>
              <a:defRPr/>
            </a:pPr>
            <a:r>
              <a:rPr lang="en-US" sz="2200" kern="1200" dirty="0">
                <a:solidFill>
                  <a:srgbClr val="000000"/>
                </a:solidFill>
                <a:latin typeface="Arial (Body)"/>
              </a:rPr>
              <a:t>class-based marking: packets of different classes marked differently</a:t>
            </a:r>
          </a:p>
          <a:p>
            <a:pPr marL="255651" lvl="0" indent="-255651" eaLnBrk="0" fontAlgn="base" hangingPunct="0">
              <a:spcAft>
                <a:spcPct val="0"/>
              </a:spcAft>
              <a:buFont typeface="Arial" panose="020B0604020202020204" pitchFamily="34" charset="0"/>
              <a:buChar char="•"/>
              <a:defRPr/>
            </a:pPr>
            <a:r>
              <a:rPr lang="en-US" sz="2200" kern="1200" dirty="0">
                <a:solidFill>
                  <a:srgbClr val="000000"/>
                </a:solidFill>
                <a:latin typeface="Arial (Body)"/>
              </a:rPr>
              <a:t>intra-class marking: conforming portion of flow marked differently than non-conforming </a:t>
            </a:r>
            <a:r>
              <a:rPr lang="en-US" sz="2200" kern="1200" dirty="0" smtClean="0">
                <a:solidFill>
                  <a:srgbClr val="000000"/>
                </a:solidFill>
                <a:latin typeface="Arial (Body)"/>
              </a:rPr>
              <a:t>one</a:t>
            </a:r>
            <a:endParaRPr lang="en-US" sz="2200" kern="1200" dirty="0">
              <a:solidFill>
                <a:srgbClr val="000000"/>
              </a:solidFill>
              <a:latin typeface="Arial (Body)"/>
            </a:endParaRPr>
          </a:p>
        </p:txBody>
      </p:sp>
    </p:spTree>
    <p:extLst>
      <p:ext uri="{BB962C8B-B14F-4D97-AF65-F5344CB8AC3E}">
        <p14:creationId xmlns:p14="http://schemas.microsoft.com/office/powerpoint/2010/main" val="144554948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Diffserv Packet Marking: Details</a:t>
            </a:r>
            <a:endParaRPr lang="en-US" dirty="0">
              <a:latin typeface="Times New Roman" panose="02020603050405020304" pitchFamily="18" charset="0"/>
            </a:endParaRPr>
          </a:p>
        </p:txBody>
      </p:sp>
      <p:sp>
        <p:nvSpPr>
          <p:cNvPr id="3" name="Content Placeholder 2"/>
          <p:cNvSpPr>
            <a:spLocks noGrp="1"/>
          </p:cNvSpPr>
          <p:nvPr>
            <p:ph type="body" idx="1"/>
          </p:nvPr>
        </p:nvSpPr>
        <p:spPr>
          <a:xfrm>
            <a:off x="457200" y="1600200"/>
            <a:ext cx="8229600" cy="2377544"/>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packet is marked in the Type of Service </a:t>
            </a:r>
            <a:r>
              <a:rPr lang="en-US" sz="2400" dirty="0" smtClean="0">
                <a:solidFill>
                  <a:srgbClr val="000000"/>
                </a:solidFill>
                <a:latin typeface="Arial (Body)"/>
              </a:rPr>
              <a:t>(T</a:t>
            </a:r>
            <a:r>
              <a:rPr lang="en-US" sz="100" dirty="0" smtClean="0">
                <a:solidFill>
                  <a:srgbClr val="000000"/>
                </a:solidFill>
                <a:latin typeface="Arial (Body)"/>
              </a:rPr>
              <a:t> </a:t>
            </a:r>
            <a:r>
              <a:rPr lang="en-US" sz="2400" dirty="0" smtClean="0">
                <a:solidFill>
                  <a:srgbClr val="000000"/>
                </a:solidFill>
                <a:latin typeface="Arial (Body)"/>
              </a:rPr>
              <a:t>O</a:t>
            </a:r>
            <a:r>
              <a:rPr lang="en-US" sz="100" dirty="0" smtClean="0">
                <a:solidFill>
                  <a:srgbClr val="000000"/>
                </a:solidFill>
                <a:latin typeface="Arial (Body)"/>
              </a:rPr>
              <a:t> </a:t>
            </a:r>
            <a:r>
              <a:rPr lang="en-US" sz="2400" dirty="0" smtClean="0">
                <a:solidFill>
                  <a:srgbClr val="000000"/>
                </a:solidFill>
                <a:latin typeface="Arial (Body)"/>
              </a:rPr>
              <a:t>S) </a:t>
            </a:r>
            <a:r>
              <a:rPr lang="en-US" sz="2400" dirty="0">
                <a:solidFill>
                  <a:srgbClr val="000000"/>
                </a:solidFill>
                <a:latin typeface="Arial (Body)"/>
              </a:rPr>
              <a:t>in </a:t>
            </a:r>
            <a:r>
              <a:rPr lang="en-US" sz="2400" dirty="0" smtClean="0">
                <a:solidFill>
                  <a:srgbClr val="000000"/>
                </a:solidFill>
                <a:latin typeface="Arial (Body)"/>
              </a:rPr>
              <a:t>I</a:t>
            </a:r>
            <a:r>
              <a:rPr lang="en-US" sz="100" dirty="0" smtClean="0">
                <a:solidFill>
                  <a:srgbClr val="000000"/>
                </a:solidFill>
                <a:latin typeface="Arial (Body)"/>
              </a:rPr>
              <a:t> </a:t>
            </a:r>
            <a:r>
              <a:rPr lang="en-US" sz="2400" dirty="0" smtClean="0">
                <a:solidFill>
                  <a:srgbClr val="000000"/>
                </a:solidFill>
                <a:latin typeface="Arial (Body)"/>
              </a:rPr>
              <a:t>P</a:t>
            </a:r>
            <a:r>
              <a:rPr lang="en-US" sz="100" dirty="0" smtClean="0">
                <a:solidFill>
                  <a:srgbClr val="000000"/>
                </a:solidFill>
                <a:latin typeface="Arial (Body)"/>
              </a:rPr>
              <a:t> </a:t>
            </a:r>
            <a:r>
              <a:rPr lang="en-US" sz="2400" dirty="0" smtClean="0">
                <a:solidFill>
                  <a:srgbClr val="000000"/>
                </a:solidFill>
                <a:latin typeface="Arial (Body)"/>
              </a:rPr>
              <a:t>v</a:t>
            </a:r>
            <a:r>
              <a:rPr lang="en-US" sz="100" dirty="0" smtClean="0">
                <a:solidFill>
                  <a:srgbClr val="000000"/>
                </a:solidFill>
                <a:latin typeface="Arial (Body)"/>
              </a:rPr>
              <a:t> </a:t>
            </a:r>
            <a:r>
              <a:rPr lang="en-US" sz="2400" dirty="0" smtClean="0">
                <a:solidFill>
                  <a:srgbClr val="000000"/>
                </a:solidFill>
                <a:latin typeface="Arial (Body)"/>
              </a:rPr>
              <a:t>4</a:t>
            </a:r>
            <a:r>
              <a:rPr lang="en-US" sz="2400" dirty="0">
                <a:solidFill>
                  <a:srgbClr val="000000"/>
                </a:solidFill>
                <a:latin typeface="Arial (Body)"/>
              </a:rPr>
              <a:t>, and Traffic Class in </a:t>
            </a:r>
            <a:r>
              <a:rPr lang="en-US" sz="2400" dirty="0" smtClean="0">
                <a:solidFill>
                  <a:srgbClr val="000000"/>
                </a:solidFill>
                <a:latin typeface="Arial (Body)"/>
              </a:rPr>
              <a:t>I</a:t>
            </a:r>
            <a:r>
              <a:rPr lang="en-US" sz="100" dirty="0" smtClean="0">
                <a:solidFill>
                  <a:srgbClr val="000000"/>
                </a:solidFill>
                <a:latin typeface="Arial (Body)"/>
              </a:rPr>
              <a:t> </a:t>
            </a:r>
            <a:r>
              <a:rPr lang="en-US" sz="2400" dirty="0" smtClean="0">
                <a:solidFill>
                  <a:srgbClr val="000000"/>
                </a:solidFill>
                <a:latin typeface="Arial (Body)"/>
              </a:rPr>
              <a:t>P</a:t>
            </a:r>
            <a:r>
              <a:rPr lang="en-US" sz="100" dirty="0" smtClean="0">
                <a:solidFill>
                  <a:srgbClr val="000000"/>
                </a:solidFill>
                <a:latin typeface="Arial (Body)"/>
              </a:rPr>
              <a:t> </a:t>
            </a:r>
            <a:r>
              <a:rPr lang="en-US" sz="2400" dirty="0" smtClean="0">
                <a:solidFill>
                  <a:srgbClr val="000000"/>
                </a:solidFill>
                <a:latin typeface="Arial (Body)"/>
              </a:rPr>
              <a:t>v</a:t>
            </a:r>
            <a:r>
              <a:rPr lang="en-US" sz="100" dirty="0" smtClean="0">
                <a:solidFill>
                  <a:srgbClr val="000000"/>
                </a:solidFill>
                <a:latin typeface="Arial (Body)"/>
              </a:rPr>
              <a:t> </a:t>
            </a:r>
            <a:r>
              <a:rPr lang="en-US" sz="2400" dirty="0" smtClean="0">
                <a:solidFill>
                  <a:srgbClr val="000000"/>
                </a:solidFill>
                <a:latin typeface="Arial (Body)"/>
              </a:rPr>
              <a:t>6</a:t>
            </a:r>
            <a:endParaRPr lang="en-US" sz="2400" dirty="0">
              <a:solidFill>
                <a:srgbClr val="000000"/>
              </a:solidFill>
              <a:latin typeface="Arial (Body)"/>
            </a:endParaRPr>
          </a:p>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6 bits used for Differentiated Service Code Point </a:t>
            </a:r>
            <a:r>
              <a:rPr lang="en-US" sz="2400" dirty="0" smtClean="0">
                <a:solidFill>
                  <a:srgbClr val="000000"/>
                </a:solidFill>
                <a:latin typeface="Arial (Body)"/>
              </a:rPr>
              <a:t>(D</a:t>
            </a:r>
            <a:r>
              <a:rPr lang="en-US" sz="100" dirty="0" smtClean="0">
                <a:solidFill>
                  <a:srgbClr val="000000"/>
                </a:solidFill>
                <a:latin typeface="Arial (Body)"/>
              </a:rPr>
              <a:t> </a:t>
            </a:r>
            <a:r>
              <a:rPr lang="en-US" sz="2400" dirty="0" smtClean="0">
                <a:solidFill>
                  <a:srgbClr val="000000"/>
                </a:solidFill>
                <a:latin typeface="Arial (Body)"/>
              </a:rPr>
              <a:t>S</a:t>
            </a:r>
            <a:r>
              <a:rPr lang="en-US" sz="100" dirty="0" smtClean="0">
                <a:solidFill>
                  <a:srgbClr val="000000"/>
                </a:solidFill>
                <a:latin typeface="Arial (Body)"/>
              </a:rPr>
              <a:t> </a:t>
            </a:r>
            <a:r>
              <a:rPr lang="en-US" sz="2400" dirty="0" smtClean="0">
                <a:solidFill>
                  <a:srgbClr val="000000"/>
                </a:solidFill>
                <a:latin typeface="Arial (Body)"/>
              </a:rPr>
              <a:t>C</a:t>
            </a:r>
            <a:r>
              <a:rPr lang="en-US" sz="100" dirty="0" smtClean="0">
                <a:solidFill>
                  <a:srgbClr val="000000"/>
                </a:solidFill>
                <a:latin typeface="Arial (Body)"/>
              </a:rPr>
              <a:t> </a:t>
            </a:r>
            <a:r>
              <a:rPr lang="en-US" sz="2400" dirty="0" smtClean="0">
                <a:solidFill>
                  <a:srgbClr val="000000"/>
                </a:solidFill>
                <a:latin typeface="Arial (Body)"/>
              </a:rPr>
              <a:t>P)</a:t>
            </a:r>
            <a:endParaRPr lang="en-US" sz="2400" dirty="0">
              <a:solidFill>
                <a:srgbClr val="000000"/>
              </a:solidFill>
              <a:latin typeface="Arial (Body)"/>
            </a:endParaRP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determine </a:t>
            </a:r>
            <a:r>
              <a:rPr lang="en-US" sz="2400" dirty="0" smtClean="0">
                <a:solidFill>
                  <a:srgbClr val="000000"/>
                </a:solidFill>
                <a:latin typeface="Arial (Body)"/>
              </a:rPr>
              <a:t>P</a:t>
            </a:r>
            <a:r>
              <a:rPr lang="en-US" sz="100" dirty="0" smtClean="0">
                <a:solidFill>
                  <a:srgbClr val="000000"/>
                </a:solidFill>
                <a:latin typeface="Arial (Body)"/>
              </a:rPr>
              <a:t> </a:t>
            </a:r>
            <a:r>
              <a:rPr lang="en-US" sz="2400" dirty="0" smtClean="0">
                <a:solidFill>
                  <a:srgbClr val="000000"/>
                </a:solidFill>
                <a:latin typeface="Arial (Body)"/>
              </a:rPr>
              <a:t>H</a:t>
            </a:r>
            <a:r>
              <a:rPr lang="en-US" sz="100" dirty="0" smtClean="0">
                <a:solidFill>
                  <a:srgbClr val="000000"/>
                </a:solidFill>
                <a:latin typeface="Arial (Body)"/>
              </a:rPr>
              <a:t> </a:t>
            </a:r>
            <a:r>
              <a:rPr lang="en-US" sz="2400" dirty="0" smtClean="0">
                <a:solidFill>
                  <a:srgbClr val="000000"/>
                </a:solidFill>
                <a:latin typeface="Arial (Body)"/>
              </a:rPr>
              <a:t>B that </a:t>
            </a:r>
            <a:r>
              <a:rPr lang="en-US" sz="2400" dirty="0">
                <a:solidFill>
                  <a:srgbClr val="000000"/>
                </a:solidFill>
                <a:latin typeface="Arial (Body)"/>
              </a:rPr>
              <a:t>the packet will receive</a:t>
            </a: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2 bits currently </a:t>
            </a:r>
            <a:r>
              <a:rPr lang="en-US" sz="2400" dirty="0" smtClean="0">
                <a:solidFill>
                  <a:srgbClr val="000000"/>
                </a:solidFill>
                <a:latin typeface="Arial (Body)"/>
              </a:rPr>
              <a:t>unused</a:t>
            </a:r>
          </a:p>
        </p:txBody>
      </p:sp>
      <p:pic>
        <p:nvPicPr>
          <p:cNvPr id="7" name="Picture 6" descr="A bar has 2 main parts. Part 1 is much larger than part 2. Each part has tick marks, making sections. 1, D S C P. 6 sections. 2, unused. 2 section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591" y="4265294"/>
            <a:ext cx="5926818" cy="1026482"/>
          </a:xfrm>
          <a:prstGeom prst="rect">
            <a:avLst/>
          </a:prstGeom>
        </p:spPr>
      </p:pic>
    </p:spTree>
    <p:extLst>
      <p:ext uri="{BB962C8B-B14F-4D97-AF65-F5344CB8AC3E}">
        <p14:creationId xmlns:p14="http://schemas.microsoft.com/office/powerpoint/2010/main" val="123013899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Classification, Conditioning</a:t>
            </a:r>
            <a:endParaRPr lang="en-US" dirty="0">
              <a:latin typeface="Times New Roman" panose="02020603050405020304" pitchFamily="18" charset="0"/>
            </a:endParaRPr>
          </a:p>
        </p:txBody>
      </p:sp>
      <p:sp>
        <p:nvSpPr>
          <p:cNvPr id="3" name="Content Placeholder 2"/>
          <p:cNvSpPr>
            <a:spLocks noGrp="1"/>
          </p:cNvSpPr>
          <p:nvPr>
            <p:ph type="body" idx="1"/>
          </p:nvPr>
        </p:nvSpPr>
        <p:spPr>
          <a:xfrm>
            <a:off x="457200" y="1600200"/>
            <a:ext cx="8229600" cy="1677352"/>
          </a:xfrm>
        </p:spPr>
        <p:txBody>
          <a:bodyPr wrap="square" lIns="91425" tIns="91425" rIns="91425" bIns="91425">
            <a:spAutoFit/>
          </a:bodyPr>
          <a:lstStyle/>
          <a:p>
            <a:pPr marL="0" lvl="0" indent="0" eaLnBrk="0" fontAlgn="base" hangingPunct="0">
              <a:spcAft>
                <a:spcPct val="0"/>
              </a:spcAft>
              <a:buNone/>
              <a:defRPr/>
            </a:pPr>
            <a:r>
              <a:rPr lang="en-US" sz="2400" dirty="0">
                <a:solidFill>
                  <a:srgbClr val="000000"/>
                </a:solidFill>
                <a:latin typeface="Arial (Body)"/>
              </a:rPr>
              <a:t>may be desirable to limit traffic injection rate of some class:</a:t>
            </a:r>
          </a:p>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user declares traffic profile (e.g., rate, burst size)</a:t>
            </a:r>
          </a:p>
          <a:p>
            <a:pPr marL="255651" lvl="0" indent="-255651" eaLnBrk="0" fontAlgn="base" hangingPunct="0">
              <a:spcAft>
                <a:spcPct val="0"/>
              </a:spcAft>
              <a:buFont typeface="Arial" panose="020B0604020202020204" pitchFamily="34" charset="0"/>
              <a:buChar char="•"/>
              <a:defRPr/>
            </a:pPr>
            <a:r>
              <a:rPr lang="en-US" sz="2400" dirty="0">
                <a:solidFill>
                  <a:srgbClr val="000000"/>
                </a:solidFill>
                <a:latin typeface="Arial (Body)"/>
              </a:rPr>
              <a:t>traffic metered, shaped if </a:t>
            </a:r>
            <a:r>
              <a:rPr lang="en-US" sz="2400" dirty="0" smtClean="0">
                <a:solidFill>
                  <a:srgbClr val="000000"/>
                </a:solidFill>
                <a:latin typeface="Arial (Body)"/>
              </a:rPr>
              <a:t>non-conforming</a:t>
            </a:r>
          </a:p>
        </p:txBody>
      </p:sp>
      <p:pic>
        <p:nvPicPr>
          <p:cNvPr id="7" name="Picture 4" descr="A diagram connects 3 main parts. Packets move to part 1. 1, classifier. Classifier points up, to meter. Meter points down to parts 2 and 3. Part 2, marker. Part 3, shaper and dropper. From part 3, right is forward. Down, is dr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3565102"/>
            <a:ext cx="5410200" cy="2514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35167358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Forwarding Per-Hop Behavior (P</a:t>
            </a:r>
            <a:r>
              <a:rPr lang="en-US" sz="100" dirty="0" smtClean="0">
                <a:latin typeface="Times New Roman" panose="02020603050405020304" pitchFamily="18" charset="0"/>
              </a:rPr>
              <a:t> </a:t>
            </a:r>
            <a:r>
              <a:rPr lang="en-US" dirty="0" smtClean="0">
                <a:latin typeface="Times New Roman" panose="02020603050405020304" pitchFamily="18" charset="0"/>
              </a:rPr>
              <a:t>H</a:t>
            </a:r>
            <a:r>
              <a:rPr lang="en-US" sz="100" dirty="0" smtClean="0">
                <a:latin typeface="Times New Roman" panose="02020603050405020304" pitchFamily="18" charset="0"/>
              </a:rPr>
              <a:t> </a:t>
            </a:r>
            <a:r>
              <a:rPr lang="en-US" dirty="0" smtClean="0">
                <a:latin typeface="Times New Roman" panose="02020603050405020304" pitchFamily="18" charset="0"/>
              </a:rPr>
              <a:t>B)</a:t>
            </a:r>
            <a:endParaRPr lang="en-US" dirty="0">
              <a:latin typeface="Times New Roman" panose="02020603050405020304" pitchFamily="18" charset="0"/>
            </a:endParaRPr>
          </a:p>
        </p:txBody>
      </p:sp>
      <p:sp>
        <p:nvSpPr>
          <p:cNvPr id="3" name="Text Placeholder 2"/>
          <p:cNvSpPr>
            <a:spLocks noGrp="1"/>
          </p:cNvSpPr>
          <p:nvPr>
            <p:ph type="body" idx="1"/>
          </p:nvPr>
        </p:nvSpPr>
        <p:spPr>
          <a:xfrm>
            <a:off x="457199" y="1600200"/>
            <a:ext cx="8362335" cy="3677900"/>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2400" dirty="0" smtClean="0">
                <a:solidFill>
                  <a:srgbClr val="000000"/>
                </a:solidFill>
                <a:latin typeface="Arial (Body)"/>
              </a:rPr>
              <a:t>P</a:t>
            </a:r>
            <a:r>
              <a:rPr lang="en-US" sz="100" dirty="0" smtClean="0">
                <a:solidFill>
                  <a:srgbClr val="000000"/>
                </a:solidFill>
                <a:latin typeface="Arial (Body)"/>
              </a:rPr>
              <a:t> </a:t>
            </a:r>
            <a:r>
              <a:rPr lang="en-US" sz="2400" dirty="0" smtClean="0">
                <a:solidFill>
                  <a:srgbClr val="000000"/>
                </a:solidFill>
                <a:latin typeface="Arial (Body)"/>
              </a:rPr>
              <a:t>H</a:t>
            </a:r>
            <a:r>
              <a:rPr lang="en-US" sz="100" dirty="0" smtClean="0">
                <a:solidFill>
                  <a:srgbClr val="000000"/>
                </a:solidFill>
                <a:latin typeface="Arial (Body)"/>
              </a:rPr>
              <a:t> </a:t>
            </a:r>
            <a:r>
              <a:rPr lang="en-US" sz="2400" dirty="0" smtClean="0">
                <a:solidFill>
                  <a:srgbClr val="000000"/>
                </a:solidFill>
                <a:latin typeface="Arial (Body)"/>
              </a:rPr>
              <a:t>B result </a:t>
            </a:r>
            <a:r>
              <a:rPr lang="en-US" sz="2400" dirty="0">
                <a:solidFill>
                  <a:srgbClr val="000000"/>
                </a:solidFill>
                <a:latin typeface="Arial (Body)"/>
              </a:rPr>
              <a:t>in a different </a:t>
            </a:r>
            <a:r>
              <a:rPr lang="en-US" sz="2400" b="1" dirty="0">
                <a:solidFill>
                  <a:srgbClr val="000000"/>
                </a:solidFill>
                <a:latin typeface="Arial (Body)"/>
              </a:rPr>
              <a:t>observable (measurable) </a:t>
            </a:r>
            <a:r>
              <a:rPr lang="en-US" sz="2400" dirty="0">
                <a:solidFill>
                  <a:srgbClr val="000000"/>
                </a:solidFill>
                <a:latin typeface="Arial (Body)"/>
              </a:rPr>
              <a:t>forwarding performance behavior</a:t>
            </a:r>
          </a:p>
          <a:p>
            <a:pPr marL="255651" lvl="0" indent="-255651" eaLnBrk="0" fontAlgn="base" hangingPunct="0">
              <a:spcAft>
                <a:spcPct val="0"/>
              </a:spcAft>
              <a:buFont typeface="Arial" panose="020B0604020202020204" pitchFamily="34" charset="0"/>
              <a:buChar char="•"/>
              <a:defRPr/>
            </a:pPr>
            <a:r>
              <a:rPr lang="en-US" sz="2400" dirty="0" smtClean="0">
                <a:solidFill>
                  <a:srgbClr val="000000"/>
                </a:solidFill>
                <a:latin typeface="Arial (Body)"/>
              </a:rPr>
              <a:t>P</a:t>
            </a:r>
            <a:r>
              <a:rPr lang="en-US" sz="100" dirty="0" smtClean="0">
                <a:solidFill>
                  <a:srgbClr val="000000"/>
                </a:solidFill>
                <a:latin typeface="Arial (Body)"/>
              </a:rPr>
              <a:t> </a:t>
            </a:r>
            <a:r>
              <a:rPr lang="en-US" sz="2400" dirty="0" smtClean="0">
                <a:solidFill>
                  <a:srgbClr val="000000"/>
                </a:solidFill>
                <a:latin typeface="Arial (Body)"/>
              </a:rPr>
              <a:t>H</a:t>
            </a:r>
            <a:r>
              <a:rPr lang="en-US" sz="100" dirty="0" smtClean="0">
                <a:solidFill>
                  <a:srgbClr val="000000"/>
                </a:solidFill>
                <a:latin typeface="Arial (Body)"/>
              </a:rPr>
              <a:t> </a:t>
            </a:r>
            <a:r>
              <a:rPr lang="en-US" sz="2400" dirty="0" smtClean="0">
                <a:solidFill>
                  <a:srgbClr val="000000"/>
                </a:solidFill>
                <a:latin typeface="Arial (Body)"/>
              </a:rPr>
              <a:t>B does </a:t>
            </a:r>
            <a:r>
              <a:rPr lang="en-US" sz="2400" b="1" dirty="0">
                <a:solidFill>
                  <a:srgbClr val="000000"/>
                </a:solidFill>
                <a:latin typeface="Arial (Body)"/>
              </a:rPr>
              <a:t>not</a:t>
            </a:r>
            <a:r>
              <a:rPr lang="en-US" sz="2400" dirty="0">
                <a:solidFill>
                  <a:srgbClr val="000000"/>
                </a:solidFill>
                <a:latin typeface="Arial (Body)"/>
              </a:rPr>
              <a:t> specify what mechanisms to use to ensure required </a:t>
            </a:r>
            <a:r>
              <a:rPr lang="en-US" sz="2400" dirty="0" smtClean="0">
                <a:solidFill>
                  <a:srgbClr val="000000"/>
                </a:solidFill>
                <a:latin typeface="Arial (Body)"/>
              </a:rPr>
              <a:t>P</a:t>
            </a:r>
            <a:r>
              <a:rPr lang="en-US" sz="100" dirty="0" smtClean="0">
                <a:solidFill>
                  <a:srgbClr val="000000"/>
                </a:solidFill>
                <a:latin typeface="Arial (Body)"/>
              </a:rPr>
              <a:t> </a:t>
            </a:r>
            <a:r>
              <a:rPr lang="en-US" sz="2400" dirty="0" smtClean="0">
                <a:solidFill>
                  <a:srgbClr val="000000"/>
                </a:solidFill>
                <a:latin typeface="Arial (Body)"/>
              </a:rPr>
              <a:t>H</a:t>
            </a:r>
            <a:r>
              <a:rPr lang="en-US" sz="100" dirty="0" smtClean="0">
                <a:solidFill>
                  <a:srgbClr val="000000"/>
                </a:solidFill>
                <a:latin typeface="Arial (Body)"/>
              </a:rPr>
              <a:t> </a:t>
            </a:r>
            <a:r>
              <a:rPr lang="en-US" sz="2400" dirty="0" smtClean="0">
                <a:solidFill>
                  <a:srgbClr val="000000"/>
                </a:solidFill>
                <a:latin typeface="Arial (Body)"/>
              </a:rPr>
              <a:t>B performance </a:t>
            </a:r>
            <a:r>
              <a:rPr lang="en-US" sz="2400" dirty="0">
                <a:solidFill>
                  <a:srgbClr val="000000"/>
                </a:solidFill>
                <a:latin typeface="Arial (Body)"/>
              </a:rPr>
              <a:t>behavior</a:t>
            </a:r>
          </a:p>
          <a:p>
            <a:pPr marL="255651" lvl="0" indent="-255651" eaLnBrk="0" fontAlgn="base" hangingPunct="0">
              <a:spcAft>
                <a:spcPct val="0"/>
              </a:spcAft>
              <a:buFont typeface="Arial" panose="020B0604020202020204" pitchFamily="34" charset="0"/>
              <a:buChar char="•"/>
              <a:defRPr/>
            </a:pPr>
            <a:r>
              <a:rPr lang="en-US" sz="2400" dirty="0" smtClean="0">
                <a:solidFill>
                  <a:srgbClr val="000000"/>
                </a:solidFill>
                <a:latin typeface="Arial (Body)"/>
              </a:rPr>
              <a:t>examples:</a:t>
            </a:r>
            <a:endParaRPr lang="en-US" sz="2400" dirty="0">
              <a:solidFill>
                <a:srgbClr val="000000"/>
              </a:solidFill>
              <a:latin typeface="Arial (Body)"/>
            </a:endParaRP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class A gets x% of outgoing link bandwidth over time intervals of a specified length</a:t>
            </a: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class A packets leave first before packets from class B</a:t>
            </a:r>
          </a:p>
        </p:txBody>
      </p:sp>
    </p:spTree>
    <p:extLst>
      <p:ext uri="{BB962C8B-B14F-4D97-AF65-F5344CB8AC3E}">
        <p14:creationId xmlns:p14="http://schemas.microsoft.com/office/powerpoint/2010/main" val="236862802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Forwarding P</a:t>
            </a:r>
            <a:r>
              <a:rPr lang="en-US" sz="100" dirty="0" smtClean="0">
                <a:latin typeface="Times New Roman" panose="02020603050405020304" pitchFamily="18" charset="0"/>
              </a:rPr>
              <a:t> </a:t>
            </a:r>
            <a:r>
              <a:rPr lang="en-US" dirty="0" smtClean="0">
                <a:latin typeface="Times New Roman" panose="02020603050405020304" pitchFamily="18" charset="0"/>
              </a:rPr>
              <a:t>H</a:t>
            </a:r>
            <a:r>
              <a:rPr lang="en-US" sz="100" dirty="0" smtClean="0">
                <a:latin typeface="Times New Roman" panose="02020603050405020304" pitchFamily="18" charset="0"/>
              </a:rPr>
              <a:t> </a:t>
            </a:r>
            <a:r>
              <a:rPr lang="en-US" dirty="0" smtClean="0">
                <a:latin typeface="Times New Roman" panose="02020603050405020304" pitchFamily="18" charset="0"/>
              </a:rPr>
              <a:t>B</a:t>
            </a:r>
            <a:endParaRPr lang="en-US" dirty="0">
              <a:latin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eaLnBrk="0" fontAlgn="base" hangingPunct="0">
              <a:spcAft>
                <a:spcPct val="0"/>
              </a:spcAft>
              <a:buFont typeface="Arial" panose="020B0604020202020204" pitchFamily="34" charset="0"/>
              <a:defRPr/>
            </a:pPr>
            <a:r>
              <a:rPr lang="en-US" sz="2400" dirty="0" smtClean="0">
                <a:solidFill>
                  <a:srgbClr val="000000"/>
                </a:solidFill>
                <a:latin typeface="Arial (Body)"/>
              </a:rPr>
              <a:t>P</a:t>
            </a:r>
            <a:r>
              <a:rPr lang="en-US" sz="100" dirty="0" smtClean="0">
                <a:solidFill>
                  <a:srgbClr val="000000"/>
                </a:solidFill>
                <a:latin typeface="Arial (Body)"/>
              </a:rPr>
              <a:t> </a:t>
            </a:r>
            <a:r>
              <a:rPr lang="en-US" sz="2400" dirty="0" smtClean="0">
                <a:solidFill>
                  <a:srgbClr val="000000"/>
                </a:solidFill>
                <a:latin typeface="Arial (Body)"/>
              </a:rPr>
              <a:t>H</a:t>
            </a:r>
            <a:r>
              <a:rPr lang="en-US" sz="100" dirty="0" smtClean="0">
                <a:solidFill>
                  <a:srgbClr val="000000"/>
                </a:solidFill>
                <a:latin typeface="Arial (Body)"/>
              </a:rPr>
              <a:t> </a:t>
            </a:r>
            <a:r>
              <a:rPr lang="en-US" sz="2400" dirty="0" smtClean="0">
                <a:solidFill>
                  <a:srgbClr val="000000"/>
                </a:solidFill>
                <a:latin typeface="Arial (Body)"/>
              </a:rPr>
              <a:t>Bs </a:t>
            </a:r>
            <a:r>
              <a:rPr lang="en-US" sz="2400" dirty="0">
                <a:solidFill>
                  <a:srgbClr val="000000"/>
                </a:solidFill>
                <a:latin typeface="Arial (Body)"/>
              </a:rPr>
              <a:t>proposed:</a:t>
            </a:r>
          </a:p>
          <a:p>
            <a:pPr marL="255651" lvl="0" indent="-255651" eaLnBrk="0" fontAlgn="base" hangingPunct="0">
              <a:spcAft>
                <a:spcPct val="0"/>
              </a:spcAft>
              <a:buFont typeface="Arial" panose="020B0604020202020204" pitchFamily="34" charset="0"/>
              <a:buChar char="•"/>
              <a:defRPr/>
            </a:pPr>
            <a:r>
              <a:rPr lang="en-US" sz="2400" b="1" dirty="0">
                <a:solidFill>
                  <a:srgbClr val="000000"/>
                </a:solidFill>
                <a:latin typeface="Arial (Body)"/>
              </a:rPr>
              <a:t>expedited forwarding: </a:t>
            </a:r>
            <a:r>
              <a:rPr lang="en-US" sz="2400" dirty="0">
                <a:solidFill>
                  <a:srgbClr val="000000"/>
                </a:solidFill>
                <a:latin typeface="Arial (Body)"/>
              </a:rPr>
              <a:t>packet departure rate of a class equals or exceeds specified </a:t>
            </a:r>
            <a:r>
              <a:rPr lang="en-US" sz="2400" dirty="0" smtClean="0">
                <a:solidFill>
                  <a:srgbClr val="000000"/>
                </a:solidFill>
                <a:latin typeface="Arial (Body)"/>
              </a:rPr>
              <a:t>rate</a:t>
            </a:r>
            <a:endParaRPr lang="en-US" sz="2400" dirty="0">
              <a:solidFill>
                <a:srgbClr val="000000"/>
              </a:solidFill>
              <a:latin typeface="Arial (Body)"/>
            </a:endParaRP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logical link with a minimum guaranteed rate</a:t>
            </a:r>
          </a:p>
          <a:p>
            <a:pPr marL="255651" lvl="0" indent="-255651" eaLnBrk="0" fontAlgn="base" hangingPunct="0">
              <a:spcAft>
                <a:spcPct val="0"/>
              </a:spcAft>
              <a:buFont typeface="Arial" panose="020B0604020202020204" pitchFamily="34" charset="0"/>
              <a:buChar char="•"/>
              <a:defRPr/>
            </a:pPr>
            <a:r>
              <a:rPr lang="en-US" sz="2400" b="1" dirty="0">
                <a:solidFill>
                  <a:srgbClr val="000000"/>
                </a:solidFill>
                <a:latin typeface="Arial (Body)"/>
              </a:rPr>
              <a:t>assured forwarding: </a:t>
            </a:r>
            <a:r>
              <a:rPr lang="en-US" sz="2400" dirty="0">
                <a:solidFill>
                  <a:srgbClr val="000000"/>
                </a:solidFill>
                <a:latin typeface="Arial (Body)"/>
              </a:rPr>
              <a:t>4 classes of traffic</a:t>
            </a: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each guaranteed minimum amount of bandwidth</a:t>
            </a:r>
          </a:p>
          <a:p>
            <a:pPr marL="741553" lvl="1" indent="-284353" eaLnBrk="0" fontAlgn="base" hangingPunct="0">
              <a:spcAft>
                <a:spcPct val="0"/>
              </a:spcAft>
              <a:buFont typeface="Arial" panose="020B0604020202020204" pitchFamily="34" charset="0"/>
              <a:buChar char="–"/>
              <a:defRPr/>
            </a:pPr>
            <a:r>
              <a:rPr lang="en-US" sz="2400" dirty="0">
                <a:solidFill>
                  <a:srgbClr val="000000"/>
                </a:solidFill>
                <a:latin typeface="Arial (Body)"/>
              </a:rPr>
              <a:t>each with three drop preference </a:t>
            </a:r>
            <a:r>
              <a:rPr lang="en-US" sz="2400" dirty="0" smtClean="0">
                <a:solidFill>
                  <a:srgbClr val="000000"/>
                </a:solidFill>
                <a:latin typeface="Arial (Body)"/>
              </a:rPr>
              <a:t>partitions</a:t>
            </a:r>
            <a:endParaRPr lang="en-US" sz="2400" dirty="0">
              <a:solidFill>
                <a:srgbClr val="000000"/>
              </a:solidFill>
              <a:latin typeface="Arial (Body)"/>
            </a:endParaRPr>
          </a:p>
        </p:txBody>
      </p:sp>
    </p:spTree>
    <p:extLst>
      <p:ext uri="{BB962C8B-B14F-4D97-AF65-F5344CB8AC3E}">
        <p14:creationId xmlns:p14="http://schemas.microsoft.com/office/powerpoint/2010/main" val="199031962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rPr>
              <a:t>Per-Connection Q</a:t>
            </a:r>
            <a:r>
              <a:rPr lang="en-US" sz="100" dirty="0">
                <a:latin typeface="Times New Roman" panose="02020603050405020304" pitchFamily="18" charset="0"/>
              </a:rPr>
              <a:t> </a:t>
            </a:r>
            <a:r>
              <a:rPr lang="en-US" dirty="0">
                <a:latin typeface="Times New Roman" panose="02020603050405020304" pitchFamily="18" charset="0"/>
              </a:rPr>
              <a:t>O</a:t>
            </a:r>
            <a:r>
              <a:rPr lang="en-US" sz="100" dirty="0">
                <a:latin typeface="Times New Roman" panose="02020603050405020304" pitchFamily="18" charset="0"/>
              </a:rPr>
              <a:t> </a:t>
            </a:r>
            <a:r>
              <a:rPr lang="en-US" dirty="0">
                <a:latin typeface="Times New Roman" panose="02020603050405020304" pitchFamily="18" charset="0"/>
              </a:rPr>
              <a:t>S Guarantees</a:t>
            </a:r>
            <a:endParaRPr lang="en-US" dirty="0"/>
          </a:p>
        </p:txBody>
      </p:sp>
      <p:sp>
        <p:nvSpPr>
          <p:cNvPr id="3" name="Text Placeholder 2"/>
          <p:cNvSpPr>
            <a:spLocks noGrp="1"/>
          </p:cNvSpPr>
          <p:nvPr>
            <p:ph type="body" idx="1"/>
          </p:nvPr>
        </p:nvSpPr>
        <p:spPr>
          <a:xfrm>
            <a:off x="457200" y="1600200"/>
            <a:ext cx="8229600" cy="862781"/>
          </a:xfrm>
        </p:spPr>
        <p:txBody>
          <a:bodyPr/>
          <a:lstStyle/>
          <a:p>
            <a:r>
              <a:rPr lang="en-US" sz="2400" b="1" dirty="0">
                <a:solidFill>
                  <a:srgbClr val="000000"/>
                </a:solidFill>
                <a:latin typeface="Arial (Body)"/>
              </a:rPr>
              <a:t>basic fact of life</a:t>
            </a:r>
            <a:r>
              <a:rPr lang="en-US" sz="2400" i="1" dirty="0">
                <a:solidFill>
                  <a:srgbClr val="000000"/>
                </a:solidFill>
                <a:latin typeface="Arial (Body)"/>
              </a:rPr>
              <a:t>:</a:t>
            </a:r>
            <a:r>
              <a:rPr lang="en-US" sz="2400" dirty="0">
                <a:solidFill>
                  <a:srgbClr val="000000"/>
                </a:solidFill>
                <a:latin typeface="Arial (Body)"/>
              </a:rPr>
              <a:t> can not support traffic demands beyond link </a:t>
            </a:r>
            <a:r>
              <a:rPr lang="en-US" sz="2400" dirty="0" smtClean="0">
                <a:solidFill>
                  <a:srgbClr val="000000"/>
                </a:solidFill>
                <a:latin typeface="Arial (Body)"/>
              </a:rPr>
              <a:t>capacity</a:t>
            </a:r>
            <a:endParaRPr lang="en-US" sz="2400" dirty="0">
              <a:solidFill>
                <a:srgbClr val="000000"/>
              </a:solidFill>
              <a:latin typeface="Arial (Body)"/>
            </a:endParaRPr>
          </a:p>
        </p:txBody>
      </p:sp>
      <p:pic>
        <p:nvPicPr>
          <p:cNvPr id="5" name="Picture 4" descr="2 routers, R 1 and R 2, are linked, 1.5 Megabits per second link. Each router is linked to 2 devices each. R 1, a I Megabits per second phone and a P C. On links from both these devices to R 1, is packet marking and policing. R 2, a phone and a server. A line from the first phone goes through R 1 and R 2, to the second phone. A line from the P C goes through R 1 and R 2, to the server. R 1 is divided in half horizontally. Between the parts is a queue with 4 parts.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426" y="2710172"/>
            <a:ext cx="6767147" cy="2042337"/>
          </a:xfrm>
          <a:prstGeom prst="rect">
            <a:avLst/>
          </a:prstGeom>
        </p:spPr>
      </p:pic>
      <p:sp>
        <p:nvSpPr>
          <p:cNvPr id="4" name="Text Placeholder 3"/>
          <p:cNvSpPr>
            <a:spLocks noGrp="1"/>
          </p:cNvSpPr>
          <p:nvPr>
            <p:ph type="body" idx="2"/>
          </p:nvPr>
        </p:nvSpPr>
        <p:spPr>
          <a:xfrm>
            <a:off x="457200" y="4999701"/>
            <a:ext cx="8229600" cy="1347686"/>
          </a:xfrm>
        </p:spPr>
        <p:txBody>
          <a:bodyPr/>
          <a:lstStyle/>
          <a:p>
            <a:pPr marL="0" lvl="0" indent="0" eaLnBrk="0" fontAlgn="base" hangingPunct="0">
              <a:spcAft>
                <a:spcPct val="0"/>
              </a:spcAft>
              <a:buNone/>
              <a:defRPr/>
            </a:pPr>
            <a:r>
              <a:rPr lang="en-US" sz="2400" b="1" kern="1200" dirty="0">
                <a:solidFill>
                  <a:srgbClr val="000000"/>
                </a:solidFill>
                <a:latin typeface="Arial (Body)"/>
              </a:rPr>
              <a:t>Principle 4</a:t>
            </a:r>
          </a:p>
          <a:p>
            <a:pPr marL="0" lvl="1" indent="0" eaLnBrk="0" fontAlgn="base" hangingPunct="0">
              <a:spcAft>
                <a:spcPct val="0"/>
              </a:spcAft>
              <a:buNone/>
              <a:defRPr/>
            </a:pPr>
            <a:r>
              <a:rPr lang="en-US" sz="2400" b="1" kern="1200" dirty="0">
                <a:solidFill>
                  <a:srgbClr val="000000"/>
                </a:solidFill>
                <a:latin typeface="Arial (Body)"/>
              </a:rPr>
              <a:t>call admission:</a:t>
            </a:r>
            <a:r>
              <a:rPr lang="en-US" sz="2400" kern="1200" dirty="0">
                <a:solidFill>
                  <a:srgbClr val="000000"/>
                </a:solidFill>
                <a:latin typeface="Arial (Body)"/>
              </a:rPr>
              <a:t> flow declares its needs, network may block call (e.g., busy signal) if it cannot meet </a:t>
            </a:r>
            <a:r>
              <a:rPr lang="en-US" sz="2400" kern="1200" dirty="0" smtClean="0">
                <a:solidFill>
                  <a:srgbClr val="000000"/>
                </a:solidFill>
                <a:latin typeface="Arial (Body)"/>
              </a:rPr>
              <a:t>needs</a:t>
            </a:r>
            <a:endParaRPr lang="en-US" sz="2400" kern="1200" dirty="0">
              <a:solidFill>
                <a:srgbClr val="000000"/>
              </a:solidFill>
              <a:latin typeface="Arial (Body)"/>
            </a:endParaRPr>
          </a:p>
        </p:txBody>
      </p:sp>
    </p:spTree>
    <p:extLst>
      <p:ext uri="{BB962C8B-B14F-4D97-AF65-F5344CB8AC3E}">
        <p14:creationId xmlns:p14="http://schemas.microsoft.com/office/powerpoint/2010/main" val="23250302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Qos Guarantee Scenario</a:t>
            </a:r>
            <a:endParaRPr lang="en-US" dirty="0">
              <a:latin typeface="Times New Roman" panose="02020603050405020304" pitchFamily="18" charset="0"/>
            </a:endParaRPr>
          </a:p>
        </p:txBody>
      </p:sp>
      <p:sp>
        <p:nvSpPr>
          <p:cNvPr id="3" name="Content Placeholder 2"/>
          <p:cNvSpPr>
            <a:spLocks noGrp="1"/>
          </p:cNvSpPr>
          <p:nvPr>
            <p:ph type="body" idx="1"/>
          </p:nvPr>
        </p:nvSpPr>
        <p:spPr>
          <a:xfrm>
            <a:off x="457199" y="1600200"/>
            <a:ext cx="4159045" cy="1954351"/>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defRPr/>
            </a:pPr>
            <a:r>
              <a:rPr lang="en-US" sz="2000" b="1" dirty="0">
                <a:solidFill>
                  <a:srgbClr val="000000"/>
                </a:solidFill>
                <a:latin typeface="Arial (Body)"/>
              </a:rPr>
              <a:t>resource reservation</a:t>
            </a:r>
          </a:p>
          <a:p>
            <a:pPr marL="741553" lvl="1" indent="-284353" eaLnBrk="0" fontAlgn="base" hangingPunct="0">
              <a:spcAft>
                <a:spcPct val="0"/>
              </a:spcAft>
              <a:buFont typeface="Arial" panose="020B0604020202020204" pitchFamily="34" charset="0"/>
              <a:buChar char="–"/>
              <a:defRPr/>
            </a:pPr>
            <a:r>
              <a:rPr lang="en-US" sz="2000" dirty="0">
                <a:solidFill>
                  <a:srgbClr val="000000"/>
                </a:solidFill>
                <a:latin typeface="Arial (Body)"/>
              </a:rPr>
              <a:t>call setup, signaling </a:t>
            </a:r>
            <a:r>
              <a:rPr lang="en-US" sz="2000" dirty="0" smtClean="0">
                <a:solidFill>
                  <a:srgbClr val="000000"/>
                </a:solidFill>
                <a:latin typeface="Arial (Body)"/>
              </a:rPr>
              <a:t>(R</a:t>
            </a:r>
            <a:r>
              <a:rPr lang="en-US" sz="100" dirty="0" smtClean="0">
                <a:solidFill>
                  <a:srgbClr val="000000"/>
                </a:solidFill>
                <a:latin typeface="Arial (Body)"/>
              </a:rPr>
              <a:t> </a:t>
            </a:r>
            <a:r>
              <a:rPr lang="en-US" sz="2000" dirty="0" smtClean="0">
                <a:solidFill>
                  <a:srgbClr val="000000"/>
                </a:solidFill>
                <a:latin typeface="Arial (Body)"/>
              </a:rPr>
              <a:t>S</a:t>
            </a:r>
            <a:r>
              <a:rPr lang="en-US" sz="100" dirty="0" smtClean="0">
                <a:solidFill>
                  <a:srgbClr val="000000"/>
                </a:solidFill>
                <a:latin typeface="Arial (Body)"/>
              </a:rPr>
              <a:t> </a:t>
            </a:r>
            <a:r>
              <a:rPr lang="en-US" sz="2000" dirty="0" smtClean="0">
                <a:solidFill>
                  <a:srgbClr val="000000"/>
                </a:solidFill>
                <a:latin typeface="Arial (Body)"/>
              </a:rPr>
              <a:t>V</a:t>
            </a:r>
            <a:r>
              <a:rPr lang="en-US" sz="100" dirty="0" smtClean="0">
                <a:solidFill>
                  <a:srgbClr val="000000"/>
                </a:solidFill>
                <a:latin typeface="Arial (Body)"/>
              </a:rPr>
              <a:t> </a:t>
            </a:r>
            <a:r>
              <a:rPr lang="en-US" sz="2000" dirty="0" smtClean="0">
                <a:solidFill>
                  <a:srgbClr val="000000"/>
                </a:solidFill>
                <a:latin typeface="Arial (Body)"/>
              </a:rPr>
              <a:t>P)</a:t>
            </a:r>
            <a:endParaRPr lang="en-US" sz="2000" dirty="0">
              <a:solidFill>
                <a:srgbClr val="000000"/>
              </a:solidFill>
              <a:latin typeface="Arial (Body)"/>
            </a:endParaRPr>
          </a:p>
          <a:p>
            <a:pPr marL="741553" lvl="1" indent="-284353" eaLnBrk="0" fontAlgn="base" hangingPunct="0">
              <a:spcAft>
                <a:spcPct val="0"/>
              </a:spcAft>
              <a:buFont typeface="Arial" panose="020B0604020202020204" pitchFamily="34" charset="0"/>
              <a:buChar char="–"/>
              <a:defRPr/>
            </a:pPr>
            <a:r>
              <a:rPr lang="en-US" sz="2000" dirty="0">
                <a:solidFill>
                  <a:srgbClr val="000000"/>
                </a:solidFill>
                <a:latin typeface="Arial (Body)"/>
              </a:rPr>
              <a:t>traffic, </a:t>
            </a:r>
            <a:r>
              <a:rPr lang="en-US" sz="2000" dirty="0" smtClean="0">
                <a:solidFill>
                  <a:srgbClr val="000000"/>
                </a:solidFill>
                <a:latin typeface="Arial (Body)"/>
              </a:rPr>
              <a:t>Q</a:t>
            </a:r>
            <a:r>
              <a:rPr lang="en-US" sz="100" dirty="0" smtClean="0">
                <a:solidFill>
                  <a:srgbClr val="000000"/>
                </a:solidFill>
                <a:latin typeface="Arial (Body)"/>
              </a:rPr>
              <a:t> </a:t>
            </a:r>
            <a:r>
              <a:rPr lang="en-US" sz="2000" dirty="0" smtClean="0">
                <a:solidFill>
                  <a:srgbClr val="000000"/>
                </a:solidFill>
                <a:latin typeface="Arial (Body)"/>
              </a:rPr>
              <a:t>o</a:t>
            </a:r>
            <a:r>
              <a:rPr lang="en-US" sz="100" dirty="0" smtClean="0">
                <a:solidFill>
                  <a:srgbClr val="000000"/>
                </a:solidFill>
                <a:latin typeface="Arial (Body)"/>
              </a:rPr>
              <a:t> </a:t>
            </a:r>
            <a:r>
              <a:rPr lang="en-US" sz="2000" dirty="0" smtClean="0">
                <a:solidFill>
                  <a:srgbClr val="000000"/>
                </a:solidFill>
                <a:latin typeface="Arial (Body)"/>
              </a:rPr>
              <a:t>S </a:t>
            </a:r>
            <a:r>
              <a:rPr lang="en-US" sz="2000" dirty="0">
                <a:solidFill>
                  <a:srgbClr val="000000"/>
                </a:solidFill>
                <a:latin typeface="Arial (Body)"/>
              </a:rPr>
              <a:t>declaration</a:t>
            </a:r>
          </a:p>
          <a:p>
            <a:pPr marL="741553" lvl="1" indent="-284353" eaLnBrk="0" fontAlgn="base" hangingPunct="0">
              <a:spcAft>
                <a:spcPct val="0"/>
              </a:spcAft>
              <a:buFont typeface="Arial" panose="020B0604020202020204" pitchFamily="34" charset="0"/>
              <a:buChar char="–"/>
              <a:defRPr/>
            </a:pPr>
            <a:r>
              <a:rPr lang="en-US" sz="2000" dirty="0">
                <a:solidFill>
                  <a:srgbClr val="000000"/>
                </a:solidFill>
                <a:latin typeface="Arial (Body)"/>
              </a:rPr>
              <a:t>per-element admission control</a:t>
            </a:r>
          </a:p>
        </p:txBody>
      </p:sp>
      <p:sp>
        <p:nvSpPr>
          <p:cNvPr id="6" name="Text Placeholder 5"/>
          <p:cNvSpPr>
            <a:spLocks noGrp="1"/>
          </p:cNvSpPr>
          <p:nvPr>
            <p:ph type="body" idx="2"/>
          </p:nvPr>
        </p:nvSpPr>
        <p:spPr>
          <a:xfrm>
            <a:off x="457200" y="3962400"/>
            <a:ext cx="4159044" cy="727587"/>
          </a:xfrm>
        </p:spPr>
        <p:txBody>
          <a:bodyPr/>
          <a:lstStyle/>
          <a:p>
            <a:pPr marL="256032" lvl="1" indent="-256032">
              <a:spcBef>
                <a:spcPts val="1500"/>
              </a:spcBef>
              <a:buFont typeface="Arial"/>
              <a:buChar char="•"/>
            </a:pPr>
            <a:r>
              <a:rPr lang="en-US" sz="2000" dirty="0" smtClean="0">
                <a:latin typeface="+mn-lt"/>
              </a:rPr>
              <a:t>Q</a:t>
            </a:r>
            <a:r>
              <a:rPr lang="en-US" sz="100" dirty="0" smtClean="0">
                <a:latin typeface="+mn-lt"/>
              </a:rPr>
              <a:t> </a:t>
            </a:r>
            <a:r>
              <a:rPr lang="en-US" sz="2000" dirty="0" smtClean="0">
                <a:latin typeface="+mn-lt"/>
              </a:rPr>
              <a:t>o</a:t>
            </a:r>
            <a:r>
              <a:rPr lang="en-US" sz="100" dirty="0" smtClean="0">
                <a:latin typeface="+mn-lt"/>
              </a:rPr>
              <a:t> </a:t>
            </a:r>
            <a:r>
              <a:rPr lang="en-US" sz="2000" dirty="0" smtClean="0">
                <a:latin typeface="+mn-lt"/>
              </a:rPr>
              <a:t>S-sensitive </a:t>
            </a:r>
            <a:r>
              <a:rPr lang="en-US" sz="2000" dirty="0">
                <a:latin typeface="+mn-lt"/>
              </a:rPr>
              <a:t>scheduling (e.g., </a:t>
            </a:r>
            <a:r>
              <a:rPr lang="en-US" sz="2000" dirty="0" smtClean="0">
                <a:latin typeface="+mn-lt"/>
              </a:rPr>
              <a:t>W</a:t>
            </a:r>
            <a:r>
              <a:rPr lang="en-US" sz="100" dirty="0" smtClean="0">
                <a:latin typeface="+mn-lt"/>
              </a:rPr>
              <a:t> </a:t>
            </a:r>
            <a:r>
              <a:rPr lang="en-US" sz="2000" dirty="0" smtClean="0">
                <a:latin typeface="+mn-lt"/>
              </a:rPr>
              <a:t>F</a:t>
            </a:r>
            <a:r>
              <a:rPr lang="en-US" sz="100" dirty="0" smtClean="0">
                <a:latin typeface="+mn-lt"/>
              </a:rPr>
              <a:t> </a:t>
            </a:r>
            <a:r>
              <a:rPr lang="en-US" sz="2000" dirty="0" smtClean="0">
                <a:latin typeface="+mn-lt"/>
              </a:rPr>
              <a:t>Q)</a:t>
            </a:r>
            <a:endParaRPr lang="en-US" sz="2000" dirty="0">
              <a:solidFill>
                <a:srgbClr val="FF0000"/>
              </a:solidFill>
              <a:latin typeface="+mn-lt"/>
            </a:endParaRPr>
          </a:p>
        </p:txBody>
      </p:sp>
      <p:pic>
        <p:nvPicPr>
          <p:cNvPr id="7" name="Picture 6" descr="A diagram connects 3 internet groups. Above group 1 is a film roll. Group 1. A router connects to a server, a T V and man other servers. Group 2. A router connects to 2 routers in a row, and another router. On the third router in row, a packet leaves the group. Group 3, request and reply. 2 main routers, and a third router are connected. Router 1, connected to many T Vs. R 2, connected to a T V watching the film on the film roll. R 3, connected to servers. A line starts at the film roll, through router in group 1, through 3 routers in a line of group 2, through 2 main routers in group 3, to the T V playing the film."/>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0282" y="2942683"/>
            <a:ext cx="3926247" cy="2268152"/>
          </a:xfrm>
          <a:prstGeom prst="rect">
            <a:avLst/>
          </a:prstGeom>
        </p:spPr>
      </p:pic>
    </p:spTree>
    <p:extLst>
      <p:ext uri="{BB962C8B-B14F-4D97-AF65-F5344CB8AC3E}">
        <p14:creationId xmlns:p14="http://schemas.microsoft.com/office/powerpoint/2010/main" val="64249342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eaLnBrk="0" fontAlgn="base" hangingPunct="0">
              <a:spcBef>
                <a:spcPct val="0"/>
              </a:spcBef>
              <a:spcAft>
                <a:spcPct val="0"/>
              </a:spcAft>
              <a:buClrTx/>
              <a:defRPr/>
            </a:pPr>
            <a:r>
              <a:rPr lang="en-US" dirty="0" smtClean="0">
                <a:solidFill>
                  <a:schemeClr val="tx2"/>
                </a:solidFill>
                <a:latin typeface="Times New Roman" panose="02020603050405020304" pitchFamily="18" charset="0"/>
                <a:cs typeface="+mj-cs"/>
              </a:rPr>
              <a:t>Learning Objectives </a:t>
            </a:r>
            <a:r>
              <a:rPr lang="en-US" sz="2000" b="0" dirty="0" smtClean="0">
                <a:solidFill>
                  <a:schemeClr val="tx2"/>
                </a:solidFill>
                <a:latin typeface="Times New Roman" panose="02020603050405020304" pitchFamily="18" charset="0"/>
                <a:cs typeface="+mj-cs"/>
              </a:rPr>
              <a:t>(6 of 6)</a:t>
            </a:r>
            <a:endParaRPr lang="en-US" sz="2000" b="0" dirty="0">
              <a:solidFill>
                <a:schemeClr val="tx2"/>
              </a:solidFill>
              <a:latin typeface="Times New Roman" panose="02020603050405020304" pitchFamily="18" charset="0"/>
              <a:cs typeface="+mj-cs"/>
            </a:endParaRPr>
          </a:p>
        </p:txBody>
      </p:sp>
      <p:sp>
        <p:nvSpPr>
          <p:cNvPr id="8" name="Content Placeholder 7"/>
          <p:cNvSpPr>
            <a:spLocks noGrp="1"/>
          </p:cNvSpPr>
          <p:nvPr>
            <p:ph idx="1"/>
          </p:nvPr>
        </p:nvSpPr>
        <p:spPr>
          <a:xfrm>
            <a:off x="457200" y="1600201"/>
            <a:ext cx="8229600" cy="3834442"/>
          </a:xfrm>
        </p:spPr>
        <p:txBody>
          <a:bodyPr/>
          <a:lstStyle/>
          <a:p>
            <a:pPr marL="635000" indent="-635000">
              <a:buFont typeface="Wingdings" charset="0"/>
              <a:buNone/>
              <a:defRPr/>
            </a:pPr>
            <a:r>
              <a:rPr lang="en-US" sz="2400" b="1" dirty="0">
                <a:solidFill>
                  <a:schemeClr val="tx2"/>
                </a:solidFill>
                <a:latin typeface="+mn-lt"/>
              </a:rPr>
              <a:t>9.1</a:t>
            </a:r>
            <a:r>
              <a:rPr lang="en-US" sz="2400" dirty="0">
                <a:solidFill>
                  <a:srgbClr val="CC0000"/>
                </a:solidFill>
                <a:latin typeface="+mn-lt"/>
              </a:rPr>
              <a:t> </a:t>
            </a:r>
            <a:r>
              <a:rPr lang="en-US" sz="2400" dirty="0">
                <a:latin typeface="+mn-lt"/>
              </a:rPr>
              <a:t>multimedia networking applications</a:t>
            </a:r>
          </a:p>
          <a:p>
            <a:pPr marL="635000" indent="-635000">
              <a:buFont typeface="Wingdings" charset="0"/>
              <a:buNone/>
              <a:defRPr/>
            </a:pPr>
            <a:r>
              <a:rPr lang="en-US" sz="2400" b="1" dirty="0">
                <a:solidFill>
                  <a:schemeClr val="tx2"/>
                </a:solidFill>
                <a:latin typeface="+mn-lt"/>
              </a:rPr>
              <a:t>9.2</a:t>
            </a:r>
            <a:r>
              <a:rPr lang="en-US" sz="2400" dirty="0">
                <a:latin typeface="+mn-lt"/>
              </a:rPr>
              <a:t> streaming </a:t>
            </a:r>
            <a:r>
              <a:rPr lang="en-US" sz="2400" b="1" dirty="0">
                <a:latin typeface="+mn-lt"/>
              </a:rPr>
              <a:t>stored</a:t>
            </a:r>
            <a:r>
              <a:rPr lang="en-US" sz="2400" dirty="0">
                <a:latin typeface="+mn-lt"/>
              </a:rPr>
              <a:t> video</a:t>
            </a:r>
          </a:p>
          <a:p>
            <a:pPr marL="635000" indent="-635000">
              <a:buFont typeface="Wingdings" charset="0"/>
              <a:buNone/>
              <a:defRPr/>
            </a:pPr>
            <a:r>
              <a:rPr lang="en-US" sz="2400" b="1" dirty="0">
                <a:solidFill>
                  <a:schemeClr val="tx2"/>
                </a:solidFill>
                <a:latin typeface="+mn-lt"/>
              </a:rPr>
              <a:t>9.3</a:t>
            </a:r>
            <a:r>
              <a:rPr lang="en-US" sz="2400" dirty="0">
                <a:latin typeface="+mn-lt"/>
              </a:rPr>
              <a:t> </a:t>
            </a:r>
            <a:r>
              <a:rPr lang="en-US" sz="2400" dirty="0" smtClean="0">
                <a:latin typeface="+mn-lt"/>
              </a:rPr>
              <a:t>voice-over-I</a:t>
            </a:r>
            <a:r>
              <a:rPr lang="en-US" sz="100" dirty="0" smtClean="0">
                <a:latin typeface="+mn-lt"/>
              </a:rPr>
              <a:t> </a:t>
            </a:r>
            <a:r>
              <a:rPr lang="en-US" sz="2400" dirty="0" smtClean="0">
                <a:latin typeface="+mn-lt"/>
              </a:rPr>
              <a:t>P</a:t>
            </a:r>
            <a:endParaRPr lang="en-US" sz="2400" dirty="0">
              <a:latin typeface="+mn-lt"/>
            </a:endParaRPr>
          </a:p>
          <a:p>
            <a:pPr marL="635000" indent="-635000">
              <a:buFont typeface="Wingdings" charset="0"/>
              <a:buNone/>
              <a:defRPr/>
            </a:pPr>
            <a:r>
              <a:rPr lang="en-US" sz="2400" b="1" dirty="0">
                <a:solidFill>
                  <a:schemeClr val="tx2"/>
                </a:solidFill>
                <a:latin typeface="+mn-lt"/>
              </a:rPr>
              <a:t>9.4</a:t>
            </a:r>
            <a:r>
              <a:rPr lang="en-US" sz="2400" dirty="0">
                <a:solidFill>
                  <a:srgbClr val="CC0000"/>
                </a:solidFill>
                <a:latin typeface="+mn-lt"/>
              </a:rPr>
              <a:t> </a:t>
            </a:r>
            <a:r>
              <a:rPr lang="en-US" sz="2400" dirty="0">
                <a:solidFill>
                  <a:schemeClr val="tx1"/>
                </a:solidFill>
                <a:latin typeface="+mn-lt"/>
              </a:rPr>
              <a:t>protocols for </a:t>
            </a:r>
            <a:r>
              <a:rPr lang="en-US" sz="2400" b="1" dirty="0">
                <a:solidFill>
                  <a:schemeClr val="tx1"/>
                </a:solidFill>
                <a:latin typeface="+mn-lt"/>
              </a:rPr>
              <a:t>real-time</a:t>
            </a:r>
            <a:r>
              <a:rPr lang="en-US" sz="2400" i="1" dirty="0">
                <a:solidFill>
                  <a:schemeClr val="tx1"/>
                </a:solidFill>
                <a:latin typeface="+mn-lt"/>
              </a:rPr>
              <a:t> </a:t>
            </a:r>
            <a:r>
              <a:rPr lang="en-US" sz="2400" dirty="0" smtClean="0">
                <a:solidFill>
                  <a:schemeClr val="tx1"/>
                </a:solidFill>
                <a:latin typeface="+mn-lt"/>
              </a:rPr>
              <a:t>conversational</a:t>
            </a:r>
            <a:r>
              <a:rPr lang="en-US" sz="2400" i="1" dirty="0">
                <a:solidFill>
                  <a:schemeClr val="tx1"/>
                </a:solidFill>
                <a:latin typeface="+mn-lt"/>
              </a:rPr>
              <a:t> </a:t>
            </a:r>
            <a:r>
              <a:rPr lang="en-US" sz="2400" dirty="0" smtClean="0">
                <a:solidFill>
                  <a:schemeClr val="tx1"/>
                </a:solidFill>
                <a:latin typeface="+mn-lt"/>
              </a:rPr>
              <a:t>applications</a:t>
            </a:r>
            <a:endParaRPr lang="en-US" sz="2400" dirty="0">
              <a:solidFill>
                <a:schemeClr val="tx1"/>
              </a:solidFill>
              <a:latin typeface="+mn-lt"/>
            </a:endParaRPr>
          </a:p>
          <a:p>
            <a:pPr marL="635000" indent="-635000">
              <a:buFont typeface="Wingdings" charset="0"/>
              <a:buNone/>
              <a:defRPr/>
            </a:pPr>
            <a:r>
              <a:rPr lang="en-US" sz="2400" b="1" dirty="0">
                <a:solidFill>
                  <a:schemeClr val="tx2"/>
                </a:solidFill>
                <a:latin typeface="+mn-lt"/>
              </a:rPr>
              <a:t>9.5</a:t>
            </a:r>
            <a:r>
              <a:rPr lang="en-US" sz="2400" dirty="0">
                <a:latin typeface="+mn-lt"/>
              </a:rPr>
              <a:t> network support for multimedia</a:t>
            </a:r>
          </a:p>
        </p:txBody>
      </p:sp>
    </p:spTree>
    <p:extLst>
      <p:ext uri="{BB962C8B-B14F-4D97-AF65-F5344CB8AC3E}">
        <p14:creationId xmlns:p14="http://schemas.microsoft.com/office/powerpoint/2010/main" val="232026773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r>
              <a:rPr lang="en-US" dirty="0" smtClean="0">
                <a:latin typeface="Times New Roman" panose="02020603050405020304" pitchFamily="18" charset="0"/>
              </a:rPr>
              <a:t>Copyright</a:t>
            </a:r>
            <a:endParaRPr lang="en-US"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chor="b">
            <a:spAutoFit/>
          </a:bodyPr>
          <a:lstStyle/>
          <a:p>
            <a:pPr lvl="0" eaLnBrk="0" fontAlgn="base" hangingPunct="0">
              <a:spcBef>
                <a:spcPct val="0"/>
              </a:spcBef>
              <a:spcAft>
                <a:spcPct val="0"/>
              </a:spcAft>
              <a:buClrTx/>
              <a:defRPr/>
            </a:pPr>
            <a:r>
              <a:rPr lang="en-US" dirty="0" smtClean="0">
                <a:latin typeface="Times New Roman" panose="02020603050405020304" pitchFamily="18" charset="0"/>
              </a:rPr>
              <a:t>Streaming Stored Video</a:t>
            </a:r>
            <a:endParaRPr lang="en-US" dirty="0">
              <a:latin typeface="Times New Roman" panose="02020603050405020304" pitchFamily="18" charset="0"/>
            </a:endParaRPr>
          </a:p>
        </p:txBody>
      </p:sp>
      <p:pic>
        <p:nvPicPr>
          <p:cNvPr id="8" name="Picture 7" descr="A graph plots cumulative data over time. The graph has 3 lines rise over the x axis vertically then horizontally, like a staircase. 1, video recorded, for example, 30 frames per second. 2, video sent. From 2 to 3, network delay, fixed in this example. 3, video received, played out at client, 30 frames per second. A dashed vertical line, streaming, overlaps 2 and 3. Streaming, at this time, client playing out early part of video, while server still sending later part of vide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756" y="1870901"/>
            <a:ext cx="7008488" cy="3950147"/>
          </a:xfrm>
          <a:prstGeom prst="rect">
            <a:avLst/>
          </a:prstGeom>
        </p:spPr>
      </p:pic>
    </p:spTree>
    <p:extLst>
      <p:ext uri="{BB962C8B-B14F-4D97-AF65-F5344CB8AC3E}">
        <p14:creationId xmlns:p14="http://schemas.microsoft.com/office/powerpoint/2010/main" val="4140527976"/>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9475</TotalTime>
  <Words>4951</Words>
  <Application>Microsoft Office PowerPoint</Application>
  <PresentationFormat>On-screen Show (4:3)</PresentationFormat>
  <Paragraphs>528</Paragraphs>
  <Slides>88</Slides>
  <Notes>2</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88</vt:i4>
      </vt:variant>
    </vt:vector>
  </HeadingPairs>
  <TitlesOfParts>
    <vt:vector size="98" baseType="lpstr">
      <vt:lpstr>Arial</vt:lpstr>
      <vt:lpstr>Arial (Body)</vt:lpstr>
      <vt:lpstr>Noto Sans Symbols</vt:lpstr>
      <vt:lpstr>Symbol</vt:lpstr>
      <vt:lpstr>Times New Roman</vt:lpstr>
      <vt:lpstr>Verdana</vt:lpstr>
      <vt:lpstr>Wingdings</vt:lpstr>
      <vt:lpstr>508 Lecture</vt:lpstr>
      <vt:lpstr>1_508 Lecture</vt:lpstr>
      <vt:lpstr>Equation</vt:lpstr>
      <vt:lpstr>Computer Networking: A Top Down Approach</vt:lpstr>
      <vt:lpstr>Learning Objectives (1 of 6)</vt:lpstr>
      <vt:lpstr>Multimedia: Audio (1 of 2)</vt:lpstr>
      <vt:lpstr>Multimedia: Audio (2 of 2)</vt:lpstr>
      <vt:lpstr>Multimedia: Video (1 of 2)</vt:lpstr>
      <vt:lpstr>Multimedia: Video (2 of 2)</vt:lpstr>
      <vt:lpstr>Multimedia Networking: 3 Application Types</vt:lpstr>
      <vt:lpstr>Learning Objectives (2 of 6)</vt:lpstr>
      <vt:lpstr>Streaming Stored Video</vt:lpstr>
      <vt:lpstr>Streaming Stored Video: Challenges</vt:lpstr>
      <vt:lpstr>Streaming Stored Video: Revisited</vt:lpstr>
      <vt:lpstr>Client-Side Buffering, Playout (1 of 3)</vt:lpstr>
      <vt:lpstr>Client-Side Buffering, Playout (2 of 3)</vt:lpstr>
      <vt:lpstr>Client-Side Buffering, Playout (3 of 3)</vt:lpstr>
      <vt:lpstr>Streaming Multimedia: U D P</vt:lpstr>
      <vt:lpstr>Streaming Multimedia: H T T P</vt:lpstr>
      <vt:lpstr>Learning Objectives (3 of 6)</vt:lpstr>
      <vt:lpstr>Voice - over - I P (V o I P)</vt:lpstr>
      <vt:lpstr>V o I P Characteristics</vt:lpstr>
      <vt:lpstr>V o I P: Packet Loss, Delay</vt:lpstr>
      <vt:lpstr>Delay Jitter</vt:lpstr>
      <vt:lpstr>V o I P: Fixed Playout Delay (1 of 3)</vt:lpstr>
      <vt:lpstr>V o I P: Fixed Playout Delay (2 of 3)</vt:lpstr>
      <vt:lpstr>V o I P: Fixed Playout Delay (3 of 3)</vt:lpstr>
      <vt:lpstr>Adaptive Playout Delay (1 of 4)</vt:lpstr>
      <vt:lpstr>Adaptive Playout Delay (2 of 4)</vt:lpstr>
      <vt:lpstr>Adaptive Playout Delay (3 of 4)</vt:lpstr>
      <vt:lpstr>Adaptive Playout Delay (4 of 4)</vt:lpstr>
      <vt:lpstr>V o I P: Recovery from Packet Loss (1 of 6)</vt:lpstr>
      <vt:lpstr>V o I P: Recovery from Packet Loss (2 of 6)</vt:lpstr>
      <vt:lpstr>V o I P: Recovery from Packet Loss (3 of 6)</vt:lpstr>
      <vt:lpstr>V o I P: Recovery from Packet Loss (4 of 6)</vt:lpstr>
      <vt:lpstr>V o I P: Recovery from Packet Loss (5 of 6)</vt:lpstr>
      <vt:lpstr>V o I P: Recovery from Packet Loss (6 of 6)</vt:lpstr>
      <vt:lpstr>Voice-Over-I P: Skype</vt:lpstr>
      <vt:lpstr>P2P Voice-Over-I P: Skype</vt:lpstr>
      <vt:lpstr>Skype: Peers as Relays</vt:lpstr>
      <vt:lpstr>Learning Objectives (4 of 6)</vt:lpstr>
      <vt:lpstr>Real-Time Protocol (R T P)</vt:lpstr>
      <vt:lpstr>R T P Runs on Top of U D P</vt:lpstr>
      <vt:lpstr>R T P Example</vt:lpstr>
      <vt:lpstr>R T P and Q o S</vt:lpstr>
      <vt:lpstr>R T P Header (1 of 3)</vt:lpstr>
      <vt:lpstr>R T P Header (2 of 3)</vt:lpstr>
      <vt:lpstr>R T P Header (3 of 3)</vt:lpstr>
      <vt:lpstr>R T S P / R T P Programming Assignment</vt:lpstr>
      <vt:lpstr>Real-Time Control Protocol (R T C P)</vt:lpstr>
      <vt:lpstr>R T C P: Multiple Multicast Senders</vt:lpstr>
      <vt:lpstr>R T C P: Packet Types</vt:lpstr>
      <vt:lpstr>R T C P: Stream Synchronization</vt:lpstr>
      <vt:lpstr>R T C P: Bandwidth Scaling</vt:lpstr>
      <vt:lpstr>S I P: Session Initiation Protocol [R F C 3261]</vt:lpstr>
      <vt:lpstr>S I P Services</vt:lpstr>
      <vt:lpstr>Example: Setting up Call to Known I P Address</vt:lpstr>
      <vt:lpstr>Setting up a Call (More)</vt:lpstr>
      <vt:lpstr>Example of S I P Message (1 of 2)</vt:lpstr>
      <vt:lpstr>Example of S I P Message (2 of 2)</vt:lpstr>
      <vt:lpstr>Name Translation, User Location</vt:lpstr>
      <vt:lpstr>S I P Registrar</vt:lpstr>
      <vt:lpstr>S I P Proxy</vt:lpstr>
      <vt:lpstr>S I P Example: jim@umass.edu Calls keith@poly.edu</vt:lpstr>
      <vt:lpstr>Comparison with H.323</vt:lpstr>
      <vt:lpstr>Learning Objectives (5 of 6)</vt:lpstr>
      <vt:lpstr>Network Support for Multimedia</vt:lpstr>
      <vt:lpstr>Dimensioning Best Effort Networks</vt:lpstr>
      <vt:lpstr>Providing Multiple Classes of Service</vt:lpstr>
      <vt:lpstr>Multiple Classes of Service: Scenario</vt:lpstr>
      <vt:lpstr>Scenario 1: Mixed H T T P and Voip</vt:lpstr>
      <vt:lpstr>Principles for Q O S Guarantees (More) (1 of 3)</vt:lpstr>
      <vt:lpstr>Principles for Q O S Guarantees (More) (2 of 3)</vt:lpstr>
      <vt:lpstr>Principles for Q O S Guarantees (More) (3 of 3)</vt:lpstr>
      <vt:lpstr>Scheduling and Policing Mechanisms</vt:lpstr>
      <vt:lpstr>Policing Mechanisms</vt:lpstr>
      <vt:lpstr>Policing Mechanisms: Implementation (1 of 2)</vt:lpstr>
      <vt:lpstr>Policing Mechanisms: Implementation (2 of 2)</vt:lpstr>
      <vt:lpstr>Policing and Q o S Guarantees</vt:lpstr>
      <vt:lpstr>Differentiated Services</vt:lpstr>
      <vt:lpstr>Diffserv Architecture (1 of 2)</vt:lpstr>
      <vt:lpstr>Diffserv Architecture (2 of 2)</vt:lpstr>
      <vt:lpstr>Edge-Router Packet Marking</vt:lpstr>
      <vt:lpstr>Diffserv Packet Marking: Details</vt:lpstr>
      <vt:lpstr>Classification, Conditioning</vt:lpstr>
      <vt:lpstr>Forwarding Per-Hop Behavior (P H B)</vt:lpstr>
      <vt:lpstr>Forwarding P H B</vt:lpstr>
      <vt:lpstr>Per-Connection Q O S Guarantees</vt:lpstr>
      <vt:lpstr>Qos Guarantee Scenario</vt:lpstr>
      <vt:lpstr>Learning Objectives (6 of 6)</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Networking: A Top Down Approach, 7e</dc:title>
  <dc:subject>Computer Science</dc:subject>
  <dc:creator>Kurose/Ross</dc:creator>
  <cp:keywords>Computer Networking</cp:keywords>
  <cp:lastModifiedBy>Windows User</cp:lastModifiedBy>
  <cp:revision>1105</cp:revision>
  <dcterms:modified xsi:type="dcterms:W3CDTF">2018-04-16T05:41:44Z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