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  <p:sldMasterId id="214748369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Nunito SemiBold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Nunito ExtraBold"/>
      <p:bold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9413B6-06D9-4716-A5BC-8756103C35D0}">
  <a:tblStyle styleId="{2B9413B6-06D9-4716-A5BC-8756103C35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NunitoSemiBold-regular.fntdata"/><Relationship Id="rId21" Type="http://schemas.openxmlformats.org/officeDocument/2006/relationships/slide" Target="slides/slide13.xml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Nunito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NunitoExtraBold-boldItalic.fntdata"/><Relationship Id="rId30" Type="http://schemas.openxmlformats.org/officeDocument/2006/relationships/font" Target="fonts/NunitoExtraBold-bold.fntdata"/><Relationship Id="rId11" Type="http://schemas.openxmlformats.org/officeDocument/2006/relationships/slide" Target="slides/slide3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2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5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4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5bbe0229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5bbe0229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5bbe0229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5bbe0229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5bbe0229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5bbe0229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5bbe0229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5bbe0229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5bbe0229a_0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f5bbe0229a_0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f5bbe0229a_0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f5bbe0229a_0_50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5bbe0229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5bbe0229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5bbe0229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5bbe0229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5bbe0229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5bbe0229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5bbe0229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5bbe0229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5bbe0229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5bbe0229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5bbe0229a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5bbe0229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5bbe0229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5bbe0229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71" name="Google Shape;71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{2B9413B6-06D9-4716-A5BC-8756103C35D0}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4" name="Google Shape;94;p23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457200" y="4857749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2640596" y="4857749"/>
            <a:ext cx="5507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204396" y="4857749"/>
            <a:ext cx="73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569519" y="142741"/>
            <a:ext cx="8004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1412081" y="930269"/>
            <a:ext cx="63198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1" type="ftr"/>
          </p:nvPr>
        </p:nvSpPr>
        <p:spPr>
          <a:xfrm>
            <a:off x="1574006" y="4988871"/>
            <a:ext cx="55650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932967" y="348900"/>
            <a:ext cx="1278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1712499" y="5010073"/>
            <a:ext cx="55644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932967" y="348900"/>
            <a:ext cx="1278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1" type="ftr"/>
          </p:nvPr>
        </p:nvSpPr>
        <p:spPr>
          <a:xfrm>
            <a:off x="1712499" y="5010073"/>
            <a:ext cx="55644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90424" y="497078"/>
            <a:ext cx="8363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2879178" y="4948409"/>
            <a:ext cx="3503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ctrTitle"/>
          </p:nvPr>
        </p:nvSpPr>
        <p:spPr>
          <a:xfrm>
            <a:off x="2938259" y="1851799"/>
            <a:ext cx="3267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5200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2879178" y="4948409"/>
            <a:ext cx="3503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OBJECT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368992" y="2453440"/>
            <a:ext cx="2406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3368992" y="2453440"/>
            <a:ext cx="2406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OBJECT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2936867" y="2199322"/>
            <a:ext cx="327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4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1" type="ftr"/>
          </p:nvPr>
        </p:nvSpPr>
        <p:spPr>
          <a:xfrm>
            <a:off x="708292" y="4920311"/>
            <a:ext cx="64473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10" type="dt"/>
          </p:nvPr>
        </p:nvSpPr>
        <p:spPr>
          <a:xfrm>
            <a:off x="457452" y="4783454"/>
            <a:ext cx="210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7529030" y="4838548"/>
            <a:ext cx="188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TITLE_AND_BODY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 1">
  <p:cSld name="Blank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ctrTitle"/>
          </p:nvPr>
        </p:nvSpPr>
        <p:spPr>
          <a:xfrm>
            <a:off x="1260908" y="717750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0" name="Google Shape;170;p38"/>
          <p:cNvSpPr txBox="1"/>
          <p:nvPr>
            <p:ph idx="1" type="subTitle"/>
          </p:nvPr>
        </p:nvSpPr>
        <p:spPr>
          <a:xfrm>
            <a:off x="1260902" y="2770350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180" name="Google Shape;180;p4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{2B9413B6-06D9-4716-A5BC-8756103C35D0}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81" name="Google Shape;181;p4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4" name="Google Shape;184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4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03" name="Google Shape;203;p47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7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7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06" name="Google Shape;2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57" name="Google Shape;57;p13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2" name="Google Shape;162;p37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37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66" name="Google Shape;166;p37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7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/>
        </p:nvSpPr>
        <p:spPr>
          <a:xfrm>
            <a:off x="1632725" y="1227550"/>
            <a:ext cx="541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Presentation Title</a:t>
            </a:r>
            <a:endParaRPr b="1" sz="41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48"/>
          <p:cNvSpPr txBox="1"/>
          <p:nvPr/>
        </p:nvSpPr>
        <p:spPr>
          <a:xfrm>
            <a:off x="1632725" y="1940550"/>
            <a:ext cx="519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Project and Course Name</a:t>
            </a:r>
            <a:endParaRPr sz="29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48"/>
          <p:cNvSpPr txBox="1"/>
          <p:nvPr/>
        </p:nvSpPr>
        <p:spPr>
          <a:xfrm>
            <a:off x="1632725" y="2586175"/>
            <a:ext cx="117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 sz="22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/>
          <p:nvPr/>
        </p:nvSpPr>
        <p:spPr>
          <a:xfrm>
            <a:off x="0" y="3442950"/>
            <a:ext cx="9162600" cy="7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7"/>
          <p:cNvSpPr txBox="1"/>
          <p:nvPr/>
        </p:nvSpPr>
        <p:spPr>
          <a:xfrm>
            <a:off x="32525" y="3526575"/>
            <a:ext cx="44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APPENDIX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8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Data Background and Contents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78" name="Google Shape;278;p58"/>
          <p:cNvSpPr txBox="1"/>
          <p:nvPr/>
        </p:nvSpPr>
        <p:spPr>
          <a:xfrm>
            <a:off x="325250" y="8084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the data background and contents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9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E39A9"/>
                </a:solidFill>
              </a:rPr>
              <a:t>Slide Header</a:t>
            </a:r>
            <a:endParaRPr sz="2350">
              <a:solidFill>
                <a:srgbClr val="0E39A9"/>
              </a:solidFill>
            </a:endParaRPr>
          </a:p>
        </p:txBody>
      </p:sp>
      <p:sp>
        <p:nvSpPr>
          <p:cNvPr id="284" name="Google Shape;284;p59"/>
          <p:cNvSpPr txBox="1"/>
          <p:nvPr/>
        </p:nvSpPr>
        <p:spPr>
          <a:xfrm>
            <a:off x="325250" y="8084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add any other pointers (if needed)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0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Contents / Agenda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325250" y="808475"/>
            <a:ext cx="8397900" cy="24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Executive Summary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Business Problem Overview and Solution Approach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EDA Results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Data Preprocessing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Model Performance Summary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Appendix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Executive Summary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25" name="Google Shape;225;p50"/>
          <p:cNvSpPr txBox="1"/>
          <p:nvPr/>
        </p:nvSpPr>
        <p:spPr>
          <a:xfrm>
            <a:off x="325250" y="808475"/>
            <a:ext cx="839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actionable insights &amp; recommendations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Business Problem Overview and </a:t>
            </a:r>
            <a:r>
              <a:rPr lang="en" sz="2400">
                <a:solidFill>
                  <a:srgbClr val="0E39A9"/>
                </a:solidFill>
              </a:rPr>
              <a:t>Solution</a:t>
            </a:r>
            <a:r>
              <a:rPr lang="en" sz="2400">
                <a:solidFill>
                  <a:srgbClr val="0E39A9"/>
                </a:solidFill>
              </a:rPr>
              <a:t> Approach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31" name="Google Shape;231;p51"/>
          <p:cNvSpPr txBox="1"/>
          <p:nvPr/>
        </p:nvSpPr>
        <p:spPr>
          <a:xfrm>
            <a:off x="325250" y="808475"/>
            <a:ext cx="8397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define the problem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the solution approach / methodology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EDA Results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37" name="Google Shape;237;p52"/>
          <p:cNvSpPr txBox="1"/>
          <p:nvPr/>
        </p:nvSpPr>
        <p:spPr>
          <a:xfrm>
            <a:off x="325250" y="808475"/>
            <a:ext cx="8397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the key results from EDA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the answers to all the insights based questions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52"/>
          <p:cNvSpPr txBox="1"/>
          <p:nvPr/>
        </p:nvSpPr>
        <p:spPr>
          <a:xfrm>
            <a:off x="325250" y="2103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3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Data Preprocessing	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44" name="Google Shape;244;p53"/>
          <p:cNvSpPr txBox="1"/>
          <p:nvPr/>
        </p:nvSpPr>
        <p:spPr>
          <a:xfrm>
            <a:off x="325250" y="808475"/>
            <a:ext cx="83979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Duplicate value check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Missing value treatment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Outlier check (treatment if needed)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Feature Engineering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Data preprocessing for modeling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249050" y="3246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Model Building</a:t>
            </a:r>
            <a:endParaRPr sz="2400">
              <a:solidFill>
                <a:srgbClr val="0E39A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E39A9"/>
              </a:solidFill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25250" y="808475"/>
            <a:ext cx="8397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mention the model building steps of Decision Tree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Comment on the model performance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54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Model Performance Summary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58" name="Google Shape;258;p55"/>
          <p:cNvSpPr txBox="1"/>
          <p:nvPr/>
        </p:nvSpPr>
        <p:spPr>
          <a:xfrm>
            <a:off x="325250" y="808475"/>
            <a:ext cx="8397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Model evaluation criterion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Overview of the final decision tree model and its parameters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Summary of most important features used by the decision tree model for prediction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Summary of key performance metrics for training and test data of all the models in tabular format for comparison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55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/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E39A9"/>
                </a:solidFill>
              </a:rPr>
              <a:t>Model Performance Improvement</a:t>
            </a:r>
            <a:endParaRPr sz="235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comment on  the improvement in the model performance by trying the different pruning techniques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mention the decision rules and check the feature importance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i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