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7" r:id="rId4"/>
    <p:sldId id="259" r:id="rId5"/>
    <p:sldId id="260" r:id="rId6"/>
    <p:sldId id="261" r:id="rId7"/>
    <p:sldId id="266" r:id="rId8"/>
    <p:sldId id="269" r:id="rId9"/>
    <p:sldId id="262" r:id="rId10"/>
    <p:sldId id="264" r:id="rId11"/>
    <p:sldId id="270" r:id="rId12"/>
    <p:sldId id="268" r:id="rId13"/>
    <p:sldId id="265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5126" autoAdjust="0"/>
  </p:normalViewPr>
  <p:slideViewPr>
    <p:cSldViewPr snapToGrid="0">
      <p:cViewPr varScale="1">
        <p:scale>
          <a:sx n="81" d="100"/>
          <a:sy n="81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FC992-9817-469A-8778-3C73FB36737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5FD85-B27B-4EB2-B8A2-247FF8E8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2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FD85-B27B-4EB2-B8A2-247FF8E84B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3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FD85-B27B-4EB2-B8A2-247FF8E84B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4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4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493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46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37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2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5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2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6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6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9BBAD-8921-43E8-B272-01C54CDBFAF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6242-3CE9-4124-8F72-56B8A2EC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88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EDB2-4727-4EBB-88A3-AE2BC239B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532" y="1122363"/>
            <a:ext cx="10402785" cy="2387600"/>
          </a:xfrm>
        </p:spPr>
        <p:txBody>
          <a:bodyPr/>
          <a:lstStyle/>
          <a:p>
            <a:r>
              <a:rPr lang="en-US" dirty="0"/>
              <a:t>Project D Cyber Security Analyst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6602C-2F77-499E-A912-934A8B107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Shahed Alam</a:t>
            </a:r>
          </a:p>
        </p:txBody>
      </p:sp>
    </p:spTree>
    <p:extLst>
      <p:ext uri="{BB962C8B-B14F-4D97-AF65-F5344CB8AC3E}">
        <p14:creationId xmlns:p14="http://schemas.microsoft.com/office/powerpoint/2010/main" val="186708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8EA0-C394-4561-A77B-C710B4DF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F7C4-AD7F-4777-8C7B-89FCC6B02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94643"/>
            <a:ext cx="9905999" cy="3541714"/>
          </a:xfrm>
        </p:spPr>
        <p:txBody>
          <a:bodyPr/>
          <a:lstStyle/>
          <a:p>
            <a:r>
              <a:rPr lang="en-US" dirty="0"/>
              <a:t>The logs that would be useful monitoring the traffic would the ones that would show and block suspicious traffic or attacks.  Using </a:t>
            </a:r>
            <a:r>
              <a:rPr lang="en-US" dirty="0" err="1"/>
              <a:t>pfsense</a:t>
            </a:r>
            <a:r>
              <a:rPr lang="en-US" dirty="0"/>
              <a:t>, the user can see what has been recorded to further improve security if needed.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93B37-EB4E-42FF-B6BE-9425E029A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7" y="3950144"/>
            <a:ext cx="5477602" cy="1886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6BD90-48D0-4A0C-B185-8C71413E7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23" y="3866956"/>
            <a:ext cx="7449590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8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E756-A014-4F84-9D71-0EBA4746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B4960-A9ED-4471-BB64-FBF724986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" y="3121216"/>
            <a:ext cx="5728999" cy="3524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2F04F-C62C-4CA2-8B6C-326EE6033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3" y="2673479"/>
            <a:ext cx="6022848" cy="3972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5CAF7-8D59-4DC8-9B3A-BCF4FD6E4B11}"/>
              </a:ext>
            </a:extLst>
          </p:cNvPr>
          <p:cNvSpPr txBox="1"/>
          <p:nvPr/>
        </p:nvSpPr>
        <p:spPr>
          <a:xfrm>
            <a:off x="1226800" y="1783485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DMZ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E979C-BF16-42CF-9C5E-2A8EA25A099E}"/>
              </a:ext>
            </a:extLst>
          </p:cNvPr>
          <p:cNvSpPr txBox="1"/>
          <p:nvPr/>
        </p:nvSpPr>
        <p:spPr>
          <a:xfrm>
            <a:off x="7266433" y="1125958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Untrusted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F4DC4-40B6-41AC-B7EC-B622B5912702}"/>
              </a:ext>
            </a:extLst>
          </p:cNvPr>
          <p:cNvSpPr txBox="1"/>
          <p:nvPr/>
        </p:nvSpPr>
        <p:spPr>
          <a:xfrm>
            <a:off x="298706" y="2022783"/>
            <a:ext cx="4687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 </a:t>
            </a:r>
            <a:r>
              <a:rPr lang="en-US" dirty="0" err="1"/>
              <a:t>icmp</a:t>
            </a:r>
            <a:r>
              <a:rPr lang="en-US" dirty="0"/>
              <a:t> any </a:t>
            </a:r>
            <a:r>
              <a:rPr lang="en-US" dirty="0" err="1"/>
              <a:t>any</a:t>
            </a:r>
            <a:r>
              <a:rPr lang="en-US" dirty="0"/>
              <a:t> -&gt; any </a:t>
            </a:r>
            <a:r>
              <a:rPr lang="en-US" dirty="0" err="1"/>
              <a:t>any</a:t>
            </a:r>
            <a:r>
              <a:rPr lang="en-US" dirty="0"/>
              <a:t> (</a:t>
            </a:r>
            <a:r>
              <a:rPr lang="en-US" dirty="0" err="1"/>
              <a:t>msg:"ICMP</a:t>
            </a:r>
            <a:r>
              <a:rPr lang="en-US" dirty="0"/>
              <a:t> test"; sid:1000001;rev:1; </a:t>
            </a:r>
            <a:r>
              <a:rPr lang="en-US" dirty="0" err="1"/>
              <a:t>classtype</a:t>
            </a:r>
            <a:r>
              <a:rPr lang="en-US" dirty="0"/>
              <a:t>: </a:t>
            </a:r>
            <a:r>
              <a:rPr lang="en-US" dirty="0" err="1"/>
              <a:t>icmp</a:t>
            </a:r>
            <a:r>
              <a:rPr lang="en-US" dirty="0"/>
              <a:t>-event;) </a:t>
            </a:r>
          </a:p>
          <a:p>
            <a:r>
              <a:rPr lang="en-US" dirty="0"/>
              <a:t>alert </a:t>
            </a:r>
            <a:r>
              <a:rPr lang="en-US" dirty="0" err="1"/>
              <a:t>tcp</a:t>
            </a:r>
            <a:r>
              <a:rPr lang="en-US" dirty="0"/>
              <a:t> any </a:t>
            </a:r>
            <a:r>
              <a:rPr lang="en-US" dirty="0" err="1"/>
              <a:t>any</a:t>
            </a:r>
            <a:r>
              <a:rPr lang="en-US" dirty="0"/>
              <a:t> -&gt; 10.200.0.9 21 (</a:t>
            </a:r>
            <a:r>
              <a:rPr lang="en-US" dirty="0" err="1"/>
              <a:t>msg:"FTP</a:t>
            </a:r>
            <a:r>
              <a:rPr lang="en-US" dirty="0"/>
              <a:t> connection attempt"; sid:100002; rev:1;)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37E1D-E1B7-4428-853B-2142C7BEEF70}"/>
              </a:ext>
            </a:extLst>
          </p:cNvPr>
          <p:cNvSpPr txBox="1"/>
          <p:nvPr/>
        </p:nvSpPr>
        <p:spPr>
          <a:xfrm>
            <a:off x="6038090" y="1552652"/>
            <a:ext cx="579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 </a:t>
            </a:r>
            <a:r>
              <a:rPr lang="en-US" dirty="0" err="1"/>
              <a:t>icmp</a:t>
            </a:r>
            <a:r>
              <a:rPr lang="en-US" dirty="0"/>
              <a:t> any </a:t>
            </a:r>
            <a:r>
              <a:rPr lang="en-US" dirty="0" err="1"/>
              <a:t>any</a:t>
            </a:r>
            <a:r>
              <a:rPr lang="en-US" dirty="0"/>
              <a:t> -&gt; any </a:t>
            </a:r>
            <a:r>
              <a:rPr lang="en-US" dirty="0" err="1"/>
              <a:t>any</a:t>
            </a:r>
            <a:r>
              <a:rPr lang="en-US" dirty="0"/>
              <a:t> (</a:t>
            </a:r>
            <a:r>
              <a:rPr lang="en-US" dirty="0" err="1"/>
              <a:t>msg:"ICMP</a:t>
            </a:r>
            <a:r>
              <a:rPr lang="en-US" dirty="0"/>
              <a:t> test"; sid:1000001;rev:1; </a:t>
            </a:r>
            <a:r>
              <a:rPr lang="en-US" dirty="0" err="1"/>
              <a:t>classtype</a:t>
            </a:r>
            <a:r>
              <a:rPr lang="en-US" dirty="0"/>
              <a:t>: </a:t>
            </a:r>
            <a:r>
              <a:rPr lang="en-US" dirty="0" err="1"/>
              <a:t>icmp</a:t>
            </a:r>
            <a:r>
              <a:rPr lang="en-US" dirty="0"/>
              <a:t>-event;) </a:t>
            </a:r>
          </a:p>
          <a:p>
            <a:r>
              <a:rPr lang="en-US" dirty="0"/>
              <a:t>alert </a:t>
            </a:r>
            <a:r>
              <a:rPr lang="en-US" dirty="0" err="1"/>
              <a:t>tcp</a:t>
            </a:r>
            <a:r>
              <a:rPr lang="en-US" dirty="0"/>
              <a:t> any </a:t>
            </a:r>
            <a:r>
              <a:rPr lang="en-US" dirty="0" err="1"/>
              <a:t>any</a:t>
            </a:r>
            <a:r>
              <a:rPr lang="en-US" dirty="0"/>
              <a:t> -&gt; 192.168.0.26</a:t>
            </a:r>
          </a:p>
          <a:p>
            <a:r>
              <a:rPr lang="en-US" dirty="0"/>
              <a:t> 21 (</a:t>
            </a:r>
            <a:r>
              <a:rPr lang="en-US" dirty="0" err="1"/>
              <a:t>msg:"FTP</a:t>
            </a:r>
            <a:r>
              <a:rPr lang="en-US" dirty="0"/>
              <a:t> connection attempt"; sid:100002; rev:1;)</a:t>
            </a:r>
          </a:p>
        </p:txBody>
      </p:sp>
    </p:spTree>
    <p:extLst>
      <p:ext uri="{BB962C8B-B14F-4D97-AF65-F5344CB8AC3E}">
        <p14:creationId xmlns:p14="http://schemas.microsoft.com/office/powerpoint/2010/main" val="258676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3998-3A47-4DCC-BF05-8AD464F1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and transfer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957B-B6DC-4E4D-978E-61333CB9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Inappropriate websites can be blocked by:</a:t>
            </a:r>
          </a:p>
          <a:p>
            <a:pPr marL="0" indent="0">
              <a:buNone/>
            </a:pPr>
            <a:r>
              <a:rPr lang="en-US" dirty="0"/>
              <a:t>Enter websites under a blacklist</a:t>
            </a:r>
          </a:p>
          <a:p>
            <a:pPr marL="0" indent="0">
              <a:buNone/>
            </a:pPr>
            <a:r>
              <a:rPr lang="en-US" dirty="0"/>
              <a:t>Create an alias with websites IP in firewall</a:t>
            </a:r>
          </a:p>
          <a:p>
            <a:pPr marL="0" indent="0">
              <a:buNone/>
            </a:pPr>
            <a:r>
              <a:rPr lang="en-US" dirty="0"/>
              <a:t>Secure file transfer:</a:t>
            </a:r>
          </a:p>
          <a:p>
            <a:pPr marL="0" indent="0">
              <a:buNone/>
            </a:pPr>
            <a:r>
              <a:rPr lang="en-US" dirty="0"/>
              <a:t>Set up the trusted  and DMZ interface with a </a:t>
            </a:r>
            <a:r>
              <a:rPr lang="en-US" dirty="0" err="1"/>
              <a:t>qDefault</a:t>
            </a:r>
            <a:r>
              <a:rPr lang="en-US" dirty="0"/>
              <a:t> and </a:t>
            </a:r>
            <a:r>
              <a:rPr lang="en-US" dirty="0" err="1"/>
              <a:t>qLocal</a:t>
            </a:r>
            <a:r>
              <a:rPr lang="en-US" dirty="0"/>
              <a:t> queue. This will allow traffic from one network to another to be put into the </a:t>
            </a:r>
            <a:r>
              <a:rPr lang="en-US" dirty="0" err="1"/>
              <a:t>qLocal</a:t>
            </a:r>
            <a:r>
              <a:rPr lang="en-US" dirty="0"/>
              <a:t> queue, while other different traffic goes to </a:t>
            </a:r>
            <a:r>
              <a:rPr lang="en-US" dirty="0" err="1"/>
              <a:t>qDefault</a:t>
            </a:r>
            <a:r>
              <a:rPr lang="en-US" dirty="0"/>
              <a:t> queue. </a:t>
            </a:r>
            <a:r>
              <a:rPr lang="en-US" dirty="0" err="1"/>
              <a:t>Qlocal</a:t>
            </a:r>
            <a:r>
              <a:rPr lang="en-US" dirty="0"/>
              <a:t> queue has low priority on harmless </a:t>
            </a:r>
            <a:r>
              <a:rPr lang="en-US" dirty="0" err="1"/>
              <a:t>traffice</a:t>
            </a:r>
            <a:r>
              <a:rPr lang="en-US" dirty="0"/>
              <a:t>, so filtering the traffic will be much safer.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23FE-C871-42C2-82A3-CE93DF08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632C-F3CB-4F24-9C16-1B2CE54D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50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Improving security:</a:t>
            </a:r>
          </a:p>
          <a:p>
            <a:pPr marL="0" indent="0">
              <a:buNone/>
            </a:pPr>
            <a:r>
              <a:rPr lang="en-US" dirty="0"/>
              <a:t>Implement a network firewall with a secure application layer protection that should can inspect the content of traffic and block malicious requests such as SQL injection attacks.</a:t>
            </a:r>
          </a:p>
          <a:p>
            <a:pPr marL="0" indent="0">
              <a:buNone/>
            </a:pPr>
            <a:r>
              <a:rPr lang="en-US" dirty="0"/>
              <a:t>3 commercial IDS/IPS Products:</a:t>
            </a:r>
          </a:p>
          <a:p>
            <a:pPr marL="0" indent="0">
              <a:buNone/>
            </a:pPr>
            <a:r>
              <a:rPr lang="en-US" dirty="0"/>
              <a:t>Snort- it has three modes which are packet sniffer mode, packet logger, and intrusion detection </a:t>
            </a:r>
          </a:p>
          <a:p>
            <a:pPr marL="0" indent="0">
              <a:buNone/>
            </a:pPr>
            <a:r>
              <a:rPr lang="en-US" dirty="0"/>
              <a:t>Suricata-Uses signature based and policy drive intrusion methods</a:t>
            </a:r>
          </a:p>
          <a:p>
            <a:pPr marL="0" indent="0">
              <a:buNone/>
            </a:pPr>
            <a:r>
              <a:rPr lang="en-US" dirty="0" err="1"/>
              <a:t>Zeek</a:t>
            </a:r>
            <a:r>
              <a:rPr lang="en-US" dirty="0"/>
              <a:t>-Uses traffic logging and analysis and track services from different OSI layers.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8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9CED-1B6F-4474-84F5-7D906DFA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B7059-10A1-45DA-8E76-09063F80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8" y="1650670"/>
            <a:ext cx="10228014" cy="41405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Refer to Slide 7</a:t>
            </a:r>
          </a:p>
          <a:p>
            <a:pPr marL="0" indent="0">
              <a:buNone/>
            </a:pPr>
            <a:r>
              <a:rPr lang="en-US" dirty="0"/>
              <a:t>2. Refer to Slide 7</a:t>
            </a:r>
          </a:p>
          <a:p>
            <a:pPr marL="0" indent="0">
              <a:buNone/>
            </a:pPr>
            <a:r>
              <a:rPr lang="en-US" dirty="0"/>
              <a:t>3. Refer to Slide 7</a:t>
            </a:r>
          </a:p>
          <a:p>
            <a:pPr marL="0" indent="0">
              <a:buNone/>
            </a:pPr>
            <a:r>
              <a:rPr lang="en-US" dirty="0"/>
              <a:t>4. Refer to slide 4</a:t>
            </a:r>
          </a:p>
          <a:p>
            <a:pPr marL="0" indent="0">
              <a:buNone/>
            </a:pPr>
            <a:r>
              <a:rPr lang="en-US" dirty="0"/>
              <a:t>5. Refer to slide 10</a:t>
            </a:r>
          </a:p>
          <a:p>
            <a:pPr marL="0" indent="0">
              <a:buNone/>
            </a:pPr>
            <a:r>
              <a:rPr lang="en-US" dirty="0"/>
              <a:t>6. Refer to slide 12</a:t>
            </a:r>
          </a:p>
          <a:p>
            <a:pPr marL="0" indent="0">
              <a:buNone/>
            </a:pPr>
            <a:r>
              <a:rPr lang="en-US" dirty="0"/>
              <a:t>7. Refer to slide 12</a:t>
            </a:r>
          </a:p>
          <a:p>
            <a:pPr marL="0" indent="0">
              <a:buNone/>
            </a:pPr>
            <a:r>
              <a:rPr lang="en-US" dirty="0"/>
              <a:t>8. Refer to slide 8</a:t>
            </a:r>
          </a:p>
          <a:p>
            <a:pPr marL="0" indent="0">
              <a:buNone/>
            </a:pPr>
            <a:r>
              <a:rPr lang="en-US" dirty="0"/>
              <a:t>9.Refer to slide 13</a:t>
            </a:r>
          </a:p>
          <a:p>
            <a:pPr marL="0" indent="0">
              <a:buNone/>
            </a:pPr>
            <a:r>
              <a:rPr lang="en-US" dirty="0"/>
              <a:t>10. Refer to slide 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0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E6B0-9CAF-4D71-A731-A13BE5A5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84F0-1008-42DA-9A73-1A9367B8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Robot Parts Inc’s task</a:t>
            </a:r>
          </a:p>
          <a:p>
            <a:r>
              <a:rPr lang="en-US" dirty="0"/>
              <a:t>Tools</a:t>
            </a:r>
          </a:p>
          <a:p>
            <a:r>
              <a:rPr lang="en-US" dirty="0" err="1"/>
              <a:t>Pfsense</a:t>
            </a:r>
            <a:endParaRPr lang="en-US" dirty="0"/>
          </a:p>
          <a:p>
            <a:r>
              <a:rPr lang="en-US" dirty="0"/>
              <a:t>Snort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Access and security</a:t>
            </a:r>
          </a:p>
          <a:p>
            <a:r>
              <a:rPr lang="en-US" dirty="0"/>
              <a:t>Recommendations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0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E7D7-D461-427B-BC40-49DE7EA9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Parts Inc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3226-514D-4FB3-9A50-B7CDB05D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their security</a:t>
            </a:r>
          </a:p>
          <a:p>
            <a:r>
              <a:rPr lang="en-US" dirty="0"/>
              <a:t>Identify and log attacks </a:t>
            </a:r>
          </a:p>
        </p:txBody>
      </p:sp>
    </p:spTree>
    <p:extLst>
      <p:ext uri="{BB962C8B-B14F-4D97-AF65-F5344CB8AC3E}">
        <p14:creationId xmlns:p14="http://schemas.microsoft.com/office/powerpoint/2010/main" val="90216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B1BE-862E-4E3C-9099-D33BC65C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that will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7823-F020-4767-BDD8-85E09A96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r>
              <a:rPr lang="en-US" dirty="0"/>
              <a:t>- It is a operating system for firewalls and routers. It is used because of  continuous updates and fixing patches. It is based on FreeBSD</a:t>
            </a:r>
          </a:p>
          <a:p>
            <a:r>
              <a:rPr lang="en-US" dirty="0"/>
              <a:t>Snort- is a system  used for detecting and preventing intruders in the network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242C-E3B1-44ED-BE2B-675DF1FC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r>
              <a:rPr lang="en-US" dirty="0"/>
              <a:t> </a:t>
            </a:r>
            <a:r>
              <a:rPr lang="en-US" dirty="0" err="1"/>
              <a:t>fireWall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55597-E6EA-476E-9CFC-409895DCA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38" y="2097088"/>
            <a:ext cx="6283682" cy="35417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EB6816-CD94-4D28-8C66-257BE620BB54}"/>
              </a:ext>
            </a:extLst>
          </p:cNvPr>
          <p:cNvSpPr txBox="1"/>
          <p:nvPr/>
        </p:nvSpPr>
        <p:spPr>
          <a:xfrm>
            <a:off x="7600208" y="2363190"/>
            <a:ext cx="313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Untrusted wan: 192.168.0.22</a:t>
            </a:r>
          </a:p>
          <a:p>
            <a:r>
              <a:rPr lang="en-US" dirty="0"/>
              <a:t>Trusted </a:t>
            </a:r>
            <a:r>
              <a:rPr lang="en-US" dirty="0" err="1"/>
              <a:t>lan</a:t>
            </a:r>
            <a:r>
              <a:rPr lang="en-US" dirty="0"/>
              <a:t>: 192.168.55.1</a:t>
            </a:r>
          </a:p>
          <a:p>
            <a:r>
              <a:rPr lang="en-US" dirty="0"/>
              <a:t>DMZ: 10.200.0.9</a:t>
            </a:r>
          </a:p>
        </p:txBody>
      </p:sp>
    </p:spTree>
    <p:extLst>
      <p:ext uri="{BB962C8B-B14F-4D97-AF65-F5344CB8AC3E}">
        <p14:creationId xmlns:p14="http://schemas.microsoft.com/office/powerpoint/2010/main" val="51163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F1EC-15C1-458F-A5D8-591DECE0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EEBCD-26E0-4AAB-B20E-861C5177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38C9C-0C35-4DB8-912C-F05EB7328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1" y="1691750"/>
            <a:ext cx="6507677" cy="4258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3742E-EC8F-47F8-8FF4-E5A40808B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3" y="1691750"/>
            <a:ext cx="737337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6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8CEE-E09A-4512-8282-E474C5FE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47832-700B-4719-BB42-7F7D0D16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0" y="1425040"/>
            <a:ext cx="10002382" cy="4366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Firewalls have rules in order to allow certain traffic and block unwanted traffic. An order of rules is important because it blocks packets that do not match the rules</a:t>
            </a:r>
          </a:p>
          <a:p>
            <a:r>
              <a:rPr lang="en-US" dirty="0"/>
              <a:t>A rule that would allow only HTTP traffic into the DMZ: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Allow only TCP payload from anywhere -&gt; destination 443. Port 443 is for secured HTTP traffic.</a:t>
            </a:r>
          </a:p>
          <a:p>
            <a:r>
              <a:rPr lang="en-US" dirty="0"/>
              <a:t>A rule that would block FTP traffic from untrusted source: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-Untrusted source with TCP payload heading toward -&gt; port 21- Port 21 is for  File Transfer Protocol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186A7-1D3B-454C-8B68-E9298584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8" y="4526526"/>
            <a:ext cx="7078063" cy="64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8C3E4-DC2D-4787-8392-208C6F300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43" y="2523999"/>
            <a:ext cx="701137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5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7CD0-4D96-473A-85E1-28D11E53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192.168.0.30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CD0D0-08F4-4E9C-A5CF-C10856A1C3D9}"/>
              </a:ext>
            </a:extLst>
          </p:cNvPr>
          <p:cNvSpPr txBox="1"/>
          <p:nvPr/>
        </p:nvSpPr>
        <p:spPr>
          <a:xfrm>
            <a:off x="1022986" y="4180114"/>
            <a:ext cx="713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443: HTTPS</a:t>
            </a:r>
          </a:p>
          <a:p>
            <a:r>
              <a:rPr lang="en-US" dirty="0"/>
              <a:t>Port 989-990: FTPS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633BEFA-BC02-4913-9A7B-A5BAD9A24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6" y="2097088"/>
            <a:ext cx="10012322" cy="1941703"/>
          </a:xfrm>
        </p:spPr>
      </p:pic>
    </p:spTree>
    <p:extLst>
      <p:ext uri="{BB962C8B-B14F-4D97-AF65-F5344CB8AC3E}">
        <p14:creationId xmlns:p14="http://schemas.microsoft.com/office/powerpoint/2010/main" val="342249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6A90-48C7-49F7-8E4C-D8BADA17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48324"/>
            <a:ext cx="9218611" cy="2048764"/>
          </a:xfrm>
        </p:spPr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6595-1147-48B5-8CBD-D48D1504D72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353799" y="6176963"/>
            <a:ext cx="725311" cy="11094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B21F1AAB-1321-43EB-90EC-78EC7522B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7521" y="2009489"/>
            <a:ext cx="914400" cy="914400"/>
          </a:xfrm>
          <a:prstGeom prst="rect">
            <a:avLst/>
          </a:prstGeom>
        </p:spPr>
      </p:pic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F8A4682F-6848-4C21-A390-D75430EF8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5672" y="4608452"/>
            <a:ext cx="914400" cy="914400"/>
          </a:xfrm>
          <a:prstGeom prst="rect">
            <a:avLst/>
          </a:prstGeom>
        </p:spPr>
      </p:pic>
      <p:pic>
        <p:nvPicPr>
          <p:cNvPr id="9" name="Graphic 8" descr="Stop">
            <a:extLst>
              <a:ext uri="{FF2B5EF4-FFF2-40B4-BE49-F238E27FC236}">
                <a16:creationId xmlns:a16="http://schemas.microsoft.com/office/drawing/2014/main" id="{F64CB3C6-C63B-4C64-A606-79A60BF6C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6" y="2073232"/>
            <a:ext cx="914400" cy="270403"/>
          </a:xfrm>
          <a:prstGeom prst="rect">
            <a:avLst/>
          </a:prstGeom>
        </p:spPr>
      </p:pic>
      <p:pic>
        <p:nvPicPr>
          <p:cNvPr id="10" name="Graphic 9" descr="Stop">
            <a:extLst>
              <a:ext uri="{FF2B5EF4-FFF2-40B4-BE49-F238E27FC236}">
                <a16:creationId xmlns:a16="http://schemas.microsoft.com/office/drawing/2014/main" id="{5816A841-A8D0-41D5-8AF7-A0375172B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6093" y="2073232"/>
            <a:ext cx="914400" cy="270403"/>
          </a:xfrm>
          <a:prstGeom prst="rect">
            <a:avLst/>
          </a:prstGeom>
        </p:spPr>
      </p:pic>
      <p:pic>
        <p:nvPicPr>
          <p:cNvPr id="11" name="Graphic 10" descr="Stop">
            <a:extLst>
              <a:ext uri="{FF2B5EF4-FFF2-40B4-BE49-F238E27FC236}">
                <a16:creationId xmlns:a16="http://schemas.microsoft.com/office/drawing/2014/main" id="{51C6D144-BF12-4827-BA23-F4D7F3641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6" y="2348326"/>
            <a:ext cx="914400" cy="270403"/>
          </a:xfrm>
          <a:prstGeom prst="rect">
            <a:avLst/>
          </a:prstGeom>
        </p:spPr>
      </p:pic>
      <p:pic>
        <p:nvPicPr>
          <p:cNvPr id="12" name="Graphic 11" descr="Stop">
            <a:extLst>
              <a:ext uri="{FF2B5EF4-FFF2-40B4-BE49-F238E27FC236}">
                <a16:creationId xmlns:a16="http://schemas.microsoft.com/office/drawing/2014/main" id="{F8757D4B-BD09-423E-BCAC-6889BE7E4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2467" y="2331487"/>
            <a:ext cx="914400" cy="270403"/>
          </a:xfrm>
          <a:prstGeom prst="rect">
            <a:avLst/>
          </a:prstGeom>
        </p:spPr>
      </p:pic>
      <p:pic>
        <p:nvPicPr>
          <p:cNvPr id="13" name="Graphic 12" descr="Stop">
            <a:extLst>
              <a:ext uri="{FF2B5EF4-FFF2-40B4-BE49-F238E27FC236}">
                <a16:creationId xmlns:a16="http://schemas.microsoft.com/office/drawing/2014/main" id="{655EB82B-A6F0-4614-B433-419BEE8252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2739" y="2601890"/>
            <a:ext cx="914400" cy="270403"/>
          </a:xfrm>
          <a:prstGeom prst="rect">
            <a:avLst/>
          </a:prstGeom>
        </p:spPr>
      </p:pic>
      <p:pic>
        <p:nvPicPr>
          <p:cNvPr id="14" name="Graphic 13" descr="Stop">
            <a:extLst>
              <a:ext uri="{FF2B5EF4-FFF2-40B4-BE49-F238E27FC236}">
                <a16:creationId xmlns:a16="http://schemas.microsoft.com/office/drawing/2014/main" id="{C8E1B94D-FBFD-4496-9C0A-DC12715A3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7900" y="2605277"/>
            <a:ext cx="914400" cy="270403"/>
          </a:xfrm>
          <a:prstGeom prst="rect">
            <a:avLst/>
          </a:prstGeom>
        </p:spPr>
      </p:pic>
      <p:pic>
        <p:nvPicPr>
          <p:cNvPr id="15" name="Graphic 14" descr="Server">
            <a:extLst>
              <a:ext uri="{FF2B5EF4-FFF2-40B4-BE49-F238E27FC236}">
                <a16:creationId xmlns:a16="http://schemas.microsoft.com/office/drawing/2014/main" id="{53DF7CC1-3AF1-4F87-B553-A3C592E3B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1450" y="4675272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46AE8-AC4A-40AA-97D9-9F2F49298D83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001921" y="2466689"/>
            <a:ext cx="1555385" cy="168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93D5D6-167A-44C9-BB6B-3AFBF5ED72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236867" y="2466689"/>
            <a:ext cx="1430361" cy="168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89E432-3C23-454D-81D1-5F939A16FAAA}"/>
              </a:ext>
            </a:extLst>
          </p:cNvPr>
          <p:cNvSpPr txBox="1"/>
          <p:nvPr/>
        </p:nvSpPr>
        <p:spPr>
          <a:xfrm>
            <a:off x="4510592" y="4239120"/>
            <a:ext cx="134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Sever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3ED914-831D-431A-8E88-32E06D1B5612}"/>
              </a:ext>
            </a:extLst>
          </p:cNvPr>
          <p:cNvSpPr txBox="1"/>
          <p:nvPr/>
        </p:nvSpPr>
        <p:spPr>
          <a:xfrm>
            <a:off x="6853574" y="4229970"/>
            <a:ext cx="15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96C57-2147-4587-84AC-7DF85CBFE8E5}"/>
              </a:ext>
            </a:extLst>
          </p:cNvPr>
          <p:cNvSpPr txBox="1"/>
          <p:nvPr/>
        </p:nvSpPr>
        <p:spPr>
          <a:xfrm>
            <a:off x="2891365" y="2914623"/>
            <a:ext cx="10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CEO 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0F3DDF-0ADF-4733-80EB-7A77F3EC7E41}"/>
              </a:ext>
            </a:extLst>
          </p:cNvPr>
          <p:cNvSpPr txBox="1"/>
          <p:nvPr/>
        </p:nvSpPr>
        <p:spPr>
          <a:xfrm>
            <a:off x="5816975" y="1425678"/>
            <a:ext cx="195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Router-</a:t>
            </a:r>
            <a:r>
              <a:rPr lang="en-US" dirty="0" err="1"/>
              <a:t>Pfsense</a:t>
            </a:r>
            <a:r>
              <a:rPr lang="en-US" dirty="0"/>
              <a:t> FW</a:t>
            </a:r>
          </a:p>
          <a:p>
            <a:r>
              <a:rPr lang="en-US" dirty="0"/>
              <a:t>192.168.0.26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342A7D-A2A9-44E6-AEA4-A90CA7C926A1}"/>
              </a:ext>
            </a:extLst>
          </p:cNvPr>
          <p:cNvSpPr txBox="1"/>
          <p:nvPr/>
        </p:nvSpPr>
        <p:spPr>
          <a:xfrm>
            <a:off x="5905508" y="5019311"/>
            <a:ext cx="134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DMZ</a:t>
            </a:r>
          </a:p>
          <a:p>
            <a:r>
              <a:rPr lang="en-US" dirty="0"/>
              <a:t>10.200.0.9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4D7D2E-AB66-4DD6-B440-E23623250E10}"/>
              </a:ext>
            </a:extLst>
          </p:cNvPr>
          <p:cNvCxnSpPr>
            <a:cxnSpLocks/>
          </p:cNvCxnSpPr>
          <p:nvPr/>
        </p:nvCxnSpPr>
        <p:spPr>
          <a:xfrm flipV="1">
            <a:off x="5709779" y="4807132"/>
            <a:ext cx="1319306" cy="151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B7954C00-19C6-41D9-A9C5-4411AFF8D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73" y="2000223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979A258-FA09-48C6-BDE1-EE5C4E80FA0B}"/>
              </a:ext>
            </a:extLst>
          </p:cNvPr>
          <p:cNvSpPr txBox="1"/>
          <p:nvPr/>
        </p:nvSpPr>
        <p:spPr>
          <a:xfrm>
            <a:off x="210612" y="3053807"/>
            <a:ext cx="134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Server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64E228-3F45-4A01-AB18-485444CC3BD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661853" y="2466689"/>
            <a:ext cx="425668" cy="7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1572C5-7BD8-4E3E-863D-78307E3E088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001921" y="2466689"/>
            <a:ext cx="1555385" cy="16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76D2F3-521F-4367-8BA3-A3FF283B4D5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236867" y="2466689"/>
            <a:ext cx="1430361" cy="16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38CD55-C795-46E6-B2DE-AB7C75ED94A3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6337900" y="2740479"/>
            <a:ext cx="31532" cy="205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88707C2-0FB2-4E46-8B2C-387DA4BC7913}"/>
              </a:ext>
            </a:extLst>
          </p:cNvPr>
          <p:cNvSpPr txBox="1"/>
          <p:nvPr/>
        </p:nvSpPr>
        <p:spPr>
          <a:xfrm>
            <a:off x="1751517" y="1344962"/>
            <a:ext cx="1468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Trusted-NW</a:t>
            </a:r>
          </a:p>
          <a:p>
            <a:r>
              <a:rPr lang="en-US" dirty="0"/>
              <a:t>192.168.55.1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D89D64-3480-47AA-8FC0-2A045062F1CE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45265" y="2447723"/>
            <a:ext cx="648663" cy="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phic 30" descr="Computer">
            <a:extLst>
              <a:ext uri="{FF2B5EF4-FFF2-40B4-BE49-F238E27FC236}">
                <a16:creationId xmlns:a16="http://schemas.microsoft.com/office/drawing/2014/main" id="{EDA3AC41-BABE-4223-A496-7DB305330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928" y="200022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41FA4-8A47-4B7B-B702-A30412A2CF0D}"/>
              </a:ext>
            </a:extLst>
          </p:cNvPr>
          <p:cNvSpPr txBox="1"/>
          <p:nvPr/>
        </p:nvSpPr>
        <p:spPr>
          <a:xfrm>
            <a:off x="1825662" y="309928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Kali-</a:t>
            </a:r>
            <a:r>
              <a:rPr lang="en-US" dirty="0" err="1"/>
              <a:t>linux</a:t>
            </a:r>
            <a:endParaRPr lang="en-US" dirty="0"/>
          </a:p>
        </p:txBody>
      </p:sp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3B838F97-BDD5-4CD1-B296-AF11DC40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411" y="201918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1016B-537C-4BD7-84B6-9C95BBBE678B}"/>
              </a:ext>
            </a:extLst>
          </p:cNvPr>
          <p:cNvSpPr txBox="1"/>
          <p:nvPr/>
        </p:nvSpPr>
        <p:spPr>
          <a:xfrm>
            <a:off x="8705411" y="2872293"/>
            <a:ext cx="13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Kali_linux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09F31-55CE-45D2-BB85-BD756EF3118B}"/>
              </a:ext>
            </a:extLst>
          </p:cNvPr>
          <p:cNvSpPr txBox="1"/>
          <p:nvPr/>
        </p:nvSpPr>
        <p:spPr>
          <a:xfrm>
            <a:off x="9947582" y="2380413"/>
            <a:ext cx="159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Untrusted Network</a:t>
            </a:r>
          </a:p>
          <a:p>
            <a:r>
              <a:rPr lang="en-US" dirty="0"/>
              <a:t>192.168.0.25</a:t>
            </a:r>
          </a:p>
        </p:txBody>
      </p:sp>
    </p:spTree>
    <p:extLst>
      <p:ext uri="{BB962C8B-B14F-4D97-AF65-F5344CB8AC3E}">
        <p14:creationId xmlns:p14="http://schemas.microsoft.com/office/powerpoint/2010/main" val="1853844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3654</TotalTime>
  <Words>585</Words>
  <Application>Microsoft Office PowerPoint</Application>
  <PresentationFormat>Widescreen</PresentationFormat>
  <Paragraphs>89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Project D Cyber Security Analyst</vt:lpstr>
      <vt:lpstr>Presentation Content</vt:lpstr>
      <vt:lpstr>Robot Parts Inc Task</vt:lpstr>
      <vt:lpstr>Systems that will be used</vt:lpstr>
      <vt:lpstr>Pfsense fireWall</vt:lpstr>
      <vt:lpstr>Snort</vt:lpstr>
      <vt:lpstr>RULEs</vt:lpstr>
      <vt:lpstr>192.168.0.30 Rule</vt:lpstr>
      <vt:lpstr>Network Topology</vt:lpstr>
      <vt:lpstr>Logs</vt:lpstr>
      <vt:lpstr>ALerts</vt:lpstr>
      <vt:lpstr>Access and transfer security</vt:lpstr>
      <vt:lpstr>Recommendations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Shahed Alam</dc:creator>
  <cp:lastModifiedBy>Shahed Alam</cp:lastModifiedBy>
  <cp:revision>87</cp:revision>
  <dcterms:created xsi:type="dcterms:W3CDTF">2020-10-04T19:29:43Z</dcterms:created>
  <dcterms:modified xsi:type="dcterms:W3CDTF">2020-11-22T21:31:26Z</dcterms:modified>
</cp:coreProperties>
</file>