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EBF1DE"/>
    <a:srgbClr val="000000"/>
    <a:srgbClr val="DB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912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882F-38DF-4620-97E1-A36B9EA9376A}" type="datetimeFigureOut">
              <a:rPr lang="fr-FR" smtClean="0"/>
              <a:t>06/11/2018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000-282E-4756-9CAF-F3B1F7C87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65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882F-38DF-4620-97E1-A36B9EA9376A}" type="datetimeFigureOut">
              <a:rPr lang="fr-FR" smtClean="0"/>
              <a:t>06/11/2018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000-282E-4756-9CAF-F3B1F7C87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33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882F-38DF-4620-97E1-A36B9EA9376A}" type="datetimeFigureOut">
              <a:rPr lang="fr-FR" smtClean="0"/>
              <a:t>06/11/2018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000-282E-4756-9CAF-F3B1F7C87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21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882F-38DF-4620-97E1-A36B9EA9376A}" type="datetimeFigureOut">
              <a:rPr lang="fr-FR" smtClean="0"/>
              <a:t>06/11/2018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000-282E-4756-9CAF-F3B1F7C87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0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882F-38DF-4620-97E1-A36B9EA9376A}" type="datetimeFigureOut">
              <a:rPr lang="fr-FR" smtClean="0"/>
              <a:t>06/11/2018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000-282E-4756-9CAF-F3B1F7C87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35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882F-38DF-4620-97E1-A36B9EA9376A}" type="datetimeFigureOut">
              <a:rPr lang="fr-FR" smtClean="0"/>
              <a:t>06/11/2018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000-282E-4756-9CAF-F3B1F7C87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99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882F-38DF-4620-97E1-A36B9EA9376A}" type="datetimeFigureOut">
              <a:rPr lang="fr-FR" smtClean="0"/>
              <a:t>06/11/2018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000-282E-4756-9CAF-F3B1F7C87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65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882F-38DF-4620-97E1-A36B9EA9376A}" type="datetimeFigureOut">
              <a:rPr lang="fr-FR" smtClean="0"/>
              <a:t>06/11/2018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000-282E-4756-9CAF-F3B1F7C87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14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882F-38DF-4620-97E1-A36B9EA9376A}" type="datetimeFigureOut">
              <a:rPr lang="fr-FR" smtClean="0"/>
              <a:t>06/11/2018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000-282E-4756-9CAF-F3B1F7C87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23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882F-38DF-4620-97E1-A36B9EA9376A}" type="datetimeFigureOut">
              <a:rPr lang="fr-FR" smtClean="0"/>
              <a:t>06/11/2018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000-282E-4756-9CAF-F3B1F7C87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4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882F-38DF-4620-97E1-A36B9EA9376A}" type="datetimeFigureOut">
              <a:rPr lang="fr-FR" smtClean="0"/>
              <a:t>06/11/2018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000-282E-4756-9CAF-F3B1F7C87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55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8882F-38DF-4620-97E1-A36B9EA9376A}" type="datetimeFigureOut">
              <a:rPr lang="fr-FR" smtClean="0"/>
              <a:t>06/11/2018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38000-282E-4756-9CAF-F3B1F7C87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02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836037"/>
            <a:ext cx="6408712" cy="47532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89910" y="49933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NeoAll</a:t>
            </a:r>
            <a:endParaRPr lang="fr-FR" dirty="0"/>
          </a:p>
        </p:txBody>
      </p:sp>
      <p:grpSp>
        <p:nvGrpSpPr>
          <p:cNvPr id="30" name="Groupe 29"/>
          <p:cNvGrpSpPr/>
          <p:nvPr/>
        </p:nvGrpSpPr>
        <p:grpSpPr>
          <a:xfrm>
            <a:off x="467544" y="874100"/>
            <a:ext cx="6264696" cy="1762812"/>
            <a:chOff x="467544" y="802092"/>
            <a:chExt cx="6264696" cy="1762812"/>
          </a:xfrm>
        </p:grpSpPr>
        <p:sp>
          <p:nvSpPr>
            <p:cNvPr id="7" name="Rectangle 6"/>
            <p:cNvSpPr/>
            <p:nvPr/>
          </p:nvSpPr>
          <p:spPr>
            <a:xfrm>
              <a:off x="544635" y="1016407"/>
              <a:ext cx="6187605" cy="1548497"/>
            </a:xfrm>
            <a:prstGeom prst="rect">
              <a:avLst/>
            </a:prstGeom>
            <a:solidFill>
              <a:srgbClr val="EBF1DE">
                <a:alpha val="20000"/>
              </a:srgbClr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467544" y="802092"/>
              <a:ext cx="525658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b="1" i="1" dirty="0" smtClean="0"/>
                <a:t>segments : </a:t>
              </a:r>
              <a:r>
                <a:rPr lang="fr-FR" sz="1300" i="1" dirty="0" smtClean="0"/>
                <a:t>List of </a:t>
              </a:r>
              <a:r>
                <a:rPr lang="fr-FR" sz="1300" i="1" dirty="0" err="1" smtClean="0"/>
                <a:t>Neo</a:t>
              </a:r>
              <a:r>
                <a:rPr lang="fr-FR" sz="1300" i="1" dirty="0" smtClean="0"/>
                <a:t> Segment </a:t>
              </a:r>
              <a:r>
                <a:rPr lang="fr-FR" sz="1100" dirty="0" smtClean="0"/>
                <a:t>-</a:t>
              </a:r>
              <a:r>
                <a:rPr lang="fr-FR" sz="1100" dirty="0"/>
                <a:t> </a:t>
              </a:r>
              <a:r>
                <a:rPr lang="fr-FR" sz="1100" dirty="0" smtClean="0"/>
                <a:t>1 per unit </a:t>
              </a:r>
              <a:endParaRPr lang="fr-FR" sz="1100" b="1" i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3926" y="1268760"/>
              <a:ext cx="1417794" cy="11521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993966" y="1078287"/>
              <a:ext cx="6977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i="1" dirty="0" smtClean="0"/>
                <a:t>temp_0</a:t>
              </a:r>
              <a:endParaRPr lang="fr-FR" sz="1000" i="1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3154206" y="1078287"/>
              <a:ext cx="6977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i="1" dirty="0" err="1" smtClean="0"/>
                <a:t>temp_i</a:t>
              </a:r>
              <a:endParaRPr lang="fr-FR" sz="1000" i="1" dirty="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5602478" y="1078286"/>
              <a:ext cx="6977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i="1" dirty="0" err="1" smtClean="0"/>
                <a:t>temp_N</a:t>
              </a:r>
              <a:endParaRPr lang="fr-FR" sz="1000" i="1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1763688" y="1543817"/>
              <a:ext cx="129614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/>
                <a:t>. . .</a:t>
              </a:r>
              <a:endParaRPr lang="fr-FR" sz="1500" dirty="0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4139952" y="1543817"/>
              <a:ext cx="129614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/>
                <a:t>. . .</a:t>
              </a:r>
              <a:endParaRPr lang="fr-FR" sz="1500" dirty="0"/>
            </a:p>
          </p:txBody>
        </p:sp>
        <p:pic>
          <p:nvPicPr>
            <p:cNvPr id="23" name="Picture 2" descr="https://neo.readthedocs.io/en/0.6/_images/base_schematic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0" t="55257" r="42575" b="41508"/>
            <a:stretch/>
          </p:blipFill>
          <p:spPr bwMode="auto">
            <a:xfrm>
              <a:off x="717117" y="1556792"/>
              <a:ext cx="1262595" cy="226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2789250" y="1268760"/>
              <a:ext cx="1417794" cy="11521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5" name="Picture 2" descr="https://neo.readthedocs.io/en/0.6/_images/base_schematic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0" t="55257" r="42575" b="41508"/>
            <a:stretch/>
          </p:blipFill>
          <p:spPr bwMode="auto">
            <a:xfrm flipH="1">
              <a:off x="2915814" y="1556792"/>
              <a:ext cx="1224137" cy="226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/>
            <p:cNvSpPr/>
            <p:nvPr/>
          </p:nvSpPr>
          <p:spPr>
            <a:xfrm>
              <a:off x="5242438" y="1268760"/>
              <a:ext cx="1417794" cy="11521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Picture 2" descr="https://neo.readthedocs.io/en/0.6/_images/base_schematic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0" t="55257" r="42575" b="41508"/>
            <a:stretch/>
          </p:blipFill>
          <p:spPr bwMode="auto">
            <a:xfrm>
              <a:off x="5355384" y="1546490"/>
              <a:ext cx="1262595" cy="226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ZoneTexte 27"/>
            <p:cNvSpPr txBox="1"/>
            <p:nvPr/>
          </p:nvSpPr>
          <p:spPr>
            <a:xfrm>
              <a:off x="633926" y="1380863"/>
              <a:ext cx="12625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 smtClean="0"/>
                <a:t>Neo</a:t>
              </a:r>
              <a:r>
                <a:rPr lang="fr-FR" sz="800" dirty="0" smtClean="0"/>
                <a:t> </a:t>
              </a:r>
              <a:r>
                <a:rPr lang="fr-FR" sz="800" dirty="0" err="1" smtClean="0"/>
                <a:t>SpikeTrain</a:t>
              </a:r>
              <a:endParaRPr lang="fr-FR" sz="800" dirty="0"/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526704" y="2636912"/>
            <a:ext cx="6349552" cy="1728192"/>
            <a:chOff x="526704" y="2420888"/>
            <a:chExt cx="6349552" cy="1728192"/>
          </a:xfrm>
        </p:grpSpPr>
        <p:sp>
          <p:nvSpPr>
            <p:cNvPr id="22" name="Rectangle 21"/>
            <p:cNvSpPr/>
            <p:nvPr/>
          </p:nvSpPr>
          <p:spPr>
            <a:xfrm>
              <a:off x="544635" y="2708920"/>
              <a:ext cx="6187605" cy="1440160"/>
            </a:xfrm>
            <a:prstGeom prst="rect">
              <a:avLst/>
            </a:prstGeom>
            <a:solidFill>
              <a:srgbClr val="EBF1DE">
                <a:alpha val="20000"/>
              </a:srgbClr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526704" y="2420888"/>
              <a:ext cx="634955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b="1" i="1" dirty="0" err="1" smtClean="0"/>
                <a:t>channel_indexes</a:t>
              </a:r>
              <a:r>
                <a:rPr lang="fr-FR" sz="1300" b="1" i="1" dirty="0" smtClean="0"/>
                <a:t> : </a:t>
              </a:r>
              <a:r>
                <a:rPr lang="fr-FR" sz="1300" i="1" dirty="0" err="1" smtClean="0"/>
                <a:t>list</a:t>
              </a:r>
              <a:r>
                <a:rPr lang="fr-FR" sz="1300" i="1" dirty="0" smtClean="0"/>
                <a:t> of </a:t>
              </a:r>
              <a:r>
                <a:rPr lang="fr-FR" sz="1300" i="1" dirty="0" err="1" smtClean="0"/>
                <a:t>Neo</a:t>
              </a:r>
              <a:r>
                <a:rPr lang="fr-FR" sz="1300" i="1" dirty="0" smtClean="0"/>
                <a:t> Channel Index </a:t>
              </a:r>
              <a:r>
                <a:rPr lang="fr-FR" sz="1100" dirty="0" smtClean="0"/>
                <a:t>– 1 per </a:t>
              </a:r>
              <a:r>
                <a:rPr lang="fr-FR" sz="1100" dirty="0" err="1" smtClean="0"/>
                <a:t>tetrode</a:t>
              </a:r>
              <a:r>
                <a:rPr lang="fr-FR" sz="1100" dirty="0" smtClean="0"/>
                <a:t> and 1 per </a:t>
              </a:r>
              <a:r>
                <a:rPr lang="fr-FR" sz="1100" dirty="0" err="1" smtClean="0"/>
                <a:t>electrode</a:t>
              </a:r>
              <a:r>
                <a:rPr lang="fr-FR" sz="1100" dirty="0" smtClean="0"/>
                <a:t> </a:t>
              </a:r>
              <a:r>
                <a:rPr lang="fr-FR" sz="900" dirty="0" smtClean="0"/>
                <a:t>(if </a:t>
              </a:r>
              <a:r>
                <a:rPr lang="fr-FR" sz="900" dirty="0" err="1" smtClean="0"/>
                <a:t>defined</a:t>
              </a:r>
              <a:r>
                <a:rPr lang="fr-FR" sz="900" dirty="0" smtClean="0"/>
                <a:t>)</a:t>
              </a:r>
              <a:endParaRPr lang="fr-FR" sz="900" b="1" i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68887" y="2713276"/>
              <a:ext cx="104067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900" dirty="0" smtClean="0"/>
                <a:t>EEG op - </a:t>
              </a:r>
              <a:r>
                <a:rPr lang="fr-FR" sz="900" dirty="0" err="1" smtClean="0"/>
                <a:t>tetrode</a:t>
              </a:r>
              <a:r>
                <a:rPr lang="fr-FR" sz="900" dirty="0" smtClean="0"/>
                <a:t> 1</a:t>
              </a:r>
              <a:endParaRPr lang="fr-FR" sz="9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85598" y="2920352"/>
              <a:ext cx="1412203" cy="108471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282685" y="2713276"/>
              <a:ext cx="104067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900" dirty="0" smtClean="0"/>
                <a:t>EEG op - </a:t>
              </a:r>
              <a:r>
                <a:rPr lang="fr-FR" sz="900" dirty="0" err="1" smtClean="0"/>
                <a:t>tetrode</a:t>
              </a:r>
              <a:r>
                <a:rPr lang="fr-FR" sz="900" dirty="0" smtClean="0"/>
                <a:t> 2</a:t>
              </a:r>
              <a:endParaRPr lang="fr-FR" sz="9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53315" y="2920352"/>
              <a:ext cx="1412203" cy="108471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9" name="Picture 4" descr="https://neo.readthedocs.io/en/0.6/_images/base_schematic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86" t="70366" r="43214" b="26648"/>
            <a:stretch/>
          </p:blipFill>
          <p:spPr bwMode="auto">
            <a:xfrm>
              <a:off x="685598" y="3140968"/>
              <a:ext cx="131445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https://neo.readthedocs.io/en/0.6/_images/base_schematic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86" t="70366" r="43214" b="26648"/>
            <a:stretch/>
          </p:blipFill>
          <p:spPr bwMode="auto">
            <a:xfrm flipH="1">
              <a:off x="685596" y="3476986"/>
              <a:ext cx="1314451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Rectangle 40"/>
            <p:cNvSpPr/>
            <p:nvPr/>
          </p:nvSpPr>
          <p:spPr>
            <a:xfrm>
              <a:off x="639517" y="2991271"/>
              <a:ext cx="97494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800" dirty="0" err="1" smtClean="0"/>
                <a:t>Neo</a:t>
              </a:r>
              <a:r>
                <a:rPr lang="fr-FR" sz="800" dirty="0" smtClean="0"/>
                <a:t> Unit : temp_5 </a:t>
              </a:r>
              <a:endParaRPr lang="fr-FR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44725" y="3284984"/>
              <a:ext cx="102624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800" dirty="0" err="1" smtClean="0"/>
                <a:t>Neo</a:t>
              </a:r>
              <a:r>
                <a:rPr lang="fr-FR" sz="800" dirty="0" smtClean="0"/>
                <a:t> Unit : temp_12 </a:t>
              </a:r>
              <a:endParaRPr lang="fr-FR" sz="800" dirty="0"/>
            </a:p>
          </p:txBody>
        </p:sp>
        <p:grpSp>
          <p:nvGrpSpPr>
            <p:cNvPr id="53" name="Groupe 52"/>
            <p:cNvGrpSpPr/>
            <p:nvPr/>
          </p:nvGrpSpPr>
          <p:grpSpPr>
            <a:xfrm>
              <a:off x="2188612" y="3140968"/>
              <a:ext cx="1183826" cy="182880"/>
              <a:chOff x="2188612" y="3140968"/>
              <a:chExt cx="1183826" cy="182880"/>
            </a:xfrm>
          </p:grpSpPr>
          <p:pic>
            <p:nvPicPr>
              <p:cNvPr id="43" name="Picture 4" descr="https://neo.readthedocs.io/en/0.6/_images/base_schematic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241" t="70366" r="43214" b="26648"/>
              <a:stretch/>
            </p:blipFill>
            <p:spPr bwMode="auto">
              <a:xfrm flipH="1">
                <a:off x="2188612" y="3140968"/>
                <a:ext cx="600638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4" descr="https://neo.readthedocs.io/en/0.6/_images/base_schematic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241" t="70366" r="43214" b="26648"/>
              <a:stretch/>
            </p:blipFill>
            <p:spPr bwMode="auto">
              <a:xfrm flipH="1">
                <a:off x="2771800" y="3140968"/>
                <a:ext cx="600638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5" name="Rectangle 44"/>
            <p:cNvSpPr/>
            <p:nvPr/>
          </p:nvSpPr>
          <p:spPr>
            <a:xfrm>
              <a:off x="2123728" y="2996952"/>
              <a:ext cx="97494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800" dirty="0" err="1" smtClean="0"/>
                <a:t>Neo</a:t>
              </a:r>
              <a:r>
                <a:rPr lang="fr-FR" sz="800" dirty="0" smtClean="0"/>
                <a:t> Unit : temp_2 </a:t>
              </a:r>
              <a:endParaRPr lang="fr-FR" sz="800" dirty="0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3748822" y="3268174"/>
              <a:ext cx="67916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/>
                <a:t>. . .</a:t>
              </a:r>
              <a:endParaRPr lang="fr-FR" sz="15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599957" y="2920352"/>
              <a:ext cx="1412203" cy="108471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37976" y="2708920"/>
              <a:ext cx="54213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900" dirty="0" smtClean="0"/>
                <a:t>EEG op </a:t>
              </a:r>
              <a:endParaRPr lang="fr-FR" sz="900" dirty="0"/>
            </a:p>
          </p:txBody>
        </p:sp>
        <p:pic>
          <p:nvPicPr>
            <p:cNvPr id="49" name="Picture 4" descr="https://neo.readthedocs.io/en/0.6/_images/base_schematic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86" t="70366" r="43214" b="26648"/>
            <a:stretch/>
          </p:blipFill>
          <p:spPr bwMode="auto">
            <a:xfrm>
              <a:off x="4669329" y="3090137"/>
              <a:ext cx="131445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" descr="https://neo.readthedocs.io/en/0.6/_images/base_schematic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86" t="70366" r="43214" b="26648"/>
            <a:stretch/>
          </p:blipFill>
          <p:spPr bwMode="auto">
            <a:xfrm flipH="1">
              <a:off x="4669327" y="3426155"/>
              <a:ext cx="1314451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Rectangle 50"/>
            <p:cNvSpPr/>
            <p:nvPr/>
          </p:nvSpPr>
          <p:spPr>
            <a:xfrm>
              <a:off x="4623248" y="2940440"/>
              <a:ext cx="97494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800" dirty="0" err="1" smtClean="0"/>
                <a:t>Neo</a:t>
              </a:r>
              <a:r>
                <a:rPr lang="fr-FR" sz="800" dirty="0" smtClean="0"/>
                <a:t> Unit : temp_5 </a:t>
              </a:r>
              <a:endParaRPr lang="fr-FR" sz="8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628456" y="3234153"/>
              <a:ext cx="102624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800" dirty="0" err="1" smtClean="0"/>
                <a:t>Neo</a:t>
              </a:r>
              <a:r>
                <a:rPr lang="fr-FR" sz="800" dirty="0" smtClean="0"/>
                <a:t> Unit : temp_12 </a:t>
              </a:r>
              <a:endParaRPr lang="fr-FR" sz="800" dirty="0"/>
            </a:p>
          </p:txBody>
        </p:sp>
        <p:grpSp>
          <p:nvGrpSpPr>
            <p:cNvPr id="54" name="Groupe 53"/>
            <p:cNvGrpSpPr/>
            <p:nvPr/>
          </p:nvGrpSpPr>
          <p:grpSpPr>
            <a:xfrm>
              <a:off x="4708892" y="3717032"/>
              <a:ext cx="1183826" cy="182880"/>
              <a:chOff x="2188612" y="3140968"/>
              <a:chExt cx="1183826" cy="182880"/>
            </a:xfrm>
          </p:grpSpPr>
          <p:pic>
            <p:nvPicPr>
              <p:cNvPr id="55" name="Picture 4" descr="https://neo.readthedocs.io/en/0.6/_images/base_schematic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241" t="70366" r="43214" b="26648"/>
              <a:stretch/>
            </p:blipFill>
            <p:spPr bwMode="auto">
              <a:xfrm flipH="1">
                <a:off x="2188612" y="3140968"/>
                <a:ext cx="600638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Picture 4" descr="https://neo.readthedocs.io/en/0.6/_images/base_schematic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241" t="70366" r="43214" b="26648"/>
              <a:stretch/>
            </p:blipFill>
            <p:spPr bwMode="auto">
              <a:xfrm flipH="1">
                <a:off x="2771800" y="3140968"/>
                <a:ext cx="600638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7" name="Rectangle 56"/>
            <p:cNvSpPr/>
            <p:nvPr/>
          </p:nvSpPr>
          <p:spPr>
            <a:xfrm>
              <a:off x="4644008" y="3573016"/>
              <a:ext cx="97494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800" dirty="0" err="1" smtClean="0"/>
                <a:t>Neo</a:t>
              </a:r>
              <a:r>
                <a:rPr lang="fr-FR" sz="800" dirty="0" smtClean="0"/>
                <a:t> Unit : temp_2 </a:t>
              </a:r>
              <a:endParaRPr lang="fr-FR" sz="800" dirty="0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6036062" y="3282165"/>
              <a:ext cx="67916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/>
                <a:t>. . .</a:t>
              </a:r>
              <a:endParaRPr lang="fr-FR" sz="1500" dirty="0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539552" y="4432756"/>
            <a:ext cx="5261667" cy="1012468"/>
            <a:chOff x="539552" y="4149080"/>
            <a:chExt cx="5261667" cy="1012468"/>
          </a:xfrm>
        </p:grpSpPr>
        <p:sp>
          <p:nvSpPr>
            <p:cNvPr id="59" name="ZoneTexte 58"/>
            <p:cNvSpPr txBox="1"/>
            <p:nvPr/>
          </p:nvSpPr>
          <p:spPr>
            <a:xfrm>
              <a:off x="544635" y="4216732"/>
              <a:ext cx="525658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b="1" i="1" dirty="0" err="1" smtClean="0"/>
                <a:t>unit_shapes</a:t>
              </a:r>
              <a:r>
                <a:rPr lang="fr-FR" sz="1300" b="1" i="1" dirty="0" smtClean="0"/>
                <a:t> : </a:t>
              </a:r>
              <a:r>
                <a:rPr lang="fr-FR" sz="1300" i="1" dirty="0" smtClean="0"/>
                <a:t>unit </a:t>
              </a:r>
              <a:r>
                <a:rPr lang="fr-FR" sz="1300" i="1" dirty="0" err="1" smtClean="0"/>
                <a:t>template</a:t>
              </a:r>
              <a:r>
                <a:rPr lang="fr-FR" sz="1300" i="1" dirty="0"/>
                <a:t> </a:t>
              </a:r>
              <a:r>
                <a:rPr lang="fr-FR" sz="1300" i="1" dirty="0" smtClean="0"/>
                <a:t>on </a:t>
              </a:r>
              <a:r>
                <a:rPr lang="fr-FR" sz="1300" i="1" dirty="0" err="1" smtClean="0"/>
                <a:t>each</a:t>
              </a:r>
              <a:r>
                <a:rPr lang="fr-FR" sz="1300" i="1" dirty="0" smtClean="0"/>
                <a:t> </a:t>
              </a:r>
              <a:r>
                <a:rPr lang="fr-FR" sz="1300" i="1" dirty="0" err="1" smtClean="0"/>
                <a:t>wire</a:t>
              </a:r>
              <a:r>
                <a:rPr lang="fr-FR" sz="1300" i="1" dirty="0" smtClean="0"/>
                <a:t> of the </a:t>
              </a:r>
              <a:r>
                <a:rPr lang="fr-FR" sz="1300" i="1" dirty="0" err="1" smtClean="0"/>
                <a:t>tetrode</a:t>
              </a:r>
              <a:endParaRPr lang="fr-FR" sz="1100" i="1" dirty="0"/>
            </a:p>
          </p:txBody>
        </p:sp>
        <p:pic>
          <p:nvPicPr>
            <p:cNvPr id="2050" name="Picture 2" descr="file:///C:/Users/deudon/Desktop/SpikeSorting/_Scripts/_Python/pySpikeAnalysis/doc/_build/html/_images/sphx_glr_plot_neoAll_ex3_0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04" t="12907" r="10681" b="11805"/>
            <a:stretch/>
          </p:blipFill>
          <p:spPr bwMode="auto">
            <a:xfrm>
              <a:off x="4479346" y="4149080"/>
              <a:ext cx="876038" cy="655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ZoneTexte 60"/>
            <p:cNvSpPr txBox="1"/>
            <p:nvPr/>
          </p:nvSpPr>
          <p:spPr>
            <a:xfrm>
              <a:off x="539552" y="4869160"/>
              <a:ext cx="525658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b="1" i="1" dirty="0" err="1" smtClean="0"/>
                <a:t>unit_preffered_chan</a:t>
              </a:r>
              <a:r>
                <a:rPr lang="fr-FR" sz="1300" b="1" i="1" dirty="0" smtClean="0"/>
                <a:t> : </a:t>
              </a:r>
              <a:r>
                <a:rPr lang="fr-FR" sz="1300" i="1" dirty="0" err="1" smtClean="0"/>
                <a:t>number</a:t>
              </a:r>
              <a:r>
                <a:rPr lang="fr-FR" sz="1300" i="1" dirty="0" smtClean="0"/>
                <a:t> of the unit </a:t>
              </a:r>
              <a:r>
                <a:rPr lang="fr-FR" sz="1300" i="1" dirty="0" err="1" smtClean="0"/>
                <a:t>preffered</a:t>
              </a:r>
              <a:r>
                <a:rPr lang="fr-FR" sz="1300" i="1" dirty="0" smtClean="0"/>
                <a:t> micro </a:t>
              </a:r>
              <a:r>
                <a:rPr lang="fr-FR" sz="1300" i="1" dirty="0" err="1" smtClean="0"/>
                <a:t>wire</a:t>
              </a:r>
              <a:r>
                <a:rPr lang="fr-FR" sz="1300" i="1" dirty="0"/>
                <a:t> </a:t>
              </a:r>
              <a:endParaRPr lang="fr-FR" sz="1100" i="1" dirty="0"/>
            </a:p>
          </p:txBody>
        </p:sp>
      </p:grpSp>
      <p:grpSp>
        <p:nvGrpSpPr>
          <p:cNvPr id="2054" name="Groupe 2053"/>
          <p:cNvGrpSpPr/>
          <p:nvPr/>
        </p:nvGrpSpPr>
        <p:grpSpPr>
          <a:xfrm>
            <a:off x="626998" y="1811055"/>
            <a:ext cx="1373050" cy="328870"/>
            <a:chOff x="626998" y="1811055"/>
            <a:chExt cx="1373050" cy="328870"/>
          </a:xfrm>
        </p:grpSpPr>
        <p:sp>
          <p:nvSpPr>
            <p:cNvPr id="62" name="ZoneTexte 61"/>
            <p:cNvSpPr txBox="1"/>
            <p:nvPr/>
          </p:nvSpPr>
          <p:spPr>
            <a:xfrm>
              <a:off x="626998" y="1811055"/>
              <a:ext cx="12625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 smtClean="0"/>
                <a:t>Neo</a:t>
              </a:r>
              <a:r>
                <a:rPr lang="fr-FR" sz="800" dirty="0" smtClean="0"/>
                <a:t> Events (</a:t>
              </a:r>
              <a:r>
                <a:rPr lang="fr-FR" sz="800" dirty="0" err="1" smtClean="0"/>
                <a:t>Optional</a:t>
              </a:r>
              <a:r>
                <a:rPr lang="fr-FR" sz="800" dirty="0" smtClean="0"/>
                <a:t>)</a:t>
              </a:r>
              <a:endParaRPr lang="fr-FR" sz="800" dirty="0"/>
            </a:p>
          </p:txBody>
        </p:sp>
        <p:cxnSp>
          <p:nvCxnSpPr>
            <p:cNvPr id="63" name="Connecteur droit 62"/>
            <p:cNvCxnSpPr/>
            <p:nvPr/>
          </p:nvCxnSpPr>
          <p:spPr>
            <a:xfrm flipV="1">
              <a:off x="827584" y="1995909"/>
              <a:ext cx="0" cy="1369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8" name="Rectangle 2047"/>
            <p:cNvSpPr/>
            <p:nvPr/>
          </p:nvSpPr>
          <p:spPr>
            <a:xfrm>
              <a:off x="717117" y="1987524"/>
              <a:ext cx="1282931" cy="152401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3" name="Connecteur droit 72"/>
            <p:cNvCxnSpPr/>
            <p:nvPr/>
          </p:nvCxnSpPr>
          <p:spPr>
            <a:xfrm flipV="1">
              <a:off x="1043608" y="1995250"/>
              <a:ext cx="0" cy="1369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flipV="1">
              <a:off x="1257204" y="1995909"/>
              <a:ext cx="0" cy="1369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 flipV="1">
              <a:off x="1285750" y="1995909"/>
              <a:ext cx="0" cy="1369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 flipV="1">
              <a:off x="1475656" y="1995909"/>
              <a:ext cx="0" cy="1369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flipV="1">
              <a:off x="1691680" y="1995909"/>
              <a:ext cx="0" cy="1369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 flipV="1">
              <a:off x="1808466" y="1995909"/>
              <a:ext cx="0" cy="1369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e 79"/>
          <p:cNvGrpSpPr/>
          <p:nvPr/>
        </p:nvGrpSpPr>
        <p:grpSpPr>
          <a:xfrm>
            <a:off x="2771800" y="1803986"/>
            <a:ext cx="1373050" cy="328870"/>
            <a:chOff x="626998" y="1811055"/>
            <a:chExt cx="1373050" cy="328870"/>
          </a:xfrm>
        </p:grpSpPr>
        <p:sp>
          <p:nvSpPr>
            <p:cNvPr id="81" name="ZoneTexte 80"/>
            <p:cNvSpPr txBox="1"/>
            <p:nvPr/>
          </p:nvSpPr>
          <p:spPr>
            <a:xfrm>
              <a:off x="626998" y="1811055"/>
              <a:ext cx="12625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 smtClean="0"/>
                <a:t>Neo</a:t>
              </a:r>
              <a:r>
                <a:rPr lang="fr-FR" sz="800" dirty="0" smtClean="0"/>
                <a:t> Events (</a:t>
              </a:r>
              <a:r>
                <a:rPr lang="fr-FR" sz="800" dirty="0" err="1" smtClean="0"/>
                <a:t>Optional</a:t>
              </a:r>
              <a:r>
                <a:rPr lang="fr-FR" sz="800" dirty="0" smtClean="0"/>
                <a:t>)</a:t>
              </a:r>
              <a:endParaRPr lang="fr-FR" sz="800" dirty="0"/>
            </a:p>
          </p:txBody>
        </p:sp>
        <p:cxnSp>
          <p:nvCxnSpPr>
            <p:cNvPr id="82" name="Connecteur droit 81"/>
            <p:cNvCxnSpPr/>
            <p:nvPr/>
          </p:nvCxnSpPr>
          <p:spPr>
            <a:xfrm flipV="1">
              <a:off x="827584" y="1995909"/>
              <a:ext cx="0" cy="1369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717117" y="1987524"/>
              <a:ext cx="1282931" cy="152401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4" name="Connecteur droit 83"/>
            <p:cNvCxnSpPr/>
            <p:nvPr/>
          </p:nvCxnSpPr>
          <p:spPr>
            <a:xfrm flipV="1">
              <a:off x="1043608" y="1995250"/>
              <a:ext cx="0" cy="1369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V="1">
              <a:off x="1257204" y="1995909"/>
              <a:ext cx="0" cy="1369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flipV="1">
              <a:off x="1285750" y="1995909"/>
              <a:ext cx="0" cy="1369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flipV="1">
              <a:off x="1475656" y="1995909"/>
              <a:ext cx="0" cy="1369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1691680" y="1995909"/>
              <a:ext cx="0" cy="1369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V="1">
              <a:off x="1808466" y="1995909"/>
              <a:ext cx="0" cy="1369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ZoneTexte 89"/>
          <p:cNvSpPr txBox="1"/>
          <p:nvPr/>
        </p:nvSpPr>
        <p:spPr>
          <a:xfrm>
            <a:off x="2771800" y="1452871"/>
            <a:ext cx="1262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 smtClean="0"/>
              <a:t>Neo</a:t>
            </a:r>
            <a:r>
              <a:rPr lang="fr-FR" sz="800" dirty="0" smtClean="0"/>
              <a:t> </a:t>
            </a:r>
            <a:r>
              <a:rPr lang="fr-FR" sz="800" dirty="0" err="1" smtClean="0"/>
              <a:t>SpikeTrain</a:t>
            </a:r>
            <a:endParaRPr lang="fr-FR" sz="800" dirty="0"/>
          </a:p>
        </p:txBody>
      </p:sp>
      <p:sp>
        <p:nvSpPr>
          <p:cNvPr id="91" name="ZoneTexte 90"/>
          <p:cNvSpPr txBox="1"/>
          <p:nvPr/>
        </p:nvSpPr>
        <p:spPr>
          <a:xfrm>
            <a:off x="5220072" y="1485364"/>
            <a:ext cx="1262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 smtClean="0"/>
              <a:t>Neo</a:t>
            </a:r>
            <a:r>
              <a:rPr lang="fr-FR" sz="800" dirty="0" smtClean="0"/>
              <a:t> </a:t>
            </a:r>
            <a:r>
              <a:rPr lang="fr-FR" sz="800" dirty="0" err="1" smtClean="0"/>
              <a:t>SpikeTrain</a:t>
            </a:r>
            <a:endParaRPr lang="fr-FR" sz="800" dirty="0"/>
          </a:p>
        </p:txBody>
      </p:sp>
      <p:grpSp>
        <p:nvGrpSpPr>
          <p:cNvPr id="92" name="Groupe 91"/>
          <p:cNvGrpSpPr/>
          <p:nvPr/>
        </p:nvGrpSpPr>
        <p:grpSpPr>
          <a:xfrm>
            <a:off x="5220072" y="1803986"/>
            <a:ext cx="1373050" cy="328870"/>
            <a:chOff x="626998" y="1811055"/>
            <a:chExt cx="1373050" cy="328870"/>
          </a:xfrm>
        </p:grpSpPr>
        <p:sp>
          <p:nvSpPr>
            <p:cNvPr id="93" name="ZoneTexte 92"/>
            <p:cNvSpPr txBox="1"/>
            <p:nvPr/>
          </p:nvSpPr>
          <p:spPr>
            <a:xfrm>
              <a:off x="626998" y="1811055"/>
              <a:ext cx="12625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 smtClean="0"/>
                <a:t>Neo</a:t>
              </a:r>
              <a:r>
                <a:rPr lang="fr-FR" sz="800" dirty="0" smtClean="0"/>
                <a:t> Events (</a:t>
              </a:r>
              <a:r>
                <a:rPr lang="fr-FR" sz="800" dirty="0" err="1" smtClean="0"/>
                <a:t>Optional</a:t>
              </a:r>
              <a:r>
                <a:rPr lang="fr-FR" sz="800" dirty="0" smtClean="0"/>
                <a:t>)</a:t>
              </a:r>
              <a:endParaRPr lang="fr-FR" sz="800" dirty="0"/>
            </a:p>
          </p:txBody>
        </p:sp>
        <p:cxnSp>
          <p:nvCxnSpPr>
            <p:cNvPr id="94" name="Connecteur droit 93"/>
            <p:cNvCxnSpPr/>
            <p:nvPr/>
          </p:nvCxnSpPr>
          <p:spPr>
            <a:xfrm flipV="1">
              <a:off x="827584" y="1995909"/>
              <a:ext cx="0" cy="1369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717117" y="1987524"/>
              <a:ext cx="1282931" cy="152401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95"/>
            <p:cNvCxnSpPr/>
            <p:nvPr/>
          </p:nvCxnSpPr>
          <p:spPr>
            <a:xfrm flipV="1">
              <a:off x="1043608" y="1995250"/>
              <a:ext cx="0" cy="1369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/>
            <p:cNvCxnSpPr/>
            <p:nvPr/>
          </p:nvCxnSpPr>
          <p:spPr>
            <a:xfrm flipV="1">
              <a:off x="1257204" y="1995909"/>
              <a:ext cx="0" cy="1369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 flipV="1">
              <a:off x="1285750" y="1995909"/>
              <a:ext cx="0" cy="1369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flipV="1">
              <a:off x="1475656" y="1995909"/>
              <a:ext cx="0" cy="1369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>
            <a:xfrm flipV="1">
              <a:off x="1691680" y="1995909"/>
              <a:ext cx="0" cy="1369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V="1">
              <a:off x="1808466" y="1995909"/>
              <a:ext cx="0" cy="1369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e 9"/>
          <p:cNvGrpSpPr/>
          <p:nvPr/>
        </p:nvGrpSpPr>
        <p:grpSpPr>
          <a:xfrm>
            <a:off x="611560" y="2133436"/>
            <a:ext cx="1388488" cy="311290"/>
            <a:chOff x="611560" y="2133436"/>
            <a:chExt cx="1388488" cy="311290"/>
          </a:xfrm>
        </p:grpSpPr>
        <p:sp>
          <p:nvSpPr>
            <p:cNvPr id="102" name="ZoneTexte 101"/>
            <p:cNvSpPr txBox="1"/>
            <p:nvPr/>
          </p:nvSpPr>
          <p:spPr>
            <a:xfrm>
              <a:off x="611560" y="2133436"/>
              <a:ext cx="12625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 smtClean="0"/>
                <a:t>Neo</a:t>
              </a:r>
              <a:r>
                <a:rPr lang="fr-FR" sz="800" dirty="0" smtClean="0"/>
                <a:t> </a:t>
              </a:r>
              <a:r>
                <a:rPr lang="fr-FR" sz="800" dirty="0" err="1" smtClean="0"/>
                <a:t>Epochs</a:t>
              </a:r>
              <a:r>
                <a:rPr lang="fr-FR" sz="800" dirty="0" smtClean="0"/>
                <a:t> (</a:t>
              </a:r>
              <a:r>
                <a:rPr lang="fr-FR" sz="800" dirty="0" err="1" smtClean="0"/>
                <a:t>Optional</a:t>
              </a:r>
              <a:r>
                <a:rPr lang="fr-FR" sz="800" dirty="0" smtClean="0"/>
                <a:t>)</a:t>
              </a:r>
              <a:endParaRPr lang="fr-FR" sz="800" dirty="0"/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762231" y="2348880"/>
              <a:ext cx="1307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>
              <a:off x="954939" y="2420888"/>
              <a:ext cx="1307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/>
            <p:cNvCxnSpPr/>
            <p:nvPr/>
          </p:nvCxnSpPr>
          <p:spPr>
            <a:xfrm>
              <a:off x="1177093" y="2363118"/>
              <a:ext cx="1307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187624" y="2420888"/>
              <a:ext cx="1307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1394845" y="2363118"/>
              <a:ext cx="1307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>
            <a:xfrm>
              <a:off x="1605615" y="2415456"/>
              <a:ext cx="1307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>
              <a:off x="1744204" y="2364036"/>
              <a:ext cx="1307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>
              <a:off x="717117" y="2292325"/>
              <a:ext cx="1282931" cy="152401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2764312" y="2109598"/>
            <a:ext cx="1388488" cy="311290"/>
            <a:chOff x="611560" y="2133436"/>
            <a:chExt cx="1388488" cy="311290"/>
          </a:xfrm>
        </p:grpSpPr>
        <p:sp>
          <p:nvSpPr>
            <p:cNvPr id="130" name="ZoneTexte 129"/>
            <p:cNvSpPr txBox="1"/>
            <p:nvPr/>
          </p:nvSpPr>
          <p:spPr>
            <a:xfrm>
              <a:off x="611560" y="2133436"/>
              <a:ext cx="12625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 smtClean="0"/>
                <a:t>Neo</a:t>
              </a:r>
              <a:r>
                <a:rPr lang="fr-FR" sz="800" dirty="0" smtClean="0"/>
                <a:t> </a:t>
              </a:r>
              <a:r>
                <a:rPr lang="fr-FR" sz="800" dirty="0" err="1" smtClean="0"/>
                <a:t>Epochs</a:t>
              </a:r>
              <a:r>
                <a:rPr lang="fr-FR" sz="800" dirty="0" smtClean="0"/>
                <a:t> (</a:t>
              </a:r>
              <a:r>
                <a:rPr lang="fr-FR" sz="800" dirty="0" err="1" smtClean="0"/>
                <a:t>Optional</a:t>
              </a:r>
              <a:r>
                <a:rPr lang="fr-FR" sz="800" dirty="0" smtClean="0"/>
                <a:t>)</a:t>
              </a:r>
              <a:endParaRPr lang="fr-FR" sz="800" dirty="0"/>
            </a:p>
          </p:txBody>
        </p:sp>
        <p:cxnSp>
          <p:nvCxnSpPr>
            <p:cNvPr id="131" name="Connecteur droit 130"/>
            <p:cNvCxnSpPr/>
            <p:nvPr/>
          </p:nvCxnSpPr>
          <p:spPr>
            <a:xfrm>
              <a:off x="762231" y="2348880"/>
              <a:ext cx="1307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/>
            <p:cNvCxnSpPr/>
            <p:nvPr/>
          </p:nvCxnSpPr>
          <p:spPr>
            <a:xfrm>
              <a:off x="954939" y="2420888"/>
              <a:ext cx="1307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/>
            <p:cNvCxnSpPr/>
            <p:nvPr/>
          </p:nvCxnSpPr>
          <p:spPr>
            <a:xfrm>
              <a:off x="1177093" y="2363118"/>
              <a:ext cx="1307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/>
            <p:cNvCxnSpPr/>
            <p:nvPr/>
          </p:nvCxnSpPr>
          <p:spPr>
            <a:xfrm>
              <a:off x="1187624" y="2420888"/>
              <a:ext cx="1307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134"/>
            <p:cNvCxnSpPr/>
            <p:nvPr/>
          </p:nvCxnSpPr>
          <p:spPr>
            <a:xfrm>
              <a:off x="1394845" y="2363118"/>
              <a:ext cx="1307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/>
            <p:cNvCxnSpPr/>
            <p:nvPr/>
          </p:nvCxnSpPr>
          <p:spPr>
            <a:xfrm>
              <a:off x="1605615" y="2415456"/>
              <a:ext cx="1307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/>
            <p:nvPr/>
          </p:nvCxnSpPr>
          <p:spPr>
            <a:xfrm>
              <a:off x="1744204" y="2364036"/>
              <a:ext cx="1307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137"/>
            <p:cNvSpPr/>
            <p:nvPr/>
          </p:nvSpPr>
          <p:spPr>
            <a:xfrm>
              <a:off x="717117" y="2292325"/>
              <a:ext cx="1282931" cy="152401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9" name="Groupe 138"/>
          <p:cNvGrpSpPr/>
          <p:nvPr/>
        </p:nvGrpSpPr>
        <p:grpSpPr>
          <a:xfrm>
            <a:off x="5220072" y="2109598"/>
            <a:ext cx="1388488" cy="311290"/>
            <a:chOff x="611560" y="2133436"/>
            <a:chExt cx="1388488" cy="311290"/>
          </a:xfrm>
        </p:grpSpPr>
        <p:sp>
          <p:nvSpPr>
            <p:cNvPr id="140" name="ZoneTexte 139"/>
            <p:cNvSpPr txBox="1"/>
            <p:nvPr/>
          </p:nvSpPr>
          <p:spPr>
            <a:xfrm>
              <a:off x="611560" y="2133436"/>
              <a:ext cx="12625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 smtClean="0"/>
                <a:t>Neo</a:t>
              </a:r>
              <a:r>
                <a:rPr lang="fr-FR" sz="800" dirty="0" smtClean="0"/>
                <a:t> </a:t>
              </a:r>
              <a:r>
                <a:rPr lang="fr-FR" sz="800" dirty="0" err="1" smtClean="0"/>
                <a:t>Epochs</a:t>
              </a:r>
              <a:r>
                <a:rPr lang="fr-FR" sz="800" dirty="0" smtClean="0"/>
                <a:t> (</a:t>
              </a:r>
              <a:r>
                <a:rPr lang="fr-FR" sz="800" dirty="0" err="1" smtClean="0"/>
                <a:t>Optional</a:t>
              </a:r>
              <a:r>
                <a:rPr lang="fr-FR" sz="800" dirty="0" smtClean="0"/>
                <a:t>)</a:t>
              </a:r>
              <a:endParaRPr lang="fr-FR" sz="800" dirty="0"/>
            </a:p>
          </p:txBody>
        </p:sp>
        <p:cxnSp>
          <p:nvCxnSpPr>
            <p:cNvPr id="141" name="Connecteur droit 140"/>
            <p:cNvCxnSpPr/>
            <p:nvPr/>
          </p:nvCxnSpPr>
          <p:spPr>
            <a:xfrm>
              <a:off x="762231" y="2348880"/>
              <a:ext cx="1307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eur droit 141"/>
            <p:cNvCxnSpPr/>
            <p:nvPr/>
          </p:nvCxnSpPr>
          <p:spPr>
            <a:xfrm>
              <a:off x="954939" y="2420888"/>
              <a:ext cx="1307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/>
            <p:nvPr/>
          </p:nvCxnSpPr>
          <p:spPr>
            <a:xfrm>
              <a:off x="1177093" y="2363118"/>
              <a:ext cx="1307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>
              <a:off x="1187624" y="2420888"/>
              <a:ext cx="1307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>
              <a:off x="1394845" y="2363118"/>
              <a:ext cx="1307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145"/>
            <p:cNvCxnSpPr/>
            <p:nvPr/>
          </p:nvCxnSpPr>
          <p:spPr>
            <a:xfrm>
              <a:off x="1605615" y="2415456"/>
              <a:ext cx="1307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/>
            <p:nvPr/>
          </p:nvCxnSpPr>
          <p:spPr>
            <a:xfrm>
              <a:off x="1744204" y="2364036"/>
              <a:ext cx="1307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 147"/>
            <p:cNvSpPr/>
            <p:nvPr/>
          </p:nvSpPr>
          <p:spPr>
            <a:xfrm>
              <a:off x="717117" y="2292325"/>
              <a:ext cx="1282931" cy="152401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208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836037"/>
            <a:ext cx="6408712" cy="47532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89910" y="499331"/>
            <a:ext cx="163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NeoEpoch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39552" y="1150295"/>
            <a:ext cx="6115597" cy="4288848"/>
          </a:xfrm>
          <a:prstGeom prst="rect">
            <a:avLst/>
          </a:prstGeom>
          <a:solidFill>
            <a:srgbClr val="EBF1DE">
              <a:alpha val="20000"/>
            </a:srgb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467544" y="874100"/>
            <a:ext cx="52565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i="1" dirty="0" smtClean="0"/>
              <a:t>segments : </a:t>
            </a:r>
            <a:r>
              <a:rPr lang="fr-FR" sz="1300" i="1" dirty="0" smtClean="0"/>
              <a:t>List of </a:t>
            </a:r>
            <a:r>
              <a:rPr lang="fr-FR" sz="1300" i="1" dirty="0" err="1" smtClean="0"/>
              <a:t>Neo</a:t>
            </a:r>
            <a:r>
              <a:rPr lang="fr-FR" sz="1300" i="1" dirty="0" smtClean="0"/>
              <a:t> Segment </a:t>
            </a:r>
            <a:r>
              <a:rPr lang="fr-FR" sz="1100" dirty="0" smtClean="0"/>
              <a:t>-</a:t>
            </a:r>
            <a:r>
              <a:rPr lang="fr-FR" sz="1100" dirty="0"/>
              <a:t> </a:t>
            </a:r>
            <a:r>
              <a:rPr lang="fr-FR" sz="1100" dirty="0" smtClean="0"/>
              <a:t>1 per </a:t>
            </a:r>
            <a:r>
              <a:rPr lang="fr-FR" sz="1100" dirty="0" err="1" smtClean="0"/>
              <a:t>event</a:t>
            </a:r>
            <a:r>
              <a:rPr lang="fr-FR" sz="1100" dirty="0" smtClean="0"/>
              <a:t> (</a:t>
            </a:r>
            <a:r>
              <a:rPr lang="fr-FR" sz="1100" dirty="0" err="1" smtClean="0"/>
              <a:t>epoch</a:t>
            </a:r>
            <a:r>
              <a:rPr lang="fr-FR" sz="1100" dirty="0" smtClean="0"/>
              <a:t>)</a:t>
            </a:r>
            <a:endParaRPr lang="fr-FR" sz="1100" b="1" i="1" dirty="0"/>
          </a:p>
        </p:txBody>
      </p:sp>
      <p:sp>
        <p:nvSpPr>
          <p:cNvPr id="12" name="Rectangle 11"/>
          <p:cNvSpPr/>
          <p:nvPr/>
        </p:nvSpPr>
        <p:spPr>
          <a:xfrm>
            <a:off x="633926" y="1340768"/>
            <a:ext cx="1777834" cy="38884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993966" y="1150295"/>
            <a:ext cx="697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/>
              <a:t>event_0</a:t>
            </a:r>
            <a:endParaRPr lang="fr-FR" sz="1000" i="1" dirty="0"/>
          </a:p>
        </p:txBody>
      </p:sp>
      <p:pic>
        <p:nvPicPr>
          <p:cNvPr id="14" name="Picture 2" descr="https://neo.readthedocs.io/en/0.6/_images/base_schemati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30" t="55257" r="42575" b="41508"/>
          <a:stretch/>
        </p:blipFill>
        <p:spPr bwMode="auto">
          <a:xfrm>
            <a:off x="1060382" y="1653812"/>
            <a:ext cx="1262595" cy="22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633926" y="1452871"/>
            <a:ext cx="1262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800" b="1" dirty="0" err="1" smtClean="0"/>
              <a:t>Neo</a:t>
            </a:r>
            <a:r>
              <a:rPr lang="fr-FR" sz="800" b="1" dirty="0" smtClean="0"/>
              <a:t> </a:t>
            </a:r>
            <a:r>
              <a:rPr lang="fr-FR" sz="800" b="1" dirty="0" err="1" smtClean="0"/>
              <a:t>SpikeTrain</a:t>
            </a:r>
            <a:r>
              <a:rPr lang="fr-FR" sz="800" b="1" dirty="0" smtClean="0"/>
              <a:t> : </a:t>
            </a:r>
          </a:p>
          <a:p>
            <a:r>
              <a:rPr lang="fr-FR" sz="800" i="1" dirty="0"/>
              <a:t> </a:t>
            </a:r>
            <a:r>
              <a:rPr lang="fr-FR" sz="800" i="1" dirty="0" smtClean="0"/>
              <a:t> unit_0</a:t>
            </a:r>
            <a:endParaRPr lang="fr-FR" sz="800" i="1" dirty="0"/>
          </a:p>
        </p:txBody>
      </p:sp>
      <p:pic>
        <p:nvPicPr>
          <p:cNvPr id="17" name="Picture 2" descr="https://neo.readthedocs.io/en/0.6/_images/base_schemati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30" t="55257" r="42575" b="41508"/>
          <a:stretch/>
        </p:blipFill>
        <p:spPr bwMode="auto">
          <a:xfrm flipH="1">
            <a:off x="1060382" y="1863630"/>
            <a:ext cx="1257685" cy="22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/>
          <p:cNvSpPr txBox="1"/>
          <p:nvPr/>
        </p:nvSpPr>
        <p:spPr>
          <a:xfrm>
            <a:off x="683568" y="1812957"/>
            <a:ext cx="528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800" i="1" dirty="0" smtClean="0"/>
              <a:t>unit_1</a:t>
            </a:r>
            <a:endParaRPr lang="fr-FR" sz="800" i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1509204" y="2060848"/>
            <a:ext cx="180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.</a:t>
            </a:r>
          </a:p>
          <a:p>
            <a:r>
              <a:rPr lang="fr-FR" sz="1200" dirty="0" smtClean="0"/>
              <a:t>.</a:t>
            </a:r>
          </a:p>
          <a:p>
            <a:r>
              <a:rPr lang="fr-FR" sz="1200" dirty="0"/>
              <a:t>.</a:t>
            </a:r>
          </a:p>
        </p:txBody>
      </p:sp>
      <p:pic>
        <p:nvPicPr>
          <p:cNvPr id="20" name="Picture 2" descr="https://neo.readthedocs.io/en/0.6/_images/base_schemati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30" t="55257" r="42575" b="41508"/>
          <a:stretch/>
        </p:blipFill>
        <p:spPr bwMode="auto">
          <a:xfrm flipH="1">
            <a:off x="1065292" y="2713460"/>
            <a:ext cx="1257685" cy="22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/>
          <p:cNvSpPr txBox="1"/>
          <p:nvPr/>
        </p:nvSpPr>
        <p:spPr>
          <a:xfrm>
            <a:off x="688478" y="2662787"/>
            <a:ext cx="528249" cy="257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800" i="1" dirty="0" err="1" smtClean="0"/>
              <a:t>unit_N</a:t>
            </a:r>
            <a:endParaRPr lang="fr-FR" sz="800" i="1" dirty="0"/>
          </a:p>
        </p:txBody>
      </p:sp>
      <p:sp>
        <p:nvSpPr>
          <p:cNvPr id="22" name="Rectangle 21"/>
          <p:cNvSpPr/>
          <p:nvPr/>
        </p:nvSpPr>
        <p:spPr>
          <a:xfrm>
            <a:off x="3851920" y="1344464"/>
            <a:ext cx="1777834" cy="38884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2555776" y="2961819"/>
            <a:ext cx="12961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. . .</a:t>
            </a:r>
            <a:endParaRPr lang="fr-FR" sz="15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570662" y="2967549"/>
            <a:ext cx="12961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. . .</a:t>
            </a:r>
            <a:endParaRPr lang="fr-FR" sz="1500" dirty="0"/>
          </a:p>
        </p:txBody>
      </p:sp>
      <p:sp>
        <p:nvSpPr>
          <p:cNvPr id="25" name="ZoneTexte 24"/>
          <p:cNvSpPr txBox="1"/>
          <p:nvPr/>
        </p:nvSpPr>
        <p:spPr>
          <a:xfrm>
            <a:off x="640822" y="3250569"/>
            <a:ext cx="1262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800" b="1" dirty="0" err="1" smtClean="0"/>
              <a:t>Neo</a:t>
            </a:r>
            <a:r>
              <a:rPr lang="fr-FR" sz="800" b="1" dirty="0" smtClean="0"/>
              <a:t> </a:t>
            </a:r>
            <a:r>
              <a:rPr lang="fr-FR" sz="800" b="1" dirty="0" err="1" smtClean="0"/>
              <a:t>Analog</a:t>
            </a:r>
            <a:r>
              <a:rPr lang="fr-FR" sz="800" b="1" dirty="0" smtClean="0"/>
              <a:t> </a:t>
            </a:r>
            <a:r>
              <a:rPr lang="fr-FR" sz="800" b="1" dirty="0" err="1" smtClean="0"/>
              <a:t>Signals</a:t>
            </a:r>
            <a:r>
              <a:rPr lang="fr-FR" sz="800" b="1" dirty="0" smtClean="0"/>
              <a:t> :</a:t>
            </a:r>
            <a:endParaRPr lang="fr-FR" sz="800" b="1" i="1" dirty="0"/>
          </a:p>
        </p:txBody>
      </p:sp>
      <p:pic>
        <p:nvPicPr>
          <p:cNvPr id="26" name="Picture 2" descr="http://localhost:8000/_images/neurons/neo_base_schemati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38" t="24864" r="43069" b="57643"/>
          <a:stretch/>
        </p:blipFill>
        <p:spPr bwMode="auto">
          <a:xfrm>
            <a:off x="816176" y="3482941"/>
            <a:ext cx="1386056" cy="113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ZoneTexte 26"/>
          <p:cNvSpPr txBox="1"/>
          <p:nvPr/>
        </p:nvSpPr>
        <p:spPr>
          <a:xfrm>
            <a:off x="3992429" y="3330561"/>
            <a:ext cx="1262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800" b="1" dirty="0" err="1" smtClean="0"/>
              <a:t>Neo</a:t>
            </a:r>
            <a:r>
              <a:rPr lang="fr-FR" sz="800" b="1" dirty="0" smtClean="0"/>
              <a:t> </a:t>
            </a:r>
            <a:r>
              <a:rPr lang="fr-FR" sz="800" b="1" dirty="0" err="1" smtClean="0"/>
              <a:t>Analog</a:t>
            </a:r>
            <a:r>
              <a:rPr lang="fr-FR" sz="800" b="1" dirty="0" smtClean="0"/>
              <a:t> </a:t>
            </a:r>
            <a:r>
              <a:rPr lang="fr-FR" sz="800" b="1" dirty="0" err="1" smtClean="0"/>
              <a:t>Signals</a:t>
            </a:r>
            <a:r>
              <a:rPr lang="fr-FR" sz="800" b="1" dirty="0" smtClean="0"/>
              <a:t> :</a:t>
            </a:r>
            <a:endParaRPr lang="fr-FR" sz="800" b="1" i="1" dirty="0"/>
          </a:p>
        </p:txBody>
      </p:sp>
      <p:pic>
        <p:nvPicPr>
          <p:cNvPr id="28" name="Picture 2" descr="http://localhost:8000/_images/neurons/neo_base_schemati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38" t="24864" r="43069" b="57643"/>
          <a:stretch/>
        </p:blipFill>
        <p:spPr bwMode="auto">
          <a:xfrm rot="10800000">
            <a:off x="4067945" y="3562933"/>
            <a:ext cx="1386056" cy="113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s://neo.readthedocs.io/en/0.6/_images/base_schemati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30" t="55257" r="42575" b="41508"/>
          <a:stretch/>
        </p:blipFill>
        <p:spPr bwMode="auto">
          <a:xfrm flipH="1">
            <a:off x="4268849" y="1669745"/>
            <a:ext cx="1274920" cy="22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ZoneTexte 29"/>
          <p:cNvSpPr txBox="1"/>
          <p:nvPr/>
        </p:nvSpPr>
        <p:spPr>
          <a:xfrm>
            <a:off x="3836288" y="1470909"/>
            <a:ext cx="1262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800" b="1" dirty="0" err="1" smtClean="0"/>
              <a:t>Neo</a:t>
            </a:r>
            <a:r>
              <a:rPr lang="fr-FR" sz="800" b="1" dirty="0" smtClean="0"/>
              <a:t> </a:t>
            </a:r>
            <a:r>
              <a:rPr lang="fr-FR" sz="800" b="1" dirty="0" err="1" smtClean="0"/>
              <a:t>SpikeTrain</a:t>
            </a:r>
            <a:r>
              <a:rPr lang="fr-FR" sz="800" b="1" dirty="0" smtClean="0"/>
              <a:t> : </a:t>
            </a:r>
          </a:p>
          <a:p>
            <a:r>
              <a:rPr lang="fr-FR" sz="800" i="1" dirty="0"/>
              <a:t> </a:t>
            </a:r>
            <a:r>
              <a:rPr lang="fr-FR" sz="800" i="1" dirty="0" smtClean="0"/>
              <a:t> unit_0</a:t>
            </a:r>
            <a:endParaRPr lang="fr-FR" sz="800" i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3885930" y="1830995"/>
            <a:ext cx="528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800" i="1" dirty="0" smtClean="0"/>
              <a:t>unit_1</a:t>
            </a:r>
            <a:endParaRPr lang="fr-FR" sz="800" i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4711566" y="2078886"/>
            <a:ext cx="180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.</a:t>
            </a:r>
          </a:p>
          <a:p>
            <a:r>
              <a:rPr lang="fr-FR" sz="1200" dirty="0" smtClean="0"/>
              <a:t>.</a:t>
            </a:r>
          </a:p>
          <a:p>
            <a:r>
              <a:rPr lang="fr-FR" sz="1200" dirty="0"/>
              <a:t>.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3890840" y="2680825"/>
            <a:ext cx="528249" cy="257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800" i="1" dirty="0" err="1" smtClean="0"/>
              <a:t>unit_N</a:t>
            </a:r>
            <a:endParaRPr lang="fr-FR" sz="800" i="1" dirty="0"/>
          </a:p>
        </p:txBody>
      </p:sp>
      <p:grpSp>
        <p:nvGrpSpPr>
          <p:cNvPr id="38" name="Groupe 37"/>
          <p:cNvGrpSpPr/>
          <p:nvPr/>
        </p:nvGrpSpPr>
        <p:grpSpPr>
          <a:xfrm>
            <a:off x="4308067" y="1867078"/>
            <a:ext cx="1234151" cy="240916"/>
            <a:chOff x="4309618" y="1867078"/>
            <a:chExt cx="1234151" cy="240916"/>
          </a:xfrm>
        </p:grpSpPr>
        <p:pic>
          <p:nvPicPr>
            <p:cNvPr id="31" name="Picture 2" descr="https://neo.readthedocs.io/en/0.6/_images/base_schematic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0" t="55257" r="42575" b="41508"/>
            <a:stretch/>
          </p:blipFill>
          <p:spPr bwMode="auto">
            <a:xfrm flipH="1">
              <a:off x="4309618" y="1881668"/>
              <a:ext cx="538832" cy="226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https://neo.readthedocs.io/en/0.6/_images/base_schematic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0" t="55104" r="43935" b="41508"/>
            <a:stretch/>
          </p:blipFill>
          <p:spPr bwMode="auto">
            <a:xfrm flipH="1">
              <a:off x="4848450" y="1871019"/>
              <a:ext cx="500866" cy="236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https://neo.readthedocs.io/en/0.6/_images/base_schematic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0" t="55104" r="52903" b="41508"/>
            <a:stretch/>
          </p:blipFill>
          <p:spPr bwMode="auto">
            <a:xfrm flipH="1">
              <a:off x="5293336" y="1867078"/>
              <a:ext cx="250433" cy="236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e 39"/>
          <p:cNvGrpSpPr/>
          <p:nvPr/>
        </p:nvGrpSpPr>
        <p:grpSpPr>
          <a:xfrm rot="10800000">
            <a:off x="4289233" y="2723186"/>
            <a:ext cx="1234151" cy="240916"/>
            <a:chOff x="4309618" y="1867078"/>
            <a:chExt cx="1234151" cy="240916"/>
          </a:xfrm>
        </p:grpSpPr>
        <p:pic>
          <p:nvPicPr>
            <p:cNvPr id="41" name="Picture 2" descr="https://neo.readthedocs.io/en/0.6/_images/base_schematic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0" t="55257" r="42575" b="41508"/>
            <a:stretch/>
          </p:blipFill>
          <p:spPr bwMode="auto">
            <a:xfrm flipH="1">
              <a:off x="4309618" y="1881668"/>
              <a:ext cx="538832" cy="226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https://neo.readthedocs.io/en/0.6/_images/base_schematic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0" t="55104" r="43935" b="41508"/>
            <a:stretch/>
          </p:blipFill>
          <p:spPr bwMode="auto">
            <a:xfrm flipH="1">
              <a:off x="4848450" y="1871019"/>
              <a:ext cx="500866" cy="236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https://neo.readthedocs.io/en/0.6/_images/base_schematic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0" t="55104" r="52903" b="41508"/>
            <a:stretch/>
          </p:blipFill>
          <p:spPr bwMode="auto">
            <a:xfrm flipH="1">
              <a:off x="5293336" y="1867078"/>
              <a:ext cx="250433" cy="236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ZoneTexte 43"/>
          <p:cNvSpPr txBox="1"/>
          <p:nvPr/>
        </p:nvSpPr>
        <p:spPr>
          <a:xfrm>
            <a:off x="4362709" y="1150295"/>
            <a:ext cx="697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err="1" smtClean="0"/>
              <a:t>event_i</a:t>
            </a:r>
            <a:endParaRPr lang="fr-FR" sz="1000" i="1" dirty="0"/>
          </a:p>
        </p:txBody>
      </p:sp>
    </p:spTree>
    <p:extLst>
      <p:ext uri="{BB962C8B-B14F-4D97-AF65-F5344CB8AC3E}">
        <p14:creationId xmlns:p14="http://schemas.microsoft.com/office/powerpoint/2010/main" val="7284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file:///C:/Users/deudon/Desktop/SpikeSorting/_Scripts/_Python/pySpikeAnalysis/doc/_build/html/_images/sphx_glr_plot_neoAll_ex3_0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060848"/>
            <a:ext cx="288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ile:///C:/Users/deudon/Desktop/SpikeSorting/_Scripts/_Python/pySpikeAnalysis/doc/_build/html/_images/sphx_glr_plot_NeoAll_ex1_0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49" y="4221088"/>
            <a:ext cx="288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///C:/Users/deudon/Desktop/SpikeSorting/_Scripts/_Python/pySpikeAnalysis/doc/_build/html/_images/sphx_glr_plot_NeoAll_ex1_0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949" y="4221115"/>
            <a:ext cx="288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3717119" y="406816"/>
            <a:ext cx="1296144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500" dirty="0" err="1" smtClean="0">
                <a:latin typeface="Helvetica Neue" panose="02000A03050000090004" pitchFamily="2" charset="0"/>
              </a:rPr>
              <a:t>NeoAll</a:t>
            </a:r>
            <a:endParaRPr lang="fr-FR" sz="2500" dirty="0">
              <a:latin typeface="Helvetica Neue" panose="02000A03050000090004" pitchFamily="2" charset="0"/>
            </a:endParaRPr>
          </a:p>
        </p:txBody>
      </p:sp>
      <p:pic>
        <p:nvPicPr>
          <p:cNvPr id="1030" name="Picture 6" descr="file:///C:/Users/deudon/Desktop/SpikeSorting/_Scripts/_Python/pySpikeAnalysis/doc/_build/html/_images/sphx_glr_plot_NeoAll_ex1_00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949" y="4221115"/>
            <a:ext cx="288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///C:/Users/deudon/Desktop/SpikeSorting/_Scripts/_Python/pySpikeAnalysis/doc/_build/html/_images/sphx_glr_plot_neoAll_ex2_00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81561"/>
            <a:ext cx="288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/>
          <p:cNvSpPr txBox="1"/>
          <p:nvPr/>
        </p:nvSpPr>
        <p:spPr>
          <a:xfrm>
            <a:off x="2001756" y="2057499"/>
            <a:ext cx="1759934" cy="292388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300" dirty="0" smtClean="0">
                <a:latin typeface="HelveticaNeue MediumCond" pitchFamily="34" charset="0"/>
              </a:rPr>
              <a:t>Cross </a:t>
            </a:r>
            <a:r>
              <a:rPr lang="fr-FR" sz="1300" dirty="0" err="1" smtClean="0">
                <a:latin typeface="HelveticaNeue MediumCond" pitchFamily="34" charset="0"/>
              </a:rPr>
              <a:t>Correlogram</a:t>
            </a:r>
            <a:endParaRPr lang="fr-FR" sz="1300" dirty="0">
              <a:latin typeface="HelveticaNeue MediumCond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88422" y="4149080"/>
            <a:ext cx="1759934" cy="292388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300" dirty="0" smtClean="0">
                <a:latin typeface="HelveticaNeue MediumCond" pitchFamily="34" charset="0"/>
              </a:rPr>
              <a:t>Spike Rate Evolution</a:t>
            </a:r>
            <a:endParaRPr lang="fr-FR" sz="1300" dirty="0">
              <a:latin typeface="HelveticaNeue MediumCond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693982" y="4155286"/>
            <a:ext cx="1759934" cy="292388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300" dirty="0" smtClean="0">
                <a:latin typeface="HelveticaNeue MediumCond" pitchFamily="34" charset="0"/>
              </a:rPr>
              <a:t>Inter Spike </a:t>
            </a:r>
            <a:r>
              <a:rPr lang="fr-FR" sz="1300" dirty="0" err="1" smtClean="0">
                <a:latin typeface="HelveticaNeue MediumCond" pitchFamily="34" charset="0"/>
              </a:rPr>
              <a:t>Interval</a:t>
            </a:r>
            <a:endParaRPr lang="fr-FR" sz="1300" dirty="0">
              <a:latin typeface="HelveticaNeue MediumCond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573982" y="4165807"/>
            <a:ext cx="1759934" cy="292388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300" dirty="0" smtClean="0">
                <a:latin typeface="HelveticaNeue MediumCond" pitchFamily="34" charset="0"/>
              </a:rPr>
              <a:t>Unit Template</a:t>
            </a:r>
            <a:endParaRPr lang="fr-FR" sz="1300" dirty="0">
              <a:latin typeface="HelveticaNeue MediumCond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5453916" y="2057499"/>
            <a:ext cx="1759934" cy="292388"/>
          </a:xfrm>
          <a:prstGeom prst="rect">
            <a:avLst/>
          </a:prstGeom>
          <a:solidFill>
            <a:srgbClr val="92D050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300" dirty="0" err="1" smtClean="0">
                <a:latin typeface="HelveticaNeue MediumCond" pitchFamily="34" charset="0"/>
              </a:rPr>
              <a:t>Density</a:t>
            </a:r>
            <a:r>
              <a:rPr lang="fr-FR" sz="1300" dirty="0" smtClean="0">
                <a:latin typeface="HelveticaNeue MediumCond" pitchFamily="34" charset="0"/>
              </a:rPr>
              <a:t> Plot</a:t>
            </a:r>
            <a:endParaRPr lang="fr-FR" sz="1300" dirty="0">
              <a:latin typeface="HelveticaNeue MediumCond" pitchFamily="34" charset="0"/>
            </a:endParaRPr>
          </a:p>
        </p:txBody>
      </p:sp>
      <p:sp>
        <p:nvSpPr>
          <p:cNvPr id="17" name="AutoShape 12" descr="data:image/jpeg;base64,/9j/4AAQSkZJRgABAQAAAQABAAD/2wCEAAkGBxAQDxAOEQ8QDxATEBAPERAVDw8VEBUYFREXFxYSFhMYHSggGholGxUWITEhJSkrLi4uFx8zODMsNygtMisBCgoKDg0OGxAQGi0lHyYwLS8tLS0tLS0tLS0tLS0tLS0vLS0tLS0tLS0tLS0tLS0tLS0tLS0tLS0tLS0tLS0tLf/AABEIAMIBAwMBEQACEQEDEQH/xAAbAAEBAAIDAQAAAAAAAAAAAAAABgQFAQIDB//EADkQAAIBAQMJBAoBBQEBAAAAAAABAgMEBREGEiEiMUFRYXETc4GxMjM0QlKRocHC0XIjYoLh8EMV/8QAGgEBAAMBAQEAAAAAAAAAAAAAAAMEBQIBBv/EACoRAQACAgEEAQQBBAMAAAAAAAABAgMEERIhMTJBE1FhcSIFQoGxkaHR/9oADAMBAAIRAxEAPwD7iAAAAAAAAAAeVpqqEJTfuxb+SPax1TEOb26azKSnlJXezMj/AI4mlGpj+WVO7k+OGNUvq0S/9WuiSO418cfCKdrLP9zLuKfbVc2tWqPRjGDnLCT3p/oj2I6Kc0rCXWn6l+L2n9K9Ga13IAAAAMCfymjGEVVjUnTqNpJRlJKXHFLgt5b1ZmZ6ZjmFHc4rHVE8S0NO9rRHZWn44PzLk4Mc/wBqhGxlj+5k08orQtsoy6xX2OJ1McpY3csKS47e69NykkpKTi0tnIo58UY7cQ0NfN9WnM+WxIVgAAAAAAAAAAAAAAAAAAAABp8p6+ZZ2t82oLzf0RY1a85P0qbl+nFx90YarHAO0JNNSTwaeKZ5Mc9pexMxPMLe5LyVeni9E46JryfRmTnxfTt+G1r5oy1/LZEKwAAAHjarRGnCU5PCKWL/AEdVrNp6YcXvFKzaUHeFtlWqOpLRuS4LcjXxY4x14hh5cs5LdUsYkRgFBkhXwnOn8UVJeBS3K8xEr+hfi01VZntQAAAAAAAAAAAAAAAAAAAABLZXVXKpTpJN5sXNpc/9Jl/Tjis2lmb1ptaKx+06XmeAAMu7La6FVTWzZJcVvIs2OMleJS4cs47RML2jUUoqSeKaTT5MyJiYniW7WYtHMO549AOGBI5TXj2k+xi9SD1ucv8ARo6uLpjqnzLK3M3VbojxDRlxRAAGbc9V069KbxUXPMb3adD0+JDmr1UmE2vaaZK2XqMhuuQAAAAAAAAAAAAAAAADjEDkAB4QssFOdTDGcsE5Pbgl6PQ6m0zER8OIpWLTb5lJ5Q3X2M+0iv6cns+F8Oho62brr0z5hlbWD6duY8S05aVAABTZKW/Q6EnsxlDpvRn7ePv1w0tHL26J/wAKUpNEA11+W7saLaevLVh14+BNgx9d+PhX2Mv06c/KFxNaGIHoAZN32OVaoqcerfBb2R5MkY69UpMWKclumFt/86l2So5qzEtHHH4sePMyfq26ur5bX0a9HRx2ZcVoOErkDjEDkAAAAAAAAAAAAOANVet906Oqtep8K2L+TJ8WvbJ38Qq5tquPtHeWsua9YyqyqV6mEms2CfoJb8OBPmwTFYikdvlX19iJvNsk/r7KeE01immuK2FHw0Ynl2D0A8bZZ41YSpyWKaw6czqlprPVDi9IvXplAWuzSpTlTlti8OvBmxS8XrFoYV6TS01l4nbgA9bNXlTnGpHbF4r9HN6xaJrLqlppaLR8PoNmrqpCM47JJNGLas1niW/S0WiJh6njpEZQ23tazSepDUj195/9wNTWx9NO/mWLt5evJ+IassqwAAtsn7u7Gli/WT1pcuETJ2Mv1LfiG1q4fp07+ZbUgWQDhsDSZQW6koOKq4VotShm6WmuOGwta+K02547KW1lpFeOe/w8bqyjTwhW1XsVT3X14HeXUmO9HGDdie11BGWOlaUUmg7AAAAAAAAAAErfl91M+dGCdNRebKXvPpwRf19evEWt3ZmztW5mleyeZeZ4Bk2O31aLxhNpfDti/AjvirfzCXHmvj9ZUl3ZSQnhGquzl8WOMH+ijk1LV717tDFu1t2t2byMk1ininse4qLsTy7B6nsq7DjBV0tMdEv4vf4MuamTi3RKhu4ua9cfCVNFlgACpyRtmMZUXtjrR6Pb9fMztzHxMX+7T0cnMTSfhs76tfZUZz3+jHqyDDTrvELOxk+njmUGbDDAAG3ybsPa1s5+hDCT5vcvuVdrJ014jzK3qYuu/M+IWaMxsGIGsvG+qVHFY58/hj93uJ8eve/4hWy7VMf5lNXhfVatoxzI/DH7vay9j16U/Ms3LtXyfiGtLCuAbG7L4qUHgteG+Dfk9xBlwVyftYw7Nsf6+y2oVM6MZYNYpPB7dJlTHE8Nms8xy9Dx0AAAAAAAAReVFHNtDfxRUvt9jT1Lc4+Psx92vGTn7tQWlQAAAM27r0q0HqvGO+D9Hw4EOTBS/lNiz3xz28fZW3Ze9OusE82e+D2+HEzsuC2Pz4auHYrkjt5Z1WmpRcWsU0011RFEzE8p5jmOJfPrbZnSqTpv3Xh1W5/I2cd4vXqYGSnRaavA7cAGXdVp7KtCe7HCXR6H/wByIs1OukwlwZOjJFmzystWdUhST0RWc+r2fTzK+nTiJss72Tm0V+zQl1RAAF1cdj7KjGPvPWl1Zj58nXeZbmvj+njiGTbLZClHOnJJbuL5JHFKWvPEJMmStI5tKUvO/wCpVxjDGnDl6T6vd4Gji1a1727yy825a/avaGnLSmAAAHpZ6efOEPilFfNnNp4rMuqV6rRD6NCOCS4LAxH0EdnIegAAAAAAAE3ljR1adTg3F+KxXkXdK3eYZ+/XtFkzKLW1Nb9KaL8TE+GZxx5cHoAAAHMW0002mtKa0NeJ5MckTxPKkufKHZTrvkqm7/L9lDNq/NP+Glg3P7b/APLrlbZvQrrY9ST+sX5nunfzSXm9j8XhOF9nAADtUm5PFvF8TyIiI4h7MzM8y6nrwA2FxWXta8ItasdeXRbvngQbF+jHKfWx9eSI/wAqS976hR1Y4TqcN0er+xRw685O89oaWxtRj7R3lI2q0zqyc5ycn9FyS3I06UrSOKsi97Xnm0vE6cgAAABw2uTtBytUE01mqU2muC0fVorbNuMc8fK1qV5yxz8LYy2yAAAAAAAAAMO9LEq1PM2a0JY9JafpiSYr9FuUWbH9SvT+npXsdOpHNnBSS0LRpXRnNb2rPMS6tjraOJhP3hky1jKjLH+yX2l+y7j3Pi6hl0fmk/4aCtRlB5souL4NFytotHMM+1ZrPFoeZ08AAADNpXhLspUJ61NrV4wa0prlyIbYo64vHlNXNPRNLeP9MImQgAAAAAZtjt7owmoaJzwTnwity5kN8UXtHPiE2PL9OsxXzPyw28dL0vbiTIXAAAByluA3F35PVamEp/0o89M34bvEq5Nqte1e65i072727R/2pLDddGj6MFnfE9MvmUb5r38y0ceDHj8Q5o2JRr1Ky9+EY4c09L8vkeTkmaRT7FcURkm/3ZpGmAAAAAAAAAAAAAxrZYqdaObOKkuO9dGdUvak81lHkxVvHFoSt63DOljKGNSn01l1W80cOzW/a3aWXn1LU717w05aVAAAAAAAAAAAAAAADNu67ald6qwjvm/RX7IcuauOO6bDgtlnt4+6tu256VBYpZ0983t8OBnZc9sn6auHWpj8eWxIVgAAAAAAAAAAAAAAAAAOMANFfFwRqY1KSUZ7XH3ZfplvDszXtbwo7GpFv5U8pSpBxbjJOLTwaa0o0YmJjmGXMTE8S6nrwAAAAAAAAAAAG9ua4HPCpVTjDaobJS68EU821x2r5XtfTm38r+FXSpRilGKUUtCS0Iz5mZnmWpEREcQ7nj0AAAAAAAAAAAAAAAAAAAABrL4uiNeOOiNRLRLjyfImw55xz+FbPr1yx+UXaKEqcnCazZLav1xRq1vFo5hj3pNZ4s8zpyAAOJSwKW1vY8Hbzb7O60mXWMytq/1St56cnafv8PbY+PDuayMAAcpAU9xXFhhVqrW2xg9i5vnyM/Y2ef41aetq8fyv5+yjKTQAAAAAAAAAAAAAAAAAAAAAAAADW3zdca8eFRLVl9nyJsOacc/hX2MEZY/KJq0pQk4STUk8GjWraLRzDFtWazxLoeWtFY5meIecPOU+Bh7f9Umf44fH3/8AE1cf3dDH55nlKHg7RlgX9X+oZMPae9f9fpxakS9E8T6LDnpmr1UlBNZhyTPFRk7c2GFeotO2EeH9z5mfs7HP8KtPU1uP52/woyk0AAAAAAAAAAAAAAAAAAAAAAAAAAcMCZytjRwjLOSraFmra1z4Hdd2MHae/wCFDcx0nv8AKVcsTL2NvJnnm09vt8KlaxDgrOgAAA5TJMeS+O3VSeJeTHPltcn1SlWXaySw0xT9GT3Ys2K/1P6lOme1neDFTr/ku0ctZyAAAAAAAAAAAAAAAAAAAAAAAAAAGqvapatMKFNadtRyj9EQ5ZyeKQhyTk8UhLWm47UlKpOOOCcpSdSLfNlK2DJHeVO2HJ5lqyBCAAAAABm2G6q1eLlTipJPB6yWnxJKYrXjmqSmK145iFHc8LdRwhOn2lPvI50ej4ci3ijNXtMcx+1rFGWvaY7KFFtacgAAAAAAAAAAAAAAAAAAAAAAAAABh3v7PW7ufkR5fSf04yekvnJksoAAAAA9FjkX6mp3n4ov6novavrKhLS0AAAAAAAAAAAAAAAAAAAAAAAAAAAAw739nrd3PyI8vpP6cZPSXzkyWUAAAAAeixyL9TU7z8UX9T0XtX1lQlpaAAAAAAAAAAAAAAAAAAAAAAAAAAAAYd7+z1u7n5EeX0n9OMnpL5yZLKAAAAAPRY5F+pqd5+KL+p6L2r6yoS0tAAAAAAAAAAAAAAAAAAAAAAAAAAAAMO9/Z63dz8iPL6T+nGT0l85MllAAAAAHosci/U1O8/FF/U9F7V9ZUJaWgAAAAAAAAAAAAAAAAAAAAAAAAAAAGHe/s9bu5+RHl9J/TjJ6S+cmSygAAAAD0WORfqanefii/qei9q+sqEtLQAAAAAAAAAAAAAAAAAAAAAAAAAAADDvf2et3c/Ijy+k/pxk9JfOTJZQAAAAB6LHIv1NTvPxRf1PRe1fWVCWloAAAAAAAAAAAAAAAAAAAAAAAAAAABh3v7PW7ufkR5fSf04yekvnJksoAAAAA9FjkX6mp3n4ov6novavrKhLS0AAAAAAAAAAAAAAAAAAAAAAAAAAAAw739nrd3PyI8vpP6cZPSXzkyWU7UqcpNRinKT2JLSexEzPEPYiZ7QqrnyaUcJ18G9qprYv5PeXcWtx3uuYtbjvZm3tcNOssY4U6m5paHyaJMuCt/HlJkwVv48o63WKpRlm1I4cH7r5plC9LUniVC9JpPEsc5crHIv1NTvPxRf1PRe1fWVCWloAAAAAAAAAAAAAAAAAAAAAAAAAAABh3v7PW7ufkcZfSXGT0lE3VdFW0PVWbDfN7PDizNx4bX8eGfjxWv4Wd2XVTs6wisZb5v0n+jRx4q08L+PFWkdmeSJADxtVlhVi4TipR4P7HNqxaOJc2rFo4lH3vk7OljOnjUp7cPfj+1zKOXXmvevhSy681718NrkX6mp3n4ol1PSUur6yoS2tAAAAAAAAAAAAAAAAAAAAAAAAAAAAMa8VjSqL+xnGT1lxk9Zd7PFJRSSSSWCSwWwU8FPD2O3YAAAdJnkvJY1hgozrYJLXT0JL3VpI8fy4pHEyzCVIAAAAAAAAAAAAAA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AutoShape 14" descr="data:image/jpeg;base64,/9j/4AAQSkZJRgABAQAAAQABAAD/2wCEAAkGBxAQDxAOEQ8QDxATEBAPERAVDw8VEBUYFREXFxYSFhMYHSggGholGxUWITEhJSkrLi4uFx8zODMsNygtMisBCgoKDg0OGxAQGi0lHyYwLS8tLS0tLS0tLS0tLS0tLS0vLS0tLS0tLS0tLS0tLS0tLS0tLS0tLS0tLS0tLS0tLf/AABEIAMIBAwMBEQACEQEDEQH/xAAbAAEBAAIDAQAAAAAAAAAAAAAABgQFAQIDB//EADkQAAIBAQMJBAoBBQEBAAAAAAABAgMEBREGEiEiMUFRYXETc4GxMjM0QlKRocHC0XIjYoLh8EMV/8QAGgEBAAMBAQEAAAAAAAAAAAAAAAMEBQIBBv/EACoRAQACAgEEAQQBBAMAAAAAAAABAgMEERIhMTJBE1FhcSIFQoGxkaHR/9oADAMBAAIRAxEAPwD7iAAAAAAAAAAeVpqqEJTfuxb+SPax1TEOb26azKSnlJXezMj/AI4mlGpj+WVO7k+OGNUvq0S/9WuiSO418cfCKdrLP9zLuKfbVc2tWqPRjGDnLCT3p/oj2I6Kc0rCXWn6l+L2n9K9Ga13IAAAAMCfymjGEVVjUnTqNpJRlJKXHFLgt5b1ZmZ6ZjmFHc4rHVE8S0NO9rRHZWn44PzLk4Mc/wBqhGxlj+5k08orQtsoy6xX2OJ1McpY3csKS47e69NykkpKTi0tnIo58UY7cQ0NfN9WnM+WxIVgAAAAAAAAAAAAAAAAAAAABp8p6+ZZ2t82oLzf0RY1a85P0qbl+nFx90YarHAO0JNNSTwaeKZ5Mc9pexMxPMLe5LyVeni9E46JryfRmTnxfTt+G1r5oy1/LZEKwAAAHjarRGnCU5PCKWL/AEdVrNp6YcXvFKzaUHeFtlWqOpLRuS4LcjXxY4x14hh5cs5LdUsYkRgFBkhXwnOn8UVJeBS3K8xEr+hfi01VZntQAAAAAAAAAAAAAAAAAAAABLZXVXKpTpJN5sXNpc/9Jl/Tjis2lmb1ptaKx+06XmeAAMu7La6FVTWzZJcVvIs2OMleJS4cs47RML2jUUoqSeKaTT5MyJiYniW7WYtHMO549AOGBI5TXj2k+xi9SD1ucv8ARo6uLpjqnzLK3M3VbojxDRlxRAAGbc9V069KbxUXPMb3adD0+JDmr1UmE2vaaZK2XqMhuuQAAAAAAAAAAAAAAAADjEDkAB4QssFOdTDGcsE5Pbgl6PQ6m0zER8OIpWLTb5lJ5Q3X2M+0iv6cns+F8Oho62brr0z5hlbWD6duY8S05aVAABTZKW/Q6EnsxlDpvRn7ePv1w0tHL26J/wAKUpNEA11+W7saLaevLVh14+BNgx9d+PhX2Mv06c/KFxNaGIHoAZN32OVaoqcerfBb2R5MkY69UpMWKclumFt/86l2So5qzEtHHH4sePMyfq26ur5bX0a9HRx2ZcVoOErkDjEDkAAAAAAAAAAAAOANVet906Oqtep8K2L+TJ8WvbJ38Qq5tquPtHeWsua9YyqyqV6mEms2CfoJb8OBPmwTFYikdvlX19iJvNsk/r7KeE01immuK2FHw0Ynl2D0A8bZZ41YSpyWKaw6czqlprPVDi9IvXplAWuzSpTlTlti8OvBmxS8XrFoYV6TS01l4nbgA9bNXlTnGpHbF4r9HN6xaJrLqlppaLR8PoNmrqpCM47JJNGLas1niW/S0WiJh6njpEZQ23tazSepDUj195/9wNTWx9NO/mWLt5evJ+IassqwAAtsn7u7Gli/WT1pcuETJ2Mv1LfiG1q4fp07+ZbUgWQDhsDSZQW6koOKq4VotShm6WmuOGwta+K02547KW1lpFeOe/w8bqyjTwhW1XsVT3X14HeXUmO9HGDdie11BGWOlaUUmg7AAAAAAAAAAErfl91M+dGCdNRebKXvPpwRf19evEWt3ZmztW5mleyeZeZ4Bk2O31aLxhNpfDti/AjvirfzCXHmvj9ZUl3ZSQnhGquzl8WOMH+ijk1LV717tDFu1t2t2byMk1ininse4qLsTy7B6nsq7DjBV0tMdEv4vf4MuamTi3RKhu4ua9cfCVNFlgACpyRtmMZUXtjrR6Pb9fMztzHxMX+7T0cnMTSfhs76tfZUZz3+jHqyDDTrvELOxk+njmUGbDDAAG3ybsPa1s5+hDCT5vcvuVdrJ014jzK3qYuu/M+IWaMxsGIGsvG+qVHFY58/hj93uJ8eve/4hWy7VMf5lNXhfVatoxzI/DH7vay9j16U/Ms3LtXyfiGtLCuAbG7L4qUHgteG+Dfk9xBlwVyftYw7Nsf6+y2oVM6MZYNYpPB7dJlTHE8Nms8xy9Dx0AAAAAAAAReVFHNtDfxRUvt9jT1Lc4+Psx92vGTn7tQWlQAAAM27r0q0HqvGO+D9Hw4EOTBS/lNiz3xz28fZW3Ze9OusE82e+D2+HEzsuC2Pz4auHYrkjt5Z1WmpRcWsU0011RFEzE8p5jmOJfPrbZnSqTpv3Xh1W5/I2cd4vXqYGSnRaavA7cAGXdVp7KtCe7HCXR6H/wByIs1OukwlwZOjJFmzystWdUhST0RWc+r2fTzK+nTiJss72Tm0V+zQl1RAAF1cdj7KjGPvPWl1Zj58nXeZbmvj+njiGTbLZClHOnJJbuL5JHFKWvPEJMmStI5tKUvO/wCpVxjDGnDl6T6vd4Gji1a1727yy825a/avaGnLSmAAAHpZ6efOEPilFfNnNp4rMuqV6rRD6NCOCS4LAxH0EdnIegAAAAAAAE3ljR1adTg3F+KxXkXdK3eYZ+/XtFkzKLW1Nb9KaL8TE+GZxx5cHoAAAHMW0002mtKa0NeJ5MckTxPKkufKHZTrvkqm7/L9lDNq/NP+Glg3P7b/APLrlbZvQrrY9ST+sX5nunfzSXm9j8XhOF9nAADtUm5PFvF8TyIiI4h7MzM8y6nrwA2FxWXta8ItasdeXRbvngQbF+jHKfWx9eSI/wAqS976hR1Y4TqcN0er+xRw685O89oaWxtRj7R3lI2q0zqyc5ycn9FyS3I06UrSOKsi97Xnm0vE6cgAAABw2uTtBytUE01mqU2muC0fVorbNuMc8fK1qV5yxz8LYy2yAAAAAAAAAMO9LEq1PM2a0JY9JafpiSYr9FuUWbH9SvT+npXsdOpHNnBSS0LRpXRnNb2rPMS6tjraOJhP3hky1jKjLH+yX2l+y7j3Pi6hl0fmk/4aCtRlB5souL4NFytotHMM+1ZrPFoeZ08AAADNpXhLspUJ61NrV4wa0prlyIbYo64vHlNXNPRNLeP9MImQgAAAAAZtjt7owmoaJzwTnwity5kN8UXtHPiE2PL9OsxXzPyw28dL0vbiTIXAAAByluA3F35PVamEp/0o89M34bvEq5Nqte1e65i072727R/2pLDddGj6MFnfE9MvmUb5r38y0ceDHj8Q5o2JRr1Ky9+EY4c09L8vkeTkmaRT7FcURkm/3ZpGmAAAAAAAAAAAAAxrZYqdaObOKkuO9dGdUvak81lHkxVvHFoSt63DOljKGNSn01l1W80cOzW/a3aWXn1LU717w05aVAAAAAAAAAAAAAAADNu67ald6qwjvm/RX7IcuauOO6bDgtlnt4+6tu256VBYpZ0983t8OBnZc9sn6auHWpj8eWxIVgAAAAAAAAAAAAAAAAAOMANFfFwRqY1KSUZ7XH3ZfplvDszXtbwo7GpFv5U8pSpBxbjJOLTwaa0o0YmJjmGXMTE8S6nrwAAAAAAAAAAAG9ua4HPCpVTjDaobJS68EU821x2r5XtfTm38r+FXSpRilGKUUtCS0Iz5mZnmWpEREcQ7nj0AAAAAAAAAAAAAAAAAAAABrL4uiNeOOiNRLRLjyfImw55xz+FbPr1yx+UXaKEqcnCazZLav1xRq1vFo5hj3pNZ4s8zpyAAOJSwKW1vY8Hbzb7O60mXWMytq/1St56cnafv8PbY+PDuayMAAcpAU9xXFhhVqrW2xg9i5vnyM/Y2ef41aetq8fyv5+yjKTQAAAAAAAAAAAAAAAAAAAAAAAADW3zdca8eFRLVl9nyJsOacc/hX2MEZY/KJq0pQk4STUk8GjWraLRzDFtWazxLoeWtFY5meIecPOU+Bh7f9Umf44fH3/8AE1cf3dDH55nlKHg7RlgX9X+oZMPae9f9fpxakS9E8T6LDnpmr1UlBNZhyTPFRk7c2GFeotO2EeH9z5mfs7HP8KtPU1uP52/woyk0AAAAAAAAAAAAAAAAAAAAAAAAAAcMCZytjRwjLOSraFmra1z4Hdd2MHae/wCFDcx0nv8AKVcsTL2NvJnnm09vt8KlaxDgrOgAAA5TJMeS+O3VSeJeTHPltcn1SlWXaySw0xT9GT3Ys2K/1P6lOme1neDFTr/ku0ctZyAAAAAAAAAAAAAAAAAAAAAAAAAAGqvapatMKFNadtRyj9EQ5ZyeKQhyTk8UhLWm47UlKpOOOCcpSdSLfNlK2DJHeVO2HJ5lqyBCAAAAABm2G6q1eLlTipJPB6yWnxJKYrXjmqSmK145iFHc8LdRwhOn2lPvI50ej4ci3ijNXtMcx+1rFGWvaY7KFFtacgAAAAAAAAAAAAAAAAAAAAAAAAABh3v7PW7ufkR5fSf04yekvnJksoAAAAA9FjkX6mp3n4ov6novavrKhLS0AAAAAAAAAAAAAAAAAAAAAAAAAAAAw739nrd3PyI8vpP6cZPSXzkyWUAAAAAeixyL9TU7z8UX9T0XtX1lQlpaAAAAAAAAAAAAAAAAAAAAAAAAAAAAYd7+z1u7n5EeX0n9OMnpL5yZLKAAAAAPRY5F+pqd5+KL+p6L2r6yoS0tAAAAAAAAAAAAAAAAAAAAAAAAAAAAMO9/Z63dz8iPL6T+nGT0l85MllAAAAAHosci/U1O8/FF/U9F7V9ZUJaWgAAAAAAAAAAAAAAAAAAAAAAAAAAAGHe/s9bu5+RHl9J/TjJ6S+cmSygAAAAD0WORfqanefii/qei9q+sqEtLQAAAAAAAAAAAAAAAAAAAAAAAAAAADDvf2et3c/Ijy+k/pxk9JfOTJZQAAAAB6LHIv1NTvPxRf1PRe1fWVCWloAAAAAAAAAAAAAAAAAAAAAAAAAAABh3v7PW7ufkR5fSf04yekvnJksoAAAAA9FjkX6mp3n4ov6novavrKhLS0AAAAAAAAAAAAAAAAAAAAAAAAAAAAw739nrd3PyI8vpP6cZPSXzkyWU7UqcpNRinKT2JLSexEzPEPYiZ7QqrnyaUcJ18G9qprYv5PeXcWtx3uuYtbjvZm3tcNOssY4U6m5paHyaJMuCt/HlJkwVv48o63WKpRlm1I4cH7r5plC9LUniVC9JpPEsc5crHIv1NTvPxRf1PRe1fWVCWloAAAAAAAAAAAAAAAAAAAAAAAAAAABh3v7PW7ufkcZfSXGT0lE3VdFW0PVWbDfN7PDizNx4bX8eGfjxWv4Wd2XVTs6wisZb5v0n+jRx4q08L+PFWkdmeSJADxtVlhVi4TipR4P7HNqxaOJc2rFo4lH3vk7OljOnjUp7cPfj+1zKOXXmvevhSy681718NrkX6mp3n4ol1PSUur6yoS2tAAAAAAAAAAAAAAAAAAAAAAAAAAAAMa8VjSqL+xnGT1lxk9Zd7PFJRSSSSWCSwWwU8FPD2O3YAAAdJnkvJY1hgozrYJLXT0JL3VpI8fy4pHEyzCVIAAAAAAAAAAAAAA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AutoShape 16" descr="data:image/jpeg;base64,/9j/4AAQSkZJRgABAQAAAQABAAD/2wCEAAkGBxAQDxAOEQ8QDxATEBAPERAVDw8VEBUYFREXFxYSFhMYHSggGholGxUWITEhJSkrLi4uFx8zODMsNygtMisBCgoKDg0OGxAQGi0lHyYwLS8tLS0tLS0tLS0tLS0tLS0vLS0tLS0tLS0tLS0tLS0tLS0tLS0tLS0tLS0tLS0tLf/AABEIAMIBAwMBEQACEQEDEQH/xAAbAAEBAAIDAQAAAAAAAAAAAAAABgQFAQIDB//EADkQAAIBAQMJBAoBBQEBAAAAAAABAgMEBREGEiEiMUFRYXETc4GxMjM0QlKRocHC0XIjYoLh8EMV/8QAGgEBAAMBAQEAAAAAAAAAAAAAAAMEBQIBBv/EACoRAQACAgEEAQQBBAMAAAAAAAABAgMEERIhMTJBE1FhcSIFQoGxkaHR/9oADAMBAAIRAxEAPwD7iAAAAAAAAAAeVpqqEJTfuxb+SPax1TEOb26azKSnlJXezMj/AI4mlGpj+WVO7k+OGNUvq0S/9WuiSO418cfCKdrLP9zLuKfbVc2tWqPRjGDnLCT3p/oj2I6Kc0rCXWn6l+L2n9K9Ga13IAAAAMCfymjGEVVjUnTqNpJRlJKXHFLgt5b1ZmZ6ZjmFHc4rHVE8S0NO9rRHZWn44PzLk4Mc/wBqhGxlj+5k08orQtsoy6xX2OJ1McpY3csKS47e69NykkpKTi0tnIo58UY7cQ0NfN9WnM+WxIVgAAAAAAAAAAAAAAAAAAAABp8p6+ZZ2t82oLzf0RY1a85P0qbl+nFx90YarHAO0JNNSTwaeKZ5Mc9pexMxPMLe5LyVeni9E46JryfRmTnxfTt+G1r5oy1/LZEKwAAAHjarRGnCU5PCKWL/AEdVrNp6YcXvFKzaUHeFtlWqOpLRuS4LcjXxY4x14hh5cs5LdUsYkRgFBkhXwnOn8UVJeBS3K8xEr+hfi01VZntQAAAAAAAAAAAAAAAAAAAABLZXVXKpTpJN5sXNpc/9Jl/Tjis2lmb1ptaKx+06XmeAAMu7La6FVTWzZJcVvIs2OMleJS4cs47RML2jUUoqSeKaTT5MyJiYniW7WYtHMO549AOGBI5TXj2k+xi9SD1ucv8ARo6uLpjqnzLK3M3VbojxDRlxRAAGbc9V069KbxUXPMb3adD0+JDmr1UmE2vaaZK2XqMhuuQAAAAAAAAAAAAAAAADjEDkAB4QssFOdTDGcsE5Pbgl6PQ6m0zER8OIpWLTb5lJ5Q3X2M+0iv6cns+F8Oho62brr0z5hlbWD6duY8S05aVAABTZKW/Q6EnsxlDpvRn7ePv1w0tHL26J/wAKUpNEA11+W7saLaevLVh14+BNgx9d+PhX2Mv06c/KFxNaGIHoAZN32OVaoqcerfBb2R5MkY69UpMWKclumFt/86l2So5qzEtHHH4sePMyfq26ur5bX0a9HRx2ZcVoOErkDjEDkAAAAAAAAAAAAOANVet906Oqtep8K2L+TJ8WvbJ38Qq5tquPtHeWsua9YyqyqV6mEms2CfoJb8OBPmwTFYikdvlX19iJvNsk/r7KeE01immuK2FHw0Ynl2D0A8bZZ41YSpyWKaw6czqlprPVDi9IvXplAWuzSpTlTlti8OvBmxS8XrFoYV6TS01l4nbgA9bNXlTnGpHbF4r9HN6xaJrLqlppaLR8PoNmrqpCM47JJNGLas1niW/S0WiJh6njpEZQ23tazSepDUj195/9wNTWx9NO/mWLt5evJ+IassqwAAtsn7u7Gli/WT1pcuETJ2Mv1LfiG1q4fp07+ZbUgWQDhsDSZQW6koOKq4VotShm6WmuOGwta+K02547KW1lpFeOe/w8bqyjTwhW1XsVT3X14HeXUmO9HGDdie11BGWOlaUUmg7AAAAAAAAAAErfl91M+dGCdNRebKXvPpwRf19evEWt3ZmztW5mleyeZeZ4Bk2O31aLxhNpfDti/AjvirfzCXHmvj9ZUl3ZSQnhGquzl8WOMH+ijk1LV717tDFu1t2t2byMk1ininse4qLsTy7B6nsq7DjBV0tMdEv4vf4MuamTi3RKhu4ua9cfCVNFlgACpyRtmMZUXtjrR6Pb9fMztzHxMX+7T0cnMTSfhs76tfZUZz3+jHqyDDTrvELOxk+njmUGbDDAAG3ybsPa1s5+hDCT5vcvuVdrJ014jzK3qYuu/M+IWaMxsGIGsvG+qVHFY58/hj93uJ8eve/4hWy7VMf5lNXhfVatoxzI/DH7vay9j16U/Ms3LtXyfiGtLCuAbG7L4qUHgteG+Dfk9xBlwVyftYw7Nsf6+y2oVM6MZYNYpPB7dJlTHE8Nms8xy9Dx0AAAAAAAAReVFHNtDfxRUvt9jT1Lc4+Psx92vGTn7tQWlQAAAM27r0q0HqvGO+D9Hw4EOTBS/lNiz3xz28fZW3Ze9OusE82e+D2+HEzsuC2Pz4auHYrkjt5Z1WmpRcWsU0011RFEzE8p5jmOJfPrbZnSqTpv3Xh1W5/I2cd4vXqYGSnRaavA7cAGXdVp7KtCe7HCXR6H/wByIs1OukwlwZOjJFmzystWdUhST0RWc+r2fTzK+nTiJss72Tm0V+zQl1RAAF1cdj7KjGPvPWl1Zj58nXeZbmvj+njiGTbLZClHOnJJbuL5JHFKWvPEJMmStI5tKUvO/wCpVxjDGnDl6T6vd4Gji1a1727yy825a/avaGnLSmAAAHpZ6efOEPilFfNnNp4rMuqV6rRD6NCOCS4LAxH0EdnIegAAAAAAAE3ljR1adTg3F+KxXkXdK3eYZ+/XtFkzKLW1Nb9KaL8TE+GZxx5cHoAAAHMW0002mtKa0NeJ5MckTxPKkufKHZTrvkqm7/L9lDNq/NP+Glg3P7b/APLrlbZvQrrY9ST+sX5nunfzSXm9j8XhOF9nAADtUm5PFvF8TyIiI4h7MzM8y6nrwA2FxWXta8ItasdeXRbvngQbF+jHKfWx9eSI/wAqS976hR1Y4TqcN0er+xRw685O89oaWxtRj7R3lI2q0zqyc5ycn9FyS3I06UrSOKsi97Xnm0vE6cgAAABw2uTtBytUE01mqU2muC0fVorbNuMc8fK1qV5yxz8LYy2yAAAAAAAAAMO9LEq1PM2a0JY9JafpiSYr9FuUWbH9SvT+npXsdOpHNnBSS0LRpXRnNb2rPMS6tjraOJhP3hky1jKjLH+yX2l+y7j3Pi6hl0fmk/4aCtRlB5souL4NFytotHMM+1ZrPFoeZ08AAADNpXhLspUJ61NrV4wa0prlyIbYo64vHlNXNPRNLeP9MImQgAAAAAZtjt7owmoaJzwTnwity5kN8UXtHPiE2PL9OsxXzPyw28dL0vbiTIXAAAByluA3F35PVamEp/0o89M34bvEq5Nqte1e65i072727R/2pLDddGj6MFnfE9MvmUb5r38y0ceDHj8Q5o2JRr1Ky9+EY4c09L8vkeTkmaRT7FcURkm/3ZpGmAAAAAAAAAAAAAxrZYqdaObOKkuO9dGdUvak81lHkxVvHFoSt63DOljKGNSn01l1W80cOzW/a3aWXn1LU717w05aVAAAAAAAAAAAAAAADNu67ald6qwjvm/RX7IcuauOO6bDgtlnt4+6tu256VBYpZ0983t8OBnZc9sn6auHWpj8eWxIVgAAAAAAAAAAAAAAAAAOMANFfFwRqY1KSUZ7XH3ZfplvDszXtbwo7GpFv5U8pSpBxbjJOLTwaa0o0YmJjmGXMTE8S6nrwAAAAAAAAAAAG9ua4HPCpVTjDaobJS68EU821x2r5XtfTm38r+FXSpRilGKUUtCS0Iz5mZnmWpEREcQ7nj0AAAAAAAAAAAAAAAAAAAABrL4uiNeOOiNRLRLjyfImw55xz+FbPr1yx+UXaKEqcnCazZLav1xRq1vFo5hj3pNZ4s8zpyAAOJSwKW1vY8Hbzb7O60mXWMytq/1St56cnafv8PbY+PDuayMAAcpAU9xXFhhVqrW2xg9i5vnyM/Y2ef41aetq8fyv5+yjKTQAAAAAAAAAAAAAAAAAAAAAAAADW3zdca8eFRLVl9nyJsOacc/hX2MEZY/KJq0pQk4STUk8GjWraLRzDFtWazxLoeWtFY5meIecPOU+Bh7f9Umf44fH3/8AE1cf3dDH55nlKHg7RlgX9X+oZMPae9f9fpxakS9E8T6LDnpmr1UlBNZhyTPFRk7c2GFeotO2EeH9z5mfs7HP8KtPU1uP52/woyk0AAAAAAAAAAAAAAAAAAAAAAAAAAcMCZytjRwjLOSraFmra1z4Hdd2MHae/wCFDcx0nv8AKVcsTL2NvJnnm09vt8KlaxDgrOgAAA5TJMeS+O3VSeJeTHPltcn1SlWXaySw0xT9GT3Ys2K/1P6lOme1neDFTr/ku0ctZyAAAAAAAAAAAAAAAAAAAAAAAAAAGqvapatMKFNadtRyj9EQ5ZyeKQhyTk8UhLWm47UlKpOOOCcpSdSLfNlK2DJHeVO2HJ5lqyBCAAAAABm2G6q1eLlTipJPB6yWnxJKYrXjmqSmK145iFHc8LdRwhOn2lPvI50ej4ci3ijNXtMcx+1rFGWvaY7KFFtacgAAAAAAAAAAAAAAAAAAAAAAAAABh3v7PW7ufkR5fSf04yekvnJksoAAAAA9FjkX6mp3n4ov6novavrKhLS0AAAAAAAAAAAAAAAAAAAAAAAAAAAAw739nrd3PyI8vpP6cZPSXzkyWUAAAAAeixyL9TU7z8UX9T0XtX1lQlpaAAAAAAAAAAAAAAAAAAAAAAAAAAAAYd7+z1u7n5EeX0n9OMnpL5yZLKAAAAAPRY5F+pqd5+KL+p6L2r6yoS0tAAAAAAAAAAAAAAAAAAAAAAAAAAAAMO9/Z63dz8iPL6T+nGT0l85MllAAAAAHosci/U1O8/FF/U9F7V9ZUJaWgAAAAAAAAAAAAAAAAAAAAAAAAAAAGHe/s9bu5+RHl9J/TjJ6S+cmSygAAAAD0WORfqanefii/qei9q+sqEtLQAAAAAAAAAAAAAAAAAAAAAAAAAAADDvf2et3c/Ijy+k/pxk9JfOTJZQAAAAB6LHIv1NTvPxRf1PRe1fWVCWloAAAAAAAAAAAAAAAAAAAAAAAAAAABh3v7PW7ufkR5fSf04yekvnJksoAAAAA9FjkX6mp3n4ov6novavrKhLS0AAAAAAAAAAAAAAAAAAAAAAAAAAAAw739nrd3PyI8vpP6cZPSXzkyWU7UqcpNRinKT2JLSexEzPEPYiZ7QqrnyaUcJ18G9qprYv5PeXcWtx3uuYtbjvZm3tcNOssY4U6m5paHyaJMuCt/HlJkwVv48o63WKpRlm1I4cH7r5plC9LUniVC9JpPEsc5crHIv1NTvPxRf1PRe1fWVCWloAAAAAAAAAAAAAAAAAAAAAAAAAAABh3v7PW7ufkcZfSXGT0lE3VdFW0PVWbDfN7PDizNx4bX8eGfjxWv4Wd2XVTs6wisZb5v0n+jRx4q08L+PFWkdmeSJADxtVlhVi4TipR4P7HNqxaOJc2rFo4lH3vk7OljOnjUp7cPfj+1zKOXXmvevhSy681718NrkX6mp3n4ol1PSUur6yoS2tAAAAAAAAAAAAAAAAAAAAAAAAAAAAMa8VjSqL+xnGT1lxk9Zd7PFJRSSSSWCSwWwU8FPD2O3YAAAdJnkvJY1hgozrYJLXT0JL3VpI8fy4pHEyzCVIAAAAAAAAAAAAAA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AutoShape 18" descr="data:image/jpeg;base64,/9j/4AAQSkZJRgABAQAAAQABAAD/2wCEAAkGBxAQDxAOEQ8QDxATEBAPERAVDw8VEBUYFREXFxYSFhMYHSggGholGxUWITEhJSkrLi4uFx8zODMsNygtMisBCgoKDg0OGxAQGi0lHyYwLS8tLS0tLS0tLS0tLS0tLS0vLS0tLS0tLS0tLS0tLS0tLS0tLS0tLS0tLS0tLS0tLf/AABEIAMIBAwMBEQACEQEDEQH/xAAbAAEBAAIDAQAAAAAAAAAAAAAABgQFAQIDB//EADkQAAIBAQMJBAoBBQEBAAAAAAABAgMEBREGEiEiMUFRYXETc4GxMjM0QlKRocHC0XIjYoLh8EMV/8QAGgEBAAMBAQEAAAAAAAAAAAAAAAMEBQIBBv/EACoRAQACAgEEAQQBBAMAAAAAAAABAgMEERIhMTJBE1FhcSIFQoGxkaHR/9oADAMBAAIRAxEAPwD7iAAAAAAAAAAeVpqqEJTfuxb+SPax1TEOb26azKSnlJXezMj/AI4mlGpj+WVO7k+OGNUvq0S/9WuiSO418cfCKdrLP9zLuKfbVc2tWqPRjGDnLCT3p/oj2I6Kc0rCXWn6l+L2n9K9Ga13IAAAAMCfymjGEVVjUnTqNpJRlJKXHFLgt5b1ZmZ6ZjmFHc4rHVE8S0NO9rRHZWn44PzLk4Mc/wBqhGxlj+5k08orQtsoy6xX2OJ1McpY3csKS47e69NykkpKTi0tnIo58UY7cQ0NfN9WnM+WxIVgAAAAAAAAAAAAAAAAAAAABp8p6+ZZ2t82oLzf0RY1a85P0qbl+nFx90YarHAO0JNNSTwaeKZ5Mc9pexMxPMLe5LyVeni9E46JryfRmTnxfTt+G1r5oy1/LZEKwAAAHjarRGnCU5PCKWL/AEdVrNp6YcXvFKzaUHeFtlWqOpLRuS4LcjXxY4x14hh5cs5LdUsYkRgFBkhXwnOn8UVJeBS3K8xEr+hfi01VZntQAAAAAAAAAAAAAAAAAAAABLZXVXKpTpJN5sXNpc/9Jl/Tjis2lmb1ptaKx+06XmeAAMu7La6FVTWzZJcVvIs2OMleJS4cs47RML2jUUoqSeKaTT5MyJiYniW7WYtHMO549AOGBI5TXj2k+xi9SD1ucv8ARo6uLpjqnzLK3M3VbojxDRlxRAAGbc9V069KbxUXPMb3adD0+JDmr1UmE2vaaZK2XqMhuuQAAAAAAAAAAAAAAAADjEDkAB4QssFOdTDGcsE5Pbgl6PQ6m0zER8OIpWLTb5lJ5Q3X2M+0iv6cns+F8Oho62brr0z5hlbWD6duY8S05aVAABTZKW/Q6EnsxlDpvRn7ePv1w0tHL26J/wAKUpNEA11+W7saLaevLVh14+BNgx9d+PhX2Mv06c/KFxNaGIHoAZN32OVaoqcerfBb2R5MkY69UpMWKclumFt/86l2So5qzEtHHH4sePMyfq26ur5bX0a9HRx2ZcVoOErkDjEDkAAAAAAAAAAAAOANVet906Oqtep8K2L+TJ8WvbJ38Qq5tquPtHeWsua9YyqyqV6mEms2CfoJb8OBPmwTFYikdvlX19iJvNsk/r7KeE01immuK2FHw0Ynl2D0A8bZZ41YSpyWKaw6czqlprPVDi9IvXplAWuzSpTlTlti8OvBmxS8XrFoYV6TS01l4nbgA9bNXlTnGpHbF4r9HN6xaJrLqlppaLR8PoNmrqpCM47JJNGLas1niW/S0WiJh6njpEZQ23tazSepDUj195/9wNTWx9NO/mWLt5evJ+IassqwAAtsn7u7Gli/WT1pcuETJ2Mv1LfiG1q4fp07+ZbUgWQDhsDSZQW6koOKq4VotShm6WmuOGwta+K02547KW1lpFeOe/w8bqyjTwhW1XsVT3X14HeXUmO9HGDdie11BGWOlaUUmg7AAAAAAAAAAErfl91M+dGCdNRebKXvPpwRf19evEWt3ZmztW5mleyeZeZ4Bk2O31aLxhNpfDti/AjvirfzCXHmvj9ZUl3ZSQnhGquzl8WOMH+ijk1LV717tDFu1t2t2byMk1ininse4qLsTy7B6nsq7DjBV0tMdEv4vf4MuamTi3RKhu4ua9cfCVNFlgACpyRtmMZUXtjrR6Pb9fMztzHxMX+7T0cnMTSfhs76tfZUZz3+jHqyDDTrvELOxk+njmUGbDDAAG3ybsPa1s5+hDCT5vcvuVdrJ014jzK3qYuu/M+IWaMxsGIGsvG+qVHFY58/hj93uJ8eve/4hWy7VMf5lNXhfVatoxzI/DH7vay9j16U/Ms3LtXyfiGtLCuAbG7L4qUHgteG+Dfk9xBlwVyftYw7Nsf6+y2oVM6MZYNYpPB7dJlTHE8Nms8xy9Dx0AAAAAAAAReVFHNtDfxRUvt9jT1Lc4+Psx92vGTn7tQWlQAAAM27r0q0HqvGO+D9Hw4EOTBS/lNiz3xz28fZW3Ze9OusE82e+D2+HEzsuC2Pz4auHYrkjt5Z1WmpRcWsU0011RFEzE8p5jmOJfPrbZnSqTpv3Xh1W5/I2cd4vXqYGSnRaavA7cAGXdVp7KtCe7HCXR6H/wByIs1OukwlwZOjJFmzystWdUhST0RWc+r2fTzK+nTiJss72Tm0V+zQl1RAAF1cdj7KjGPvPWl1Zj58nXeZbmvj+njiGTbLZClHOnJJbuL5JHFKWvPEJMmStI5tKUvO/wCpVxjDGnDl6T6vd4Gji1a1727yy825a/avaGnLSmAAAHpZ6efOEPilFfNnNp4rMuqV6rRD6NCOCS4LAxH0EdnIegAAAAAAAE3ljR1adTg3F+KxXkXdK3eYZ+/XtFkzKLW1Nb9KaL8TE+GZxx5cHoAAAHMW0002mtKa0NeJ5MckTxPKkufKHZTrvkqm7/L9lDNq/NP+Glg3P7b/APLrlbZvQrrY9ST+sX5nunfzSXm9j8XhOF9nAADtUm5PFvF8TyIiI4h7MzM8y6nrwA2FxWXta8ItasdeXRbvngQbF+jHKfWx9eSI/wAqS976hR1Y4TqcN0er+xRw685O89oaWxtRj7R3lI2q0zqyc5ycn9FyS3I06UrSOKsi97Xnm0vE6cgAAABw2uTtBytUE01mqU2muC0fVorbNuMc8fK1qV5yxz8LYy2yAAAAAAAAAMO9LEq1PM2a0JY9JafpiSYr9FuUWbH9SvT+npXsdOpHNnBSS0LRpXRnNb2rPMS6tjraOJhP3hky1jKjLH+yX2l+y7j3Pi6hl0fmk/4aCtRlB5souL4NFytotHMM+1ZrPFoeZ08AAADNpXhLspUJ61NrV4wa0prlyIbYo64vHlNXNPRNLeP9MImQgAAAAAZtjt7owmoaJzwTnwity5kN8UXtHPiE2PL9OsxXzPyw28dL0vbiTIXAAAByluA3F35PVamEp/0o89M34bvEq5Nqte1e65i072727R/2pLDddGj6MFnfE9MvmUb5r38y0ceDHj8Q5o2JRr1Ky9+EY4c09L8vkeTkmaRT7FcURkm/3ZpGmAAAAAAAAAAAAAxrZYqdaObOKkuO9dGdUvak81lHkxVvHFoSt63DOljKGNSn01l1W80cOzW/a3aWXn1LU717w05aVAAAAAAAAAAAAAAADNu67ald6qwjvm/RX7IcuauOO6bDgtlnt4+6tu256VBYpZ0983t8OBnZc9sn6auHWpj8eWxIVgAAAAAAAAAAAAAAAAAOMANFfFwRqY1KSUZ7XH3ZfplvDszXtbwo7GpFv5U8pSpBxbjJOLTwaa0o0YmJjmGXMTE8S6nrwAAAAAAAAAAAG9ua4HPCpVTjDaobJS68EU821x2r5XtfTm38r+FXSpRilGKUUtCS0Iz5mZnmWpEREcQ7nj0AAAAAAAAAAAAAAAAAAAABrL4uiNeOOiNRLRLjyfImw55xz+FbPr1yx+UXaKEqcnCazZLav1xRq1vFo5hj3pNZ4s8zpyAAOJSwKW1vY8Hbzb7O60mXWMytq/1St56cnafv8PbY+PDuayMAAcpAU9xXFhhVqrW2xg9i5vnyM/Y2ef41aetq8fyv5+yjKTQAAAAAAAAAAAAAAAAAAAAAAAADW3zdca8eFRLVl9nyJsOacc/hX2MEZY/KJq0pQk4STUk8GjWraLRzDFtWazxLoeWtFY5meIecPOU+Bh7f9Umf44fH3/8AE1cf3dDH55nlKHg7RlgX9X+oZMPae9f9fpxakS9E8T6LDnpmr1UlBNZhyTPFRk7c2GFeotO2EeH9z5mfs7HP8KtPU1uP52/woyk0AAAAAAAAAAAAAAAAAAAAAAAAAAcMCZytjRwjLOSraFmra1z4Hdd2MHae/wCFDcx0nv8AKVcsTL2NvJnnm09vt8KlaxDgrOgAAA5TJMeS+O3VSeJeTHPltcn1SlWXaySw0xT9GT3Ys2K/1P6lOme1neDFTr/ku0ctZyAAAAAAAAAAAAAAAAAAAAAAAAAAGqvapatMKFNadtRyj9EQ5ZyeKQhyTk8UhLWm47UlKpOOOCcpSdSLfNlK2DJHeVO2HJ5lqyBCAAAAABm2G6q1eLlTipJPB6yWnxJKYrXjmqSmK145iFHc8LdRwhOn2lPvI50ej4ci3ijNXtMcx+1rFGWvaY7KFFtacgAAAAAAAAAAAAAAAAAAAAAAAAABh3v7PW7ufkR5fSf04yekvnJksoAAAAA9FjkX6mp3n4ov6novavrKhLS0AAAAAAAAAAAAAAAAAAAAAAAAAAAAw739nrd3PyI8vpP6cZPSXzkyWUAAAAAeixyL9TU7z8UX9T0XtX1lQlpaAAAAAAAAAAAAAAAAAAAAAAAAAAAAYd7+z1u7n5EeX0n9OMnpL5yZLKAAAAAPRY5F+pqd5+KL+p6L2r6yoS0tAAAAAAAAAAAAAAAAAAAAAAAAAAAAMO9/Z63dz8iPL6T+nGT0l85MllAAAAAHosci/U1O8/FF/U9F7V9ZUJaWgAAAAAAAAAAAAAAAAAAAAAAAAAAAGHe/s9bu5+RHl9J/TjJ6S+cmSygAAAAD0WORfqanefii/qei9q+sqEtLQAAAAAAAAAAAAAAAAAAAAAAAAAAADDvf2et3c/Ijy+k/pxk9JfOTJZQAAAAB6LHIv1NTvPxRf1PRe1fWVCWloAAAAAAAAAAAAAAAAAAAAAAAAAAABh3v7PW7ufkR5fSf04yekvnJksoAAAAA9FjkX6mp3n4ov6novavrKhLS0AAAAAAAAAAAAAAAAAAAAAAAAAAAAw739nrd3PyI8vpP6cZPSXzkyWU7UqcpNRinKT2JLSexEzPEPYiZ7QqrnyaUcJ18G9qprYv5PeXcWtx3uuYtbjvZm3tcNOssY4U6m5paHyaJMuCt/HlJkwVv48o63WKpRlm1I4cH7r5plC9LUniVC9JpPEsc5crHIv1NTvPxRf1PRe1fWVCWloAAAAAAAAAAAAAAAAAAAAAAAAAAABh3v7PW7ufkcZfSXGT0lE3VdFW0PVWbDfN7PDizNx4bX8eGfjxWv4Wd2XVTs6wisZb5v0n+jRx4q08L+PFWkdmeSJADxtVlhVi4TipR4P7HNqxaOJc2rFo4lH3vk7OljOnjUp7cPfj+1zKOXXmvevhSy681718NrkX6mp3n4ol1PSUur6yoS2tAAAAAAAAAAAAAAAAAAAAAAAAAAAAMa8VjSqL+xnGT1lxk9Zd7PFJRSSSSWCSwWwU8FPD2O3YAAAdJnkvJY1hgozrYJLXT0JL3VpI8fy4pHEyzCVIAAAAAAAAAAAAAA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43" name="Picture 19" descr="C:\Users\deudon\Desktop\index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133949" y="980728"/>
            <a:ext cx="2466975" cy="85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01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3779912" y="5949280"/>
            <a:ext cx="1296144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500" dirty="0" err="1" smtClean="0">
                <a:latin typeface="Helvetica Neue" panose="02000A03050000090004" pitchFamily="2" charset="0"/>
              </a:rPr>
              <a:t>NeoAll</a:t>
            </a:r>
            <a:endParaRPr lang="fr-FR" sz="2500" dirty="0">
              <a:latin typeface="Helvetica Neue" panose="02000A03050000090004" pitchFamily="2" charset="0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1475656" y="2673875"/>
            <a:ext cx="2880000" cy="2180175"/>
            <a:chOff x="1150585" y="2673875"/>
            <a:chExt cx="2880000" cy="2180175"/>
          </a:xfrm>
        </p:grpSpPr>
        <p:pic>
          <p:nvPicPr>
            <p:cNvPr id="1032" name="Picture 8" descr="file:///C:/Users/deudon/Desktop/SpikeSorting/_Scripts/_Python/pySpikeAnalysis/doc/_build/html/_images/sphx_glr_plot_neoAll_ex2_00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585" y="2694050"/>
              <a:ext cx="288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/>
            <p:cNvSpPr txBox="1"/>
            <p:nvPr/>
          </p:nvSpPr>
          <p:spPr>
            <a:xfrm>
              <a:off x="1710618" y="2673875"/>
              <a:ext cx="1759934" cy="292388"/>
            </a:xfrm>
            <a:prstGeom prst="rect">
              <a:avLst/>
            </a:prstGeom>
            <a:solidFill>
              <a:srgbClr val="92D050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dirty="0" smtClean="0">
                  <a:latin typeface="HelveticaNeue MediumCond" pitchFamily="34" charset="0"/>
                </a:rPr>
                <a:t>Cross </a:t>
              </a:r>
              <a:r>
                <a:rPr lang="fr-FR" sz="1300" dirty="0" err="1" smtClean="0">
                  <a:latin typeface="HelveticaNeue MediumCond" pitchFamily="34" charset="0"/>
                </a:rPr>
                <a:t>Correlogram</a:t>
              </a:r>
              <a:endParaRPr lang="fr-FR" sz="1300" dirty="0">
                <a:latin typeface="HelveticaNeue MediumCond" pitchFamily="34" charset="0"/>
              </a:endParaRPr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4572000" y="2660530"/>
            <a:ext cx="2880000" cy="2204499"/>
            <a:chOff x="4714753" y="2660530"/>
            <a:chExt cx="2880000" cy="2204499"/>
          </a:xfrm>
        </p:grpSpPr>
        <p:pic>
          <p:nvPicPr>
            <p:cNvPr id="1034" name="Picture 10" descr="file:///C:/Users/deudon/Desktop/SpikeSorting/_Scripts/_Python/pySpikeAnalysis/doc/_build/html/_images/sphx_glr_plot_neoAll_ex3_00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753" y="2705029"/>
              <a:ext cx="288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ZoneTexte 24"/>
            <p:cNvSpPr txBox="1"/>
            <p:nvPr/>
          </p:nvSpPr>
          <p:spPr>
            <a:xfrm>
              <a:off x="5277909" y="2660530"/>
              <a:ext cx="1759934" cy="292388"/>
            </a:xfrm>
            <a:prstGeom prst="rect">
              <a:avLst/>
            </a:prstGeom>
            <a:solidFill>
              <a:srgbClr val="92D050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dirty="0" err="1" smtClean="0">
                  <a:latin typeface="HelveticaNeue MediumCond" pitchFamily="34" charset="0"/>
                </a:rPr>
                <a:t>Density</a:t>
              </a:r>
              <a:r>
                <a:rPr lang="fr-FR" sz="1300" dirty="0" smtClean="0">
                  <a:latin typeface="HelveticaNeue MediumCond" pitchFamily="34" charset="0"/>
                </a:rPr>
                <a:t> Plot</a:t>
              </a:r>
              <a:endParaRPr lang="fr-FR" sz="1300" dirty="0">
                <a:latin typeface="HelveticaNeue MediumCond" pitchFamily="34" charset="0"/>
              </a:endParaRP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67557" y="7937"/>
            <a:ext cx="8550745" cy="2419567"/>
            <a:chOff x="67557" y="7937"/>
            <a:chExt cx="8550745" cy="2419567"/>
          </a:xfrm>
        </p:grpSpPr>
        <p:pic>
          <p:nvPicPr>
            <p:cNvPr id="1026" name="Picture 2" descr="file:///C:/Users/deudon/Desktop/SpikeSorting/_Scripts/_Python/pySpikeAnalysis/doc/_build/html/_images/sphx_glr_plot_NeoAll_ex1_00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57" y="267504"/>
              <a:ext cx="288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Groupe 1"/>
            <p:cNvGrpSpPr/>
            <p:nvPr/>
          </p:nvGrpSpPr>
          <p:grpSpPr>
            <a:xfrm>
              <a:off x="612775" y="195469"/>
              <a:ext cx="8005527" cy="2232035"/>
              <a:chOff x="888422" y="4149080"/>
              <a:chExt cx="8005527" cy="2232035"/>
            </a:xfrm>
          </p:grpSpPr>
          <p:pic>
            <p:nvPicPr>
              <p:cNvPr id="1028" name="Picture 4" descr="file:///C:/Users/deudon/Desktop/SpikeSorting/_Scripts/_Python/pySpikeAnalysis/doc/_build/html/_images/sphx_glr_plot_NeoAll_ex1_002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3949" y="4221115"/>
                <a:ext cx="2880000" cy="21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file:///C:/Users/deudon/Desktop/SpikeSorting/_Scripts/_Python/pySpikeAnalysis/doc/_build/html/_images/sphx_glr_plot_NeoAll_ex1_003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3949" y="4221115"/>
                <a:ext cx="2880000" cy="21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ZoneTexte 20"/>
              <p:cNvSpPr txBox="1"/>
              <p:nvPr/>
            </p:nvSpPr>
            <p:spPr>
              <a:xfrm>
                <a:off x="888422" y="4149080"/>
                <a:ext cx="1759934" cy="292388"/>
              </a:xfrm>
              <a:prstGeom prst="rect">
                <a:avLst/>
              </a:prstGeom>
              <a:solidFill>
                <a:srgbClr val="92D050">
                  <a:alpha val="50196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300" dirty="0" smtClean="0">
                    <a:latin typeface="HelveticaNeue MediumCond" pitchFamily="34" charset="0"/>
                  </a:rPr>
                  <a:t>Spike Rate Evolution</a:t>
                </a:r>
                <a:endParaRPr lang="fr-FR" sz="1300" dirty="0">
                  <a:latin typeface="HelveticaNeue MediumCond" pitchFamily="34" charset="0"/>
                </a:endParaRPr>
              </a:p>
            </p:txBody>
          </p:sp>
          <p:sp>
            <p:nvSpPr>
              <p:cNvPr id="22" name="ZoneTexte 21"/>
              <p:cNvSpPr txBox="1"/>
              <p:nvPr/>
            </p:nvSpPr>
            <p:spPr>
              <a:xfrm>
                <a:off x="3693982" y="4155286"/>
                <a:ext cx="1759934" cy="292388"/>
              </a:xfrm>
              <a:prstGeom prst="rect">
                <a:avLst/>
              </a:prstGeom>
              <a:solidFill>
                <a:srgbClr val="92D050">
                  <a:alpha val="50196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300" dirty="0" smtClean="0">
                    <a:latin typeface="HelveticaNeue MediumCond" pitchFamily="34" charset="0"/>
                  </a:rPr>
                  <a:t>Inter Spike </a:t>
                </a:r>
                <a:r>
                  <a:rPr lang="fr-FR" sz="1300" dirty="0" err="1" smtClean="0">
                    <a:latin typeface="HelveticaNeue MediumCond" pitchFamily="34" charset="0"/>
                  </a:rPr>
                  <a:t>Interval</a:t>
                </a:r>
                <a:endParaRPr lang="fr-FR" sz="1300" dirty="0">
                  <a:latin typeface="HelveticaNeue MediumCond" pitchFamily="34" charset="0"/>
                </a:endParaRPr>
              </a:p>
            </p:txBody>
          </p:sp>
          <p:sp>
            <p:nvSpPr>
              <p:cNvPr id="23" name="ZoneTexte 22"/>
              <p:cNvSpPr txBox="1"/>
              <p:nvPr/>
            </p:nvSpPr>
            <p:spPr>
              <a:xfrm>
                <a:off x="6573982" y="4165807"/>
                <a:ext cx="1759934" cy="292388"/>
              </a:xfrm>
              <a:prstGeom prst="rect">
                <a:avLst/>
              </a:prstGeom>
              <a:solidFill>
                <a:srgbClr val="92D050">
                  <a:alpha val="50196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300" dirty="0" smtClean="0">
                    <a:latin typeface="HelveticaNeue MediumCond" pitchFamily="34" charset="0"/>
                  </a:rPr>
                  <a:t>Unit Template</a:t>
                </a:r>
                <a:endParaRPr lang="fr-FR" sz="1300" dirty="0">
                  <a:latin typeface="HelveticaNeue MediumCond" pitchFamily="34" charset="0"/>
                </a:endParaRPr>
              </a:p>
            </p:txBody>
          </p:sp>
        </p:grpSp>
        <p:sp>
          <p:nvSpPr>
            <p:cNvPr id="18" name="AutoShape 14" descr="data:image/jpeg;base64,/9j/4AAQSkZJRgABAQAAAQABAAD/2wCEAAkGBxAQDxAOEQ8QDxATEBAPERAVDw8VEBUYFREXFxYSFhMYHSggGholGxUWITEhJSkrLi4uFx8zODMsNygtMisBCgoKDg0OGxAQGi0lHyYwLS8tLS0tLS0tLS0tLS0tLS0vLS0tLS0tLS0tLS0tLS0tLS0tLS0tLS0tLS0tLS0tLf/AABEIAMIBAwMBEQACEQEDEQH/xAAbAAEBAAIDAQAAAAAAAAAAAAAABgQFAQIDB//EADkQAAIBAQMJBAoBBQEBAAAAAAABAgMEBREGEiEiMUFRYXETc4GxMjM0QlKRocHC0XIjYoLh8EMV/8QAGgEBAAMBAQEAAAAAAAAAAAAAAAMEBQIBBv/EACoRAQACAgEEAQQBBAMAAAAAAAABAgMEERIhMTJBE1FhcSIFQoGxkaHR/9oADAMBAAIRAxEAPwD7iAAAAAAAAAAeVpqqEJTfuxb+SPax1TEOb26azKSnlJXezMj/AI4mlGpj+WVO7k+OGNUvq0S/9WuiSO418cfCKdrLP9zLuKfbVc2tWqPRjGDnLCT3p/oj2I6Kc0rCXWn6l+L2n9K9Ga13IAAAAMCfymjGEVVjUnTqNpJRlJKXHFLgt5b1ZmZ6ZjmFHc4rHVE8S0NO9rRHZWn44PzLk4Mc/wBqhGxlj+5k08orQtsoy6xX2OJ1McpY3csKS47e69NykkpKTi0tnIo58UY7cQ0NfN9WnM+WxIVgAAAAAAAAAAAAAAAAAAAABp8p6+ZZ2t82oLzf0RY1a85P0qbl+nFx90YarHAO0JNNSTwaeKZ5Mc9pexMxPMLe5LyVeni9E46JryfRmTnxfTt+G1r5oy1/LZEKwAAAHjarRGnCU5PCKWL/AEdVrNp6YcXvFKzaUHeFtlWqOpLRuS4LcjXxY4x14hh5cs5LdUsYkRgFBkhXwnOn8UVJeBS3K8xEr+hfi01VZntQAAAAAAAAAAAAAAAAAAAABLZXVXKpTpJN5sXNpc/9Jl/Tjis2lmb1ptaKx+06XmeAAMu7La6FVTWzZJcVvIs2OMleJS4cs47RML2jUUoqSeKaTT5MyJiYniW7WYtHMO549AOGBI5TXj2k+xi9SD1ucv8ARo6uLpjqnzLK3M3VbojxDRlxRAAGbc9V069KbxUXPMb3adD0+JDmr1UmE2vaaZK2XqMhuuQAAAAAAAAAAAAAAAADjEDkAB4QssFOdTDGcsE5Pbgl6PQ6m0zER8OIpWLTb5lJ5Q3X2M+0iv6cns+F8Oho62brr0z5hlbWD6duY8S05aVAABTZKW/Q6EnsxlDpvRn7ePv1w0tHL26J/wAKUpNEA11+W7saLaevLVh14+BNgx9d+PhX2Mv06c/KFxNaGIHoAZN32OVaoqcerfBb2R5MkY69UpMWKclumFt/86l2So5qzEtHHH4sePMyfq26ur5bX0a9HRx2ZcVoOErkDjEDkAAAAAAAAAAAAOANVet906Oqtep8K2L+TJ8WvbJ38Qq5tquPtHeWsua9YyqyqV6mEms2CfoJb8OBPmwTFYikdvlX19iJvNsk/r7KeE01immuK2FHw0Ynl2D0A8bZZ41YSpyWKaw6czqlprPVDi9IvXplAWuzSpTlTlti8OvBmxS8XrFoYV6TS01l4nbgA9bNXlTnGpHbF4r9HN6xaJrLqlppaLR8PoNmrqpCM47JJNGLas1niW/S0WiJh6njpEZQ23tazSepDUj195/9wNTWx9NO/mWLt5evJ+IassqwAAtsn7u7Gli/WT1pcuETJ2Mv1LfiG1q4fp07+ZbUgWQDhsDSZQW6koOKq4VotShm6WmuOGwta+K02547KW1lpFeOe/w8bqyjTwhW1XsVT3X14HeXUmO9HGDdie11BGWOlaUUmg7AAAAAAAAAAErfl91M+dGCdNRebKXvPpwRf19evEWt3ZmztW5mleyeZeZ4Bk2O31aLxhNpfDti/AjvirfzCXHmvj9ZUl3ZSQnhGquzl8WOMH+ijk1LV717tDFu1t2t2byMk1ininse4qLsTy7B6nsq7DjBV0tMdEv4vf4MuamTi3RKhu4ua9cfCVNFlgACpyRtmMZUXtjrR6Pb9fMztzHxMX+7T0cnMTSfhs76tfZUZz3+jHqyDDTrvELOxk+njmUGbDDAAG3ybsPa1s5+hDCT5vcvuVdrJ014jzK3qYuu/M+IWaMxsGIGsvG+qVHFY58/hj93uJ8eve/4hWy7VMf5lNXhfVatoxzI/DH7vay9j16U/Ms3LtXyfiGtLCuAbG7L4qUHgteG+Dfk9xBlwVyftYw7Nsf6+y2oVM6MZYNYpPB7dJlTHE8Nms8xy9Dx0AAAAAAAAReVFHNtDfxRUvt9jT1Lc4+Psx92vGTn7tQWlQAAAM27r0q0HqvGO+D9Hw4EOTBS/lNiz3xz28fZW3Ze9OusE82e+D2+HEzsuC2Pz4auHYrkjt5Z1WmpRcWsU0011RFEzE8p5jmOJfPrbZnSqTpv3Xh1W5/I2cd4vXqYGSnRaavA7cAGXdVp7KtCe7HCXR6H/wByIs1OukwlwZOjJFmzystWdUhST0RWc+r2fTzK+nTiJss72Tm0V+zQl1RAAF1cdj7KjGPvPWl1Zj58nXeZbmvj+njiGTbLZClHOnJJbuL5JHFKWvPEJMmStI5tKUvO/wCpVxjDGnDl6T6vd4Gji1a1727yy825a/avaGnLSmAAAHpZ6efOEPilFfNnNp4rMuqV6rRD6NCOCS4LAxH0EdnIegAAAAAAAE3ljR1adTg3F+KxXkXdK3eYZ+/XtFkzKLW1Nb9KaL8TE+GZxx5cHoAAAHMW0002mtKa0NeJ5MckTxPKkufKHZTrvkqm7/L9lDNq/NP+Glg3P7b/APLrlbZvQrrY9ST+sX5nunfzSXm9j8XhOF9nAADtUm5PFvF8TyIiI4h7MzM8y6nrwA2FxWXta8ItasdeXRbvngQbF+jHKfWx9eSI/wAqS976hR1Y4TqcN0er+xRw685O89oaWxtRj7R3lI2q0zqyc5ycn9FyS3I06UrSOKsi97Xnm0vE6cgAAABw2uTtBytUE01mqU2muC0fVorbNuMc8fK1qV5yxz8LYy2yAAAAAAAAAMO9LEq1PM2a0JY9JafpiSYr9FuUWbH9SvT+npXsdOpHNnBSS0LRpXRnNb2rPMS6tjraOJhP3hky1jKjLH+yX2l+y7j3Pi6hl0fmk/4aCtRlB5souL4NFytotHMM+1ZrPFoeZ08AAADNpXhLspUJ61NrV4wa0prlyIbYo64vHlNXNPRNLeP9MImQgAAAAAZtjt7owmoaJzwTnwity5kN8UXtHPiE2PL9OsxXzPyw28dL0vbiTIXAAAByluA3F35PVamEp/0o89M34bvEq5Nqte1e65i072727R/2pLDddGj6MFnfE9MvmUb5r38y0ceDHj8Q5o2JRr1Ky9+EY4c09L8vkeTkmaRT7FcURkm/3ZpGmAAAAAAAAAAAAAxrZYqdaObOKkuO9dGdUvak81lHkxVvHFoSt63DOljKGNSn01l1W80cOzW/a3aWXn1LU717w05aVAAAAAAAAAAAAAAADNu67ald6qwjvm/RX7IcuauOO6bDgtlnt4+6tu256VBYpZ0983t8OBnZc9sn6auHWpj8eWxIVgAAAAAAAAAAAAAAAAAOMANFfFwRqY1KSUZ7XH3ZfplvDszXtbwo7GpFv5U8pSpBxbjJOLTwaa0o0YmJjmGXMTE8S6nrwAAAAAAAAAAAG9ua4HPCpVTjDaobJS68EU821x2r5XtfTm38r+FXSpRilGKUUtCS0Iz5mZnmWpEREcQ7nj0AAAAAAAAAAAAAAAAAAAABrL4uiNeOOiNRLRLjyfImw55xz+FbPr1yx+UXaKEqcnCazZLav1xRq1vFo5hj3pNZ4s8zpyAAOJSwKW1vY8Hbzb7O60mXWMytq/1St56cnafv8PbY+PDuayMAAcpAU9xXFhhVqrW2xg9i5vnyM/Y2ef41aetq8fyv5+yjKTQAAAAAAAAAAAAAAAAAAAAAAAADW3zdca8eFRLVl9nyJsOacc/hX2MEZY/KJq0pQk4STUk8GjWraLRzDFtWazxLoeWtFY5meIecPOU+Bh7f9Umf44fH3/8AE1cf3dDH55nlKHg7RlgX9X+oZMPae9f9fpxakS9E8T6LDnpmr1UlBNZhyTPFRk7c2GFeotO2EeH9z5mfs7HP8KtPU1uP52/woyk0AAAAAAAAAAAAAAAAAAAAAAAAAAcMCZytjRwjLOSraFmra1z4Hdd2MHae/wCFDcx0nv8AKVcsTL2NvJnnm09vt8KlaxDgrOgAAA5TJMeS+O3VSeJeTHPltcn1SlWXaySw0xT9GT3Ys2K/1P6lOme1neDFTr/ku0ctZyAAAAAAAAAAAAAAAAAAAAAAAAAAGqvapatMKFNadtRyj9EQ5ZyeKQhyTk8UhLWm47UlKpOOOCcpSdSLfNlK2DJHeVO2HJ5lqyBCAAAAABm2G6q1eLlTipJPB6yWnxJKYrXjmqSmK145iFHc8LdRwhOn2lPvI50ej4ci3ijNXtMcx+1rFGWvaY7KFFtacgAAAAAAAAAAAAAAAAAAAAAAAAABh3v7PW7ufkR5fSf04yekvnJksoAAAAA9FjkX6mp3n4ov6novavrKhLS0AAAAAAAAAAAAAAAAAAAAAAAAAAAAw739nrd3PyI8vpP6cZPSXzkyWUAAAAAeixyL9TU7z8UX9T0XtX1lQlpaAAAAAAAAAAAAAAAAAAAAAAAAAAAAYd7+z1u7n5EeX0n9OMnpL5yZLKAAAAAPRY5F+pqd5+KL+p6L2r6yoS0tAAAAAAAAAAAAAAAAAAAAAAAAAAAAMO9/Z63dz8iPL6T+nGT0l85MllAAAAAHosci/U1O8/FF/U9F7V9ZUJaWgAAAAAAAAAAAAAAAAAAAAAAAAAAAGHe/s9bu5+RHl9J/TjJ6S+cmSygAAAAD0WORfqanefii/qei9q+sqEtLQAAAAAAAAAAAAAAAAAAAAAAAAAAADDvf2et3c/Ijy+k/pxk9JfOTJZQAAAAB6LHIv1NTvPxRf1PRe1fWVCWloAAAAAAAAAAAAAAAAAAAAAAAAAAABh3v7PW7ufkR5fSf04yekvnJksoAAAAA9FjkX6mp3n4ov6novavrKhLS0AAAAAAAAAAAAAAAAAAAAAAAAAAAAw739nrd3PyI8vpP6cZPSXzkyWU7UqcpNRinKT2JLSexEzPEPYiZ7QqrnyaUcJ18G9qprYv5PeXcWtx3uuYtbjvZm3tcNOssY4U6m5paHyaJMuCt/HlJkwVv48o63WKpRlm1I4cH7r5plC9LUniVC9JpPEsc5crHIv1NTvPxRf1PRe1fWVCWloAAAAAAAAAAAAAAAAAAAAAAAAAAABh3v7PW7ufkcZfSXGT0lE3VdFW0PVWbDfN7PDizNx4bX8eGfjxWv4Wd2XVTs6wisZb5v0n+jRx4q08L+PFWkdmeSJADxtVlhVi4TipR4P7HNqxaOJc2rFo4lH3vk7OljOnjUp7cPfj+1zKOXXmvevhSy681718NrkX6mp3n4ol1PSUur6yoS2tAAAAAAAAAAAAAAAAAAAAAAAAAAAAMa8VjSqL+xnGT1lxk9Zd7PFJRSSSSWCSwWwU8FPD2O3YAAAdJnkvJY1hgozrYJLXT0JL3VpI8fy4pHEyzCVIAAAAAAAAAAAAAA//Z"/>
            <p:cNvSpPr>
              <a:spLocks noChangeAspect="1" noChangeArrowheads="1"/>
            </p:cNvSpPr>
            <p:nvPr/>
          </p:nvSpPr>
          <p:spPr bwMode="auto">
            <a:xfrm>
              <a:off x="307975" y="7937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AutoShape 16" descr="data:image/jpeg;base64,/9j/4AAQSkZJRgABAQAAAQABAAD/2wCEAAkGBxAQDxAOEQ8QDxATEBAPERAVDw8VEBUYFREXFxYSFhMYHSggGholGxUWITEhJSkrLi4uFx8zODMsNygtMisBCgoKDg0OGxAQGi0lHyYwLS8tLS0tLS0tLS0tLS0tLS0vLS0tLS0tLS0tLS0tLS0tLS0tLS0tLS0tLS0tLS0tLf/AABEIAMIBAwMBEQACEQEDEQH/xAAbAAEBAAIDAQAAAAAAAAAAAAAABgQFAQIDB//EADkQAAIBAQMJBAoBBQEBAAAAAAABAgMEBREGEiEiMUFRYXETc4GxMjM0QlKRocHC0XIjYoLh8EMV/8QAGgEBAAMBAQEAAAAAAAAAAAAAAAMEBQIBBv/EACoRAQACAgEEAQQBBAMAAAAAAAABAgMEERIhMTJBE1FhcSIFQoGxkaHR/9oADAMBAAIRAxEAPwD7iAAAAAAAAAAeVpqqEJTfuxb+SPax1TEOb26azKSnlJXezMj/AI4mlGpj+WVO7k+OGNUvq0S/9WuiSO418cfCKdrLP9zLuKfbVc2tWqPRjGDnLCT3p/oj2I6Kc0rCXWn6l+L2n9K9Ga13IAAAAMCfymjGEVVjUnTqNpJRlJKXHFLgt5b1ZmZ6ZjmFHc4rHVE8S0NO9rRHZWn44PzLk4Mc/wBqhGxlj+5k08orQtsoy6xX2OJ1McpY3csKS47e69NykkpKTi0tnIo58UY7cQ0NfN9WnM+WxIVgAAAAAAAAAAAAAAAAAAAABp8p6+ZZ2t82oLzf0RY1a85P0qbl+nFx90YarHAO0JNNSTwaeKZ5Mc9pexMxPMLe5LyVeni9E46JryfRmTnxfTt+G1r5oy1/LZEKwAAAHjarRGnCU5PCKWL/AEdVrNp6YcXvFKzaUHeFtlWqOpLRuS4LcjXxY4x14hh5cs5LdUsYkRgFBkhXwnOn8UVJeBS3K8xEr+hfi01VZntQAAAAAAAAAAAAAAAAAAAABLZXVXKpTpJN5sXNpc/9Jl/Tjis2lmb1ptaKx+06XmeAAMu7La6FVTWzZJcVvIs2OMleJS4cs47RML2jUUoqSeKaTT5MyJiYniW7WYtHMO549AOGBI5TXj2k+xi9SD1ucv8ARo6uLpjqnzLK3M3VbojxDRlxRAAGbc9V069KbxUXPMb3adD0+JDmr1UmE2vaaZK2XqMhuuQAAAAAAAAAAAAAAAADjEDkAB4QssFOdTDGcsE5Pbgl6PQ6m0zER8OIpWLTb5lJ5Q3X2M+0iv6cns+F8Oho62brr0z5hlbWD6duY8S05aVAABTZKW/Q6EnsxlDpvRn7ePv1w0tHL26J/wAKUpNEA11+W7saLaevLVh14+BNgx9d+PhX2Mv06c/KFxNaGIHoAZN32OVaoqcerfBb2R5MkY69UpMWKclumFt/86l2So5qzEtHHH4sePMyfq26ur5bX0a9HRx2ZcVoOErkDjEDkAAAAAAAAAAAAOANVet906Oqtep8K2L+TJ8WvbJ38Qq5tquPtHeWsua9YyqyqV6mEms2CfoJb8OBPmwTFYikdvlX19iJvNsk/r7KeE01immuK2FHw0Ynl2D0A8bZZ41YSpyWKaw6czqlprPVDi9IvXplAWuzSpTlTlti8OvBmxS8XrFoYV6TS01l4nbgA9bNXlTnGpHbF4r9HN6xaJrLqlppaLR8PoNmrqpCM47JJNGLas1niW/S0WiJh6njpEZQ23tazSepDUj195/9wNTWx9NO/mWLt5evJ+IassqwAAtsn7u7Gli/WT1pcuETJ2Mv1LfiG1q4fp07+ZbUgWQDhsDSZQW6koOKq4VotShm6WmuOGwta+K02547KW1lpFeOe/w8bqyjTwhW1XsVT3X14HeXUmO9HGDdie11BGWOlaUUmg7AAAAAAAAAAErfl91M+dGCdNRebKXvPpwRf19evEWt3ZmztW5mleyeZeZ4Bk2O31aLxhNpfDti/AjvirfzCXHmvj9ZUl3ZSQnhGquzl8WOMH+ijk1LV717tDFu1t2t2byMk1ininse4qLsTy7B6nsq7DjBV0tMdEv4vf4MuamTi3RKhu4ua9cfCVNFlgACpyRtmMZUXtjrR6Pb9fMztzHxMX+7T0cnMTSfhs76tfZUZz3+jHqyDDTrvELOxk+njmUGbDDAAG3ybsPa1s5+hDCT5vcvuVdrJ014jzK3qYuu/M+IWaMxsGIGsvG+qVHFY58/hj93uJ8eve/4hWy7VMf5lNXhfVatoxzI/DH7vay9j16U/Ms3LtXyfiGtLCuAbG7L4qUHgteG+Dfk9xBlwVyftYw7Nsf6+y2oVM6MZYNYpPB7dJlTHE8Nms8xy9Dx0AAAAAAAAReVFHNtDfxRUvt9jT1Lc4+Psx92vGTn7tQWlQAAAM27r0q0HqvGO+D9Hw4EOTBS/lNiz3xz28fZW3Ze9OusE82e+D2+HEzsuC2Pz4auHYrkjt5Z1WmpRcWsU0011RFEzE8p5jmOJfPrbZnSqTpv3Xh1W5/I2cd4vXqYGSnRaavA7cAGXdVp7KtCe7HCXR6H/wByIs1OukwlwZOjJFmzystWdUhST0RWc+r2fTzK+nTiJss72Tm0V+zQl1RAAF1cdj7KjGPvPWl1Zj58nXeZbmvj+njiGTbLZClHOnJJbuL5JHFKWvPEJMmStI5tKUvO/wCpVxjDGnDl6T6vd4Gji1a1727yy825a/avaGnLSmAAAHpZ6efOEPilFfNnNp4rMuqV6rRD6NCOCS4LAxH0EdnIegAAAAAAAE3ljR1adTg3F+KxXkXdK3eYZ+/XtFkzKLW1Nb9KaL8TE+GZxx5cHoAAAHMW0002mtKa0NeJ5MckTxPKkufKHZTrvkqm7/L9lDNq/NP+Glg3P7b/APLrlbZvQrrY9ST+sX5nunfzSXm9j8XhOF9nAADtUm5PFvF8TyIiI4h7MzM8y6nrwA2FxWXta8ItasdeXRbvngQbF+jHKfWx9eSI/wAqS976hR1Y4TqcN0er+xRw685O89oaWxtRj7R3lI2q0zqyc5ycn9FyS3I06UrSOKsi97Xnm0vE6cgAAABw2uTtBytUE01mqU2muC0fVorbNuMc8fK1qV5yxz8LYy2yAAAAAAAAAMO9LEq1PM2a0JY9JafpiSYr9FuUWbH9SvT+npXsdOpHNnBSS0LRpXRnNb2rPMS6tjraOJhP3hky1jKjLH+yX2l+y7j3Pi6hl0fmk/4aCtRlB5souL4NFytotHMM+1ZrPFoeZ08AAADNpXhLspUJ61NrV4wa0prlyIbYo64vHlNXNPRNLeP9MImQgAAAAAZtjt7owmoaJzwTnwity5kN8UXtHPiE2PL9OsxXzPyw28dL0vbiTIXAAAByluA3F35PVamEp/0o89M34bvEq5Nqte1e65i072727R/2pLDddGj6MFnfE9MvmUb5r38y0ceDHj8Q5o2JRr1Ky9+EY4c09L8vkeTkmaRT7FcURkm/3ZpGmAAAAAAAAAAAAAxrZYqdaObOKkuO9dGdUvak81lHkxVvHFoSt63DOljKGNSn01l1W80cOzW/a3aWXn1LU717w05aVAAAAAAAAAAAAAAADNu67ald6qwjvm/RX7IcuauOO6bDgtlnt4+6tu256VBYpZ0983t8OBnZc9sn6auHWpj8eWxIVgAAAAAAAAAAAAAAAAAOMANFfFwRqY1KSUZ7XH3ZfplvDszXtbwo7GpFv5U8pSpBxbjJOLTwaa0o0YmJjmGXMTE8S6nrwAAAAAAAAAAAG9ua4HPCpVTjDaobJS68EU821x2r5XtfTm38r+FXSpRilGKUUtCS0Iz5mZnmWpEREcQ7nj0AAAAAAAAAAAAAAAAAAAABrL4uiNeOOiNRLRLjyfImw55xz+FbPr1yx+UXaKEqcnCazZLav1xRq1vFo5hj3pNZ4s8zpyAAOJSwKW1vY8Hbzb7O60mXWMytq/1St56cnafv8PbY+PDuayMAAcpAU9xXFhhVqrW2xg9i5vnyM/Y2ef41aetq8fyv5+yjKTQAAAAAAAAAAAAAAAAAAAAAAAADW3zdca8eFRLVl9nyJsOacc/hX2MEZY/KJq0pQk4STUk8GjWraLRzDFtWazxLoeWtFY5meIecPOU+Bh7f9Umf44fH3/8AE1cf3dDH55nlKHg7RlgX9X+oZMPae9f9fpxakS9E8T6LDnpmr1UlBNZhyTPFRk7c2GFeotO2EeH9z5mfs7HP8KtPU1uP52/woyk0AAAAAAAAAAAAAAAAAAAAAAAAAAcMCZytjRwjLOSraFmra1z4Hdd2MHae/wCFDcx0nv8AKVcsTL2NvJnnm09vt8KlaxDgrOgAAA5TJMeS+O3VSeJeTHPltcn1SlWXaySw0xT9GT3Ys2K/1P6lOme1neDFTr/ku0ctZyAAAAAAAAAAAAAAAAAAAAAAAAAAGqvapatMKFNadtRyj9EQ5ZyeKQhyTk8UhLWm47UlKpOOOCcpSdSLfNlK2DJHeVO2HJ5lqyBCAAAAABm2G6q1eLlTipJPB6yWnxJKYrXjmqSmK145iFHc8LdRwhOn2lPvI50ej4ci3ijNXtMcx+1rFGWvaY7KFFtacgAAAAAAAAAAAAAAAAAAAAAAAAABh3v7PW7ufkR5fSf04yekvnJksoAAAAA9FjkX6mp3n4ov6novavrKhLS0AAAAAAAAAAAAAAAAAAAAAAAAAAAAw739nrd3PyI8vpP6cZPSXzkyWUAAAAAeixyL9TU7z8UX9T0XtX1lQlpaAAAAAAAAAAAAAAAAAAAAAAAAAAAAYd7+z1u7n5EeX0n9OMnpL5yZLKAAAAAPRY5F+pqd5+KL+p6L2r6yoS0tAAAAAAAAAAAAAAAAAAAAAAAAAAAAMO9/Z63dz8iPL6T+nGT0l85MllAAAAAHosci/U1O8/FF/U9F7V9ZUJaWgAAAAAAAAAAAAAAAAAAAAAAAAAAAGHe/s9bu5+RHl9J/TjJ6S+cmSygAAAAD0WORfqanefii/qei9q+sqEtLQAAAAAAAAAAAAAAAAAAAAAAAAAAADDvf2et3c/Ijy+k/pxk9JfOTJZQAAAAB6LHIv1NTvPxRf1PRe1fWVCWloAAAAAAAAAAAAAAAAAAAAAAAAAAABh3v7PW7ufkR5fSf04yekvnJksoAAAAA9FjkX6mp3n4ov6novavrKhLS0AAAAAAAAAAAAAAAAAAAAAAAAAAAAw739nrd3PyI8vpP6cZPSXzkyWU7UqcpNRinKT2JLSexEzPEPYiZ7QqrnyaUcJ18G9qprYv5PeXcWtx3uuYtbjvZm3tcNOssY4U6m5paHyaJMuCt/HlJkwVv48o63WKpRlm1I4cH7r5plC9LUniVC9JpPEsc5crHIv1NTvPxRf1PRe1fWVCWloAAAAAAAAAAAAAAAAAAAAAAAAAAABh3v7PW7ufkcZfSXGT0lE3VdFW0PVWbDfN7PDizNx4bX8eGfjxWv4Wd2XVTs6wisZb5v0n+jRx4q08L+PFWkdmeSJADxtVlhVi4TipR4P7HNqxaOJc2rFo4lH3vk7OljOnjUp7cPfj+1zKOXXmvevhSy681718NrkX6mp3n4ol1PSUur6yoS2tAAAAAAAAAAAAAAAAAAAAAAAAAAAAMa8VjSqL+xnGT1lxk9Zd7PFJRSSSSWCSwWwU8FPD2O3YAAAdJnkvJY1hgozrYJLXT0JL3VpI8fy4pHEyzCVIAAAAAAAAAAAAAA//Z"/>
            <p:cNvSpPr>
              <a:spLocks noChangeAspect="1" noChangeArrowheads="1"/>
            </p:cNvSpPr>
            <p:nvPr/>
          </p:nvSpPr>
          <p:spPr bwMode="auto">
            <a:xfrm>
              <a:off x="460375" y="160337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AutoShape 18" descr="data:image/jpeg;base64,/9j/4AAQSkZJRgABAQAAAQABAAD/2wCEAAkGBxAQDxAOEQ8QDxATEBAPERAVDw8VEBUYFREXFxYSFhMYHSggGholGxUWITEhJSkrLi4uFx8zODMsNygtMisBCgoKDg0OGxAQGi0lHyYwLS8tLS0tLS0tLS0tLS0tLS0vLS0tLS0tLS0tLS0tLS0tLS0tLS0tLS0tLS0tLS0tLf/AABEIAMIBAwMBEQACEQEDEQH/xAAbAAEBAAIDAQAAAAAAAAAAAAAABgQFAQIDB//EADkQAAIBAQMJBAoBBQEBAAAAAAABAgMEBREGEiEiMUFRYXETc4GxMjM0QlKRocHC0XIjYoLh8EMV/8QAGgEBAAMBAQEAAAAAAAAAAAAAAAMEBQIBBv/EACoRAQACAgEEAQQBBAMAAAAAAAABAgMEERIhMTJBE1FhcSIFQoGxkaHR/9oADAMBAAIRAxEAPwD7iAAAAAAAAAAeVpqqEJTfuxb+SPax1TEOb26azKSnlJXezMj/AI4mlGpj+WVO7k+OGNUvq0S/9WuiSO418cfCKdrLP9zLuKfbVc2tWqPRjGDnLCT3p/oj2I6Kc0rCXWn6l+L2n9K9Ga13IAAAAMCfymjGEVVjUnTqNpJRlJKXHFLgt5b1ZmZ6ZjmFHc4rHVE8S0NO9rRHZWn44PzLk4Mc/wBqhGxlj+5k08orQtsoy6xX2OJ1McpY3csKS47e69NykkpKTi0tnIo58UY7cQ0NfN9WnM+WxIVgAAAAAAAAAAAAAAAAAAAABp8p6+ZZ2t82oLzf0RY1a85P0qbl+nFx90YarHAO0JNNSTwaeKZ5Mc9pexMxPMLe5LyVeni9E46JryfRmTnxfTt+G1r5oy1/LZEKwAAAHjarRGnCU5PCKWL/AEdVrNp6YcXvFKzaUHeFtlWqOpLRuS4LcjXxY4x14hh5cs5LdUsYkRgFBkhXwnOn8UVJeBS3K8xEr+hfi01VZntQAAAAAAAAAAAAAAAAAAAABLZXVXKpTpJN5sXNpc/9Jl/Tjis2lmb1ptaKx+06XmeAAMu7La6FVTWzZJcVvIs2OMleJS4cs47RML2jUUoqSeKaTT5MyJiYniW7WYtHMO549AOGBI5TXj2k+xi9SD1ucv8ARo6uLpjqnzLK3M3VbojxDRlxRAAGbc9V069KbxUXPMb3adD0+JDmr1UmE2vaaZK2XqMhuuQAAAAAAAAAAAAAAAADjEDkAB4QssFOdTDGcsE5Pbgl6PQ6m0zER8OIpWLTb5lJ5Q3X2M+0iv6cns+F8Oho62brr0z5hlbWD6duY8S05aVAABTZKW/Q6EnsxlDpvRn7ePv1w0tHL26J/wAKUpNEA11+W7saLaevLVh14+BNgx9d+PhX2Mv06c/KFxNaGIHoAZN32OVaoqcerfBb2R5MkY69UpMWKclumFt/86l2So5qzEtHHH4sePMyfq26ur5bX0a9HRx2ZcVoOErkDjEDkAAAAAAAAAAAAOANVet906Oqtep8K2L+TJ8WvbJ38Qq5tquPtHeWsua9YyqyqV6mEms2CfoJb8OBPmwTFYikdvlX19iJvNsk/r7KeE01immuK2FHw0Ynl2D0A8bZZ41YSpyWKaw6czqlprPVDi9IvXplAWuzSpTlTlti8OvBmxS8XrFoYV6TS01l4nbgA9bNXlTnGpHbF4r9HN6xaJrLqlppaLR8PoNmrqpCM47JJNGLas1niW/S0WiJh6njpEZQ23tazSepDUj195/9wNTWx9NO/mWLt5evJ+IassqwAAtsn7u7Gli/WT1pcuETJ2Mv1LfiG1q4fp07+ZbUgWQDhsDSZQW6koOKq4VotShm6WmuOGwta+K02547KW1lpFeOe/w8bqyjTwhW1XsVT3X14HeXUmO9HGDdie11BGWOlaUUmg7AAAAAAAAAAErfl91M+dGCdNRebKXvPpwRf19evEWt3ZmztW5mleyeZeZ4Bk2O31aLxhNpfDti/AjvirfzCXHmvj9ZUl3ZSQnhGquzl8WOMH+ijk1LV717tDFu1t2t2byMk1ininse4qLsTy7B6nsq7DjBV0tMdEv4vf4MuamTi3RKhu4ua9cfCVNFlgACpyRtmMZUXtjrR6Pb9fMztzHxMX+7T0cnMTSfhs76tfZUZz3+jHqyDDTrvELOxk+njmUGbDDAAG3ybsPa1s5+hDCT5vcvuVdrJ014jzK3qYuu/M+IWaMxsGIGsvG+qVHFY58/hj93uJ8eve/4hWy7VMf5lNXhfVatoxzI/DH7vay9j16U/Ms3LtXyfiGtLCuAbG7L4qUHgteG+Dfk9xBlwVyftYw7Nsf6+y2oVM6MZYNYpPB7dJlTHE8Nms8xy9Dx0AAAAAAAAReVFHNtDfxRUvt9jT1Lc4+Psx92vGTn7tQWlQAAAM27r0q0HqvGO+D9Hw4EOTBS/lNiz3xz28fZW3Ze9OusE82e+D2+HEzsuC2Pz4auHYrkjt5Z1WmpRcWsU0011RFEzE8p5jmOJfPrbZnSqTpv3Xh1W5/I2cd4vXqYGSnRaavA7cAGXdVp7KtCe7HCXR6H/wByIs1OukwlwZOjJFmzystWdUhST0RWc+r2fTzK+nTiJss72Tm0V+zQl1RAAF1cdj7KjGPvPWl1Zj58nXeZbmvj+njiGTbLZClHOnJJbuL5JHFKWvPEJMmStI5tKUvO/wCpVxjDGnDl6T6vd4Gji1a1727yy825a/avaGnLSmAAAHpZ6efOEPilFfNnNp4rMuqV6rRD6NCOCS4LAxH0EdnIegAAAAAAAE3ljR1adTg3F+KxXkXdK3eYZ+/XtFkzKLW1Nb9KaL8TE+GZxx5cHoAAAHMW0002mtKa0NeJ5MckTxPKkufKHZTrvkqm7/L9lDNq/NP+Glg3P7b/APLrlbZvQrrY9ST+sX5nunfzSXm9j8XhOF9nAADtUm5PFvF8TyIiI4h7MzM8y6nrwA2FxWXta8ItasdeXRbvngQbF+jHKfWx9eSI/wAqS976hR1Y4TqcN0er+xRw685O89oaWxtRj7R3lI2q0zqyc5ycn9FyS3I06UrSOKsi97Xnm0vE6cgAAABw2uTtBytUE01mqU2muC0fVorbNuMc8fK1qV5yxz8LYy2yAAAAAAAAAMO9LEq1PM2a0JY9JafpiSYr9FuUWbH9SvT+npXsdOpHNnBSS0LRpXRnNb2rPMS6tjraOJhP3hky1jKjLH+yX2l+y7j3Pi6hl0fmk/4aCtRlB5souL4NFytotHMM+1ZrPFoeZ08AAADNpXhLspUJ61NrV4wa0prlyIbYo64vHlNXNPRNLeP9MImQgAAAAAZtjt7owmoaJzwTnwity5kN8UXtHPiE2PL9OsxXzPyw28dL0vbiTIXAAAByluA3F35PVamEp/0o89M34bvEq5Nqte1e65i072727R/2pLDddGj6MFnfE9MvmUb5r38y0ceDHj8Q5o2JRr1Ky9+EY4c09L8vkeTkmaRT7FcURkm/3ZpGmAAAAAAAAAAAAAxrZYqdaObOKkuO9dGdUvak81lHkxVvHFoSt63DOljKGNSn01l1W80cOzW/a3aWXn1LU717w05aVAAAAAAAAAAAAAAADNu67ald6qwjvm/RX7IcuauOO6bDgtlnt4+6tu256VBYpZ0983t8OBnZc9sn6auHWpj8eWxIVgAAAAAAAAAAAAAAAAAOMANFfFwRqY1KSUZ7XH3ZfplvDszXtbwo7GpFv5U8pSpBxbjJOLTwaa0o0YmJjmGXMTE8S6nrwAAAAAAAAAAAG9ua4HPCpVTjDaobJS68EU821x2r5XtfTm38r+FXSpRilGKUUtCS0Iz5mZnmWpEREcQ7nj0AAAAAAAAAAAAAAAAAAAABrL4uiNeOOiNRLRLjyfImw55xz+FbPr1yx+UXaKEqcnCazZLav1xRq1vFo5hj3pNZ4s8zpyAAOJSwKW1vY8Hbzb7O60mXWMytq/1St56cnafv8PbY+PDuayMAAcpAU9xXFhhVqrW2xg9i5vnyM/Y2ef41aetq8fyv5+yjKTQAAAAAAAAAAAAAAAAAAAAAAAADW3zdca8eFRLVl9nyJsOacc/hX2MEZY/KJq0pQk4STUk8GjWraLRzDFtWazxLoeWtFY5meIecPOU+Bh7f9Umf44fH3/8AE1cf3dDH55nlKHg7RlgX9X+oZMPae9f9fpxakS9E8T6LDnpmr1UlBNZhyTPFRk7c2GFeotO2EeH9z5mfs7HP8KtPU1uP52/woyk0AAAAAAAAAAAAAAAAAAAAAAAAAAcMCZytjRwjLOSraFmra1z4Hdd2MHae/wCFDcx0nv8AKVcsTL2NvJnnm09vt8KlaxDgrOgAAA5TJMeS+O3VSeJeTHPltcn1SlWXaySw0xT9GT3Ys2K/1P6lOme1neDFTr/ku0ctZyAAAAAAAAAAAAAAAAAAAAAAAAAAGqvapatMKFNadtRyj9EQ5ZyeKQhyTk8UhLWm47UlKpOOOCcpSdSLfNlK2DJHeVO2HJ5lqyBCAAAAABm2G6q1eLlTipJPB6yWnxJKYrXjmqSmK145iFHc8LdRwhOn2lPvI50ej4ci3ijNXtMcx+1rFGWvaY7KFFtacgAAAAAAAAAAAAAAAAAAAAAAAAABh3v7PW7ufkR5fSf04yekvnJksoAAAAA9FjkX6mp3n4ov6novavrKhLS0AAAAAAAAAAAAAAAAAAAAAAAAAAAAw739nrd3PyI8vpP6cZPSXzkyWUAAAAAeixyL9TU7z8UX9T0XtX1lQlpaAAAAAAAAAAAAAAAAAAAAAAAAAAAAYd7+z1u7n5EeX0n9OMnpL5yZLKAAAAAPRY5F+pqd5+KL+p6L2r6yoS0tAAAAAAAAAAAAAAAAAAAAAAAAAAAAMO9/Z63dz8iPL6T+nGT0l85MllAAAAAHosci/U1O8/FF/U9F7V9ZUJaWgAAAAAAAAAAAAAAAAAAAAAAAAAAAGHe/s9bu5+RHl9J/TjJ6S+cmSygAAAAD0WORfqanefii/qei9q+sqEtLQAAAAAAAAAAAAAAAAAAAAAAAAAAADDvf2et3c/Ijy+k/pxk9JfOTJZQAAAAB6LHIv1NTvPxRf1PRe1fWVCWloAAAAAAAAAAAAAAAAAAAAAAAAAAABh3v7PW7ufkR5fSf04yekvnJksoAAAAA9FjkX6mp3n4ov6novavrKhLS0AAAAAAAAAAAAAAAAAAAAAAAAAAAAw739nrd3PyI8vpP6cZPSXzkyWU7UqcpNRinKT2JLSexEzPEPYiZ7QqrnyaUcJ18G9qprYv5PeXcWtx3uuYtbjvZm3tcNOssY4U6m5paHyaJMuCt/HlJkwVv48o63WKpRlm1I4cH7r5plC9LUniVC9JpPEsc5crHIv1NTvPxRf1PRe1fWVCWloAAAAAAAAAAAAAAAAAAAAAAAAAAABh3v7PW7ufkcZfSXGT0lE3VdFW0PVWbDfN7PDizNx4bX8eGfjxWv4Wd2XVTs6wisZb5v0n+jRx4q08L+PFWkdmeSJADxtVlhVi4TipR4P7HNqxaOJc2rFo4lH3vk7OljOnjUp7cPfj+1zKOXXmvevhSy681718NrkX6mp3n4ol1PSUur6yoS2tAAAAAAAAAAAAAAAAAAAAAAAAAAAAMa8VjSqL+xnGT1lxk9Zd7PFJRSSSSWCSwWwU8FPD2O3YAAAdJnkvJY1hgozrYJLXT0JL3VpI8fy4pHEyzCVIAAAAAAAAAAAAAA//Z"/>
            <p:cNvSpPr>
              <a:spLocks noChangeAspect="1" noChangeArrowheads="1"/>
            </p:cNvSpPr>
            <p:nvPr/>
          </p:nvSpPr>
          <p:spPr bwMode="auto">
            <a:xfrm>
              <a:off x="612775" y="312737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pic>
        <p:nvPicPr>
          <p:cNvPr id="1043" name="Picture 19" descr="C:\Users\deudon\Desktop\index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810" y="5085184"/>
            <a:ext cx="2466975" cy="72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03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3330044" y="406816"/>
            <a:ext cx="2034044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500" dirty="0" err="1" smtClean="0">
                <a:latin typeface="Helvetica Neue" panose="02000A03050000090004" pitchFamily="2" charset="0"/>
              </a:rPr>
              <a:t>NeoEpoch</a:t>
            </a:r>
            <a:endParaRPr lang="fr-FR" sz="2500" dirty="0">
              <a:latin typeface="Helvetica Neue" panose="02000A03050000090004" pitchFamily="2" charset="0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971600" y="2057499"/>
            <a:ext cx="6782656" cy="2210953"/>
            <a:chOff x="1113352" y="2057499"/>
            <a:chExt cx="6782656" cy="2210953"/>
          </a:xfrm>
        </p:grpSpPr>
        <p:pic>
          <p:nvPicPr>
            <p:cNvPr id="24" name="Picture 2" descr="C:\Users\deudon\Desktop\Figure_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3352" y="2108452"/>
              <a:ext cx="3551206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/>
            <p:cNvSpPr txBox="1"/>
            <p:nvPr/>
          </p:nvSpPr>
          <p:spPr>
            <a:xfrm>
              <a:off x="2001756" y="2057499"/>
              <a:ext cx="1759934" cy="292388"/>
            </a:xfrm>
            <a:prstGeom prst="rect">
              <a:avLst/>
            </a:prstGeom>
            <a:solidFill>
              <a:srgbClr val="92D050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dirty="0" err="1" smtClean="0">
                  <a:latin typeface="HelveticaNeue MediumCond" pitchFamily="34" charset="0"/>
                </a:rPr>
                <a:t>Rasterplot</a:t>
              </a:r>
              <a:endParaRPr lang="fr-FR" sz="1300" dirty="0">
                <a:latin typeface="HelveticaNeue MediumCond" pitchFamily="34" charset="0"/>
              </a:endParaRPr>
            </a:p>
          </p:txBody>
        </p:sp>
        <p:grpSp>
          <p:nvGrpSpPr>
            <p:cNvPr id="2" name="Groupe 1"/>
            <p:cNvGrpSpPr/>
            <p:nvPr/>
          </p:nvGrpSpPr>
          <p:grpSpPr>
            <a:xfrm>
              <a:off x="4664558" y="2057499"/>
              <a:ext cx="3231450" cy="2210953"/>
              <a:chOff x="4664558" y="2057499"/>
              <a:chExt cx="3231450" cy="2210953"/>
            </a:xfrm>
          </p:grpSpPr>
          <p:pic>
            <p:nvPicPr>
              <p:cNvPr id="2050" name="Picture 2" descr="C:\Users\deudon\Desktop\Figure_17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64558" y="2108452"/>
                <a:ext cx="3231450" cy="21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ZoneTexte 24"/>
              <p:cNvSpPr txBox="1"/>
              <p:nvPr/>
            </p:nvSpPr>
            <p:spPr>
              <a:xfrm>
                <a:off x="5060808" y="2057499"/>
                <a:ext cx="2541866" cy="292388"/>
              </a:xfrm>
              <a:prstGeom prst="rect">
                <a:avLst/>
              </a:prstGeom>
              <a:solidFill>
                <a:srgbClr val="92D050">
                  <a:alpha val="50196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300" dirty="0" smtClean="0">
                    <a:latin typeface="HelveticaNeue MediumCond" pitchFamily="34" charset="0"/>
                  </a:rPr>
                  <a:t>Cross </a:t>
                </a:r>
                <a:r>
                  <a:rPr lang="fr-FR" sz="1300" dirty="0" err="1" smtClean="0">
                    <a:latin typeface="HelveticaNeue MediumCond" pitchFamily="34" charset="0"/>
                  </a:rPr>
                  <a:t>Correlogram</a:t>
                </a:r>
                <a:r>
                  <a:rPr lang="fr-FR" sz="1300" dirty="0" smtClean="0">
                    <a:latin typeface="HelveticaNeue MediumCond" pitchFamily="34" charset="0"/>
                  </a:rPr>
                  <a:t> </a:t>
                </a:r>
                <a:r>
                  <a:rPr lang="fr-FR" sz="900" dirty="0" smtClean="0">
                    <a:latin typeface="HelveticaNeue MediumCond" pitchFamily="34" charset="0"/>
                  </a:rPr>
                  <a:t>(</a:t>
                </a:r>
                <a:r>
                  <a:rPr lang="fr-FR" sz="900" dirty="0" err="1" smtClean="0">
                    <a:latin typeface="HelveticaNeue MediumCond" pitchFamily="34" charset="0"/>
                  </a:rPr>
                  <a:t>around</a:t>
                </a:r>
                <a:r>
                  <a:rPr lang="fr-FR" sz="900" dirty="0" smtClean="0">
                    <a:latin typeface="HelveticaNeue MediumCond" pitchFamily="34" charset="0"/>
                  </a:rPr>
                  <a:t> </a:t>
                </a:r>
                <a:r>
                  <a:rPr lang="fr-FR" sz="900" dirty="0" err="1" smtClean="0">
                    <a:latin typeface="HelveticaNeue MediumCond" pitchFamily="34" charset="0"/>
                  </a:rPr>
                  <a:t>events</a:t>
                </a:r>
                <a:r>
                  <a:rPr lang="fr-FR" sz="900" dirty="0" smtClean="0">
                    <a:latin typeface="HelveticaNeue MediumCond" pitchFamily="34" charset="0"/>
                  </a:rPr>
                  <a:t>)</a:t>
                </a:r>
                <a:endParaRPr lang="fr-FR" sz="900" dirty="0">
                  <a:latin typeface="HelveticaNeue MediumCond" pitchFamily="34" charset="0"/>
                </a:endParaRPr>
              </a:p>
            </p:txBody>
          </p:sp>
        </p:grpSp>
      </p:grpSp>
      <p:sp>
        <p:nvSpPr>
          <p:cNvPr id="17" name="AutoShape 12" descr="data:image/jpeg;base64,/9j/4AAQSkZJRgABAQAAAQABAAD/2wCEAAkGBxAQDxAOEQ8QDxATEBAPERAVDw8VEBUYFREXFxYSFhMYHSggGholGxUWITEhJSkrLi4uFx8zODMsNygtMisBCgoKDg0OGxAQGi0lHyYwLS8tLS0tLS0tLS0tLS0tLS0vLS0tLS0tLS0tLS0tLS0tLS0tLS0tLS0tLS0tLS0tLf/AABEIAMIBAwMBEQACEQEDEQH/xAAbAAEBAAIDAQAAAAAAAAAAAAAABgQFAQIDB//EADkQAAIBAQMJBAoBBQEBAAAAAAABAgMEBREGEiEiMUFRYXETc4GxMjM0QlKRocHC0XIjYoLh8EMV/8QAGgEBAAMBAQEAAAAAAAAAAAAAAAMEBQIBBv/EACoRAQACAgEEAQQBBAMAAAAAAAABAgMEERIhMTJBE1FhcSIFQoGxkaHR/9oADAMBAAIRAxEAPwD7iAAAAAAAAAAeVpqqEJTfuxb+SPax1TEOb26azKSnlJXezMj/AI4mlGpj+WVO7k+OGNUvq0S/9WuiSO418cfCKdrLP9zLuKfbVc2tWqPRjGDnLCT3p/oj2I6Kc0rCXWn6l+L2n9K9Ga13IAAAAMCfymjGEVVjUnTqNpJRlJKXHFLgt5b1ZmZ6ZjmFHc4rHVE8S0NO9rRHZWn44PzLk4Mc/wBqhGxlj+5k08orQtsoy6xX2OJ1McpY3csKS47e69NykkpKTi0tnIo58UY7cQ0NfN9WnM+WxIVgAAAAAAAAAAAAAAAAAAAABp8p6+ZZ2t82oLzf0RY1a85P0qbl+nFx90YarHAO0JNNSTwaeKZ5Mc9pexMxPMLe5LyVeni9E46JryfRmTnxfTt+G1r5oy1/LZEKwAAAHjarRGnCU5PCKWL/AEdVrNp6YcXvFKzaUHeFtlWqOpLRuS4LcjXxY4x14hh5cs5LdUsYkRgFBkhXwnOn8UVJeBS3K8xEr+hfi01VZntQAAAAAAAAAAAAAAAAAAAABLZXVXKpTpJN5sXNpc/9Jl/Tjis2lmb1ptaKx+06XmeAAMu7La6FVTWzZJcVvIs2OMleJS4cs47RML2jUUoqSeKaTT5MyJiYniW7WYtHMO549AOGBI5TXj2k+xi9SD1ucv8ARo6uLpjqnzLK3M3VbojxDRlxRAAGbc9V069KbxUXPMb3adD0+JDmr1UmE2vaaZK2XqMhuuQAAAAAAAAAAAAAAAADjEDkAB4QssFOdTDGcsE5Pbgl6PQ6m0zER8OIpWLTb5lJ5Q3X2M+0iv6cns+F8Oho62brr0z5hlbWD6duY8S05aVAABTZKW/Q6EnsxlDpvRn7ePv1w0tHL26J/wAKUpNEA11+W7saLaevLVh14+BNgx9d+PhX2Mv06c/KFxNaGIHoAZN32OVaoqcerfBb2R5MkY69UpMWKclumFt/86l2So5qzEtHHH4sePMyfq26ur5bX0a9HRx2ZcVoOErkDjEDkAAAAAAAAAAAAOANVet906Oqtep8K2L+TJ8WvbJ38Qq5tquPtHeWsua9YyqyqV6mEms2CfoJb8OBPmwTFYikdvlX19iJvNsk/r7KeE01immuK2FHw0Ynl2D0A8bZZ41YSpyWKaw6czqlprPVDi9IvXplAWuzSpTlTlti8OvBmxS8XrFoYV6TS01l4nbgA9bNXlTnGpHbF4r9HN6xaJrLqlppaLR8PoNmrqpCM47JJNGLas1niW/S0WiJh6njpEZQ23tazSepDUj195/9wNTWx9NO/mWLt5evJ+IassqwAAtsn7u7Gli/WT1pcuETJ2Mv1LfiG1q4fp07+ZbUgWQDhsDSZQW6koOKq4VotShm6WmuOGwta+K02547KW1lpFeOe/w8bqyjTwhW1XsVT3X14HeXUmO9HGDdie11BGWOlaUUmg7AAAAAAAAAAErfl91M+dGCdNRebKXvPpwRf19evEWt3ZmztW5mleyeZeZ4Bk2O31aLxhNpfDti/AjvirfzCXHmvj9ZUl3ZSQnhGquzl8WOMH+ijk1LV717tDFu1t2t2byMk1ininse4qLsTy7B6nsq7DjBV0tMdEv4vf4MuamTi3RKhu4ua9cfCVNFlgACpyRtmMZUXtjrR6Pb9fMztzHxMX+7T0cnMTSfhs76tfZUZz3+jHqyDDTrvELOxk+njmUGbDDAAG3ybsPa1s5+hDCT5vcvuVdrJ014jzK3qYuu/M+IWaMxsGIGsvG+qVHFY58/hj93uJ8eve/4hWy7VMf5lNXhfVatoxzI/DH7vay9j16U/Ms3LtXyfiGtLCuAbG7L4qUHgteG+Dfk9xBlwVyftYw7Nsf6+y2oVM6MZYNYpPB7dJlTHE8Nms8xy9Dx0AAAAAAAAReVFHNtDfxRUvt9jT1Lc4+Psx92vGTn7tQWlQAAAM27r0q0HqvGO+D9Hw4EOTBS/lNiz3xz28fZW3Ze9OusE82e+D2+HEzsuC2Pz4auHYrkjt5Z1WmpRcWsU0011RFEzE8p5jmOJfPrbZnSqTpv3Xh1W5/I2cd4vXqYGSnRaavA7cAGXdVp7KtCe7HCXR6H/wByIs1OukwlwZOjJFmzystWdUhST0RWc+r2fTzK+nTiJss72Tm0V+zQl1RAAF1cdj7KjGPvPWl1Zj58nXeZbmvj+njiGTbLZClHOnJJbuL5JHFKWvPEJMmStI5tKUvO/wCpVxjDGnDl6T6vd4Gji1a1727yy825a/avaGnLSmAAAHpZ6efOEPilFfNnNp4rMuqV6rRD6NCOCS4LAxH0EdnIegAAAAAAAE3ljR1adTg3F+KxXkXdK3eYZ+/XtFkzKLW1Nb9KaL8TE+GZxx5cHoAAAHMW0002mtKa0NeJ5MckTxPKkufKHZTrvkqm7/L9lDNq/NP+Glg3P7b/APLrlbZvQrrY9ST+sX5nunfzSXm9j8XhOF9nAADtUm5PFvF8TyIiI4h7MzM8y6nrwA2FxWXta8ItasdeXRbvngQbF+jHKfWx9eSI/wAqS976hR1Y4TqcN0er+xRw685O89oaWxtRj7R3lI2q0zqyc5ycn9FyS3I06UrSOKsi97Xnm0vE6cgAAABw2uTtBytUE01mqU2muC0fVorbNuMc8fK1qV5yxz8LYy2yAAAAAAAAAMO9LEq1PM2a0JY9JafpiSYr9FuUWbH9SvT+npXsdOpHNnBSS0LRpXRnNb2rPMS6tjraOJhP3hky1jKjLH+yX2l+y7j3Pi6hl0fmk/4aCtRlB5souL4NFytotHMM+1ZrPFoeZ08AAADNpXhLspUJ61NrV4wa0prlyIbYo64vHlNXNPRNLeP9MImQgAAAAAZtjt7owmoaJzwTnwity5kN8UXtHPiE2PL9OsxXzPyw28dL0vbiTIXAAAByluA3F35PVamEp/0o89M34bvEq5Nqte1e65i072727R/2pLDddGj6MFnfE9MvmUb5r38y0ceDHj8Q5o2JRr1Ky9+EY4c09L8vkeTkmaRT7FcURkm/3ZpGmAAAAAAAAAAAAAxrZYqdaObOKkuO9dGdUvak81lHkxVvHFoSt63DOljKGNSn01l1W80cOzW/a3aWXn1LU717w05aVAAAAAAAAAAAAAAADNu67ald6qwjvm/RX7IcuauOO6bDgtlnt4+6tu256VBYpZ0983t8OBnZc9sn6auHWpj8eWxIVgAAAAAAAAAAAAAAAAAOMANFfFwRqY1KSUZ7XH3ZfplvDszXtbwo7GpFv5U8pSpBxbjJOLTwaa0o0YmJjmGXMTE8S6nrwAAAAAAAAAAAG9ua4HPCpVTjDaobJS68EU821x2r5XtfTm38r+FXSpRilGKUUtCS0Iz5mZnmWpEREcQ7nj0AAAAAAAAAAAAAAAAAAAABrL4uiNeOOiNRLRLjyfImw55xz+FbPr1yx+UXaKEqcnCazZLav1xRq1vFo5hj3pNZ4s8zpyAAOJSwKW1vY8Hbzb7O60mXWMytq/1St56cnafv8PbY+PDuayMAAcpAU9xXFhhVqrW2xg9i5vnyM/Y2ef41aetq8fyv5+yjKTQAAAAAAAAAAAAAAAAAAAAAAAADW3zdca8eFRLVl9nyJsOacc/hX2MEZY/KJq0pQk4STUk8GjWraLRzDFtWazxLoeWtFY5meIecPOU+Bh7f9Umf44fH3/8AE1cf3dDH55nlKHg7RlgX9X+oZMPae9f9fpxakS9E8T6LDnpmr1UlBNZhyTPFRk7c2GFeotO2EeH9z5mfs7HP8KtPU1uP52/woyk0AAAAAAAAAAAAAAAAAAAAAAAAAAcMCZytjRwjLOSraFmra1z4Hdd2MHae/wCFDcx0nv8AKVcsTL2NvJnnm09vt8KlaxDgrOgAAA5TJMeS+O3VSeJeTHPltcn1SlWXaySw0xT9GT3Ys2K/1P6lOme1neDFTr/ku0ctZyAAAAAAAAAAAAAAAAAAAAAAAAAAGqvapatMKFNadtRyj9EQ5ZyeKQhyTk8UhLWm47UlKpOOOCcpSdSLfNlK2DJHeVO2HJ5lqyBCAAAAABm2G6q1eLlTipJPB6yWnxJKYrXjmqSmK145iFHc8LdRwhOn2lPvI50ej4ci3ijNXtMcx+1rFGWvaY7KFFtacgAAAAAAAAAAAAAAAAAAAAAAAAABh3v7PW7ufkR5fSf04yekvnJksoAAAAA9FjkX6mp3n4ov6novavrKhLS0AAAAAAAAAAAAAAAAAAAAAAAAAAAAw739nrd3PyI8vpP6cZPSXzkyWUAAAAAeixyL9TU7z8UX9T0XtX1lQlpaAAAAAAAAAAAAAAAAAAAAAAAAAAAAYd7+z1u7n5EeX0n9OMnpL5yZLKAAAAAPRY5F+pqd5+KL+p6L2r6yoS0tAAAAAAAAAAAAAAAAAAAAAAAAAAAAMO9/Z63dz8iPL6T+nGT0l85MllAAAAAHosci/U1O8/FF/U9F7V9ZUJaWgAAAAAAAAAAAAAAAAAAAAAAAAAAAGHe/s9bu5+RHl9J/TjJ6S+cmSygAAAAD0WORfqanefii/qei9q+sqEtLQAAAAAAAAAAAAAAAAAAAAAAAAAAADDvf2et3c/Ijy+k/pxk9JfOTJZQAAAAB6LHIv1NTvPxRf1PRe1fWVCWloAAAAAAAAAAAAAAAAAAAAAAAAAAABh3v7PW7ufkR5fSf04yekvnJksoAAAAA9FjkX6mp3n4ov6novavrKhLS0AAAAAAAAAAAAAAAAAAAAAAAAAAAAw739nrd3PyI8vpP6cZPSXzkyWU7UqcpNRinKT2JLSexEzPEPYiZ7QqrnyaUcJ18G9qprYv5PeXcWtx3uuYtbjvZm3tcNOssY4U6m5paHyaJMuCt/HlJkwVv48o63WKpRlm1I4cH7r5plC9LUniVC9JpPEsc5crHIv1NTvPxRf1PRe1fWVCWloAAAAAAAAAAAAAAAAAAAAAAAAAAABh3v7PW7ufkcZfSXGT0lE3VdFW0PVWbDfN7PDizNx4bX8eGfjxWv4Wd2XVTs6wisZb5v0n+jRx4q08L+PFWkdmeSJADxtVlhVi4TipR4P7HNqxaOJc2rFo4lH3vk7OljOnjUp7cPfj+1zKOXXmvevhSy681718NrkX6mp3n4ol1PSUur6yoS2tAAAAAAAAAAAAAAAAAAAAAAAAAAAAMa8VjSqL+xnGT1lxk9Zd7PFJRSSSSWCSwWwU8FPD2O3YAAAdJnkvJY1hgozrYJLXT0JL3VpI8fy4pHEyzCVIAAAAAAAAAAAAAA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AutoShape 14" descr="data:image/jpeg;base64,/9j/4AAQSkZJRgABAQAAAQABAAD/2wCEAAkGBxAQDxAOEQ8QDxATEBAPERAVDw8VEBUYFREXFxYSFhMYHSggGholGxUWITEhJSkrLi4uFx8zODMsNygtMisBCgoKDg0OGxAQGi0lHyYwLS8tLS0tLS0tLS0tLS0tLS0vLS0tLS0tLS0tLS0tLS0tLS0tLS0tLS0tLS0tLS0tLf/AABEIAMIBAwMBEQACEQEDEQH/xAAbAAEBAAIDAQAAAAAAAAAAAAAABgQFAQIDB//EADkQAAIBAQMJBAoBBQEBAAAAAAABAgMEBREGEiEiMUFRYXETc4GxMjM0QlKRocHC0XIjYoLh8EMV/8QAGgEBAAMBAQEAAAAAAAAAAAAAAAMEBQIBBv/EACoRAQACAgEEAQQBBAMAAAAAAAABAgMEERIhMTJBE1FhcSIFQoGxkaHR/9oADAMBAAIRAxEAPwD7iAAAAAAAAAAeVpqqEJTfuxb+SPax1TEOb26azKSnlJXezMj/AI4mlGpj+WVO7k+OGNUvq0S/9WuiSO418cfCKdrLP9zLuKfbVc2tWqPRjGDnLCT3p/oj2I6Kc0rCXWn6l+L2n9K9Ga13IAAAAMCfymjGEVVjUnTqNpJRlJKXHFLgt5b1ZmZ6ZjmFHc4rHVE8S0NO9rRHZWn44PzLk4Mc/wBqhGxlj+5k08orQtsoy6xX2OJ1McpY3csKS47e69NykkpKTi0tnIo58UY7cQ0NfN9WnM+WxIVgAAAAAAAAAAAAAAAAAAAABp8p6+ZZ2t82oLzf0RY1a85P0qbl+nFx90YarHAO0JNNSTwaeKZ5Mc9pexMxPMLe5LyVeni9E46JryfRmTnxfTt+G1r5oy1/LZEKwAAAHjarRGnCU5PCKWL/AEdVrNp6YcXvFKzaUHeFtlWqOpLRuS4LcjXxY4x14hh5cs5LdUsYkRgFBkhXwnOn8UVJeBS3K8xEr+hfi01VZntQAAAAAAAAAAAAAAAAAAAABLZXVXKpTpJN5sXNpc/9Jl/Tjis2lmb1ptaKx+06XmeAAMu7La6FVTWzZJcVvIs2OMleJS4cs47RML2jUUoqSeKaTT5MyJiYniW7WYtHMO549AOGBI5TXj2k+xi9SD1ucv8ARo6uLpjqnzLK3M3VbojxDRlxRAAGbc9V069KbxUXPMb3adD0+JDmr1UmE2vaaZK2XqMhuuQAAAAAAAAAAAAAAAADjEDkAB4QssFOdTDGcsE5Pbgl6PQ6m0zER8OIpWLTb5lJ5Q3X2M+0iv6cns+F8Oho62brr0z5hlbWD6duY8S05aVAABTZKW/Q6EnsxlDpvRn7ePv1w0tHL26J/wAKUpNEA11+W7saLaevLVh14+BNgx9d+PhX2Mv06c/KFxNaGIHoAZN32OVaoqcerfBb2R5MkY69UpMWKclumFt/86l2So5qzEtHHH4sePMyfq26ur5bX0a9HRx2ZcVoOErkDjEDkAAAAAAAAAAAAOANVet906Oqtep8K2L+TJ8WvbJ38Qq5tquPtHeWsua9YyqyqV6mEms2CfoJb8OBPmwTFYikdvlX19iJvNsk/r7KeE01immuK2FHw0Ynl2D0A8bZZ41YSpyWKaw6czqlprPVDi9IvXplAWuzSpTlTlti8OvBmxS8XrFoYV6TS01l4nbgA9bNXlTnGpHbF4r9HN6xaJrLqlppaLR8PoNmrqpCM47JJNGLas1niW/S0WiJh6njpEZQ23tazSepDUj195/9wNTWx9NO/mWLt5evJ+IassqwAAtsn7u7Gli/WT1pcuETJ2Mv1LfiG1q4fp07+ZbUgWQDhsDSZQW6koOKq4VotShm6WmuOGwta+K02547KW1lpFeOe/w8bqyjTwhW1XsVT3X14HeXUmO9HGDdie11BGWOlaUUmg7AAAAAAAAAAErfl91M+dGCdNRebKXvPpwRf19evEWt3ZmztW5mleyeZeZ4Bk2O31aLxhNpfDti/AjvirfzCXHmvj9ZUl3ZSQnhGquzl8WOMH+ijk1LV717tDFu1t2t2byMk1ininse4qLsTy7B6nsq7DjBV0tMdEv4vf4MuamTi3RKhu4ua9cfCVNFlgACpyRtmMZUXtjrR6Pb9fMztzHxMX+7T0cnMTSfhs76tfZUZz3+jHqyDDTrvELOxk+njmUGbDDAAG3ybsPa1s5+hDCT5vcvuVdrJ014jzK3qYuu/M+IWaMxsGIGsvG+qVHFY58/hj93uJ8eve/4hWy7VMf5lNXhfVatoxzI/DH7vay9j16U/Ms3LtXyfiGtLCuAbG7L4qUHgteG+Dfk9xBlwVyftYw7Nsf6+y2oVM6MZYNYpPB7dJlTHE8Nms8xy9Dx0AAAAAAAAReVFHNtDfxRUvt9jT1Lc4+Psx92vGTn7tQWlQAAAM27r0q0HqvGO+D9Hw4EOTBS/lNiz3xz28fZW3Ze9OusE82e+D2+HEzsuC2Pz4auHYrkjt5Z1WmpRcWsU0011RFEzE8p5jmOJfPrbZnSqTpv3Xh1W5/I2cd4vXqYGSnRaavA7cAGXdVp7KtCe7HCXR6H/wByIs1OukwlwZOjJFmzystWdUhST0RWc+r2fTzK+nTiJss72Tm0V+zQl1RAAF1cdj7KjGPvPWl1Zj58nXeZbmvj+njiGTbLZClHOnJJbuL5JHFKWvPEJMmStI5tKUvO/wCpVxjDGnDl6T6vd4Gji1a1727yy825a/avaGnLSmAAAHpZ6efOEPilFfNnNp4rMuqV6rRD6NCOCS4LAxH0EdnIegAAAAAAAE3ljR1adTg3F+KxXkXdK3eYZ+/XtFkzKLW1Nb9KaL8TE+GZxx5cHoAAAHMW0002mtKa0NeJ5MckTxPKkufKHZTrvkqm7/L9lDNq/NP+Glg3P7b/APLrlbZvQrrY9ST+sX5nunfzSXm9j8XhOF9nAADtUm5PFvF8TyIiI4h7MzM8y6nrwA2FxWXta8ItasdeXRbvngQbF+jHKfWx9eSI/wAqS976hR1Y4TqcN0er+xRw685O89oaWxtRj7R3lI2q0zqyc5ycn9FyS3I06UrSOKsi97Xnm0vE6cgAAABw2uTtBytUE01mqU2muC0fVorbNuMc8fK1qV5yxz8LYy2yAAAAAAAAAMO9LEq1PM2a0JY9JafpiSYr9FuUWbH9SvT+npXsdOpHNnBSS0LRpXRnNb2rPMS6tjraOJhP3hky1jKjLH+yX2l+y7j3Pi6hl0fmk/4aCtRlB5souL4NFytotHMM+1ZrPFoeZ08AAADNpXhLspUJ61NrV4wa0prlyIbYo64vHlNXNPRNLeP9MImQgAAAAAZtjt7owmoaJzwTnwity5kN8UXtHPiE2PL9OsxXzPyw28dL0vbiTIXAAAByluA3F35PVamEp/0o89M34bvEq5Nqte1e65i072727R/2pLDddGj6MFnfE9MvmUb5r38y0ceDHj8Q5o2JRr1Ky9+EY4c09L8vkeTkmaRT7FcURkm/3ZpGmAAAAAAAAAAAAAxrZYqdaObOKkuO9dGdUvak81lHkxVvHFoSt63DOljKGNSn01l1W80cOzW/a3aWXn1LU717w05aVAAAAAAAAAAAAAAADNu67ald6qwjvm/RX7IcuauOO6bDgtlnt4+6tu256VBYpZ0983t8OBnZc9sn6auHWpj8eWxIVgAAAAAAAAAAAAAAAAAOMANFfFwRqY1KSUZ7XH3ZfplvDszXtbwo7GpFv5U8pSpBxbjJOLTwaa0o0YmJjmGXMTE8S6nrwAAAAAAAAAAAG9ua4HPCpVTjDaobJS68EU821x2r5XtfTm38r+FXSpRilGKUUtCS0Iz5mZnmWpEREcQ7nj0AAAAAAAAAAAAAAAAAAAABrL4uiNeOOiNRLRLjyfImw55xz+FbPr1yx+UXaKEqcnCazZLav1xRq1vFo5hj3pNZ4s8zpyAAOJSwKW1vY8Hbzb7O60mXWMytq/1St56cnafv8PbY+PDuayMAAcpAU9xXFhhVqrW2xg9i5vnyM/Y2ef41aetq8fyv5+yjKTQAAAAAAAAAAAAAAAAAAAAAAAADW3zdca8eFRLVl9nyJsOacc/hX2MEZY/KJq0pQk4STUk8GjWraLRzDFtWazxLoeWtFY5meIecPOU+Bh7f9Umf44fH3/8AE1cf3dDH55nlKHg7RlgX9X+oZMPae9f9fpxakS9E8T6LDnpmr1UlBNZhyTPFRk7c2GFeotO2EeH9z5mfs7HP8KtPU1uP52/woyk0AAAAAAAAAAAAAAAAAAAAAAAAAAcMCZytjRwjLOSraFmra1z4Hdd2MHae/wCFDcx0nv8AKVcsTL2NvJnnm09vt8KlaxDgrOgAAA5TJMeS+O3VSeJeTHPltcn1SlWXaySw0xT9GT3Ys2K/1P6lOme1neDFTr/ku0ctZyAAAAAAAAAAAAAAAAAAAAAAAAAAGqvapatMKFNadtRyj9EQ5ZyeKQhyTk8UhLWm47UlKpOOOCcpSdSLfNlK2DJHeVO2HJ5lqyBCAAAAABm2G6q1eLlTipJPB6yWnxJKYrXjmqSmK145iFHc8LdRwhOn2lPvI50ej4ci3ijNXtMcx+1rFGWvaY7KFFtacgAAAAAAAAAAAAAAAAAAAAAAAAABh3v7PW7ufkR5fSf04yekvnJksoAAAAA9FjkX6mp3n4ov6novavrKhLS0AAAAAAAAAAAAAAAAAAAAAAAAAAAAw739nrd3PyI8vpP6cZPSXzkyWUAAAAAeixyL9TU7z8UX9T0XtX1lQlpaAAAAAAAAAAAAAAAAAAAAAAAAAAAAYd7+z1u7n5EeX0n9OMnpL5yZLKAAAAAPRY5F+pqd5+KL+p6L2r6yoS0tAAAAAAAAAAAAAAAAAAAAAAAAAAAAMO9/Z63dz8iPL6T+nGT0l85MllAAAAAHosci/U1O8/FF/U9F7V9ZUJaWgAAAAAAAAAAAAAAAAAAAAAAAAAAAGHe/s9bu5+RHl9J/TjJ6S+cmSygAAAAD0WORfqanefii/qei9q+sqEtLQAAAAAAAAAAAAAAAAAAAAAAAAAAADDvf2et3c/Ijy+k/pxk9JfOTJZQAAAAB6LHIv1NTvPxRf1PRe1fWVCWloAAAAAAAAAAAAAAAAAAAAAAAAAAABh3v7PW7ufkR5fSf04yekvnJksoAAAAA9FjkX6mp3n4ov6novavrKhLS0AAAAAAAAAAAAAAAAAAAAAAAAAAAAw739nrd3PyI8vpP6cZPSXzkyWU7UqcpNRinKT2JLSexEzPEPYiZ7QqrnyaUcJ18G9qprYv5PeXcWtx3uuYtbjvZm3tcNOssY4U6m5paHyaJMuCt/HlJkwVv48o63WKpRlm1I4cH7r5plC9LUniVC9JpPEsc5crHIv1NTvPxRf1PRe1fWVCWloAAAAAAAAAAAAAAAAAAAAAAAAAAABh3v7PW7ufkcZfSXGT0lE3VdFW0PVWbDfN7PDizNx4bX8eGfjxWv4Wd2XVTs6wisZb5v0n+jRx4q08L+PFWkdmeSJADxtVlhVi4TipR4P7HNqxaOJc2rFo4lH3vk7OljOnjUp7cPfj+1zKOXXmvevhSy681718NrkX6mp3n4ol1PSUur6yoS2tAAAAAAAAAAAAAAAAAAAAAAAAAAAAMa8VjSqL+xnGT1lxk9Zd7PFJRSSSSWCSwWwU8FPD2O3YAAAdJnkvJY1hgozrYJLXT0JL3VpI8fy4pHEyzCVIAAAAAAAAAAAAAA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AutoShape 16" descr="data:image/jpeg;base64,/9j/4AAQSkZJRgABAQAAAQABAAD/2wCEAAkGBxAQDxAOEQ8QDxATEBAPERAVDw8VEBUYFREXFxYSFhMYHSggGholGxUWITEhJSkrLi4uFx8zODMsNygtMisBCgoKDg0OGxAQGi0lHyYwLS8tLS0tLS0tLS0tLS0tLS0vLS0tLS0tLS0tLS0tLS0tLS0tLS0tLS0tLS0tLS0tLf/AABEIAMIBAwMBEQACEQEDEQH/xAAbAAEBAAIDAQAAAAAAAAAAAAAABgQFAQIDB//EADkQAAIBAQMJBAoBBQEBAAAAAAABAgMEBREGEiEiMUFRYXETc4GxMjM0QlKRocHC0XIjYoLh8EMV/8QAGgEBAAMBAQEAAAAAAAAAAAAAAAMEBQIBBv/EACoRAQACAgEEAQQBBAMAAAAAAAABAgMEERIhMTJBE1FhcSIFQoGxkaHR/9oADAMBAAIRAxEAPwD7iAAAAAAAAAAeVpqqEJTfuxb+SPax1TEOb26azKSnlJXezMj/AI4mlGpj+WVO7k+OGNUvq0S/9WuiSO418cfCKdrLP9zLuKfbVc2tWqPRjGDnLCT3p/oj2I6Kc0rCXWn6l+L2n9K9Ga13IAAAAMCfymjGEVVjUnTqNpJRlJKXHFLgt5b1ZmZ6ZjmFHc4rHVE8S0NO9rRHZWn44PzLk4Mc/wBqhGxlj+5k08orQtsoy6xX2OJ1McpY3csKS47e69NykkpKTi0tnIo58UY7cQ0NfN9WnM+WxIVgAAAAAAAAAAAAAAAAAAAABp8p6+ZZ2t82oLzf0RY1a85P0qbl+nFx90YarHAO0JNNSTwaeKZ5Mc9pexMxPMLe5LyVeni9E46JryfRmTnxfTt+G1r5oy1/LZEKwAAAHjarRGnCU5PCKWL/AEdVrNp6YcXvFKzaUHeFtlWqOpLRuS4LcjXxY4x14hh5cs5LdUsYkRgFBkhXwnOn8UVJeBS3K8xEr+hfi01VZntQAAAAAAAAAAAAAAAAAAAABLZXVXKpTpJN5sXNpc/9Jl/Tjis2lmb1ptaKx+06XmeAAMu7La6FVTWzZJcVvIs2OMleJS4cs47RML2jUUoqSeKaTT5MyJiYniW7WYtHMO549AOGBI5TXj2k+xi9SD1ucv8ARo6uLpjqnzLK3M3VbojxDRlxRAAGbc9V069KbxUXPMb3adD0+JDmr1UmE2vaaZK2XqMhuuQAAAAAAAAAAAAAAAADjEDkAB4QssFOdTDGcsE5Pbgl6PQ6m0zER8OIpWLTb5lJ5Q3X2M+0iv6cns+F8Oho62brr0z5hlbWD6duY8S05aVAABTZKW/Q6EnsxlDpvRn7ePv1w0tHL26J/wAKUpNEA11+W7saLaevLVh14+BNgx9d+PhX2Mv06c/KFxNaGIHoAZN32OVaoqcerfBb2R5MkY69UpMWKclumFt/86l2So5qzEtHHH4sePMyfq26ur5bX0a9HRx2ZcVoOErkDjEDkAAAAAAAAAAAAOANVet906Oqtep8K2L+TJ8WvbJ38Qq5tquPtHeWsua9YyqyqV6mEms2CfoJb8OBPmwTFYikdvlX19iJvNsk/r7KeE01immuK2FHw0Ynl2D0A8bZZ41YSpyWKaw6czqlprPVDi9IvXplAWuzSpTlTlti8OvBmxS8XrFoYV6TS01l4nbgA9bNXlTnGpHbF4r9HN6xaJrLqlppaLR8PoNmrqpCM47JJNGLas1niW/S0WiJh6njpEZQ23tazSepDUj195/9wNTWx9NO/mWLt5evJ+IassqwAAtsn7u7Gli/WT1pcuETJ2Mv1LfiG1q4fp07+ZbUgWQDhsDSZQW6koOKq4VotShm6WmuOGwta+K02547KW1lpFeOe/w8bqyjTwhW1XsVT3X14HeXUmO9HGDdie11BGWOlaUUmg7AAAAAAAAAAErfl91M+dGCdNRebKXvPpwRf19evEWt3ZmztW5mleyeZeZ4Bk2O31aLxhNpfDti/AjvirfzCXHmvj9ZUl3ZSQnhGquzl8WOMH+ijk1LV717tDFu1t2t2byMk1ininse4qLsTy7B6nsq7DjBV0tMdEv4vf4MuamTi3RKhu4ua9cfCVNFlgACpyRtmMZUXtjrR6Pb9fMztzHxMX+7T0cnMTSfhs76tfZUZz3+jHqyDDTrvELOxk+njmUGbDDAAG3ybsPa1s5+hDCT5vcvuVdrJ014jzK3qYuu/M+IWaMxsGIGsvG+qVHFY58/hj93uJ8eve/4hWy7VMf5lNXhfVatoxzI/DH7vay9j16U/Ms3LtXyfiGtLCuAbG7L4qUHgteG+Dfk9xBlwVyftYw7Nsf6+y2oVM6MZYNYpPB7dJlTHE8Nms8xy9Dx0AAAAAAAAReVFHNtDfxRUvt9jT1Lc4+Psx92vGTn7tQWlQAAAM27r0q0HqvGO+D9Hw4EOTBS/lNiz3xz28fZW3Ze9OusE82e+D2+HEzsuC2Pz4auHYrkjt5Z1WmpRcWsU0011RFEzE8p5jmOJfPrbZnSqTpv3Xh1W5/I2cd4vXqYGSnRaavA7cAGXdVp7KtCe7HCXR6H/wByIs1OukwlwZOjJFmzystWdUhST0RWc+r2fTzK+nTiJss72Tm0V+zQl1RAAF1cdj7KjGPvPWl1Zj58nXeZbmvj+njiGTbLZClHOnJJbuL5JHFKWvPEJMmStI5tKUvO/wCpVxjDGnDl6T6vd4Gji1a1727yy825a/avaGnLSmAAAHpZ6efOEPilFfNnNp4rMuqV6rRD6NCOCS4LAxH0EdnIegAAAAAAAE3ljR1adTg3F+KxXkXdK3eYZ+/XtFkzKLW1Nb9KaL8TE+GZxx5cHoAAAHMW0002mtKa0NeJ5MckTxPKkufKHZTrvkqm7/L9lDNq/NP+Glg3P7b/APLrlbZvQrrY9ST+sX5nunfzSXm9j8XhOF9nAADtUm5PFvF8TyIiI4h7MzM8y6nrwA2FxWXta8ItasdeXRbvngQbF+jHKfWx9eSI/wAqS976hR1Y4TqcN0er+xRw685O89oaWxtRj7R3lI2q0zqyc5ycn9FyS3I06UrSOKsi97Xnm0vE6cgAAABw2uTtBytUE01mqU2muC0fVorbNuMc8fK1qV5yxz8LYy2yAAAAAAAAAMO9LEq1PM2a0JY9JafpiSYr9FuUWbH9SvT+npXsdOpHNnBSS0LRpXRnNb2rPMS6tjraOJhP3hky1jKjLH+yX2l+y7j3Pi6hl0fmk/4aCtRlB5souL4NFytotHMM+1ZrPFoeZ08AAADNpXhLspUJ61NrV4wa0prlyIbYo64vHlNXNPRNLeP9MImQgAAAAAZtjt7owmoaJzwTnwity5kN8UXtHPiE2PL9OsxXzPyw28dL0vbiTIXAAAByluA3F35PVamEp/0o89M34bvEq5Nqte1e65i072727R/2pLDddGj6MFnfE9MvmUb5r38y0ceDHj8Q5o2JRr1Ky9+EY4c09L8vkeTkmaRT7FcURkm/3ZpGmAAAAAAAAAAAAAxrZYqdaObOKkuO9dGdUvak81lHkxVvHFoSt63DOljKGNSn01l1W80cOzW/a3aWXn1LU717w05aVAAAAAAAAAAAAAAADNu67ald6qwjvm/RX7IcuauOO6bDgtlnt4+6tu256VBYpZ0983t8OBnZc9sn6auHWpj8eWxIVgAAAAAAAAAAAAAAAAAOMANFfFwRqY1KSUZ7XH3ZfplvDszXtbwo7GpFv5U8pSpBxbjJOLTwaa0o0YmJjmGXMTE8S6nrwAAAAAAAAAAAG9ua4HPCpVTjDaobJS68EU821x2r5XtfTm38r+FXSpRilGKUUtCS0Iz5mZnmWpEREcQ7nj0AAAAAAAAAAAAAAAAAAAABrL4uiNeOOiNRLRLjyfImw55xz+FbPr1yx+UXaKEqcnCazZLav1xRq1vFo5hj3pNZ4s8zpyAAOJSwKW1vY8Hbzb7O60mXWMytq/1St56cnafv8PbY+PDuayMAAcpAU9xXFhhVqrW2xg9i5vnyM/Y2ef41aetq8fyv5+yjKTQAAAAAAAAAAAAAAAAAAAAAAAADW3zdca8eFRLVl9nyJsOacc/hX2MEZY/KJq0pQk4STUk8GjWraLRzDFtWazxLoeWtFY5meIecPOU+Bh7f9Umf44fH3/8AE1cf3dDH55nlKHg7RlgX9X+oZMPae9f9fpxakS9E8T6LDnpmr1UlBNZhyTPFRk7c2GFeotO2EeH9z5mfs7HP8KtPU1uP52/woyk0AAAAAAAAAAAAAAAAAAAAAAAAAAcMCZytjRwjLOSraFmra1z4Hdd2MHae/wCFDcx0nv8AKVcsTL2NvJnnm09vt8KlaxDgrOgAAA5TJMeS+O3VSeJeTHPltcn1SlWXaySw0xT9GT3Ys2K/1P6lOme1neDFTr/ku0ctZyAAAAAAAAAAAAAAAAAAAAAAAAAAGqvapatMKFNadtRyj9EQ5ZyeKQhyTk8UhLWm47UlKpOOOCcpSdSLfNlK2DJHeVO2HJ5lqyBCAAAAABm2G6q1eLlTipJPB6yWnxJKYrXjmqSmK145iFHc8LdRwhOn2lPvI50ej4ci3ijNXtMcx+1rFGWvaY7KFFtacgAAAAAAAAAAAAAAAAAAAAAAAAABh3v7PW7ufkR5fSf04yekvnJksoAAAAA9FjkX6mp3n4ov6novavrKhLS0AAAAAAAAAAAAAAAAAAAAAAAAAAAAw739nrd3PyI8vpP6cZPSXzkyWUAAAAAeixyL9TU7z8UX9T0XtX1lQlpaAAAAAAAAAAAAAAAAAAAAAAAAAAAAYd7+z1u7n5EeX0n9OMnpL5yZLKAAAAAPRY5F+pqd5+KL+p6L2r6yoS0tAAAAAAAAAAAAAAAAAAAAAAAAAAAAMO9/Z63dz8iPL6T+nGT0l85MllAAAAAHosci/U1O8/FF/U9F7V9ZUJaWgAAAAAAAAAAAAAAAAAAAAAAAAAAAGHe/s9bu5+RHl9J/TjJ6S+cmSygAAAAD0WORfqanefii/qei9q+sqEtLQAAAAAAAAAAAAAAAAAAAAAAAAAAADDvf2et3c/Ijy+k/pxk9JfOTJZQAAAAB6LHIv1NTvPxRf1PRe1fWVCWloAAAAAAAAAAAAAAAAAAAAAAAAAAABh3v7PW7ufkR5fSf04yekvnJksoAAAAA9FjkX6mp3n4ov6novavrKhLS0AAAAAAAAAAAAAAAAAAAAAAAAAAAAw739nrd3PyI8vpP6cZPSXzkyWU7UqcpNRinKT2JLSexEzPEPYiZ7QqrnyaUcJ18G9qprYv5PeXcWtx3uuYtbjvZm3tcNOssY4U6m5paHyaJMuCt/HlJkwVv48o63WKpRlm1I4cH7r5plC9LUniVC9JpPEsc5crHIv1NTvPxRf1PRe1fWVCWloAAAAAAAAAAAAAAAAAAAAAAAAAAABh3v7PW7ufkcZfSXGT0lE3VdFW0PVWbDfN7PDizNx4bX8eGfjxWv4Wd2XVTs6wisZb5v0n+jRx4q08L+PFWkdmeSJADxtVlhVi4TipR4P7HNqxaOJc2rFo4lH3vk7OljOnjUp7cPfj+1zKOXXmvevhSy681718NrkX6mp3n4ol1PSUur6yoS2tAAAAAAAAAAAAAAAAAAAAAAAAAAAAMa8VjSqL+xnGT1lxk9Zd7PFJRSSSSWCSwWwU8FPD2O3YAAAdJnkvJY1hgozrYJLXT0JL3VpI8fy4pHEyzCVIAAAAAAAAAAAAAA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AutoShape 18" descr="data:image/jpeg;base64,/9j/4AAQSkZJRgABAQAAAQABAAD/2wCEAAkGBxAQDxAOEQ8QDxATEBAPERAVDw8VEBUYFREXFxYSFhMYHSggGholGxUWITEhJSkrLi4uFx8zODMsNygtMisBCgoKDg0OGxAQGi0lHyYwLS8tLS0tLS0tLS0tLS0tLS0vLS0tLS0tLS0tLS0tLS0tLS0tLS0tLS0tLS0tLS0tLf/AABEIAMIBAwMBEQACEQEDEQH/xAAbAAEBAAIDAQAAAAAAAAAAAAAABgQFAQIDB//EADkQAAIBAQMJBAoBBQEBAAAAAAABAgMEBREGEiEiMUFRYXETc4GxMjM0QlKRocHC0XIjYoLh8EMV/8QAGgEBAAMBAQEAAAAAAAAAAAAAAAMEBQIBBv/EACoRAQACAgEEAQQBBAMAAAAAAAABAgMEERIhMTJBE1FhcSIFQoGxkaHR/9oADAMBAAIRAxEAPwD7iAAAAAAAAAAeVpqqEJTfuxb+SPax1TEOb26azKSnlJXezMj/AI4mlGpj+WVO7k+OGNUvq0S/9WuiSO418cfCKdrLP9zLuKfbVc2tWqPRjGDnLCT3p/oj2I6Kc0rCXWn6l+L2n9K9Ga13IAAAAMCfymjGEVVjUnTqNpJRlJKXHFLgt5b1ZmZ6ZjmFHc4rHVE8S0NO9rRHZWn44PzLk4Mc/wBqhGxlj+5k08orQtsoy6xX2OJ1McpY3csKS47e69NykkpKTi0tnIo58UY7cQ0NfN9WnM+WxIVgAAAAAAAAAAAAAAAAAAAABp8p6+ZZ2t82oLzf0RY1a85P0qbl+nFx90YarHAO0JNNSTwaeKZ5Mc9pexMxPMLe5LyVeni9E46JryfRmTnxfTt+G1r5oy1/LZEKwAAAHjarRGnCU5PCKWL/AEdVrNp6YcXvFKzaUHeFtlWqOpLRuS4LcjXxY4x14hh5cs5LdUsYkRgFBkhXwnOn8UVJeBS3K8xEr+hfi01VZntQAAAAAAAAAAAAAAAAAAAABLZXVXKpTpJN5sXNpc/9Jl/Tjis2lmb1ptaKx+06XmeAAMu7La6FVTWzZJcVvIs2OMleJS4cs47RML2jUUoqSeKaTT5MyJiYniW7WYtHMO549AOGBI5TXj2k+xi9SD1ucv8ARo6uLpjqnzLK3M3VbojxDRlxRAAGbc9V069KbxUXPMb3adD0+JDmr1UmE2vaaZK2XqMhuuQAAAAAAAAAAAAAAAADjEDkAB4QssFOdTDGcsE5Pbgl6PQ6m0zER8OIpWLTb5lJ5Q3X2M+0iv6cns+F8Oho62brr0z5hlbWD6duY8S05aVAABTZKW/Q6EnsxlDpvRn7ePv1w0tHL26J/wAKUpNEA11+W7saLaevLVh14+BNgx9d+PhX2Mv06c/KFxNaGIHoAZN32OVaoqcerfBb2R5MkY69UpMWKclumFt/86l2So5qzEtHHH4sePMyfq26ur5bX0a9HRx2ZcVoOErkDjEDkAAAAAAAAAAAAOANVet906Oqtep8K2L+TJ8WvbJ38Qq5tquPtHeWsua9YyqyqV6mEms2CfoJb8OBPmwTFYikdvlX19iJvNsk/r7KeE01immuK2FHw0Ynl2D0A8bZZ41YSpyWKaw6czqlprPVDi9IvXplAWuzSpTlTlti8OvBmxS8XrFoYV6TS01l4nbgA9bNXlTnGpHbF4r9HN6xaJrLqlppaLR8PoNmrqpCM47JJNGLas1niW/S0WiJh6njpEZQ23tazSepDUj195/9wNTWx9NO/mWLt5evJ+IassqwAAtsn7u7Gli/WT1pcuETJ2Mv1LfiG1q4fp07+ZbUgWQDhsDSZQW6koOKq4VotShm6WmuOGwta+K02547KW1lpFeOe/w8bqyjTwhW1XsVT3X14HeXUmO9HGDdie11BGWOlaUUmg7AAAAAAAAAAErfl91M+dGCdNRebKXvPpwRf19evEWt3ZmztW5mleyeZeZ4Bk2O31aLxhNpfDti/AjvirfzCXHmvj9ZUl3ZSQnhGquzl8WOMH+ijk1LV717tDFu1t2t2byMk1ininse4qLsTy7B6nsq7DjBV0tMdEv4vf4MuamTi3RKhu4ua9cfCVNFlgACpyRtmMZUXtjrR6Pb9fMztzHxMX+7T0cnMTSfhs76tfZUZz3+jHqyDDTrvELOxk+njmUGbDDAAG3ybsPa1s5+hDCT5vcvuVdrJ014jzK3qYuu/M+IWaMxsGIGsvG+qVHFY58/hj93uJ8eve/4hWy7VMf5lNXhfVatoxzI/DH7vay9j16U/Ms3LtXyfiGtLCuAbG7L4qUHgteG+Dfk9xBlwVyftYw7Nsf6+y2oVM6MZYNYpPB7dJlTHE8Nms8xy9Dx0AAAAAAAAReVFHNtDfxRUvt9jT1Lc4+Psx92vGTn7tQWlQAAAM27r0q0HqvGO+D9Hw4EOTBS/lNiz3xz28fZW3Ze9OusE82e+D2+HEzsuC2Pz4auHYrkjt5Z1WmpRcWsU0011RFEzE8p5jmOJfPrbZnSqTpv3Xh1W5/I2cd4vXqYGSnRaavA7cAGXdVp7KtCe7HCXR6H/wByIs1OukwlwZOjJFmzystWdUhST0RWc+r2fTzK+nTiJss72Tm0V+zQl1RAAF1cdj7KjGPvPWl1Zj58nXeZbmvj+njiGTbLZClHOnJJbuL5JHFKWvPEJMmStI5tKUvO/wCpVxjDGnDl6T6vd4Gji1a1727yy825a/avaGnLSmAAAHpZ6efOEPilFfNnNp4rMuqV6rRD6NCOCS4LAxH0EdnIegAAAAAAAE3ljR1adTg3F+KxXkXdK3eYZ+/XtFkzKLW1Nb9KaL8TE+GZxx5cHoAAAHMW0002mtKa0NeJ5MckTxPKkufKHZTrvkqm7/L9lDNq/NP+Glg3P7b/APLrlbZvQrrY9ST+sX5nunfzSXm9j8XhOF9nAADtUm5PFvF8TyIiI4h7MzM8y6nrwA2FxWXta8ItasdeXRbvngQbF+jHKfWx9eSI/wAqS976hR1Y4TqcN0er+xRw685O89oaWxtRj7R3lI2q0zqyc5ycn9FyS3I06UrSOKsi97Xnm0vE6cgAAABw2uTtBytUE01mqU2muC0fVorbNuMc8fK1qV5yxz8LYy2yAAAAAAAAAMO9LEq1PM2a0JY9JafpiSYr9FuUWbH9SvT+npXsdOpHNnBSS0LRpXRnNb2rPMS6tjraOJhP3hky1jKjLH+yX2l+y7j3Pi6hl0fmk/4aCtRlB5souL4NFytotHMM+1ZrPFoeZ08AAADNpXhLspUJ61NrV4wa0prlyIbYo64vHlNXNPRNLeP9MImQgAAAAAZtjt7owmoaJzwTnwity5kN8UXtHPiE2PL9OsxXzPyw28dL0vbiTIXAAAByluA3F35PVamEp/0o89M34bvEq5Nqte1e65i072727R/2pLDddGj6MFnfE9MvmUb5r38y0ceDHj8Q5o2JRr1Ky9+EY4c09L8vkeTkmaRT7FcURkm/3ZpGmAAAAAAAAAAAAAxrZYqdaObOKkuO9dGdUvak81lHkxVvHFoSt63DOljKGNSn01l1W80cOzW/a3aWXn1LU717w05aVAAAAAAAAAAAAAAADNu67ald6qwjvm/RX7IcuauOO6bDgtlnt4+6tu256VBYpZ0983t8OBnZc9sn6auHWpj8eWxIVgAAAAAAAAAAAAAAAAAOMANFfFwRqY1KSUZ7XH3ZfplvDszXtbwo7GpFv5U8pSpBxbjJOLTwaa0o0YmJjmGXMTE8S6nrwAAAAAAAAAAAG9ua4HPCpVTjDaobJS68EU821x2r5XtfTm38r+FXSpRilGKUUtCS0Iz5mZnmWpEREcQ7nj0AAAAAAAAAAAAAAAAAAAABrL4uiNeOOiNRLRLjyfImw55xz+FbPr1yx+UXaKEqcnCazZLav1xRq1vFo5hj3pNZ4s8zpyAAOJSwKW1vY8Hbzb7O60mXWMytq/1St56cnafv8PbY+PDuayMAAcpAU9xXFhhVqrW2xg9i5vnyM/Y2ef41aetq8fyv5+yjKTQAAAAAAAAAAAAAAAAAAAAAAAADW3zdca8eFRLVl9nyJsOacc/hX2MEZY/KJq0pQk4STUk8GjWraLRzDFtWazxLoeWtFY5meIecPOU+Bh7f9Umf44fH3/8AE1cf3dDH55nlKHg7RlgX9X+oZMPae9f9fpxakS9E8T6LDnpmr1UlBNZhyTPFRk7c2GFeotO2EeH9z5mfs7HP8KtPU1uP52/woyk0AAAAAAAAAAAAAAAAAAAAAAAAAAcMCZytjRwjLOSraFmra1z4Hdd2MHae/wCFDcx0nv8AKVcsTL2NvJnnm09vt8KlaxDgrOgAAA5TJMeS+O3VSeJeTHPltcn1SlWXaySw0xT9GT3Ys2K/1P6lOme1neDFTr/ku0ctZyAAAAAAAAAAAAAAAAAAAAAAAAAAGqvapatMKFNadtRyj9EQ5ZyeKQhyTk8UhLWm47UlKpOOOCcpSdSLfNlK2DJHeVO2HJ5lqyBCAAAAABm2G6q1eLlTipJPB6yWnxJKYrXjmqSmK145iFHc8LdRwhOn2lPvI50ej4ci3ijNXtMcx+1rFGWvaY7KFFtacgAAAAAAAAAAAAAAAAAAAAAAAAABh3v7PW7ufkR5fSf04yekvnJksoAAAAA9FjkX6mp3n4ov6novavrKhLS0AAAAAAAAAAAAAAAAAAAAAAAAAAAAw739nrd3PyI8vpP6cZPSXzkyWUAAAAAeixyL9TU7z8UX9T0XtX1lQlpaAAAAAAAAAAAAAAAAAAAAAAAAAAAAYd7+z1u7n5EeX0n9OMnpL5yZLKAAAAAPRY5F+pqd5+KL+p6L2r6yoS0tAAAAAAAAAAAAAAAAAAAAAAAAAAAAMO9/Z63dz8iPL6T+nGT0l85MllAAAAAHosci/U1O8/FF/U9F7V9ZUJaWgAAAAAAAAAAAAAAAAAAAAAAAAAAAGHe/s9bu5+RHl9J/TjJ6S+cmSygAAAAD0WORfqanefii/qei9q+sqEtLQAAAAAAAAAAAAAAAAAAAAAAAAAAADDvf2et3c/Ijy+k/pxk9JfOTJZQAAAAB6LHIv1NTvPxRf1PRe1fWVCWloAAAAAAAAAAAAAAAAAAAAAAAAAAABh3v7PW7ufkR5fSf04yekvnJksoAAAAA9FjkX6mp3n4ov6novavrKhLS0AAAAAAAAAAAAAAAAAAAAAAAAAAAAw739nrd3PyI8vpP6cZPSXzkyWU7UqcpNRinKT2JLSexEzPEPYiZ7QqrnyaUcJ18G9qprYv5PeXcWtx3uuYtbjvZm3tcNOssY4U6m5paHyaJMuCt/HlJkwVv48o63WKpRlm1I4cH7r5plC9LUniVC9JpPEsc5crHIv1NTvPxRf1PRe1fWVCWloAAAAAAAAAAAAAAAAAAAAAAAAAAABh3v7PW7ufkcZfSXGT0lE3VdFW0PVWbDfN7PDizNx4bX8eGfjxWv4Wd2XVTs6wisZb5v0n+jRx4q08L+PFWkdmeSJADxtVlhVi4TipR4P7HNqxaOJc2rFo4lH3vk7OljOnjUp7cPfj+1zKOXXmvevhSy681718NrkX6mp3n4ol1PSUur6yoS2tAAAAAAAAAAAAAAAAAAAAAAAAAAAAMa8VjSqL+xnGT1lxk9Zd7PFJRSSSSWCSwWwU8FPD2O3YAAAdJnkvJY1hgozrYJLXT0JL3VpI8fy4pHEyzCVIAAAAAAAAAAAAAA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43" name="Picture 19" descr="C:\Users\deudon\Desktop\index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133949" y="980728"/>
            <a:ext cx="2466975" cy="85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27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220</Words>
  <Application>Microsoft Office PowerPoint</Application>
  <PresentationFormat>Affichage à l'écran (4:3)</PresentationFormat>
  <Paragraphs>67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Martin Deudon</dc:creator>
  <cp:lastModifiedBy>Martin Deudon</cp:lastModifiedBy>
  <cp:revision>24</cp:revision>
  <dcterms:created xsi:type="dcterms:W3CDTF">2018-11-05T14:25:48Z</dcterms:created>
  <dcterms:modified xsi:type="dcterms:W3CDTF">2018-11-06T15:43:38Z</dcterms:modified>
</cp:coreProperties>
</file>