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EBD2">
              <a:alpha val="48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254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lastRow>
    <a:fir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254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9BA7B4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B1A596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D231A"/>
              </a:solidFill>
              <a:prstDash val="solid"/>
              <a:miter lim="400000"/>
            </a:ln>
          </a:left>
          <a:right>
            <a:ln w="12700" cap="flat">
              <a:solidFill>
                <a:srgbClr val="3D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CA581">
              <a:alpha val="50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6333">
              <a:alpha val="75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19B68">
              <a:alpha val="50000"/>
            </a:srgbClr>
          </a:solidFill>
        </a:fill>
      </a:tcStyle>
    </a:wholeTbl>
    <a:band2H>
      <a:tcTxStyle/>
      <a:tcStyle>
        <a:tcBdr/>
        <a:fill>
          <a:solidFill>
            <a:srgbClr val="C09B6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45C39">
              <a:alpha val="8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77A48">
              <a:alpha val="8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3E29">
              <a:alpha val="85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828D8E"/>
              </a:solidFill>
              <a:prstDash val="solid"/>
              <a:miter lim="400000"/>
            </a:ln>
          </a:left>
          <a:right>
            <a:ln w="12700" cap="flat">
              <a:solidFill>
                <a:srgbClr val="828D8E"/>
              </a:solidFill>
              <a:prstDash val="solid"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E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5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270000" y="1689100"/>
            <a:ext cx="10464800" cy="34671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1816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“在此键入引文。”"/>
          <p:cNvSpPr txBox="1">
            <a:spLocks noGrp="1"/>
          </p:cNvSpPr>
          <p:nvPr>
            <p:ph type="body" sz="quarter" idx="13"/>
          </p:nvPr>
        </p:nvSpPr>
        <p:spPr>
          <a:xfrm>
            <a:off x="1270000" y="4241831"/>
            <a:ext cx="10464800" cy="90163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“在此键入引文。”</a:t>
            </a:r>
          </a:p>
        </p:txBody>
      </p:sp>
      <p:sp>
        <p:nvSpPr>
          <p:cNvPr id="94" name="–Johnny Appleseed"/>
          <p:cNvSpPr txBox="1">
            <a:spLocks noGrp="1"/>
          </p:cNvSpPr>
          <p:nvPr>
            <p:ph type="body" sz="quarter" idx="14"/>
          </p:nvPr>
        </p:nvSpPr>
        <p:spPr>
          <a:xfrm>
            <a:off x="1270000" y="6362700"/>
            <a:ext cx="10464800" cy="647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r>
              <a:t>–Johnny Appleseed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sz="half" idx="13"/>
          </p:nvPr>
        </p:nvSpPr>
        <p:spPr>
          <a:xfrm>
            <a:off x="1573807" y="1421425"/>
            <a:ext cx="9855201" cy="5143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270000" y="6680200"/>
            <a:ext cx="10464800" cy="12700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78359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270000" y="3289300"/>
            <a:ext cx="10464800" cy="31750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775450" y="1408083"/>
            <a:ext cx="4673600" cy="69723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965200" y="1397000"/>
            <a:ext cx="5600700" cy="4038600"/>
          </a:xfrm>
          <a:prstGeom prst="rect">
            <a:avLst/>
          </a:prstGeom>
        </p:spPr>
        <p:txBody>
          <a:bodyPr anchor="b"/>
          <a:lstStyle>
            <a:lvl1pPr algn="ctr">
              <a:defRPr sz="68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65200" y="5448300"/>
            <a:ext cx="5600700" cy="293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xfrm>
            <a:off x="1270000" y="2819400"/>
            <a:ext cx="10464800" cy="5842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731000" y="2857500"/>
            <a:ext cx="5003800" cy="5588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270000" y="2819400"/>
            <a:ext cx="5016500" cy="56515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2800"/>
              </a:spcBef>
              <a:buBlip>
                <a:blip r:embed="rId2"/>
              </a:buBlip>
              <a:defRPr sz="3000"/>
            </a:lvl1pPr>
            <a:lvl2pPr marL="736600" indent="-368300">
              <a:spcBef>
                <a:spcPts val="2800"/>
              </a:spcBef>
              <a:buBlip>
                <a:blip r:embed="rId2"/>
              </a:buBlip>
              <a:defRPr sz="3000"/>
            </a:lvl2pPr>
            <a:lvl3pPr marL="1104900" indent="-368300">
              <a:spcBef>
                <a:spcPts val="2800"/>
              </a:spcBef>
              <a:buBlip>
                <a:blip r:embed="rId2"/>
              </a:buBlip>
              <a:defRPr sz="3000"/>
            </a:lvl3pPr>
            <a:lvl4pPr marL="1473200" indent="-368300">
              <a:spcBef>
                <a:spcPts val="2800"/>
              </a:spcBef>
              <a:buBlip>
                <a:blip r:embed="rId2"/>
              </a:buBlip>
              <a:defRPr sz="3000"/>
            </a:lvl4pPr>
            <a:lvl5pPr marL="1841500" indent="-3683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7396540" y="812918"/>
            <a:ext cx="4660901" cy="2984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7396540" y="4038718"/>
            <a:ext cx="4660901" cy="4864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952500" y="825500"/>
            <a:ext cx="6197600" cy="808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270000" y="1168400"/>
            <a:ext cx="10464800" cy="741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5"/>
              </a:buBlip>
            </a:lvl1pPr>
            <a:lvl2pPr>
              <a:buBlip>
                <a:blip r:embed="rId15"/>
              </a:buBlip>
            </a:lvl2pPr>
            <a:lvl3pPr>
              <a:buBlip>
                <a:blip r:embed="rId15"/>
              </a:buBlip>
            </a:lvl3pPr>
            <a:lvl4pPr>
              <a:buBlip>
                <a:blip r:embed="rId15"/>
              </a:buBlip>
            </a:lvl4pPr>
            <a:lvl5pPr>
              <a:buBlip>
                <a:blip r:embed="rId15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1270000" y="635000"/>
            <a:ext cx="10464800" cy="210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37299" y="9296399"/>
            <a:ext cx="323479" cy="457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9398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14097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18796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23495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28194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32893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37592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42291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yanke.info/?id=54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it 使用与基本原理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Git </a:t>
            </a:r>
            <a:r>
              <a:rPr dirty="0" err="1"/>
              <a:t>使用与基本原理</a:t>
            </a:r>
            <a:endParaRPr dirty="0"/>
          </a:p>
        </p:txBody>
      </p:sp>
      <p:sp>
        <p:nvSpPr>
          <p:cNvPr id="120" name="王永东 点我达平台支撑小组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194300"/>
            <a:ext cx="10464800" cy="14605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常用命令"/>
          <p:cNvSpPr txBox="1">
            <a:spLocks noGrp="1"/>
          </p:cNvSpPr>
          <p:nvPr>
            <p:ph type="title"/>
          </p:nvPr>
        </p:nvSpPr>
        <p:spPr>
          <a:xfrm>
            <a:off x="1270000" y="635000"/>
            <a:ext cx="10464800" cy="1428836"/>
          </a:xfrm>
          <a:prstGeom prst="rect">
            <a:avLst/>
          </a:prstGeom>
        </p:spPr>
        <p:txBody>
          <a:bodyPr/>
          <a:lstStyle/>
          <a:p>
            <a:r>
              <a:t>常用命令</a:t>
            </a:r>
          </a:p>
        </p:txBody>
      </p:sp>
      <p:sp>
        <p:nvSpPr>
          <p:cNvPr id="153" name="git add…"/>
          <p:cNvSpPr txBox="1">
            <a:spLocks noGrp="1"/>
          </p:cNvSpPr>
          <p:nvPr>
            <p:ph type="body" idx="1"/>
          </p:nvPr>
        </p:nvSpPr>
        <p:spPr>
          <a:xfrm>
            <a:off x="1270000" y="2160657"/>
            <a:ext cx="10464800" cy="6500743"/>
          </a:xfrm>
          <a:prstGeom prst="rect">
            <a:avLst/>
          </a:prstGeom>
        </p:spPr>
        <p:txBody>
          <a:bodyPr anchor="t"/>
          <a:lstStyle/>
          <a:p>
            <a:pPr marL="272541" indent="-272541" defTabSz="338835">
              <a:spcBef>
                <a:spcPts val="1700"/>
              </a:spcBef>
              <a:buBlip>
                <a:blip r:embed="rId2"/>
              </a:buBlip>
              <a:defRPr sz="2204"/>
            </a:pPr>
            <a:r>
              <a:t>git add</a:t>
            </a:r>
          </a:p>
          <a:p>
            <a:pPr marL="272541" indent="-272541" defTabSz="338835">
              <a:spcBef>
                <a:spcPts val="1700"/>
              </a:spcBef>
              <a:buBlip>
                <a:blip r:embed="rId2"/>
              </a:buBlip>
              <a:defRPr sz="2204"/>
            </a:pPr>
            <a:r>
              <a:t>git commit</a:t>
            </a:r>
          </a:p>
          <a:p>
            <a:pPr marL="272541" indent="-272541" defTabSz="338835">
              <a:spcBef>
                <a:spcPts val="1700"/>
              </a:spcBef>
              <a:buBlip>
                <a:blip r:embed="rId2"/>
              </a:buBlip>
              <a:defRPr sz="2204"/>
            </a:pPr>
            <a:r>
              <a:t>git checkout</a:t>
            </a:r>
          </a:p>
          <a:p>
            <a:pPr marL="272541" indent="-272541" defTabSz="338835">
              <a:spcBef>
                <a:spcPts val="1700"/>
              </a:spcBef>
              <a:buBlip>
                <a:blip r:embed="rId2"/>
              </a:buBlip>
              <a:defRPr sz="2204"/>
            </a:pPr>
            <a:r>
              <a:t>git rebase</a:t>
            </a:r>
          </a:p>
          <a:p>
            <a:pPr marL="272541" indent="-272541" defTabSz="338835">
              <a:spcBef>
                <a:spcPts val="1700"/>
              </a:spcBef>
              <a:buBlip>
                <a:blip r:embed="rId2"/>
              </a:buBlip>
              <a:defRPr sz="2204"/>
            </a:pPr>
            <a:r>
              <a:t>git cherry-pick</a:t>
            </a:r>
          </a:p>
          <a:p>
            <a:pPr marL="272541" indent="-272541" defTabSz="338835">
              <a:spcBef>
                <a:spcPts val="1700"/>
              </a:spcBef>
              <a:buBlip>
                <a:blip r:embed="rId2"/>
              </a:buBlip>
              <a:defRPr sz="2204"/>
            </a:pPr>
            <a:r>
              <a:t>git log</a:t>
            </a:r>
          </a:p>
          <a:p>
            <a:pPr marL="272541" indent="-272541" defTabSz="338835">
              <a:spcBef>
                <a:spcPts val="1700"/>
              </a:spcBef>
              <a:buBlip>
                <a:blip r:embed="rId2"/>
              </a:buBlip>
              <a:defRPr sz="2204"/>
            </a:pPr>
            <a:r>
              <a:t>git pull</a:t>
            </a:r>
          </a:p>
          <a:p>
            <a:pPr marL="272541" indent="-272541" defTabSz="338835">
              <a:spcBef>
                <a:spcPts val="1700"/>
              </a:spcBef>
              <a:buBlip>
                <a:blip r:embed="rId2"/>
              </a:buBlip>
              <a:defRPr sz="2204"/>
            </a:pPr>
            <a:r>
              <a:t>git remote</a:t>
            </a:r>
          </a:p>
          <a:p>
            <a:pPr marL="272541" indent="-272541" defTabSz="338835">
              <a:spcBef>
                <a:spcPts val="1700"/>
              </a:spcBef>
              <a:buBlip>
                <a:blip r:embed="rId2"/>
              </a:buBlip>
              <a:defRPr sz="2204"/>
            </a:pPr>
            <a:r>
              <a:t>git push</a:t>
            </a:r>
          </a:p>
          <a:p>
            <a:pPr marL="272541" indent="-272541" defTabSz="338835">
              <a:spcBef>
                <a:spcPts val="1700"/>
              </a:spcBef>
              <a:buBlip>
                <a:blip r:embed="rId2"/>
              </a:buBlip>
              <a:defRPr sz="2204"/>
            </a:pPr>
            <a:r>
              <a:t>git reset</a:t>
            </a:r>
          </a:p>
        </p:txBody>
      </p:sp>
      <p:pic>
        <p:nvPicPr>
          <p:cNvPr id="154" name="v2-c5817496d09183f10e906f2f0fdb8084_hd.jpg" descr="v2-c5817496d09183f10e906f2f0fdb8084_hd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77418" y="2332353"/>
            <a:ext cx="8938090" cy="61573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it merge 策略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git merge 策略</a:t>
            </a:r>
          </a:p>
        </p:txBody>
      </p:sp>
      <p:sp>
        <p:nvSpPr>
          <p:cNvPr id="157" name="three-way merge(git merge-base/ git merge-base  - - all)"/>
          <p:cNvSpPr txBox="1">
            <a:spLocks noGrp="1"/>
          </p:cNvSpPr>
          <p:nvPr>
            <p:ph type="body" idx="1"/>
          </p:nvPr>
        </p:nvSpPr>
        <p:spPr>
          <a:xfrm>
            <a:off x="1270000" y="2653982"/>
            <a:ext cx="10464800" cy="6007418"/>
          </a:xfrm>
          <a:prstGeom prst="rect">
            <a:avLst/>
          </a:prstGeom>
        </p:spPr>
        <p:txBody>
          <a:bodyPr anchor="t"/>
          <a:lstStyle>
            <a:lvl1pPr>
              <a:buBlip>
                <a:blip r:embed="rId2"/>
              </a:buBlip>
            </a:lvl1pPr>
          </a:lstStyle>
          <a:p>
            <a:r>
              <a:t>three-way merge(git merge-base/ git merge-base  - - all)</a:t>
            </a:r>
          </a:p>
        </p:txBody>
      </p:sp>
      <p:pic>
        <p:nvPicPr>
          <p:cNvPr id="158" name="e9bda6c5b466754a8221453f7590369e.png" descr="e9bda6c5b466754a8221453f7590369e.png"/>
          <p:cNvPicPr>
            <a:picLocks noChangeAspect="1"/>
          </p:cNvPicPr>
          <p:nvPr/>
        </p:nvPicPr>
        <p:blipFill>
          <a:blip r:embed="rId3">
            <a:extLst/>
          </a:blip>
          <a:srcRect/>
          <a:stretch>
            <a:fillRect/>
          </a:stretch>
        </p:blipFill>
        <p:spPr>
          <a:xfrm>
            <a:off x="1199659" y="4560484"/>
            <a:ext cx="4874204" cy="34092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2ac19762505b3eab45e3e63604bc8683.png" descr="2ac19762505b3eab45e3e63604bc868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37288" y="4560484"/>
            <a:ext cx="5549145" cy="34091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merge-recursive-strateg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>
              <a:buBlip>
                <a:blip r:embed="rId2"/>
              </a:buBlip>
            </a:lvl1pPr>
          </a:lstStyle>
          <a:p>
            <a:r>
              <a:t>merge-recursive-strategy</a:t>
            </a:r>
          </a:p>
        </p:txBody>
      </p:sp>
      <p:pic>
        <p:nvPicPr>
          <p:cNvPr id="162" name="recursivemergesample00.png" descr="recursivemergesample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40692" y="4944312"/>
            <a:ext cx="9063662" cy="42501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twocommonancestors.png" descr="twocommonancestors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52434" y="2166889"/>
            <a:ext cx="4707353" cy="26870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recursivemergeusingvirtualasancestor.png" descr="recursivemergeusingvirtualasancestor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366002" y="2166889"/>
            <a:ext cx="4130401" cy="26870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it checkou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git checkout</a:t>
            </a:r>
          </a:p>
        </p:txBody>
      </p:sp>
      <p:sp>
        <p:nvSpPr>
          <p:cNvPr id="167" name="git checkout file 从暂存区中读取某个文件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65201" indent="-465201" defTabSz="578358">
              <a:spcBef>
                <a:spcPts val="2900"/>
              </a:spcBef>
              <a:buBlip>
                <a:blip r:embed="rId2"/>
              </a:buBlip>
              <a:defRPr sz="3762"/>
            </a:pPr>
            <a:r>
              <a:t>git checkout file 从暂存区中读取某个文件</a:t>
            </a:r>
          </a:p>
          <a:p>
            <a:pPr marL="465201" indent="-465201" defTabSz="578358">
              <a:spcBef>
                <a:spcPts val="2900"/>
              </a:spcBef>
              <a:buBlip>
                <a:blip r:embed="rId2"/>
              </a:buBlip>
              <a:defRPr sz="3762"/>
            </a:pPr>
            <a:r>
              <a:t>git checkout file &lt;commit&gt; 从某个commit中读取某个文件</a:t>
            </a:r>
          </a:p>
          <a:p>
            <a:pPr marL="465201" indent="-465201" defTabSz="578358">
              <a:spcBef>
                <a:spcPts val="2900"/>
              </a:spcBef>
              <a:buBlip>
                <a:blip r:embed="rId2"/>
              </a:buBlip>
              <a:defRPr sz="3762"/>
            </a:pPr>
            <a:r>
              <a:t>git checkout branch 切到某个分支</a:t>
            </a:r>
          </a:p>
          <a:p>
            <a:pPr marL="465201" indent="-465201" defTabSz="578358">
              <a:spcBef>
                <a:spcPts val="2900"/>
              </a:spcBef>
              <a:buBlip>
                <a:blip r:embed="rId2"/>
              </a:buBlip>
              <a:defRPr sz="3762"/>
            </a:pPr>
            <a:r>
              <a:t>git checkout -b &lt;new branch name&gt; &lt;base branch&gt; 新建分支并切换到这个分支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it rese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Git reset</a:t>
            </a:r>
          </a:p>
        </p:txBody>
      </p:sp>
      <p:sp>
        <p:nvSpPr>
          <p:cNvPr id="170" name="git reset - -soft &lt;commit&gt; 版本库文件回到某个commit，暂存区和本地文件保存当前状态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buBlip>
                <a:blip r:embed="rId2"/>
              </a:buBlip>
            </a:pPr>
            <a:r>
              <a:t>git reset - -soft &lt;commit&gt; 版本库文件回到某个commit，暂存区和本地文件保存当前状态</a:t>
            </a:r>
          </a:p>
          <a:p>
            <a:pPr>
              <a:buBlip>
                <a:blip r:embed="rId2"/>
              </a:buBlip>
            </a:pPr>
            <a:r>
              <a:t>git reset - -mixed &lt;commit&gt;  版本库和暂存区回到某个commit，本地文件依然保存当前状态</a:t>
            </a:r>
          </a:p>
          <a:p>
            <a:pPr>
              <a:buBlip>
                <a:blip r:embed="rId2"/>
              </a:buBlip>
            </a:pPr>
            <a:r>
              <a:t>git reset - -hard &lt;commit&gt; 版本库、暂存区、本地代码，都会滚到某个commit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it-rebas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git-rebase </a:t>
            </a:r>
          </a:p>
        </p:txBody>
      </p:sp>
      <p:sp>
        <p:nvSpPr>
          <p:cNvPr id="173" name="正文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buBlip>
                <a:blip r:embed="rId2"/>
              </a:buBlip>
            </a:pPr>
            <a:endParaRPr/>
          </a:p>
        </p:txBody>
      </p:sp>
      <p:pic>
        <p:nvPicPr>
          <p:cNvPr id="174" name="20150307233425004.png" descr="2015030723342500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6130" y="5014206"/>
            <a:ext cx="8440544" cy="43496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20150307233507123.png" descr="2015030723350712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86130" y="2843075"/>
            <a:ext cx="8440544" cy="20712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it cherry-pic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git cherry-pick</a:t>
            </a:r>
          </a:p>
        </p:txBody>
      </p:sp>
      <p:sp>
        <p:nvSpPr>
          <p:cNvPr id="178" name="Git cherry-pick 可以选择某个或某几个commit进行操作"/>
          <p:cNvSpPr txBox="1">
            <a:spLocks noGrp="1"/>
          </p:cNvSpPr>
          <p:nvPr>
            <p:ph type="body" idx="1"/>
          </p:nvPr>
        </p:nvSpPr>
        <p:spPr>
          <a:xfrm>
            <a:off x="1270000" y="2642331"/>
            <a:ext cx="10464800" cy="6019069"/>
          </a:xfrm>
          <a:prstGeom prst="rect">
            <a:avLst/>
          </a:prstGeom>
        </p:spPr>
        <p:txBody>
          <a:bodyPr anchor="t"/>
          <a:lstStyle>
            <a:lvl1pPr>
              <a:buBlip>
                <a:blip r:embed="rId2"/>
              </a:buBlip>
            </a:lvl1pPr>
          </a:lstStyle>
          <a:p>
            <a:r>
              <a:t>Git cherry-pick 可以选择某个或某几个commit进行操作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it lo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git log</a:t>
            </a:r>
          </a:p>
        </p:txBody>
      </p:sp>
      <p:sp>
        <p:nvSpPr>
          <p:cNvPr id="181" name="git log -n  展示前n条数据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buBlip>
                <a:blip r:embed="rId2"/>
              </a:buBlip>
            </a:pPr>
            <a:r>
              <a:t>git log -n  展示前n条数据</a:t>
            </a:r>
          </a:p>
          <a:p>
            <a:pPr>
              <a:buBlip>
                <a:blip r:embed="rId2"/>
              </a:buBlip>
            </a:pPr>
            <a:r>
              <a:t>git log -p 展示每次提交详细的代码变化</a:t>
            </a:r>
          </a:p>
          <a:p>
            <a:pPr>
              <a:buBlip>
                <a:blip r:embed="rId2"/>
              </a:buBlip>
            </a:pPr>
            <a:r>
              <a:t>git log —pretty=oneline 用一行展示每次提交的commit id和注释信息</a:t>
            </a:r>
          </a:p>
          <a:p>
            <a:pPr>
              <a:buBlip>
                <a:blip r:embed="rId2"/>
              </a:buBlip>
            </a:pPr>
            <a:r>
              <a:t>git log  —graph 展示分支信息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it diff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git diff</a:t>
            </a:r>
          </a:p>
        </p:txBody>
      </p:sp>
      <p:sp>
        <p:nvSpPr>
          <p:cNvPr id="184" name="git diff &lt;filename&gt;  工作区与暂存区的差别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66521" indent="-366521" defTabSz="455675">
              <a:spcBef>
                <a:spcPts val="2300"/>
              </a:spcBef>
              <a:buBlip>
                <a:blip r:embed="rId2"/>
              </a:buBlip>
              <a:defRPr sz="2964"/>
            </a:pPr>
            <a:r>
              <a:t>git diff &lt;filename&gt;  工作区与暂存区的差别</a:t>
            </a:r>
          </a:p>
          <a:p>
            <a:pPr marL="366521" indent="-366521" defTabSz="455675">
              <a:spcBef>
                <a:spcPts val="2300"/>
              </a:spcBef>
              <a:buBlip>
                <a:blip r:embed="rId2"/>
              </a:buBlip>
              <a:defRPr sz="2964"/>
            </a:pPr>
            <a:r>
              <a:t>git diff &lt;branch&gt; &lt;filename&gt; 工作区与branch的差别</a:t>
            </a:r>
          </a:p>
          <a:p>
            <a:pPr marL="366521" indent="-366521" defTabSz="455675">
              <a:spcBef>
                <a:spcPts val="2300"/>
              </a:spcBef>
              <a:buBlip>
                <a:blip r:embed="rId2"/>
              </a:buBlip>
              <a:defRPr sz="2964"/>
            </a:pPr>
            <a:r>
              <a:t>git diff - -cached &lt;filename&gt; 暂存区与本地仓库的差别</a:t>
            </a:r>
          </a:p>
          <a:p>
            <a:pPr marL="366521" indent="-366521" defTabSz="455675">
              <a:spcBef>
                <a:spcPts val="2300"/>
              </a:spcBef>
              <a:buBlip>
                <a:blip r:embed="rId2"/>
              </a:buBlip>
              <a:defRPr sz="2964"/>
            </a:pPr>
            <a:r>
              <a:t>git diff - -cached &lt;commit&gt; &lt;filename&gt; 暂存区与某次commit的差别</a:t>
            </a:r>
          </a:p>
          <a:p>
            <a:pPr marL="366521" indent="-366521" defTabSz="455675">
              <a:spcBef>
                <a:spcPts val="2300"/>
              </a:spcBef>
              <a:buBlip>
                <a:blip r:embed="rId2"/>
              </a:buBlip>
              <a:defRPr sz="2964"/>
            </a:pPr>
            <a:r>
              <a:t>git diff &lt;commit&gt; &lt;filename&gt; 工作区与某次commit的差别</a:t>
            </a:r>
          </a:p>
          <a:p>
            <a:pPr marL="366521" indent="-366521" defTabSz="455675">
              <a:spcBef>
                <a:spcPts val="2300"/>
              </a:spcBef>
              <a:buBlip>
                <a:blip r:embed="rId2"/>
              </a:buBlip>
              <a:defRPr sz="2964"/>
            </a:pPr>
            <a:r>
              <a:t>git diff &lt;commit&gt; &lt;commit&gt; 比较两次commit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it r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Git rm</a:t>
            </a:r>
          </a:p>
        </p:txBody>
      </p:sp>
      <p:sp>
        <p:nvSpPr>
          <p:cNvPr id="187" name="git rm file-path 删除工作区、暂存区、分支上的文件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buBlip>
                <a:blip r:embed="rId2"/>
              </a:buBlip>
            </a:pPr>
            <a:r>
              <a:t>git rm file-path 删除工作区、暂存区、分支上的文件</a:t>
            </a:r>
          </a:p>
          <a:p>
            <a:pPr>
              <a:buBlip>
                <a:blip r:embed="rId2"/>
              </a:buBlip>
            </a:pPr>
            <a:r>
              <a:t>git rm - -cached file-path  删除暂存区、分支上的文件，保留本地文件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简介"/>
          <p:cNvSpPr txBox="1">
            <a:spLocks noGrp="1"/>
          </p:cNvSpPr>
          <p:nvPr>
            <p:ph type="title"/>
          </p:nvPr>
        </p:nvSpPr>
        <p:spPr>
          <a:xfrm>
            <a:off x="1270000" y="635000"/>
            <a:ext cx="10464800" cy="2215651"/>
          </a:xfrm>
          <a:prstGeom prst="rect">
            <a:avLst/>
          </a:prstGeom>
        </p:spPr>
        <p:txBody>
          <a:bodyPr/>
          <a:lstStyle/>
          <a:p>
            <a:r>
              <a:t>简介</a:t>
            </a:r>
          </a:p>
        </p:txBody>
      </p:sp>
      <p:sp>
        <p:nvSpPr>
          <p:cNvPr id="123" name="很多人都知道，Linus在1991年创建了开源的Linux，从此，Linux系统不断发展，已经成为最大的服务器系统软件了。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355600">
              <a:spcBef>
                <a:spcPts val="0"/>
              </a:spcBef>
              <a:buSzTx/>
              <a:buNone/>
              <a:defRPr sz="16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很多人都知道，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Linus</a:t>
            </a:r>
            <a:r>
              <a:t>在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1991</a:t>
            </a:r>
            <a:r>
              <a:t>年创建了开源的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Linux</a:t>
            </a:r>
            <a:r>
              <a:t>，从此，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Linux</a:t>
            </a:r>
            <a:r>
              <a:t>系统不断发展，已经成为最大的服务器系统软件了。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indent="0" defTabSz="355600">
              <a:spcBef>
                <a:spcPts val="0"/>
              </a:spcBef>
              <a:buSzTx/>
              <a:buNone/>
              <a:defRPr sz="16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Linus</a:t>
            </a:r>
            <a:r>
              <a:t>虽然创建了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Linux</a:t>
            </a:r>
            <a:r>
              <a:t>，但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Linux</a:t>
            </a:r>
            <a:r>
              <a:t>的壮大是靠全世界热心的志愿者参与的，这么多人在世界各地为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Linux</a:t>
            </a:r>
            <a:r>
              <a:t>编写代码，那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Linux</a:t>
            </a:r>
            <a:r>
              <a:t>的代码是如何管理的呢？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indent="0" defTabSz="355600">
              <a:spcBef>
                <a:spcPts val="0"/>
              </a:spcBef>
              <a:buSzTx/>
              <a:buNone/>
              <a:defRPr sz="16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事实是，在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2002</a:t>
            </a:r>
            <a:r>
              <a:t>年以前，世界各地的志愿者把源代码文件通过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diff</a:t>
            </a:r>
            <a:r>
              <a:t>的方式发给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Linus</a:t>
            </a:r>
            <a:r>
              <a:t>，然后由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Linus</a:t>
            </a:r>
            <a:r>
              <a:t>本人通过手工方式合并代码！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indent="0" defTabSz="355600">
              <a:spcBef>
                <a:spcPts val="0"/>
              </a:spcBef>
              <a:buSzTx/>
              <a:buNone/>
              <a:defRPr sz="16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你也许会想，为什么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Linus</a:t>
            </a:r>
            <a:r>
              <a:t>不把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Linux</a:t>
            </a:r>
            <a:r>
              <a:t>代码放到版本控制系统里呢？不是有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CVS</a:t>
            </a:r>
            <a:r>
              <a:t>、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SVN</a:t>
            </a:r>
            <a:r>
              <a:t>这些免费的版本控制系统吗？因为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Linus</a:t>
            </a:r>
            <a:r>
              <a:t>坚定地反对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CVS</a:t>
            </a:r>
            <a:r>
              <a:t>和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SVN</a:t>
            </a:r>
            <a:r>
              <a:t>，这些集中式的版本控制系统不但速度慢，而且必须联网才能使用。有一些商用的版本控制系统，虽然比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CVS</a:t>
            </a:r>
            <a:r>
              <a:t>、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SVN</a:t>
            </a:r>
            <a:r>
              <a:t>好用，但那是付费的，和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Linux</a:t>
            </a:r>
            <a:r>
              <a:t>的开源精神不符。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indent="0" defTabSz="355600">
              <a:spcBef>
                <a:spcPts val="0"/>
              </a:spcBef>
              <a:buSzTx/>
              <a:buNone/>
              <a:defRPr sz="16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不过，到了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2002</a:t>
            </a:r>
            <a:r>
              <a:t>年，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Linux</a:t>
            </a:r>
            <a:r>
              <a:t>系统已经发展了十年了，代码库之大让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Linus</a:t>
            </a:r>
            <a:r>
              <a:t>很难继续通过手工方式管理了，社区的弟兄们也对这种方式表达了强烈不满，于是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Linus</a:t>
            </a:r>
            <a:r>
              <a:t>选择了一个商业的版本控制系统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BitKeeper</a:t>
            </a:r>
            <a:r>
              <a:t>，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BitKeeper</a:t>
            </a:r>
            <a:r>
              <a:t>的东家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BitMover</a:t>
            </a:r>
            <a:r>
              <a:t>公司出于人道主义精神，授权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Linux</a:t>
            </a:r>
            <a:r>
              <a:t>社区免费使用这个版本控制系统。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indent="0" defTabSz="355600">
              <a:spcBef>
                <a:spcPts val="0"/>
              </a:spcBef>
              <a:buSzTx/>
              <a:buNone/>
              <a:defRPr sz="16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安定团结的大好局面在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2005</a:t>
            </a:r>
            <a:r>
              <a:t>年就被打破了，原因是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Linux</a:t>
            </a:r>
            <a:r>
              <a:t>社区牛人聚集，不免沾染了一些梁山好汉的江湖习气。开发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Samba</a:t>
            </a:r>
            <a:r>
              <a:t>的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Andrew</a:t>
            </a:r>
            <a:r>
              <a:t>试图破解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BitKeeper</a:t>
            </a:r>
            <a:r>
              <a:t>的协议（这么干的其实也不只他一个），被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BitMover</a:t>
            </a:r>
            <a:r>
              <a:t>公司发现了（监控工作做得不错！），于是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BitMover</a:t>
            </a:r>
            <a:r>
              <a:t>公司怒了，要收回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Linux</a:t>
            </a:r>
            <a:r>
              <a:t>社区的免费使用权。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indent="0" defTabSz="355600">
              <a:spcBef>
                <a:spcPts val="0"/>
              </a:spcBef>
              <a:buSzTx/>
              <a:buNone/>
              <a:defRPr sz="16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Linus</a:t>
            </a:r>
            <a:r>
              <a:t>可以向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BitMover</a:t>
            </a:r>
            <a:r>
              <a:t>公司道个歉，保证以后严格管教弟兄们，嗯，这是不可能的。实际情况是这样的：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indent="0" defTabSz="355600">
              <a:spcBef>
                <a:spcPts val="0"/>
              </a:spcBef>
              <a:buSzTx/>
              <a:buNone/>
              <a:defRPr sz="1600">
                <a:solidFill>
                  <a:srgbClr val="45454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Linus</a:t>
            </a:r>
            <a:r>
              <a:t>花了两周时间自己用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t>写了一个分布式版本控制系统，这就是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Git</a:t>
            </a:r>
            <a:r>
              <a:t>！一个月之内，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Linux</a:t>
            </a:r>
            <a:r>
              <a:t>系统的源码已经由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Git</a:t>
            </a:r>
            <a:r>
              <a:t>管理了！牛是怎么定义的呢？大家可以体会一下。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itLab C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gitLab CI</a:t>
            </a:r>
          </a:p>
        </p:txBody>
      </p:sp>
      <p:sp>
        <p:nvSpPr>
          <p:cNvPr id="190" name="Runner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buBlip>
                <a:blip r:embed="rId2"/>
              </a:buBlip>
            </a:pPr>
            <a:r>
              <a:t>Runner</a:t>
            </a:r>
          </a:p>
          <a:p>
            <a:pPr>
              <a:buBlip>
                <a:blip r:embed="rId2"/>
              </a:buBlip>
            </a:pPr>
            <a:r>
              <a:t>Pipeline</a:t>
            </a:r>
          </a:p>
          <a:p>
            <a:pPr>
              <a:buBlip>
                <a:blip r:embed="rId2"/>
              </a:buBlip>
            </a:pPr>
            <a:r>
              <a:t>stages</a:t>
            </a:r>
          </a:p>
          <a:p>
            <a:pPr>
              <a:buBlip>
                <a:blip r:embed="rId2"/>
              </a:buBlip>
            </a:pPr>
            <a:r>
              <a:t>Jobs</a:t>
            </a:r>
          </a:p>
        </p:txBody>
      </p:sp>
      <p:pic>
        <p:nvPicPr>
          <p:cNvPr id="191" name="WechatIMG12.jpeg" descr="WechatIMG12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00246" y="2800350"/>
            <a:ext cx="4890655" cy="54563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相关工具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相关工具</a:t>
            </a:r>
          </a:p>
        </p:txBody>
      </p:sp>
      <p:sp>
        <p:nvSpPr>
          <p:cNvPr id="194" name="zsh(oh-my-zsh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buBlip>
                <a:blip r:embed="rId2"/>
              </a:buBlip>
            </a:pPr>
            <a:r>
              <a:t>zsh(oh-my-zsh)</a:t>
            </a:r>
          </a:p>
          <a:p>
            <a:pPr>
              <a:buBlip>
                <a:blip r:embed="rId2"/>
              </a:buBlip>
            </a:pPr>
            <a:r>
              <a:t>gitLab</a:t>
            </a:r>
          </a:p>
          <a:p>
            <a:pPr>
              <a:buBlip>
                <a:blip r:embed="rId2"/>
              </a:buBlip>
            </a:pPr>
            <a:r>
              <a:t>source tree</a:t>
            </a:r>
          </a:p>
          <a:p>
            <a:pPr>
              <a:buBlip>
                <a:blip r:embed="rId2"/>
              </a:buBlip>
            </a:pPr>
            <a:r>
              <a:t>gitk(</a:t>
            </a:r>
            <a:r>
              <a:rPr u="sng">
                <a:hlinkClick r:id="rId3"/>
              </a:rPr>
              <a:t>http://yanke.info/?id=54</a:t>
            </a:r>
            <a:r>
              <a:t>)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习题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习题</a:t>
            </a:r>
          </a:p>
        </p:txBody>
      </p:sp>
      <p:sp>
        <p:nvSpPr>
          <p:cNvPr id="197" name="https://github.com/Gazler/githug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>
              <a:buBlip>
                <a:blip r:embed="rId2"/>
              </a:buBlip>
            </a:lvl1pPr>
          </a:lstStyle>
          <a:p>
            <a:r>
              <a:t>https://github.com/Gazler/githug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it 优点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Git 优点</a:t>
            </a:r>
          </a:p>
        </p:txBody>
      </p:sp>
      <p:sp>
        <p:nvSpPr>
          <p:cNvPr id="126" name="分布式版本控制系统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buBlip>
                <a:blip r:embed="rId2"/>
              </a:buBlip>
            </a:pPr>
            <a:r>
              <a:t>分布式版本控制系统</a:t>
            </a:r>
          </a:p>
          <a:p>
            <a:pPr>
              <a:buBlip>
                <a:blip r:embed="rId2"/>
              </a:buBlip>
            </a:pPr>
            <a:r>
              <a:t>完整的log</a:t>
            </a:r>
          </a:p>
          <a:p>
            <a:pPr>
              <a:buBlip>
                <a:blip r:embed="rId2"/>
              </a:buBlip>
            </a:pPr>
            <a:r>
              <a:t>分支成本低</a:t>
            </a:r>
          </a:p>
          <a:p>
            <a:pPr>
              <a:buBlip>
                <a:blip r:embed="rId2"/>
              </a:buBlip>
            </a:pPr>
            <a:r>
              <a:t>可靠性高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it仓库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git仓库</a:t>
            </a:r>
          </a:p>
        </p:txBody>
      </p:sp>
      <p:sp>
        <p:nvSpPr>
          <p:cNvPr id="129" name="正文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buBlip>
                <a:blip r:embed="rId2"/>
              </a:buBlip>
            </a:pPr>
            <a:endParaRPr/>
          </a:p>
        </p:txBody>
      </p:sp>
      <p:pic>
        <p:nvPicPr>
          <p:cNvPr id="130" name="fc5a194b-8ad0-4fd6-8c7a-fb26062bd3fb.png" descr="fc5a194b-8ad0-4fd6-8c7a-fb26062bd3fb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56133" y="2871070"/>
            <a:ext cx="10292534" cy="46804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.git目录介绍"/>
          <p:cNvSpPr txBox="1">
            <a:spLocks noGrp="1"/>
          </p:cNvSpPr>
          <p:nvPr>
            <p:ph type="title"/>
          </p:nvPr>
        </p:nvSpPr>
        <p:spPr>
          <a:xfrm>
            <a:off x="1270000" y="635000"/>
            <a:ext cx="10464800" cy="1423343"/>
          </a:xfrm>
          <a:prstGeom prst="rect">
            <a:avLst/>
          </a:prstGeom>
        </p:spPr>
        <p:txBody>
          <a:bodyPr/>
          <a:lstStyle>
            <a:lvl1pPr defTabSz="508254">
              <a:defRPr sz="6264"/>
            </a:lvl1pPr>
          </a:lstStyle>
          <a:p>
            <a:r>
              <a:t>.git目录介绍</a:t>
            </a:r>
          </a:p>
        </p:txBody>
      </p:sp>
      <p:sp>
        <p:nvSpPr>
          <p:cNvPr id="133" name="hooks ——  git 相关钩子…"/>
          <p:cNvSpPr txBox="1">
            <a:spLocks noGrp="1"/>
          </p:cNvSpPr>
          <p:nvPr>
            <p:ph type="body" idx="1"/>
          </p:nvPr>
        </p:nvSpPr>
        <p:spPr>
          <a:xfrm>
            <a:off x="1270000" y="2086917"/>
            <a:ext cx="10464800" cy="6574483"/>
          </a:xfrm>
          <a:prstGeom prst="rect">
            <a:avLst/>
          </a:prstGeom>
        </p:spPr>
        <p:txBody>
          <a:bodyPr anchor="t"/>
          <a:lstStyle/>
          <a:p>
            <a:pPr marL="296036" indent="-296036" defTabSz="368045">
              <a:spcBef>
                <a:spcPts val="1800"/>
              </a:spcBef>
              <a:buBlip>
                <a:blip r:embed="rId2"/>
              </a:buBlip>
              <a:defRPr sz="2394"/>
            </a:pPr>
            <a:r>
              <a:t>hooks ——  git 相关钩子 </a:t>
            </a:r>
          </a:p>
          <a:p>
            <a:pPr marL="296036" indent="-296036" defTabSz="368045">
              <a:spcBef>
                <a:spcPts val="1800"/>
              </a:spcBef>
              <a:buBlip>
                <a:blip r:embed="rId2"/>
              </a:buBlip>
              <a:defRPr sz="2394"/>
            </a:pPr>
            <a:r>
              <a:t>Info — — 包含仓库的一些信息</a:t>
            </a:r>
          </a:p>
          <a:p>
            <a:pPr marL="296036" indent="-296036" defTabSz="368045">
              <a:spcBef>
                <a:spcPts val="1800"/>
              </a:spcBef>
              <a:buBlip>
                <a:blip r:embed="rId2"/>
              </a:buBlip>
              <a:defRPr sz="2394"/>
            </a:pPr>
            <a:r>
              <a:t>Objects  —— git 本地仓库里的所有对象（commits, trees, blobs, tags）</a:t>
            </a:r>
          </a:p>
          <a:p>
            <a:pPr marL="296036" indent="-296036" defTabSz="368045">
              <a:spcBef>
                <a:spcPts val="1800"/>
              </a:spcBef>
              <a:buBlip>
                <a:blip r:embed="rId2"/>
              </a:buBlip>
              <a:defRPr sz="2394"/>
            </a:pPr>
            <a:r>
              <a:t>refs —— 标识项目里每个分支对应的commit</a:t>
            </a:r>
          </a:p>
          <a:p>
            <a:pPr marL="296036" indent="-296036" defTabSz="368045">
              <a:spcBef>
                <a:spcPts val="1800"/>
              </a:spcBef>
              <a:buBlip>
                <a:blip r:embed="rId2"/>
              </a:buBlip>
              <a:defRPr sz="2394"/>
            </a:pPr>
            <a:r>
              <a:t>logs —— 日志信息</a:t>
            </a:r>
          </a:p>
          <a:p>
            <a:pPr marL="296036" indent="-296036" defTabSz="368045">
              <a:spcBef>
                <a:spcPts val="1800"/>
              </a:spcBef>
              <a:buBlip>
                <a:blip r:embed="rId2"/>
              </a:buBlip>
              <a:defRPr sz="2394"/>
            </a:pPr>
            <a:r>
              <a:t>config —— 项目配置信息</a:t>
            </a:r>
          </a:p>
          <a:p>
            <a:pPr marL="296036" indent="-296036" defTabSz="368045">
              <a:spcBef>
                <a:spcPts val="1800"/>
              </a:spcBef>
              <a:buBlip>
                <a:blip r:embed="rId2"/>
              </a:buBlip>
              <a:defRPr sz="2394"/>
            </a:pPr>
            <a:r>
              <a:t>description —— 项目描述</a:t>
            </a:r>
          </a:p>
          <a:p>
            <a:pPr marL="296036" indent="-296036" defTabSz="368045">
              <a:spcBef>
                <a:spcPts val="1800"/>
              </a:spcBef>
              <a:buBlip>
                <a:blip r:embed="rId2"/>
              </a:buBlip>
              <a:defRPr sz="2394"/>
            </a:pPr>
            <a:r>
              <a:t>index —— 暂存区的内容（当前分支的项目信息）</a:t>
            </a:r>
          </a:p>
          <a:p>
            <a:pPr marL="296036" indent="-296036" defTabSz="368045">
              <a:spcBef>
                <a:spcPts val="1800"/>
              </a:spcBef>
              <a:buBlip>
                <a:blip r:embed="rId2"/>
              </a:buBlip>
              <a:defRPr sz="2394"/>
            </a:pPr>
            <a:r>
              <a:t>HEAD—— 当前分支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暂存区（stage）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暂存区（stage）</a:t>
            </a:r>
          </a:p>
        </p:txBody>
      </p:sp>
      <p:sp>
        <p:nvSpPr>
          <p:cNvPr id="136" name="git ls-files - -stage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>
              <a:buBlip>
                <a:blip r:embed="rId2"/>
              </a:buBlip>
            </a:lvl1pPr>
          </a:lstStyle>
          <a:p>
            <a:r>
              <a:t>git ls-files - -stage</a:t>
            </a:r>
          </a:p>
        </p:txBody>
      </p:sp>
      <p:pic>
        <p:nvPicPr>
          <p:cNvPr id="137" name="git-stage.png" descr="git-st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63396" y="3701667"/>
            <a:ext cx="10278318" cy="51325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it hook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git hooks</a:t>
            </a:r>
          </a:p>
        </p:txBody>
      </p:sp>
      <p:sp>
        <p:nvSpPr>
          <p:cNvPr id="140" name="pre-commit 被 git commit 命令调用, 而且可以通过在命令中添加--no-verify 参数来跳过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60502" indent="-460502" defTabSz="572516">
              <a:spcBef>
                <a:spcPts val="2900"/>
              </a:spcBef>
              <a:buBlip>
                <a:blip r:embed="rId2"/>
              </a:buBlip>
              <a:defRPr sz="3724"/>
            </a:pPr>
            <a:r>
              <a:t>pre-commit 被 </a:t>
            </a:r>
            <a:r>
              <a:rPr>
                <a:latin typeface="Andale Mono"/>
                <a:ea typeface="Andale Mono"/>
                <a:cs typeface="Andale Mono"/>
                <a:sym typeface="Andale Mono"/>
              </a:rPr>
              <a:t>git commit</a:t>
            </a:r>
            <a:r>
              <a:t> 命令调用, 而且可以通过在命令中添加</a:t>
            </a:r>
            <a:r>
              <a:rPr>
                <a:latin typeface="Andale Mono"/>
                <a:ea typeface="Andale Mono"/>
                <a:cs typeface="Andale Mono"/>
                <a:sym typeface="Andale Mono"/>
              </a:rPr>
              <a:t>--no-verify</a:t>
            </a:r>
            <a:r>
              <a:t> 参数来跳过</a:t>
            </a:r>
          </a:p>
          <a:p>
            <a:pPr marL="460502" indent="-460502" defTabSz="572516">
              <a:spcBef>
                <a:spcPts val="2900"/>
              </a:spcBef>
              <a:buBlip>
                <a:blip r:embed="rId2"/>
              </a:buBlip>
              <a:defRPr sz="3724"/>
            </a:pPr>
            <a:r>
              <a:t>prepare-commit-msg   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执行</a:t>
            </a:r>
            <a:r>
              <a:t>git commit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命令后,它允许你编辑提交者所看到的默认信息。</a:t>
            </a:r>
          </a:p>
          <a:p>
            <a:pPr marL="460502" indent="-460502" defTabSz="572516">
              <a:spcBef>
                <a:spcPts val="2900"/>
              </a:spcBef>
              <a:buBlip>
                <a:blip r:embed="rId2"/>
              </a:buBlip>
              <a:defRPr sz="3724"/>
            </a:pPr>
            <a:r>
              <a:t>commit-msg  核对提交信息是否遵循指定的模板。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it objec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git objects</a:t>
            </a:r>
          </a:p>
        </p:txBody>
      </p:sp>
      <p:sp>
        <p:nvSpPr>
          <p:cNvPr id="143" name="Blobs   blob只包含文件内容…"/>
          <p:cNvSpPr txBox="1">
            <a:spLocks noGrp="1"/>
          </p:cNvSpPr>
          <p:nvPr>
            <p:ph type="body" idx="1"/>
          </p:nvPr>
        </p:nvSpPr>
        <p:spPr>
          <a:xfrm>
            <a:off x="1270000" y="2274145"/>
            <a:ext cx="10464800" cy="6387255"/>
          </a:xfrm>
          <a:prstGeom prst="rect">
            <a:avLst/>
          </a:prstGeom>
        </p:spPr>
        <p:txBody>
          <a:bodyPr anchor="t"/>
          <a:lstStyle/>
          <a:p>
            <a:pPr marL="272541" indent="-272541" defTabSz="338835">
              <a:spcBef>
                <a:spcPts val="1700"/>
              </a:spcBef>
              <a:buBlip>
                <a:blip r:embed="rId2"/>
              </a:buBlip>
              <a:defRPr sz="2204"/>
            </a:pPr>
            <a:r>
              <a:t>Blobs   blob只包含文件内容</a:t>
            </a:r>
          </a:p>
          <a:p>
            <a:pPr marL="272541" indent="-272541" defTabSz="338835">
              <a:spcBef>
                <a:spcPts val="1700"/>
              </a:spcBef>
              <a:buBlip>
                <a:blip r:embed="rId2"/>
              </a:buBlip>
              <a:defRPr sz="2204"/>
            </a:pPr>
            <a:r>
              <a:t>Trees   目录的信息，包含了此</a:t>
            </a:r>
            <a:br/>
            <a:r>
              <a:t>目录下的blobs</a:t>
            </a:r>
          </a:p>
          <a:p>
            <a:pPr marL="272541" indent="-272541" defTabSz="338835">
              <a:spcBef>
                <a:spcPts val="1700"/>
              </a:spcBef>
              <a:buBlip>
                <a:blip r:embed="rId2"/>
              </a:buBlip>
              <a:defRPr sz="2204"/>
            </a:pPr>
            <a:r>
              <a:t>Commits  提交一个更新的所有</a:t>
            </a:r>
            <a:br/>
            <a:r>
              <a:t>元数据</a:t>
            </a:r>
          </a:p>
          <a:p>
            <a:pPr marL="272541" indent="-272541" defTabSz="338835">
              <a:spcBef>
                <a:spcPts val="1700"/>
              </a:spcBef>
              <a:buBlip>
                <a:blip r:embed="rId2"/>
              </a:buBlip>
              <a:defRPr sz="2204"/>
            </a:pPr>
            <a:r>
              <a:t>Tags  tag用于给某个上述类型</a:t>
            </a:r>
            <a:br/>
            <a:r>
              <a:t>的对象指配一个便于开发者记</a:t>
            </a:r>
            <a:br/>
            <a:r>
              <a:t>忆的名字, 通常用于某次commit</a:t>
            </a:r>
          </a:p>
          <a:p>
            <a:pPr marL="272541" indent="-272541" defTabSz="338835">
              <a:spcBef>
                <a:spcPts val="1700"/>
              </a:spcBef>
              <a:buBlip>
                <a:blip r:embed="rId2"/>
              </a:buBlip>
              <a:defRPr sz="2204"/>
            </a:pPr>
            <a:endParaRPr/>
          </a:p>
          <a:p>
            <a:pPr marL="272541" indent="-272541" defTabSz="338835">
              <a:spcBef>
                <a:spcPts val="1700"/>
              </a:spcBef>
              <a:buBlip>
                <a:blip r:embed="rId2"/>
              </a:buBlip>
              <a:defRPr sz="2204"/>
            </a:pPr>
            <a:endParaRPr/>
          </a:p>
        </p:txBody>
      </p:sp>
      <p:pic>
        <p:nvPicPr>
          <p:cNvPr id="144" name="29-git.png" descr="29-gi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54799" y="2339124"/>
            <a:ext cx="3814276" cy="43013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WechatIMG10.jpeg" descr="WechatIMG10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50444" y="7158015"/>
            <a:ext cx="8369301" cy="1397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acifi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Pacifiles</a:t>
            </a:r>
          </a:p>
        </p:txBody>
      </p:sp>
      <p:sp>
        <p:nvSpPr>
          <p:cNvPr id="148" name="git verify-pack [-v| - -verbose][-s|- -stat-only] &lt;pack&gt;.idx"/>
          <p:cNvSpPr txBox="1">
            <a:spLocks noGrp="1"/>
          </p:cNvSpPr>
          <p:nvPr>
            <p:ph type="body" idx="1"/>
          </p:nvPr>
        </p:nvSpPr>
        <p:spPr>
          <a:xfrm>
            <a:off x="1270000" y="2350622"/>
            <a:ext cx="10464800" cy="6310778"/>
          </a:xfrm>
          <a:prstGeom prst="rect">
            <a:avLst/>
          </a:prstGeom>
        </p:spPr>
        <p:txBody>
          <a:bodyPr anchor="t"/>
          <a:lstStyle>
            <a:lvl1pPr>
              <a:buBlip>
                <a:blip r:embed="rId2"/>
              </a:buBlip>
            </a:lvl1pPr>
          </a:lstStyle>
          <a:p>
            <a:r>
              <a:t>git verify-pack [-v| - -verbose][-s|- -stat-only] &lt;pack&gt;.idx</a:t>
            </a:r>
          </a:p>
        </p:txBody>
      </p:sp>
      <p:pic>
        <p:nvPicPr>
          <p:cNvPr id="149" name="WechatIMG13.jpeg" descr="WechatIMG13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39850" y="4090781"/>
            <a:ext cx="9750564" cy="21707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WechatIMG14.jpeg" descr="WechatIMG14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39850" y="6317565"/>
            <a:ext cx="9750564" cy="25446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archment">
  <a:themeElements>
    <a:clrScheme name="Parchment">
      <a:dk1>
        <a:srgbClr val="3E231A"/>
      </a:dk1>
      <a:lt1>
        <a:srgbClr val="24383E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762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Parchment">
  <a:themeElements>
    <a:clrScheme name="Parchment">
      <a:dk1>
        <a:srgbClr val="000000"/>
      </a:dk1>
      <a:lt1>
        <a:srgbClr val="FFFFFF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762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548</Words>
  <Application>Microsoft Office PowerPoint</Application>
  <PresentationFormat>自定义</PresentationFormat>
  <Paragraphs>92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Andale Mono</vt:lpstr>
      <vt:lpstr>Helvetica Neue</vt:lpstr>
      <vt:lpstr>Helvetica</vt:lpstr>
      <vt:lpstr>Papyrus</vt:lpstr>
      <vt:lpstr>Parchment</vt:lpstr>
      <vt:lpstr>Git 使用与基本原理</vt:lpstr>
      <vt:lpstr>简介</vt:lpstr>
      <vt:lpstr>Git 优点</vt:lpstr>
      <vt:lpstr>git仓库</vt:lpstr>
      <vt:lpstr>.git目录介绍</vt:lpstr>
      <vt:lpstr>暂存区（stage）</vt:lpstr>
      <vt:lpstr>git hooks</vt:lpstr>
      <vt:lpstr>git objects</vt:lpstr>
      <vt:lpstr>Pacifiles</vt:lpstr>
      <vt:lpstr>常用命令</vt:lpstr>
      <vt:lpstr>git merge 策略</vt:lpstr>
      <vt:lpstr>PowerPoint 演示文稿</vt:lpstr>
      <vt:lpstr>git checkout</vt:lpstr>
      <vt:lpstr>Git reset</vt:lpstr>
      <vt:lpstr>git-rebase </vt:lpstr>
      <vt:lpstr>git cherry-pick</vt:lpstr>
      <vt:lpstr>git log</vt:lpstr>
      <vt:lpstr>git diff</vt:lpstr>
      <vt:lpstr>Git rm</vt:lpstr>
      <vt:lpstr>gitLab CI</vt:lpstr>
      <vt:lpstr>相关工具</vt:lpstr>
      <vt:lpstr>习题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使用与基本原理</dc:title>
  <cp:lastModifiedBy>Tinn</cp:lastModifiedBy>
  <cp:revision>1</cp:revision>
  <dcterms:modified xsi:type="dcterms:W3CDTF">2018-07-29T05:50:15Z</dcterms:modified>
</cp:coreProperties>
</file>