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6"/>
  </p:notesMasterIdLst>
  <p:sldIdLst>
    <p:sldId id="256" r:id="rId2"/>
    <p:sldId id="373" r:id="rId3"/>
    <p:sldId id="386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401" r:id="rId13"/>
    <p:sldId id="399" r:id="rId14"/>
    <p:sldId id="400" r:id="rId15"/>
    <p:sldId id="402" r:id="rId16"/>
    <p:sldId id="403" r:id="rId17"/>
    <p:sldId id="404" r:id="rId18"/>
    <p:sldId id="390" r:id="rId19"/>
    <p:sldId id="321" r:id="rId20"/>
    <p:sldId id="320" r:id="rId21"/>
    <p:sldId id="387" r:id="rId22"/>
    <p:sldId id="389" r:id="rId23"/>
    <p:sldId id="319" r:id="rId24"/>
    <p:sldId id="322" r:id="rId25"/>
    <p:sldId id="323" r:id="rId26"/>
    <p:sldId id="324" r:id="rId27"/>
    <p:sldId id="326" r:id="rId28"/>
    <p:sldId id="325" r:id="rId29"/>
    <p:sldId id="327" r:id="rId30"/>
    <p:sldId id="329" r:id="rId31"/>
    <p:sldId id="330" r:id="rId32"/>
    <p:sldId id="328" r:id="rId33"/>
    <p:sldId id="331" r:id="rId34"/>
    <p:sldId id="332" r:id="rId35"/>
    <p:sldId id="334" r:id="rId36"/>
    <p:sldId id="333" r:id="rId37"/>
    <p:sldId id="335" r:id="rId38"/>
    <p:sldId id="336" r:id="rId39"/>
    <p:sldId id="337" r:id="rId40"/>
    <p:sldId id="338" r:id="rId41"/>
    <p:sldId id="339" r:id="rId42"/>
    <p:sldId id="340" r:id="rId43"/>
    <p:sldId id="342" r:id="rId44"/>
    <p:sldId id="346" r:id="rId45"/>
    <p:sldId id="364" r:id="rId46"/>
    <p:sldId id="363" r:id="rId47"/>
    <p:sldId id="362" r:id="rId48"/>
    <p:sldId id="365" r:id="rId49"/>
    <p:sldId id="366" r:id="rId50"/>
    <p:sldId id="367" r:id="rId51"/>
    <p:sldId id="368" r:id="rId52"/>
    <p:sldId id="343" r:id="rId53"/>
    <p:sldId id="347" r:id="rId54"/>
    <p:sldId id="350" r:id="rId55"/>
    <p:sldId id="361" r:id="rId56"/>
    <p:sldId id="360" r:id="rId57"/>
    <p:sldId id="344" r:id="rId58"/>
    <p:sldId id="348" r:id="rId59"/>
    <p:sldId id="359" r:id="rId60"/>
    <p:sldId id="358" r:id="rId61"/>
    <p:sldId id="351" r:id="rId62"/>
    <p:sldId id="345" r:id="rId63"/>
    <p:sldId id="371" r:id="rId64"/>
    <p:sldId id="352" r:id="rId65"/>
    <p:sldId id="349" r:id="rId66"/>
    <p:sldId id="357" r:id="rId67"/>
    <p:sldId id="356" r:id="rId68"/>
    <p:sldId id="369" r:id="rId69"/>
    <p:sldId id="370" r:id="rId70"/>
    <p:sldId id="284" r:id="rId71"/>
    <p:sldId id="355" r:id="rId72"/>
    <p:sldId id="354" r:id="rId73"/>
    <p:sldId id="353" r:id="rId74"/>
    <p:sldId id="372" r:id="rId75"/>
  </p:sldIdLst>
  <p:sldSz cx="9144000" cy="5143500" type="screen16x9"/>
  <p:notesSz cx="6858000" cy="9144000"/>
  <p:embeddedFontLst>
    <p:embeddedFont>
      <p:font typeface="Angsana New" panose="02020603050405020304" pitchFamily="18" charset="-34"/>
      <p:regular r:id="rId77"/>
      <p:bold r:id="rId78"/>
      <p:italic r:id="rId79"/>
      <p:boldItalic r:id="rId80"/>
    </p:embeddedFont>
    <p:embeddedFont>
      <p:font typeface="Consolas" panose="020B0609020204030204" pitchFamily="49" charset="0"/>
      <p:regular r:id="rId81"/>
      <p:bold r:id="rId82"/>
      <p:italic r:id="rId83"/>
      <p:boldItalic r:id="rId84"/>
    </p:embeddedFont>
    <p:embeddedFont>
      <p:font typeface="Oswald" panose="020B0604020202020204" charset="0"/>
      <p:regular r:id="rId85"/>
      <p:bold r:id="rId86"/>
    </p:embeddedFont>
    <p:embeddedFont>
      <p:font typeface="Roboto Condensed" panose="020B0604020202020204" charset="0"/>
      <p:regular r:id="rId87"/>
      <p:bold r:id="rId88"/>
      <p:italic r:id="rId89"/>
      <p:boldItalic r:id="rId9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8344D4-9E18-4DC9-93E8-B5FD11862AF6}">
  <a:tblStyle styleId="{E38344D4-9E18-4DC9-93E8-B5FD11862A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33" y="45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8.fntdata"/><Relationship Id="rId89" Type="http://schemas.openxmlformats.org/officeDocument/2006/relationships/font" Target="fonts/font13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3.fntdata"/><Relationship Id="rId5" Type="http://schemas.openxmlformats.org/officeDocument/2006/relationships/slide" Target="slides/slide4.xml"/><Relationship Id="rId90" Type="http://schemas.openxmlformats.org/officeDocument/2006/relationships/font" Target="fonts/font14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4.fntdata"/><Relationship Id="rId85" Type="http://schemas.openxmlformats.org/officeDocument/2006/relationships/font" Target="fonts/font9.fntdata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7.fntdata"/><Relationship Id="rId88" Type="http://schemas.openxmlformats.org/officeDocument/2006/relationships/font" Target="fonts/font12.fntdata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2.fntdata"/><Relationship Id="rId81" Type="http://schemas.openxmlformats.org/officeDocument/2006/relationships/font" Target="fonts/font5.fntdata"/><Relationship Id="rId86" Type="http://schemas.openxmlformats.org/officeDocument/2006/relationships/font" Target="fonts/font10.fntdata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1.fntdata"/><Relationship Id="rId61" Type="http://schemas.openxmlformats.org/officeDocument/2006/relationships/slide" Target="slides/slide60.xml"/><Relationship Id="rId82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5a98d20e4_1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5a98d20e4_1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rgbClr val="3796B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sel_selection.asp" TargetMode="External"/><Relationship Id="rId3" Type="http://schemas.openxmlformats.org/officeDocument/2006/relationships/hyperlink" Target="https://www.w3schools.com/cssref/sel_placeholder.asp" TargetMode="External"/><Relationship Id="rId7" Type="http://schemas.openxmlformats.org/officeDocument/2006/relationships/hyperlink" Target="https://www.w3schools.com/cssref/sel_root.asp" TargetMode="External"/><Relationship Id="rId2" Type="http://schemas.openxmlformats.org/officeDocument/2006/relationships/hyperlink" Target="https://www.w3schools.com/cssref/sel_out-of-range.asp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w3schools.com/cssref/sel_required.asp" TargetMode="External"/><Relationship Id="rId11" Type="http://schemas.openxmlformats.org/officeDocument/2006/relationships/hyperlink" Target="https://www.w3schools.com/cssref/sel_visited.asp" TargetMode="External"/><Relationship Id="rId5" Type="http://schemas.openxmlformats.org/officeDocument/2006/relationships/hyperlink" Target="https://www.w3schools.com/cssref/sel_read-write.asp" TargetMode="External"/><Relationship Id="rId10" Type="http://schemas.openxmlformats.org/officeDocument/2006/relationships/hyperlink" Target="https://www.w3schools.com/cssref/sel_valid.asp" TargetMode="External"/><Relationship Id="rId4" Type="http://schemas.openxmlformats.org/officeDocument/2006/relationships/hyperlink" Target="https://www.w3schools.com/cssref/sel_read-only.asp" TargetMode="External"/><Relationship Id="rId9" Type="http://schemas.openxmlformats.org/officeDocument/2006/relationships/hyperlink" Target="https://www.w3schools.com/cssref/sel_target.as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500/Example/EX_Pseudo-classes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500/Example/EX_Pseudo-element.html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fontsquirrel.com/tools/webfont-generator" TargetMode="Externa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sel_id.asp" TargetMode="External"/><Relationship Id="rId7" Type="http://schemas.openxmlformats.org/officeDocument/2006/relationships/hyperlink" Target="https://www.w3schools.com/cssref/sel_element_comma.asp" TargetMode="External"/><Relationship Id="rId2" Type="http://schemas.openxmlformats.org/officeDocument/2006/relationships/hyperlink" Target="https://www.w3schools.com/cssref/sel_class.asp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w3schools.com/cssref/sel_element_class.asp" TargetMode="External"/><Relationship Id="rId5" Type="http://schemas.openxmlformats.org/officeDocument/2006/relationships/hyperlink" Target="https://www.w3schools.com/cssref/sel_element.asp" TargetMode="External"/><Relationship Id="rId4" Type="http://schemas.openxmlformats.org/officeDocument/2006/relationships/hyperlink" Target="https://www.w3schools.com/cssref/sel_all.asp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sel_attribute_value_contains.asp" TargetMode="External"/><Relationship Id="rId3" Type="http://schemas.openxmlformats.org/officeDocument/2006/relationships/hyperlink" Target="https://www.w3schools.com/cssref/sel_element_gt.asp" TargetMode="External"/><Relationship Id="rId7" Type="http://schemas.openxmlformats.org/officeDocument/2006/relationships/hyperlink" Target="https://www.w3schools.com/cssref/sel_attribute_value.asp" TargetMode="External"/><Relationship Id="rId2" Type="http://schemas.openxmlformats.org/officeDocument/2006/relationships/hyperlink" Target="https://www.w3schools.com/cssref/sel_element_element.asp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w3schools.com/cssref/sel_attribute.asp" TargetMode="External"/><Relationship Id="rId5" Type="http://schemas.openxmlformats.org/officeDocument/2006/relationships/hyperlink" Target="https://www.w3schools.com/cssref/sel_gen_sibling.asp" TargetMode="External"/><Relationship Id="rId4" Type="http://schemas.openxmlformats.org/officeDocument/2006/relationships/hyperlink" Target="https://www.w3schools.com/cssref/sel_element_pluss.asp" TargetMode="External"/><Relationship Id="rId9" Type="http://schemas.openxmlformats.org/officeDocument/2006/relationships/hyperlink" Target="https://www.w3schools.com/cssref/sel_attribute_value_lang.asp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ndphp.com/example/css3/exam1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sel_checked.asp" TargetMode="External"/><Relationship Id="rId3" Type="http://schemas.openxmlformats.org/officeDocument/2006/relationships/hyperlink" Target="https://www.w3schools.com/cssref/sel_attr_end.asp" TargetMode="External"/><Relationship Id="rId7" Type="http://schemas.openxmlformats.org/officeDocument/2006/relationships/hyperlink" Target="https://www.w3schools.com/cssref/sel_before.asp" TargetMode="External"/><Relationship Id="rId2" Type="http://schemas.openxmlformats.org/officeDocument/2006/relationships/hyperlink" Target="https://www.w3schools.com/cssref/sel_attr_begin.asp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w3schools.com/cssref/sel_after.asp" TargetMode="External"/><Relationship Id="rId5" Type="http://schemas.openxmlformats.org/officeDocument/2006/relationships/hyperlink" Target="https://www.w3schools.com/cssref/sel_active.asp" TargetMode="External"/><Relationship Id="rId4" Type="http://schemas.openxmlformats.org/officeDocument/2006/relationships/hyperlink" Target="https://www.w3schools.com/cssref/sel_attr_contain.asp" TargetMode="External"/><Relationship Id="rId9" Type="http://schemas.openxmlformats.org/officeDocument/2006/relationships/hyperlink" Target="https://www.w3schools.com/cssref/sel_default.asp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ndphp.com/example/css3/exam2.html" TargetMode="Externa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ndphp.com/example/css3/exam3.html" TargetMode="Externa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ndphp.com/example/css3/exam4.html" TargetMode="Externa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sel_first-of-type.asp" TargetMode="External"/><Relationship Id="rId3" Type="http://schemas.openxmlformats.org/officeDocument/2006/relationships/hyperlink" Target="https://www.w3schools.com/cssref/sel_empty.asp" TargetMode="External"/><Relationship Id="rId7" Type="http://schemas.openxmlformats.org/officeDocument/2006/relationships/hyperlink" Target="https://www.w3schools.com/cssref/sel_firstline.asp" TargetMode="External"/><Relationship Id="rId2" Type="http://schemas.openxmlformats.org/officeDocument/2006/relationships/hyperlink" Target="https://www.w3schools.com/cssref/sel_disabled.asp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w3schools.com/cssref/sel_firstletter.asp" TargetMode="External"/><Relationship Id="rId5" Type="http://schemas.openxmlformats.org/officeDocument/2006/relationships/hyperlink" Target="https://www.w3schools.com/cssref/sel_firstchild.asp" TargetMode="External"/><Relationship Id="rId4" Type="http://schemas.openxmlformats.org/officeDocument/2006/relationships/hyperlink" Target="https://www.w3schools.com/cssref/sel_enabled.asp" TargetMode="External"/><Relationship Id="rId9" Type="http://schemas.openxmlformats.org/officeDocument/2006/relationships/hyperlink" Target="https://www.w3schools.com/cssref/sel_focus.asp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ritwickdey.LiveServer" TargetMode="External"/><Relationship Id="rId2" Type="http://schemas.openxmlformats.org/officeDocument/2006/relationships/hyperlink" Target="https://marketplace.visualstudio.com/items?itemName=sidthesloth.html5-boilerplate" TargetMode="Externa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sel_last-of-type.asp" TargetMode="External"/><Relationship Id="rId3" Type="http://schemas.openxmlformats.org/officeDocument/2006/relationships/hyperlink" Target="https://www.w3schools.com/cssref/sel_in-range.asp" TargetMode="External"/><Relationship Id="rId7" Type="http://schemas.openxmlformats.org/officeDocument/2006/relationships/hyperlink" Target="https://www.w3schools.com/cssref/sel_last-child.asp" TargetMode="External"/><Relationship Id="rId2" Type="http://schemas.openxmlformats.org/officeDocument/2006/relationships/hyperlink" Target="https://www.w3schools.com/cssref/sel_hover.asp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w3schools.com/cssref/sel_lang.asp" TargetMode="External"/><Relationship Id="rId5" Type="http://schemas.openxmlformats.org/officeDocument/2006/relationships/hyperlink" Target="https://www.w3schools.com/cssref/sel_invalid.asp" TargetMode="External"/><Relationship Id="rId4" Type="http://schemas.openxmlformats.org/officeDocument/2006/relationships/hyperlink" Target="https://www.w3schools.com/cssref/sel_indeterminate.asp" TargetMode="External"/><Relationship Id="rId9" Type="http://schemas.openxmlformats.org/officeDocument/2006/relationships/hyperlink" Target="https://www.w3schools.com/cssref/sel_link.asp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sel_only-child.asp" TargetMode="External"/><Relationship Id="rId3" Type="http://schemas.openxmlformats.org/officeDocument/2006/relationships/hyperlink" Target="https://www.w3schools.com/cssref/sel_nth-child.asp" TargetMode="External"/><Relationship Id="rId7" Type="http://schemas.openxmlformats.org/officeDocument/2006/relationships/hyperlink" Target="https://www.w3schools.com/cssref/sel_only-of-type.asp" TargetMode="External"/><Relationship Id="rId2" Type="http://schemas.openxmlformats.org/officeDocument/2006/relationships/hyperlink" Target="https://www.w3schools.com/cssref/sel_not.asp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w3schools.com/cssref/sel_nth-of-type.asp" TargetMode="External"/><Relationship Id="rId5" Type="http://schemas.openxmlformats.org/officeDocument/2006/relationships/hyperlink" Target="https://www.w3schools.com/cssref/sel_nth-last-of-type.asp" TargetMode="External"/><Relationship Id="rId4" Type="http://schemas.openxmlformats.org/officeDocument/2006/relationships/hyperlink" Target="https://www.w3schools.com/cssref/sel_nth-last-child.asp" TargetMode="External"/><Relationship Id="rId9" Type="http://schemas.openxmlformats.org/officeDocument/2006/relationships/hyperlink" Target="https://www.w3schools.com/cssref/sel_optional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1702469" y="1378717"/>
            <a:ext cx="6021806" cy="13369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8000" b="0" dirty="0"/>
              <a:t>HTML5 &amp; CSS3</a:t>
            </a:r>
            <a:endParaRPr sz="8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FE1C95-5CA0-4659-A883-E3496FA51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046" y="2571750"/>
            <a:ext cx="3469908" cy="13543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934825-94CC-4C8D-8603-7AC7D4A9E6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D12F792B-0A7A-4D52-8A6D-9141C4A5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240388"/>
              </p:ext>
            </p:extLst>
          </p:nvPr>
        </p:nvGraphicFramePr>
        <p:xfrm>
          <a:off x="836605" y="393601"/>
          <a:ext cx="7580688" cy="447893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94485">
                  <a:extLst>
                    <a:ext uri="{9D8B030D-6E8A-4147-A177-3AD203B41FA5}">
                      <a16:colId xmlns:a16="http://schemas.microsoft.com/office/drawing/2014/main" val="2084461704"/>
                    </a:ext>
                  </a:extLst>
                </a:gridCol>
                <a:gridCol w="1697020">
                  <a:extLst>
                    <a:ext uri="{9D8B030D-6E8A-4147-A177-3AD203B41FA5}">
                      <a16:colId xmlns:a16="http://schemas.microsoft.com/office/drawing/2014/main" val="4264773766"/>
                    </a:ext>
                  </a:extLst>
                </a:gridCol>
                <a:gridCol w="4689183">
                  <a:extLst>
                    <a:ext uri="{9D8B030D-6E8A-4147-A177-3AD203B41FA5}">
                      <a16:colId xmlns:a16="http://schemas.microsoft.com/office/drawing/2014/main" val="2469689295"/>
                    </a:ext>
                  </a:extLst>
                </a:gridCol>
              </a:tblGrid>
              <a:tr h="3291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Selectorc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ตัวอย่างการใช้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รายละเอียด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72886"/>
                  </a:ext>
                </a:extLst>
              </a:tr>
              <a:tr h="32910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2"/>
                        </a:rPr>
                        <a:t>:out-of-range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input:out-of-range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&lt;input &gt;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เข้ามาใช้ ด้วยค่านอกเหนือจากช่วงที่ระบุเอาไว้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88349"/>
                  </a:ext>
                </a:extLst>
              </a:tr>
              <a:tr h="32910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3"/>
                        </a:rPr>
                        <a:t>::placeholder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input::placeholder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&lt;input &gt;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ที่มีแอ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ตทริ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บิว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ต์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"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  <a:sym typeface="Arial"/>
                        </a:rPr>
                        <a:t>placeholder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" ที่ระบุ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386622"/>
                  </a:ext>
                </a:extLst>
              </a:tr>
              <a:tr h="40113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4"/>
                        </a:rPr>
                        <a:t>:read-only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input:read-only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&lt;input &gt;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โดยระบุแอ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ตทริ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บิว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ต์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ที่ “อ่านอย่างเดียว“ ห้ามแก้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1036"/>
                  </a:ext>
                </a:extLst>
              </a:tr>
              <a:tr h="32910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5"/>
                        </a:rPr>
                        <a:t>:read-write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input:read-write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&lt;input &gt;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ด้วยแอ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ตทริ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บิว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ต์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 “เขียนหรือแก้ไขข้อความได้" เท่านั้น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507343"/>
                  </a:ext>
                </a:extLst>
              </a:tr>
              <a:tr h="4619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6"/>
                        </a:rPr>
                        <a:t>:required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input:required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&lt;input &gt;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ด้วยแอ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ตทริ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บิว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ต์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"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required"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เท่านั้น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347865"/>
                  </a:ext>
                </a:extLst>
              </a:tr>
              <a:tr h="31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7"/>
                        </a:rPr>
                        <a:t>:root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:root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เลือกองค์ประกอบหลักของเอกสาร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53117653"/>
                  </a:ext>
                </a:extLst>
              </a:tr>
              <a:tr h="46654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8"/>
                        </a:rPr>
                        <a:t>::selection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::selection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เลือกส่วนขององค์ประกอบที่เลือกโดยผู้ใช้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350988"/>
                  </a:ext>
                </a:extLst>
              </a:tr>
              <a:tr h="4960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9"/>
                        </a:rPr>
                        <a:t>:target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#news:target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 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Id :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#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news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ที่ใช้งานอยู่ในปัจจุบัน (คลิกที่ 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URL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ที่มีชื่ออ้างอิงนั้น)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007359"/>
                  </a:ext>
                </a:extLst>
              </a:tr>
              <a:tr h="4960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10"/>
                        </a:rPr>
                        <a:t>:valid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input:valid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&lt;input &gt;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ทั้งหมดที่มีค่าที่ถูกต้อง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667964"/>
                  </a:ext>
                </a:extLst>
              </a:tr>
              <a:tr h="4960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11"/>
                        </a:rPr>
                        <a:t>:visited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a:visited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เลือกลิงค์ที่แสดงบนเว็บทั้งหมด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947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357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44946C-6373-43A2-BCFE-1A53F98610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FA9599-FC7F-444B-A70D-8592EDC26B30}"/>
              </a:ext>
            </a:extLst>
          </p:cNvPr>
          <p:cNvSpPr/>
          <p:nvPr/>
        </p:nvSpPr>
        <p:spPr>
          <a:xfrm>
            <a:off x="2549314" y="1247534"/>
            <a:ext cx="3517310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>
                <a:solidFill>
                  <a:srgbClr val="3796BF"/>
                </a:solidFill>
                <a:latin typeface="Oswald"/>
                <a:sym typeface="Oswald"/>
              </a:rPr>
              <a:t>รู้จักกับเจ้า </a:t>
            </a:r>
            <a:r>
              <a:rPr lang="en-US" sz="2400" dirty="0">
                <a:solidFill>
                  <a:srgbClr val="3796BF"/>
                </a:solidFill>
                <a:latin typeface="Oswald"/>
                <a:sym typeface="Oswald"/>
              </a:rPr>
              <a:t>Property position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BD2E45-D68B-43D7-A882-7F75D4056E92}"/>
              </a:ext>
            </a:extLst>
          </p:cNvPr>
          <p:cNvSpPr/>
          <p:nvPr/>
        </p:nvSpPr>
        <p:spPr>
          <a:xfrm>
            <a:off x="2603633" y="1941562"/>
            <a:ext cx="34629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ใน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CSS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นั้น จะมี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value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อยู่ด้วยกัน 4 แบบ คือ</a:t>
            </a:r>
          </a:p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1.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static</a:t>
            </a:r>
          </a:p>
          <a:p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2. relative</a:t>
            </a:r>
          </a:p>
          <a:p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3. absolute</a:t>
            </a:r>
          </a:p>
          <a:p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4. Fixed</a:t>
            </a:r>
          </a:p>
        </p:txBody>
      </p:sp>
    </p:spTree>
    <p:extLst>
      <p:ext uri="{BB962C8B-B14F-4D97-AF65-F5344CB8AC3E}">
        <p14:creationId xmlns:p14="http://schemas.microsoft.com/office/powerpoint/2010/main" val="3910030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765724-BFDE-42CA-99B8-002ABEA8EC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8C5A44-0A34-409A-915E-055B3E284AEC}"/>
              </a:ext>
            </a:extLst>
          </p:cNvPr>
          <p:cNvSpPr/>
          <p:nvPr/>
        </p:nvSpPr>
        <p:spPr>
          <a:xfrm>
            <a:off x="2286000" y="196801"/>
            <a:ext cx="5394960" cy="640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การแสดงผลด้วย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position: static;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นั้นจะแสดงผลออกมา ณ​ จุด ๆ นั้นที่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element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อยู่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 ไม่สามารถกำหนดพิกัดใดใดให้ได้</a:t>
            </a:r>
            <a:endParaRPr lang="en-US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A527E-4CCC-4B71-9DD9-C133037AEB26}"/>
              </a:ext>
            </a:extLst>
          </p:cNvPr>
          <p:cNvSpPr/>
          <p:nvPr/>
        </p:nvSpPr>
        <p:spPr>
          <a:xfrm>
            <a:off x="962199" y="1220776"/>
            <a:ext cx="4576812" cy="2225225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th-TH" sz="9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  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900" dirty="0">
                <a:solidFill>
                  <a:srgbClr val="D7BA7D"/>
                </a:solidFill>
                <a:latin typeface="Consolas" panose="020B0609020204030204" pitchFamily="49" charset="0"/>
              </a:rPr>
              <a:t>.static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position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border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hotpink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>
                <a:solidFill>
                  <a:srgbClr val="7CA668"/>
                </a:solidFill>
                <a:latin typeface="Consolas" panose="020B0609020204030204" pitchFamily="49" charset="0"/>
              </a:rPr>
              <a:t>/*</a:t>
            </a:r>
            <a:r>
              <a:rPr lang="th-TH" sz="900" dirty="0">
                <a:solidFill>
                  <a:srgbClr val="7CA668"/>
                </a:solidFill>
                <a:latin typeface="Consolas" panose="020B0609020204030204" pitchFamily="49" charset="0"/>
              </a:rPr>
              <a:t>ไม่มีผล*/</a:t>
            </a:r>
            <a:endParaRPr lang="th-TH" sz="9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th-TH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top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left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200px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    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STATIC</a:t>
            </a:r>
          </a:p>
          <a:p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00B76-7DBB-402A-9B93-D1D0260B2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083" y="1687744"/>
            <a:ext cx="2906755" cy="7434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FCC644-0E05-4115-96B4-856AC1CE5238}"/>
              </a:ext>
            </a:extLst>
          </p:cNvPr>
          <p:cNvSpPr/>
          <p:nvPr/>
        </p:nvSpPr>
        <p:spPr>
          <a:xfrm>
            <a:off x="5782706" y="1220776"/>
            <a:ext cx="635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b="1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ผลลัพธ์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81162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457703-C2BE-41A7-B63E-1D5913AB6B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60D00-4AB5-406F-BC61-FC528222FACE}"/>
              </a:ext>
            </a:extLst>
          </p:cNvPr>
          <p:cNvSpPr/>
          <p:nvPr/>
        </p:nvSpPr>
        <p:spPr>
          <a:xfrm>
            <a:off x="2148510" y="137752"/>
            <a:ext cx="6167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800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การแสดงผลของ </a:t>
            </a:r>
            <a:r>
              <a:rPr lang="en-US" sz="1800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position: relative; </a:t>
            </a:r>
            <a:r>
              <a:rPr lang="th-TH" sz="1800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จะแสดงผลต่อจาก ณ จุดที่มันอยู่ตรงนั้น “แบบตรงไปตรงมา” ซึ่ง </a:t>
            </a:r>
            <a:r>
              <a:rPr lang="en-US" sz="1800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position: relative; </a:t>
            </a:r>
            <a:r>
              <a:rPr lang="th-TH" sz="1800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สามารถระบุค่าจุด </a:t>
            </a:r>
            <a:r>
              <a:rPr lang="en-US" sz="1800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x, y </a:t>
            </a:r>
            <a:r>
              <a:rPr lang="th-TH" sz="1800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ให้มันได้ </a:t>
            </a:r>
            <a:r>
              <a:rPr lang="en-US" sz="1800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1800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เช่น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F43F61-5A5C-4E94-BA73-2694410FBDBE}"/>
              </a:ext>
            </a:extLst>
          </p:cNvPr>
          <p:cNvSpPr/>
          <p:nvPr/>
        </p:nvSpPr>
        <p:spPr>
          <a:xfrm>
            <a:off x="861461" y="965249"/>
            <a:ext cx="4576812" cy="2862322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th-TH" sz="9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  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900" dirty="0">
                <a:solidFill>
                  <a:srgbClr val="D7BA7D"/>
                </a:solidFill>
                <a:latin typeface="Consolas" panose="020B0609020204030204" pitchFamily="49" charset="0"/>
              </a:rPr>
              <a:t>div.relative1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position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relative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border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left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50px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900" dirty="0">
                <a:solidFill>
                  <a:srgbClr val="D7BA7D"/>
                </a:solidFill>
                <a:latin typeface="Consolas" panose="020B0609020204030204" pitchFamily="49" charset="0"/>
              </a:rPr>
              <a:t>div.relative2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position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relative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border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top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10px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"relative1"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RELATIVE 1</a:t>
            </a:r>
          </a:p>
          <a:p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"relative2"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RELATIVE 2</a:t>
            </a:r>
          </a:p>
          <a:p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477084-1F0B-475A-82C2-37050D6A66D5}"/>
              </a:ext>
            </a:extLst>
          </p:cNvPr>
          <p:cNvSpPr/>
          <p:nvPr/>
        </p:nvSpPr>
        <p:spPr>
          <a:xfrm>
            <a:off x="5821207" y="1061959"/>
            <a:ext cx="635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b="1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ผลลัพธ์ </a:t>
            </a:r>
            <a:endParaRPr lang="en-US" sz="1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F552E-487C-41DE-927B-9752B486A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926" y="1400513"/>
            <a:ext cx="3620188" cy="11712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96C07BE-1952-4620-B080-C7508CAF7735}"/>
              </a:ext>
            </a:extLst>
          </p:cNvPr>
          <p:cNvSpPr/>
          <p:nvPr/>
        </p:nvSpPr>
        <p:spPr>
          <a:xfrm>
            <a:off x="543826" y="4008737"/>
            <a:ext cx="57029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relative1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จะขยับมาทางซ้าย 10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px;</a:t>
            </a:r>
          </a:p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relative2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จะไม่ขยับทางซ้าย แต่จะขยับจาก บนลงมาข้างล่างจากคำสั่ง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top:10px;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แต่ถ้าสังเกตุดี ๆ จะเห็นว่า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top:10px;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ที่ลงมานั้น ลงต่อมาจาก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relative1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นั่นเอง นั่นเป็นเพราะมันจะทำงานต่อ ณ จุดที่มันอยู่ต่อจากตรงนั้น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74742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8CE9F9-B2B5-4B90-9403-30487E9D5E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4E54DB-7376-4874-ABBE-68C869399319}"/>
              </a:ext>
            </a:extLst>
          </p:cNvPr>
          <p:cNvSpPr/>
          <p:nvPr/>
        </p:nvSpPr>
        <p:spPr>
          <a:xfrm>
            <a:off x="2286000" y="281235"/>
            <a:ext cx="6001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การแสดงผลของ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position: absolute;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จะแสดงผลเป็น “อิสระ” คือจะให้มันไปอยู่ตรงไหนก็ได้ ซึ่งมันจะอยู่แค่ภายใต้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element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ที่ครอบมันอีกทีเท่านั้น (ถ้ากำหนดแบบไม่มีอะไรมาครอบ ก็ให้คิดว่า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body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นั่นแหละที่ครอบมัน)</a:t>
            </a:r>
            <a:endParaRPr lang="en-US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692AA0-7A92-4466-B288-A04117F13E9E}"/>
              </a:ext>
            </a:extLst>
          </p:cNvPr>
          <p:cNvSpPr/>
          <p:nvPr/>
        </p:nvSpPr>
        <p:spPr>
          <a:xfrm>
            <a:off x="654518" y="1204565"/>
            <a:ext cx="4567188" cy="36625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800" dirty="0" err="1">
                <a:solidFill>
                  <a:srgbClr val="D7BA7D"/>
                </a:solidFill>
                <a:latin typeface="Consolas" panose="020B0609020204030204" pitchFamily="49" charset="0"/>
              </a:rPr>
              <a:t>div.relative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position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relative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left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</a:rPr>
              <a:t>10px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width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</a:rPr>
              <a:t>400px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height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</a:rPr>
              <a:t>200px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border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</a:rPr>
              <a:t>3px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#73AD21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800" dirty="0" err="1">
                <a:solidFill>
                  <a:srgbClr val="D7BA7D"/>
                </a:solidFill>
                <a:latin typeface="Consolas" panose="020B0609020204030204" pitchFamily="49" charset="0"/>
              </a:rPr>
              <a:t>div.absolute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position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absolute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top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</a:rPr>
              <a:t>80px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right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width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</a:rPr>
              <a:t>200px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height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border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</a:rPr>
              <a:t>3px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#73AD21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b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position: absolute;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"relative"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This div element position: relative;</a:t>
            </a:r>
          </a:p>
          <a:p>
            <a:b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"absolute"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This div element position: absolute;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b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25C47-1ED8-4FD6-92CF-D925DF0B2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464" y="2059806"/>
            <a:ext cx="2531888" cy="17265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185CC5-9D5D-426D-87D5-47A7B5B5F687}"/>
              </a:ext>
            </a:extLst>
          </p:cNvPr>
          <p:cNvSpPr/>
          <p:nvPr/>
        </p:nvSpPr>
        <p:spPr>
          <a:xfrm>
            <a:off x="5755464" y="1562472"/>
            <a:ext cx="635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b="1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ผลลัพธ์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45266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1F793E-BD81-489E-A918-1CD6F824E9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5A240A-5F75-4A21-B0E5-96E99D8B592C}"/>
              </a:ext>
            </a:extLst>
          </p:cNvPr>
          <p:cNvSpPr/>
          <p:nvPr/>
        </p:nvSpPr>
        <p:spPr>
          <a:xfrm>
            <a:off x="2285999" y="239539"/>
            <a:ext cx="59676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Element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ใดที่ถูกสั่งการแสดงผลด้วย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position: fixed;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จะถูกแสดงผลออกมาแบบอิสระเช่นเดียวกับ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absolute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แต่ว่า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container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ของมันคือ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browser windows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2D83A-5554-4C9C-8F9D-7C810623F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959" y="1799924"/>
            <a:ext cx="3072571" cy="16838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49BD9E-DB10-43F5-B93A-2B3B7F9D57D0}"/>
              </a:ext>
            </a:extLst>
          </p:cNvPr>
          <p:cNvSpPr/>
          <p:nvPr/>
        </p:nvSpPr>
        <p:spPr>
          <a:xfrm>
            <a:off x="341278" y="1055639"/>
            <a:ext cx="5086952" cy="39333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b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800" dirty="0" err="1">
                <a:solidFill>
                  <a:srgbClr val="D7BA7D"/>
                </a:solidFill>
                <a:latin typeface="Consolas" panose="020B0609020204030204" pitchFamily="49" charset="0"/>
              </a:rPr>
              <a:t>div.fixed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position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fixed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bottom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</a:rPr>
              <a:t>30px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right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</a:rPr>
              <a:t>50px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width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</a:rPr>
              <a:t>300px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border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</a:rPr>
              <a:t>3px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#73AD21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b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b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position: fixed;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b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element </a:t>
            </a:r>
            <a:r>
              <a:rPr lang="th-TH" sz="800" dirty="0">
                <a:solidFill>
                  <a:srgbClr val="FFFFFF"/>
                </a:solidFill>
                <a:latin typeface="Consolas" panose="020B0609020204030204" pitchFamily="49" charset="0"/>
              </a:rPr>
              <a:t>ใดที่ถูกสั่งการแสดงผลด้วย 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position: fixed; </a:t>
            </a:r>
            <a:r>
              <a:rPr lang="th-TH" sz="800" dirty="0">
                <a:solidFill>
                  <a:srgbClr val="FFFFFF"/>
                </a:solidFill>
                <a:latin typeface="Consolas" panose="020B0609020204030204" pitchFamily="49" charset="0"/>
              </a:rPr>
              <a:t>จะถูกแสดงผลออกมาแบบอิสระเช่นเดียวกับ 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absolute </a:t>
            </a:r>
            <a:r>
              <a:rPr lang="th-TH" sz="800" dirty="0">
                <a:solidFill>
                  <a:srgbClr val="FFFFFF"/>
                </a:solidFill>
                <a:latin typeface="Consolas" panose="020B0609020204030204" pitchFamily="49" charset="0"/>
              </a:rPr>
              <a:t>แต่ว่า 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container</a:t>
            </a: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th-TH" sz="800" dirty="0">
                <a:solidFill>
                  <a:srgbClr val="FFFFFF"/>
                </a:solidFill>
                <a:latin typeface="Consolas" panose="020B0609020204030204" pitchFamily="49" charset="0"/>
              </a:rPr>
              <a:t>ของมันคือ 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browser windows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b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"fixed"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This div element has position: fixed;</a:t>
            </a: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b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b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CD88EC-4C22-45C2-985A-8E665DBE7F1F}"/>
              </a:ext>
            </a:extLst>
          </p:cNvPr>
          <p:cNvSpPr/>
          <p:nvPr/>
        </p:nvSpPr>
        <p:spPr>
          <a:xfrm>
            <a:off x="5493677" y="1440898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ผลลัพธ์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3026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18D745-01BA-49AE-87FE-4C145BD171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34A9DA-8248-448D-8A70-796B2ABD08B4}"/>
              </a:ext>
            </a:extLst>
          </p:cNvPr>
          <p:cNvSpPr/>
          <p:nvPr/>
        </p:nvSpPr>
        <p:spPr>
          <a:xfrm>
            <a:off x="3248561" y="299446"/>
            <a:ext cx="264687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796BF"/>
                </a:solidFill>
                <a:latin typeface="Oswald"/>
                <a:sym typeface="Oswald"/>
              </a:rPr>
              <a:t>Pseudo Class </a:t>
            </a:r>
            <a:r>
              <a:rPr lang="th-TH" sz="2400" dirty="0">
                <a:solidFill>
                  <a:srgbClr val="3796BF"/>
                </a:solidFill>
                <a:latin typeface="Oswald"/>
                <a:sym typeface="Oswald"/>
              </a:rPr>
              <a:t>คืออะไร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4F43FC-0112-4255-A84F-4F65FFBC5772}"/>
              </a:ext>
            </a:extLst>
          </p:cNvPr>
          <p:cNvSpPr/>
          <p:nvPr/>
        </p:nvSpPr>
        <p:spPr>
          <a:xfrm>
            <a:off x="1867300" y="844282"/>
            <a:ext cx="623717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pseudo-class</a:t>
            </a:r>
            <a:r>
              <a:rPr lang="th-TH" dirty="0"/>
              <a:t>  คือ </a:t>
            </a:r>
            <a:r>
              <a:rPr lang="en-US" dirty="0"/>
              <a:t>class </a:t>
            </a:r>
            <a:r>
              <a:rPr lang="th-TH" dirty="0"/>
              <a:t>แฝง ของ </a:t>
            </a:r>
            <a:r>
              <a:rPr lang="en-US" dirty="0"/>
              <a:t>element </a:t>
            </a:r>
            <a:r>
              <a:rPr lang="th-TH" dirty="0"/>
              <a:t>ที่มีไว้เพื่อกำหนดว่าเมื่อ </a:t>
            </a:r>
            <a:r>
              <a:rPr lang="en-US" dirty="0"/>
              <a:t>element </a:t>
            </a:r>
            <a:r>
              <a:rPr lang="th-TH" dirty="0"/>
              <a:t>มี </a:t>
            </a:r>
            <a:r>
              <a:rPr lang="en-US" dirty="0"/>
              <a:t>state (</a:t>
            </a:r>
            <a:r>
              <a:rPr lang="th-TH" dirty="0"/>
              <a:t>สภาวะ) อย่างนี้ ให้ใช้การตกแต่งตามนี้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6E408F-2335-49F2-9BEA-64E92993DFA3}"/>
              </a:ext>
            </a:extLst>
          </p:cNvPr>
          <p:cNvSpPr/>
          <p:nvPr/>
        </p:nvSpPr>
        <p:spPr>
          <a:xfrm>
            <a:off x="490358" y="1590314"/>
            <a:ext cx="1072730" cy="393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/>
              <a:t>ตัวอย่างเช่น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3BF2EB-73A9-4385-872E-8776C4F28455}"/>
              </a:ext>
            </a:extLst>
          </p:cNvPr>
          <p:cNvSpPr/>
          <p:nvPr/>
        </p:nvSpPr>
        <p:spPr>
          <a:xfrm>
            <a:off x="1604575" y="1681133"/>
            <a:ext cx="4148762" cy="31629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800" dirty="0">
                <a:solidFill>
                  <a:srgbClr val="7CA668"/>
                </a:solidFill>
                <a:latin typeface="Consolas" panose="020B0609020204030204" pitchFamily="49" charset="0"/>
              </a:rPr>
              <a:t>/* </a:t>
            </a:r>
            <a:r>
              <a:rPr lang="th-TH" sz="800" dirty="0">
                <a:solidFill>
                  <a:srgbClr val="7CA668"/>
                </a:solidFill>
                <a:latin typeface="Consolas" panose="020B0609020204030204" pitchFamily="49" charset="0"/>
              </a:rPr>
              <a:t>กำหนดล</a:t>
            </a:r>
            <a:r>
              <a:rPr lang="th-TH" sz="800" dirty="0" err="1">
                <a:solidFill>
                  <a:srgbClr val="7CA668"/>
                </a:solidFill>
                <a:latin typeface="Consolas" panose="020B0609020204030204" pitchFamily="49" charset="0"/>
              </a:rPr>
              <a:t>ิ้งค์</a:t>
            </a:r>
            <a:r>
              <a:rPr lang="th-TH" sz="800" dirty="0">
                <a:solidFill>
                  <a:srgbClr val="7CA668"/>
                </a:solidFill>
                <a:latin typeface="Consolas" panose="020B0609020204030204" pitchFamily="49" charset="0"/>
              </a:rPr>
              <a:t>ที่แสดงบนเว็บทั้งหมด */</a:t>
            </a:r>
            <a:endParaRPr lang="th-TH" sz="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th-TH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800" dirty="0">
                <a:solidFill>
                  <a:srgbClr val="D7BA7D"/>
                </a:solidFill>
                <a:latin typeface="Consolas" panose="020B0609020204030204" pitchFamily="49" charset="0"/>
              </a:rPr>
              <a:t>a:visited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color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green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800" dirty="0">
                <a:solidFill>
                  <a:srgbClr val="7CA668"/>
                </a:solidFill>
                <a:latin typeface="Consolas" panose="020B0609020204030204" pitchFamily="49" charset="0"/>
              </a:rPr>
              <a:t>/* </a:t>
            </a:r>
            <a:r>
              <a:rPr lang="th-TH" sz="800" dirty="0">
                <a:solidFill>
                  <a:srgbClr val="7CA668"/>
                </a:solidFill>
                <a:latin typeface="Consolas" panose="020B0609020204030204" pitchFamily="49" charset="0"/>
              </a:rPr>
              <a:t>กำหนดค่าเมื่อใช้เม้า</a:t>
            </a:r>
            <a:r>
              <a:rPr lang="th-TH" sz="800" dirty="0" err="1">
                <a:solidFill>
                  <a:srgbClr val="7CA668"/>
                </a:solidFill>
                <a:latin typeface="Consolas" panose="020B0609020204030204" pitchFamily="49" charset="0"/>
              </a:rPr>
              <a:t>ส์</a:t>
            </a:r>
            <a:r>
              <a:rPr lang="th-TH" sz="800" dirty="0">
                <a:solidFill>
                  <a:srgbClr val="7CA668"/>
                </a:solidFill>
                <a:latin typeface="Consolas" panose="020B0609020204030204" pitchFamily="49" charset="0"/>
              </a:rPr>
              <a:t>ชี้ */</a:t>
            </a:r>
            <a:endParaRPr lang="th-TH" sz="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th-TH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800" dirty="0">
                <a:solidFill>
                  <a:srgbClr val="D7BA7D"/>
                </a:solidFill>
                <a:latin typeface="Consolas" panose="020B0609020204030204" pitchFamily="49" charset="0"/>
              </a:rPr>
              <a:t>a:hover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color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hotpink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800" dirty="0">
                <a:solidFill>
                  <a:srgbClr val="7CA668"/>
                </a:solidFill>
                <a:latin typeface="Consolas" panose="020B0609020204030204" pitchFamily="49" charset="0"/>
              </a:rPr>
              <a:t>/* </a:t>
            </a:r>
            <a:r>
              <a:rPr lang="th-TH" sz="800" dirty="0">
                <a:solidFill>
                  <a:srgbClr val="7CA668"/>
                </a:solidFill>
                <a:latin typeface="Consolas" panose="020B0609020204030204" pitchFamily="49" charset="0"/>
              </a:rPr>
              <a:t>กำหนดค่าเมื่อคล</a:t>
            </a:r>
            <a:r>
              <a:rPr lang="th-TH" sz="800" dirty="0" err="1">
                <a:solidFill>
                  <a:srgbClr val="7CA668"/>
                </a:solidFill>
                <a:latin typeface="Consolas" panose="020B0609020204030204" pitchFamily="49" charset="0"/>
              </a:rPr>
              <a:t>ิ๊ก</a:t>
            </a:r>
            <a:r>
              <a:rPr lang="th-TH" sz="800" dirty="0">
                <a:solidFill>
                  <a:srgbClr val="7CA668"/>
                </a:solidFill>
                <a:latin typeface="Consolas" panose="020B0609020204030204" pitchFamily="49" charset="0"/>
              </a:rPr>
              <a:t> */</a:t>
            </a:r>
            <a:endParaRPr lang="th-TH" sz="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th-TH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800" dirty="0">
                <a:solidFill>
                  <a:srgbClr val="D7BA7D"/>
                </a:solidFill>
                <a:latin typeface="Consolas" panose="020B0609020204030204" pitchFamily="49" charset="0"/>
              </a:rPr>
              <a:t>a:active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color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h-TH" sz="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b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b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"##"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"_blank"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This is a link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b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b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b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"##"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"_blank"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>This is a link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b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91C11B-B4DD-401A-AA99-2D9B6BE6C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179" y="2005234"/>
            <a:ext cx="2647950" cy="16859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2DD5E43-1B59-422D-BFDC-18B3FB9A8041}"/>
              </a:ext>
            </a:extLst>
          </p:cNvPr>
          <p:cNvSpPr/>
          <p:nvPr/>
        </p:nvSpPr>
        <p:spPr>
          <a:xfrm>
            <a:off x="1372231" y="4854851"/>
            <a:ext cx="487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E9859-8C70-4ED6-B5A9-0DB6962A8BA0}"/>
              </a:ext>
            </a:extLst>
          </p:cNvPr>
          <p:cNvSpPr/>
          <p:nvPr/>
        </p:nvSpPr>
        <p:spPr>
          <a:xfrm>
            <a:off x="6129782" y="1787291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>
                <a:solidFill>
                  <a:srgbClr val="29292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ผลลัพธ์ 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D2CC69-CF4E-4771-BC88-BB7B96D63061}"/>
              </a:ext>
            </a:extLst>
          </p:cNvPr>
          <p:cNvSpPr/>
          <p:nvPr/>
        </p:nvSpPr>
        <p:spPr>
          <a:xfrm>
            <a:off x="1139573" y="4831441"/>
            <a:ext cx="4613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http://127.0.0.1:5500/Example/EX_Pseudo-classes.html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94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027D9C-640F-4235-99DA-2F698CC071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9FD5FD-425A-4A5D-A3AF-0F14EBC75591}"/>
              </a:ext>
            </a:extLst>
          </p:cNvPr>
          <p:cNvSpPr/>
          <p:nvPr/>
        </p:nvSpPr>
        <p:spPr>
          <a:xfrm>
            <a:off x="3248561" y="299446"/>
            <a:ext cx="2949846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796BF"/>
                </a:solidFill>
                <a:latin typeface="Oswald"/>
                <a:sym typeface="Oswald"/>
              </a:rPr>
              <a:t>Pseudo Element </a:t>
            </a:r>
            <a:r>
              <a:rPr lang="th-TH" sz="2400" dirty="0">
                <a:solidFill>
                  <a:srgbClr val="3796BF"/>
                </a:solidFill>
                <a:latin typeface="Oswald"/>
                <a:sym typeface="Oswald"/>
              </a:rPr>
              <a:t>คืออะไร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6F0DC1-BB6B-433D-852A-6C61A6476B64}"/>
              </a:ext>
            </a:extLst>
          </p:cNvPr>
          <p:cNvSpPr/>
          <p:nvPr/>
        </p:nvSpPr>
        <p:spPr>
          <a:xfrm>
            <a:off x="1979306" y="811529"/>
            <a:ext cx="6704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selector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กลุ่มหนึ่งที่ใช้จัดรูปแบบการแสดงผลโดยขึ้นกับสถานะ หรือเงื่อนไข เช่น เฉพาะอักษรตัวแรกใน &lt;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p&gt;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เท่านั้นที่เป็นตัวอักษรสีแดงตัวใหญ่ เป็นต้น</a:t>
            </a:r>
            <a:endParaRPr lang="en-US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3FD45D-E045-44C9-B248-89580EE2D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977997"/>
              </p:ext>
            </p:extLst>
          </p:nvPr>
        </p:nvGraphicFramePr>
        <p:xfrm>
          <a:off x="1402917" y="1535328"/>
          <a:ext cx="6641134" cy="248031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296314">
                  <a:extLst>
                    <a:ext uri="{9D8B030D-6E8A-4147-A177-3AD203B41FA5}">
                      <a16:colId xmlns:a16="http://schemas.microsoft.com/office/drawing/2014/main" val="1724703532"/>
                    </a:ext>
                  </a:extLst>
                </a:gridCol>
                <a:gridCol w="4344820">
                  <a:extLst>
                    <a:ext uri="{9D8B030D-6E8A-4147-A177-3AD203B41FA5}">
                      <a16:colId xmlns:a16="http://schemas.microsoft.com/office/drawing/2014/main" val="1458915761"/>
                    </a:ext>
                  </a:extLst>
                </a:gridCol>
              </a:tblGrid>
              <a:tr h="49606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Pseudo-element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วัตถุประสงค์</a:t>
                      </a:r>
                      <a:endParaRPr lang="en-US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512926"/>
                  </a:ext>
                </a:extLst>
              </a:tr>
              <a:tr h="496063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:first-letter</a:t>
                      </a:r>
                    </a:p>
                  </a:txBody>
                  <a:tcPr marL="23813" marR="23813" marT="23813" marB="23813" anchor="ctr"/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กำหนด </a:t>
                      </a: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style </a:t>
                      </a: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ให้ตัวอักษรตัวแรกของข้อความ</a:t>
                      </a:r>
                    </a:p>
                  </a:txBody>
                  <a:tcPr marL="23813" marR="23813" marT="23813" marB="23813" anchor="ctr"/>
                </a:tc>
                <a:extLst>
                  <a:ext uri="{0D108BD9-81ED-4DB2-BD59-A6C34878D82A}">
                    <a16:rowId xmlns:a16="http://schemas.microsoft.com/office/drawing/2014/main" val="4176123787"/>
                  </a:ext>
                </a:extLst>
              </a:tr>
              <a:tr h="496063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:first-line</a:t>
                      </a:r>
                    </a:p>
                  </a:txBody>
                  <a:tcPr marL="23813" marR="23813" marT="23813" marB="23813" anchor="ctr"/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กำหนด </a:t>
                      </a: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style </a:t>
                      </a: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ให้กับข้อความบรรทัดแรก</a:t>
                      </a:r>
                    </a:p>
                  </a:txBody>
                  <a:tcPr marL="23813" marR="23813" marT="23813" marB="23813" anchor="ctr"/>
                </a:tc>
                <a:extLst>
                  <a:ext uri="{0D108BD9-81ED-4DB2-BD59-A6C34878D82A}">
                    <a16:rowId xmlns:a16="http://schemas.microsoft.com/office/drawing/2014/main" val="1859300301"/>
                  </a:ext>
                </a:extLst>
              </a:tr>
              <a:tr h="49606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:before</a:t>
                      </a:r>
                    </a:p>
                  </a:txBody>
                  <a:tcPr marL="23813" marR="23813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Inserts some content before the content of an element</a:t>
                      </a:r>
                    </a:p>
                  </a:txBody>
                  <a:tcPr marL="23813" marR="23813" marT="23813" marB="23813" anchor="ctr"/>
                </a:tc>
                <a:extLst>
                  <a:ext uri="{0D108BD9-81ED-4DB2-BD59-A6C34878D82A}">
                    <a16:rowId xmlns:a16="http://schemas.microsoft.com/office/drawing/2014/main" val="1909399476"/>
                  </a:ext>
                </a:extLst>
              </a:tr>
              <a:tr h="49606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:after</a:t>
                      </a:r>
                    </a:p>
                  </a:txBody>
                  <a:tcPr marL="23813" marR="23813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Inserts some content after the content of an element</a:t>
                      </a:r>
                    </a:p>
                  </a:txBody>
                  <a:tcPr marL="23813" marR="23813" marT="23813" marB="23813" anchor="ctr"/>
                </a:tc>
                <a:extLst>
                  <a:ext uri="{0D108BD9-81ED-4DB2-BD59-A6C34878D82A}">
                    <a16:rowId xmlns:a16="http://schemas.microsoft.com/office/drawing/2014/main" val="350153164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D77DCAD-E8DE-4250-9EE4-084B00D0136A}"/>
              </a:ext>
            </a:extLst>
          </p:cNvPr>
          <p:cNvSpPr/>
          <p:nvPr/>
        </p:nvSpPr>
        <p:spPr>
          <a:xfrm>
            <a:off x="962561" y="4536277"/>
            <a:ext cx="53530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http://127.0.0.1:5500/Example/EX_Pseudo-element.html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25B4B9-241D-4E67-815B-6840011603CF}"/>
              </a:ext>
            </a:extLst>
          </p:cNvPr>
          <p:cNvSpPr/>
          <p:nvPr/>
        </p:nvSpPr>
        <p:spPr>
          <a:xfrm>
            <a:off x="962561" y="4240982"/>
            <a:ext cx="9380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ดูตัวอย่างได้ที่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93600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CDB314-1D92-4F51-B97E-E31B0D51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58" y="1560241"/>
            <a:ext cx="2347042" cy="1011509"/>
          </a:xfrm>
        </p:spPr>
        <p:txBody>
          <a:bodyPr/>
          <a:lstStyle/>
          <a:p>
            <a:pPr algn="ctr"/>
            <a:r>
              <a:rPr lang="en-US" sz="5400" dirty="0"/>
              <a:t>Part 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94EB57-B666-4042-B516-740F29560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863751"/>
            <a:ext cx="7859027" cy="1067141"/>
          </a:xfrm>
        </p:spPr>
        <p:txBody>
          <a:bodyPr/>
          <a:lstStyle/>
          <a:p>
            <a:pPr marL="101600" indent="0">
              <a:buNone/>
            </a:pPr>
            <a:r>
              <a:rPr lang="en-US" sz="2400" b="1" dirty="0"/>
              <a:t>		</a:t>
            </a:r>
            <a:r>
              <a:rPr lang="th-TH" sz="2400" b="1" dirty="0"/>
              <a:t>ตัวอย่างการใช้ </a:t>
            </a:r>
            <a:r>
              <a:rPr lang="en-US" sz="2400" b="1" dirty="0"/>
              <a:t>CSS3</a:t>
            </a:r>
            <a:r>
              <a:rPr lang="th-TH" sz="2400" b="1" dirty="0"/>
              <a:t> รูปแบบต่าง ๆ</a:t>
            </a:r>
          </a:p>
          <a:p>
            <a:pPr marL="101600" indent="0">
              <a:buNone/>
            </a:pPr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7EA35-2FAC-49A9-80B9-EB812B68A1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2716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1A15A-11D6-4C97-809F-20CA3C1302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E2E9B0-0CEB-4C7F-8918-B2975ACF45E9}"/>
              </a:ext>
            </a:extLst>
          </p:cNvPr>
          <p:cNvSpPr/>
          <p:nvPr/>
        </p:nvSpPr>
        <p:spPr>
          <a:xfrm>
            <a:off x="2621044" y="463550"/>
            <a:ext cx="4764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Oswald"/>
                <a:sym typeface="Oswald"/>
              </a:rPr>
              <a:t>INTRODUCING FOR CSS3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246D1F-833B-456B-8BFC-8AC777F97FAC}"/>
              </a:ext>
            </a:extLst>
          </p:cNvPr>
          <p:cNvSpPr/>
          <p:nvPr/>
        </p:nvSpPr>
        <p:spPr>
          <a:xfrm>
            <a:off x="2859736" y="393601"/>
            <a:ext cx="3873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3796BF"/>
                </a:solidFill>
                <a:latin typeface="Oswald"/>
                <a:ea typeface="Roboto Condensed"/>
                <a:sym typeface="Oswald"/>
              </a:rPr>
              <a:t>INTRODUCING FOR CSS3</a:t>
            </a:r>
            <a:endParaRPr lang="en-US" sz="3200" dirty="0"/>
          </a:p>
        </p:txBody>
      </p:sp>
      <p:sp>
        <p:nvSpPr>
          <p:cNvPr id="12" name="Google Shape;175;p13">
            <a:extLst>
              <a:ext uri="{FF2B5EF4-FFF2-40B4-BE49-F238E27FC236}">
                <a16:creationId xmlns:a16="http://schemas.microsoft.com/office/drawing/2014/main" id="{4C7CC26F-7E8C-4057-9484-51472ED9C803}"/>
              </a:ext>
            </a:extLst>
          </p:cNvPr>
          <p:cNvSpPr txBox="1">
            <a:spLocks/>
          </p:cNvSpPr>
          <p:nvPr/>
        </p:nvSpPr>
        <p:spPr>
          <a:xfrm>
            <a:off x="593474" y="1174282"/>
            <a:ext cx="7775691" cy="273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th-TH" sz="2000" dirty="0">
              <a:solidFill>
                <a:schemeClr val="accent1">
                  <a:lumMod val="7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buClr>
                <a:schemeClr val="dk1"/>
              </a:buClr>
              <a:buSzPts val="1100"/>
            </a:pPr>
            <a:r>
              <a:rPr lang="th-TH" sz="20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ใน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CSS3 </a:t>
            </a:r>
            <a:r>
              <a:rPr lang="th-TH" sz="20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นั้น ระบบการทำงานแต่ละอย่างจะถูกแยกออกมาเป็น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Module </a:t>
            </a:r>
            <a:r>
              <a:rPr lang="th-TH" sz="20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เดี่ยว ๆ ของใครของมัน รวมไปถึง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Selectors </a:t>
            </a:r>
            <a:r>
              <a:rPr lang="th-TH" sz="20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ของ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CSS3 </a:t>
            </a:r>
            <a:r>
              <a:rPr lang="th-TH" sz="20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เอง ซึ่งในแต่ละ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Module </a:t>
            </a:r>
            <a:r>
              <a:rPr lang="th-TH" sz="20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นั้นจะมี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CSS Properties </a:t>
            </a:r>
            <a:r>
              <a:rPr lang="th-TH" sz="20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Values </a:t>
            </a:r>
            <a:r>
              <a:rPr lang="th-TH" sz="20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เพื่อใช้ในการควบคุมการแสดงผล ของ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HTML </a:t>
            </a:r>
            <a:r>
              <a:rPr lang="th-TH" sz="20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โดยสื่อสารผ่าน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Selectors </a:t>
            </a:r>
            <a:endParaRPr lang="th-TH" sz="2000" dirty="0">
              <a:solidFill>
                <a:schemeClr val="accent1">
                  <a:lumMod val="7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spcBef>
                <a:spcPts val="600"/>
              </a:spcBef>
            </a:pPr>
            <a:endParaRPr lang="th-TH" sz="3200" dirty="0">
              <a:solidFill>
                <a:schemeClr val="accent1">
                  <a:lumMod val="7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CB9355-C8DB-4433-BEFE-1825E53A6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66" y="2759384"/>
            <a:ext cx="1454167" cy="12098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050FB8-DDA8-4959-BBEB-F07A36BC1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025" y="2751403"/>
            <a:ext cx="1454167" cy="12178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81DB2B-D7D3-469F-AADA-6D9F9FF25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904" y="2759384"/>
            <a:ext cx="1636008" cy="121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3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CDB314-1D92-4F51-B97E-E31B0D51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58" y="1560241"/>
            <a:ext cx="2347042" cy="1011509"/>
          </a:xfrm>
        </p:spPr>
        <p:txBody>
          <a:bodyPr/>
          <a:lstStyle/>
          <a:p>
            <a:pPr algn="ctr"/>
            <a:r>
              <a:rPr lang="en-US" sz="5400" dirty="0"/>
              <a:t>Part 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94EB57-B666-4042-B516-740F29560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863751"/>
            <a:ext cx="7859027" cy="1067141"/>
          </a:xfrm>
        </p:spPr>
        <p:txBody>
          <a:bodyPr/>
          <a:lstStyle/>
          <a:p>
            <a:pPr marL="101600" indent="0">
              <a:buNone/>
            </a:pPr>
            <a:r>
              <a:rPr lang="en-US" sz="2400" b="1" dirty="0"/>
              <a:t>		CSS Basic</a:t>
            </a:r>
            <a:endParaRPr lang="th-TH" sz="2400" b="1" dirty="0"/>
          </a:p>
          <a:p>
            <a:pPr marL="101600" indent="0">
              <a:buNone/>
            </a:pPr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7EA35-2FAC-49A9-80B9-EB812B68A1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3085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ACA3C-74BF-4537-8090-E9E5F308BDA4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C0DDFC-56AA-4376-8BD0-A6200AF17BE5}"/>
              </a:ext>
            </a:extLst>
          </p:cNvPr>
          <p:cNvSpPr/>
          <p:nvPr/>
        </p:nvSpPr>
        <p:spPr>
          <a:xfrm>
            <a:off x="1097280" y="169458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rgbClr val="FFFFFF"/>
              </a:buClr>
              <a:buSzPts val="3600"/>
            </a:pPr>
            <a:r>
              <a:rPr lang="en-US" sz="7200" dirty="0">
                <a:solidFill>
                  <a:schemeClr val="bg1"/>
                </a:solidFill>
                <a:latin typeface="Oswald"/>
                <a:sym typeface="Oswald"/>
              </a:rPr>
              <a:t>1.</a:t>
            </a:r>
          </a:p>
          <a:p>
            <a:pPr lvl="0">
              <a:buClr>
                <a:srgbClr val="FFFFFF"/>
              </a:buClr>
              <a:buSzPts val="3600"/>
            </a:pPr>
            <a:r>
              <a:rPr lang="en-US" sz="3600" b="1" dirty="0">
                <a:solidFill>
                  <a:schemeClr val="bg1"/>
                </a:solidFill>
                <a:latin typeface="Oswald"/>
                <a:sym typeface="Oswald"/>
              </a:rPr>
              <a:t>CSS3 Borders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002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087888-54F1-469D-AE14-50368BD1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492" y="920019"/>
            <a:ext cx="5760300" cy="680700"/>
          </a:xfrm>
        </p:spPr>
        <p:txBody>
          <a:bodyPr/>
          <a:lstStyle/>
          <a:p>
            <a:r>
              <a:rPr lang="en-US" sz="2400" b="0" dirty="0"/>
              <a:t>Box Model </a:t>
            </a:r>
            <a:r>
              <a:rPr lang="th-TH" sz="2400" b="0" dirty="0"/>
              <a:t>คืออะไร</a:t>
            </a: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18BB02-63C9-42A7-A0ED-65642783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614" y="1368052"/>
            <a:ext cx="7756440" cy="908323"/>
          </a:xfrm>
        </p:spPr>
        <p:txBody>
          <a:bodyPr/>
          <a:lstStyle/>
          <a:p>
            <a:pPr marL="101600" indent="0">
              <a:buNone/>
            </a:pP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รูปแบบของอะไรก็ตามที่เกิดขึ้นแบบ </a:t>
            </a:r>
            <a:r>
              <a:rPr lang="th-TH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“กล่อง”  </a:t>
            </a:r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Elements 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ของ </a:t>
            </a:r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HTML 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สามารถสั่งงานด้วย </a:t>
            </a:r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Box model 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ได้ อยู่ที่ว่าเราจะสั่งงานให้มันเป็นอะไรและมีความหมายในเชิง “</a:t>
            </a:r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Semantics” 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และการสื่อสารของข้อมูลในโลก </a:t>
            </a:r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WWW 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ยังไง</a:t>
            </a:r>
            <a:endParaRPr lang="en-US" sz="18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101600" indent="0">
              <a:buNone/>
            </a:pPr>
            <a:endParaRPr lang="en-US" sz="18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0FDF4B-06B1-411F-A8AF-0D4C4B0EC5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9590B7-C551-4B8C-A1C1-9FA2DBD4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93" y="2384058"/>
            <a:ext cx="4685982" cy="20660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FD41C1-0F9C-46F3-BA1C-64776016925B}"/>
              </a:ext>
            </a:extLst>
          </p:cNvPr>
          <p:cNvSpPr/>
          <p:nvPr/>
        </p:nvSpPr>
        <p:spPr>
          <a:xfrm>
            <a:off x="1209492" y="214968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1800" b="1" dirty="0">
                <a:solidFill>
                  <a:srgbClr val="3796BF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Oswald"/>
              </a:rPr>
              <a:t>องค์ประกอบหลักๆ</a:t>
            </a:r>
            <a:r>
              <a:rPr lang="en-US" sz="1800" b="1" dirty="0">
                <a:solidFill>
                  <a:srgbClr val="3796BF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Oswald"/>
              </a:rPr>
              <a:t> </a:t>
            </a:r>
            <a:r>
              <a:rPr lang="th-TH" sz="1800" b="1" dirty="0">
                <a:solidFill>
                  <a:srgbClr val="3796BF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Oswald"/>
              </a:rPr>
              <a:t>ของ </a:t>
            </a:r>
            <a:r>
              <a:rPr lang="en-US" sz="1800" dirty="0">
                <a:solidFill>
                  <a:srgbClr val="3796BF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Oswald"/>
              </a:rPr>
              <a:t>Box Model</a:t>
            </a:r>
            <a:endParaRPr lang="en-US" sz="1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33065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F8E6A-117F-4271-A91D-759414AD10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1A7481-D2BA-4874-87A2-7A2CF965EA06}"/>
              </a:ext>
            </a:extLst>
          </p:cNvPr>
          <p:cNvSpPr/>
          <p:nvPr/>
        </p:nvSpPr>
        <p:spPr>
          <a:xfrm>
            <a:off x="1647265" y="617369"/>
            <a:ext cx="610241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ตัวอย่างนี้</a:t>
            </a:r>
            <a:r>
              <a:rPr lang="en-US" sz="2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จะใช้ </a:t>
            </a:r>
            <a:r>
              <a:rPr lang="en-US" sz="2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Tag Elements </a:t>
            </a:r>
            <a:r>
              <a:rPr lang="th-TH" sz="2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ที่ชื่อ </a:t>
            </a:r>
            <a:r>
              <a:rPr lang="en-US" sz="2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div </a:t>
            </a:r>
            <a:r>
              <a:rPr lang="th-TH" sz="2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ในการกำหนด </a:t>
            </a:r>
            <a:r>
              <a:rPr lang="en-US" sz="2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Box Model 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lightgrey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300px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border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15px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50px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margin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This text is the content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F5E90B-A837-49D7-96C1-43954D375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926" y="1323324"/>
            <a:ext cx="2573022" cy="110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67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7F08C-9B3E-4C36-9ECD-4B647062E3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5A7893-EB65-4441-A607-4320BF6C909D}"/>
              </a:ext>
            </a:extLst>
          </p:cNvPr>
          <p:cNvSpPr/>
          <p:nvPr/>
        </p:nvSpPr>
        <p:spPr>
          <a:xfrm>
            <a:off x="2916577" y="262264"/>
            <a:ext cx="3411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การใส่เงาให้กรอบภาพ (ใช้ได้กับทุกบราวเซอร์)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EDCA8E-665B-41FA-AB63-A89D7B31A0D9}"/>
              </a:ext>
            </a:extLst>
          </p:cNvPr>
          <p:cNvSpPr/>
          <p:nvPr/>
        </p:nvSpPr>
        <p:spPr>
          <a:xfrm>
            <a:off x="5226315" y="1314733"/>
            <a:ext cx="369630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8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คำอธิบาย</a:t>
            </a:r>
            <a:b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1600" b="1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-</a:t>
            </a:r>
            <a:r>
              <a:rPr lang="en-US" sz="1600" b="1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width:300px; </a:t>
            </a:r>
            <a:r>
              <a:rPr lang="en-US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ขนาดความกว้างของกล่องข้อความ)</a:t>
            </a:r>
            <a:b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sz="1600" b="1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sz="1600" b="1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height:100px;</a:t>
            </a:r>
            <a:r>
              <a:rPr lang="en-US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ขนาดความสูงของกล่องข้อความ)</a:t>
            </a:r>
            <a:b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sz="1600" b="1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sz="1600" b="1" dirty="0" err="1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background-color:yellow</a:t>
            </a:r>
            <a:r>
              <a:rPr lang="en-US" sz="1600" b="1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;(</a:t>
            </a:r>
            <a:r>
              <a:rPr lang="th-TH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สีของกล่องข้อความ)</a:t>
            </a:r>
            <a:b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sz="1600" b="1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sz="1600" b="1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box-shadow:0px 40px 5px #888888; </a:t>
            </a:r>
          </a:p>
          <a:p>
            <a:r>
              <a:rPr lang="en-US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(0px </a:t>
            </a:r>
            <a:r>
              <a:rPr lang="th-TH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คือระยะห่างระหว่างกล่องข้อความกับเงา ไปทางด้านขวา ,40</a:t>
            </a:r>
            <a:r>
              <a:rPr lang="en-US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px </a:t>
            </a:r>
            <a:r>
              <a:rPr lang="th-TH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คือระยะห่างระหว่างกล่องข้อความกับเงา ลงด้านล่าง ,#888888 คือค่าสีของเงา )</a:t>
            </a:r>
            <a:endParaRPr lang="en-US" sz="1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891D81-0CC0-4E3E-82EB-BF5E886E1EEE}"/>
              </a:ext>
            </a:extLst>
          </p:cNvPr>
          <p:cNvSpPr/>
          <p:nvPr/>
        </p:nvSpPr>
        <p:spPr>
          <a:xfrm>
            <a:off x="360947" y="1180366"/>
            <a:ext cx="5005137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&lt;html&gt;</a:t>
            </a:r>
          </a:p>
          <a:p>
            <a:r>
              <a:rPr lang="en-US" sz="1200" dirty="0"/>
              <a:t>    &lt;head&gt;</a:t>
            </a:r>
          </a:p>
          <a:p>
            <a:r>
              <a:rPr lang="en-US" sz="1200" dirty="0"/>
              <a:t>        &lt;style&gt;</a:t>
            </a:r>
          </a:p>
          <a:p>
            <a:r>
              <a:rPr lang="en-US" sz="1200" dirty="0"/>
              <a:t>            div {</a:t>
            </a:r>
          </a:p>
          <a:p>
            <a:r>
              <a:rPr lang="en-US" sz="1200" dirty="0"/>
              <a:t>                width: 300px;</a:t>
            </a:r>
          </a:p>
          <a:p>
            <a:r>
              <a:rPr lang="en-US" sz="1200" dirty="0"/>
              <a:t>                height: 100px;</a:t>
            </a:r>
          </a:p>
          <a:p>
            <a:r>
              <a:rPr lang="en-US" sz="1200" dirty="0"/>
              <a:t>                background-color: yellow;</a:t>
            </a:r>
          </a:p>
          <a:p>
            <a:r>
              <a:rPr lang="en-US" sz="1200" dirty="0"/>
              <a:t>                -</a:t>
            </a:r>
            <a:r>
              <a:rPr lang="en-US" sz="1200" dirty="0" err="1"/>
              <a:t>moz</a:t>
            </a:r>
            <a:r>
              <a:rPr lang="en-US" sz="1200" dirty="0"/>
              <a:t>-box-shadow: 10px </a:t>
            </a:r>
            <a:r>
              <a:rPr lang="en-US" sz="1200" dirty="0" err="1"/>
              <a:t>10px</a:t>
            </a:r>
            <a:r>
              <a:rPr lang="en-US" sz="1200" dirty="0"/>
              <a:t> 5px #888888; /* Old Firefox */</a:t>
            </a:r>
          </a:p>
          <a:p>
            <a:r>
              <a:rPr lang="en-US" sz="1200" dirty="0"/>
              <a:t>                box-shadow: 10px </a:t>
            </a:r>
            <a:r>
              <a:rPr lang="en-US" sz="1200" dirty="0" err="1"/>
              <a:t>10px</a:t>
            </a:r>
            <a:r>
              <a:rPr lang="en-US" sz="1200" dirty="0"/>
              <a:t> 5px #888888;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&lt;/style&gt;</a:t>
            </a:r>
          </a:p>
          <a:p>
            <a:r>
              <a:rPr lang="en-US" sz="1200" dirty="0"/>
              <a:t>    &lt;/head&gt;</a:t>
            </a:r>
          </a:p>
          <a:p>
            <a:r>
              <a:rPr lang="en-US" sz="1200" dirty="0"/>
              <a:t>    &lt;body&gt;</a:t>
            </a:r>
          </a:p>
          <a:p>
            <a:r>
              <a:rPr lang="en-US" sz="1200" dirty="0"/>
              <a:t>        &lt;div&gt;</a:t>
            </a:r>
            <a:r>
              <a:rPr lang="en-US" sz="1200" dirty="0" err="1"/>
              <a:t>กล่องข้อความของฉัน</a:t>
            </a:r>
            <a:r>
              <a:rPr lang="en-US" sz="1200" dirty="0"/>
              <a:t>&lt;/div&gt;</a:t>
            </a:r>
          </a:p>
          <a:p>
            <a:r>
              <a:rPr lang="en-US" sz="1200" dirty="0"/>
              <a:t>    &lt;/body&gt;</a:t>
            </a:r>
          </a:p>
          <a:p>
            <a:r>
              <a:rPr lang="en-US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59942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DDF4B-45BA-45A5-B49C-EBD0CCC685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C4C430-3BE3-4989-877D-C0CFE0A97BC1}"/>
              </a:ext>
            </a:extLst>
          </p:cNvPr>
          <p:cNvSpPr/>
          <p:nvPr/>
        </p:nvSpPr>
        <p:spPr>
          <a:xfrm>
            <a:off x="2916577" y="262264"/>
            <a:ext cx="2909771" cy="393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 err="1">
                <a:solidFill>
                  <a:srgbClr val="3796BF"/>
                </a:solidFill>
                <a:latin typeface="Oswald"/>
                <a:ea typeface="Roboto Condensed"/>
                <a:sym typeface="Oswald"/>
              </a:rPr>
              <a:t>การทำ</a:t>
            </a:r>
            <a:r>
              <a:rPr lang="th-TH" dirty="0">
                <a:solidFill>
                  <a:srgbClr val="3796BF"/>
                </a:solidFill>
                <a:latin typeface="Oswald"/>
                <a:ea typeface="Roboto Condensed"/>
                <a:sym typeface="Oswald"/>
              </a:rPr>
              <a:t>ขอบโค้ง (ใช้ได้กับทุกบราวเซอร์)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63D0D7-4007-401B-91D2-EED0A7B69742}"/>
              </a:ext>
            </a:extLst>
          </p:cNvPr>
          <p:cNvSpPr/>
          <p:nvPr/>
        </p:nvSpPr>
        <p:spPr>
          <a:xfrm>
            <a:off x="1159844" y="1095147"/>
            <a:ext cx="3623912" cy="3654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    &lt;head&gt;</a:t>
            </a:r>
          </a:p>
          <a:p>
            <a:r>
              <a:rPr lang="en-US" dirty="0"/>
              <a:t>        &lt;style&gt;</a:t>
            </a:r>
          </a:p>
          <a:p>
            <a:r>
              <a:rPr lang="en-US" dirty="0"/>
              <a:t>            div {</a:t>
            </a:r>
          </a:p>
          <a:p>
            <a:r>
              <a:rPr lang="en-US" dirty="0"/>
              <a:t>                border: 8px solid #e6d45a;</a:t>
            </a:r>
          </a:p>
          <a:p>
            <a:r>
              <a:rPr lang="en-US" dirty="0"/>
              <a:t>                padding: 20px 80px;</a:t>
            </a:r>
          </a:p>
          <a:p>
            <a:r>
              <a:rPr lang="en-US" dirty="0"/>
              <a:t>                background: #67c8d7;</a:t>
            </a:r>
          </a:p>
          <a:p>
            <a:r>
              <a:rPr lang="en-US" dirty="0"/>
              <a:t>                width: 100px;</a:t>
            </a:r>
          </a:p>
          <a:p>
            <a:r>
              <a:rPr lang="en-US" dirty="0"/>
              <a:t>                border-radius: 45px;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&lt;/style&gt;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&lt;div&gt;</a:t>
            </a:r>
            <a:r>
              <a:rPr lang="th-TH" dirty="0"/>
              <a:t>กล่องข้อความของฉัน&lt;/</a:t>
            </a:r>
            <a:r>
              <a:rPr lang="en-US" dirty="0"/>
              <a:t>div&gt;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4DC38D-9D3F-4AB8-8493-24B1D36ECE4D}"/>
              </a:ext>
            </a:extLst>
          </p:cNvPr>
          <p:cNvSpPr/>
          <p:nvPr/>
        </p:nvSpPr>
        <p:spPr>
          <a:xfrm>
            <a:off x="4360199" y="1215464"/>
            <a:ext cx="447093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8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คำอธิบาย</a:t>
            </a:r>
            <a:endParaRPr lang="th-TH" b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 </a:t>
            </a:r>
            <a:r>
              <a:rPr lang="th-TH" sz="1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sz="1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border:8px solid #e6d45a;  </a:t>
            </a:r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(8px 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คือขนาดเส้นขอบ ,#</a:t>
            </a:r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e6d45a 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คือสีของเส้นขอบ ในที่นี่อาจใส่เป็นชื่อสีภาษาอังกฤษ หรือใส่เป็นค่าตามตัวอย่างก็ได้)</a:t>
            </a:r>
          </a:p>
          <a:p>
            <a:r>
              <a:rPr lang="th-TH" sz="1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 -</a:t>
            </a:r>
            <a:r>
              <a:rPr lang="en-US" sz="1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padding:20px 80px; </a:t>
            </a:r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ขนาดของกรอบ สูง </a:t>
            </a:r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x 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ยาว)</a:t>
            </a:r>
          </a:p>
          <a:p>
            <a:r>
              <a:rPr lang="th-TH" sz="1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 -</a:t>
            </a:r>
            <a:r>
              <a:rPr lang="en-US" sz="1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width:100px; </a:t>
            </a:r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ความยาวของข้อความในแต่ละบรรทัด)</a:t>
            </a:r>
          </a:p>
          <a:p>
            <a:r>
              <a:rPr lang="th-TH" sz="1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 -</a:t>
            </a:r>
            <a:r>
              <a:rPr lang="en-US" sz="1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background:#67c8d7; </a:t>
            </a:r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สีของกล่องข้อความ)</a:t>
            </a:r>
          </a:p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  </a:t>
            </a:r>
            <a:r>
              <a:rPr lang="th-TH" sz="1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sz="1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border-radius:45px; </a:t>
            </a:r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ขนาดมุมของกล่องข้อความ)</a:t>
            </a:r>
          </a:p>
          <a:p>
            <a:r>
              <a:rPr lang="th-TH" sz="1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 -&lt;</a:t>
            </a:r>
            <a:r>
              <a:rPr lang="en-US" sz="1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div&gt;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กล่องข้อความของฉัน</a:t>
            </a:r>
            <a:r>
              <a:rPr lang="th-TH" sz="1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&lt;/</a:t>
            </a:r>
            <a:r>
              <a:rPr lang="en-US" sz="1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div&gt; </a:t>
            </a:r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1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เเท็ก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ข้อความ)</a:t>
            </a:r>
            <a:endParaRPr lang="en-US" sz="1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47949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730B3-0053-4FAD-9FC8-58802E46B5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9905B2-EF2C-418A-806A-A524AA994519}"/>
              </a:ext>
            </a:extLst>
          </p:cNvPr>
          <p:cNvSpPr/>
          <p:nvPr/>
        </p:nvSpPr>
        <p:spPr>
          <a:xfrm>
            <a:off x="2263515" y="237416"/>
            <a:ext cx="45512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การใช้รูปภาพทำเป็นกรอบ (ไม่สามารถใช้กับ </a:t>
            </a:r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Internet Explorer )</a:t>
            </a:r>
            <a:endParaRPr lang="th-TH" sz="2000" dirty="0">
              <a:solidFill>
                <a:srgbClr val="3796BF"/>
              </a:solidFill>
              <a:latin typeface="Angsana New" panose="02020603050405020304" pitchFamily="18" charset="-34"/>
              <a:ea typeface="Roboto Condensed"/>
              <a:cs typeface="Angsana New" panose="02020603050405020304" pitchFamily="18" charset="-34"/>
              <a:sym typeface="Oswa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7D3679-8C91-4585-AA59-C44E6D861709}"/>
              </a:ext>
            </a:extLst>
          </p:cNvPr>
          <p:cNvSpPr/>
          <p:nvPr/>
        </p:nvSpPr>
        <p:spPr>
          <a:xfrm>
            <a:off x="2797718" y="739406"/>
            <a:ext cx="6400800" cy="421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&lt;html&gt;</a:t>
            </a:r>
          </a:p>
          <a:p>
            <a:r>
              <a:rPr lang="en-US" sz="900" dirty="0"/>
              <a:t>    &lt;head&gt;</a:t>
            </a:r>
          </a:p>
          <a:p>
            <a:r>
              <a:rPr lang="en-US" sz="900" dirty="0"/>
              <a:t>        &lt;style&gt;</a:t>
            </a:r>
          </a:p>
          <a:p>
            <a:r>
              <a:rPr lang="en-US" sz="900" dirty="0"/>
              <a:t>            div {</a:t>
            </a:r>
          </a:p>
          <a:p>
            <a:r>
              <a:rPr lang="en-US" sz="900" dirty="0"/>
              <a:t>                border: 15px solid transparent;</a:t>
            </a:r>
          </a:p>
          <a:p>
            <a:r>
              <a:rPr lang="en-US" sz="900" dirty="0"/>
              <a:t>                width: 250px;</a:t>
            </a:r>
          </a:p>
          <a:p>
            <a:r>
              <a:rPr lang="en-US" sz="900" dirty="0"/>
              <a:t>                padding: 10px 20px;</a:t>
            </a:r>
          </a:p>
          <a:p>
            <a:r>
              <a:rPr lang="en-US" sz="900" dirty="0"/>
              <a:t>            }</a:t>
            </a:r>
          </a:p>
          <a:p>
            <a:endParaRPr lang="en-US" sz="900" dirty="0"/>
          </a:p>
          <a:p>
            <a:r>
              <a:rPr lang="en-US" sz="900" dirty="0"/>
              <a:t>            #round {</a:t>
            </a:r>
          </a:p>
          <a:p>
            <a:r>
              <a:rPr lang="en-US" sz="900" dirty="0"/>
              <a:t>                -</a:t>
            </a:r>
            <a:r>
              <a:rPr lang="en-US" sz="900" dirty="0" err="1"/>
              <a:t>moz</a:t>
            </a:r>
            <a:r>
              <a:rPr lang="en-US" sz="900" dirty="0"/>
              <a:t>-border-image: </a:t>
            </a:r>
            <a:r>
              <a:rPr lang="en-US" sz="900" dirty="0" err="1"/>
              <a:t>url</a:t>
            </a:r>
            <a:r>
              <a:rPr lang="en-US" sz="900" dirty="0"/>
              <a:t>(border.png) 30 30 round; /* Old Firefox */</a:t>
            </a:r>
          </a:p>
          <a:p>
            <a:r>
              <a:rPr lang="en-US" sz="900" dirty="0"/>
              <a:t>                -</a:t>
            </a:r>
            <a:r>
              <a:rPr lang="en-US" sz="900" dirty="0" err="1"/>
              <a:t>webkit</a:t>
            </a:r>
            <a:r>
              <a:rPr lang="en-US" sz="900" dirty="0"/>
              <a:t>-border-image: </a:t>
            </a:r>
            <a:r>
              <a:rPr lang="en-US" sz="900" dirty="0" err="1"/>
              <a:t>url</a:t>
            </a:r>
            <a:r>
              <a:rPr lang="en-US" sz="900" dirty="0"/>
              <a:t>(border.png) 30 30 round; /* Safari and Chrome */</a:t>
            </a:r>
          </a:p>
          <a:p>
            <a:r>
              <a:rPr lang="en-US" sz="900" dirty="0"/>
              <a:t>                -o-border-image: </a:t>
            </a:r>
            <a:r>
              <a:rPr lang="en-US" sz="900" dirty="0" err="1"/>
              <a:t>url</a:t>
            </a:r>
            <a:r>
              <a:rPr lang="en-US" sz="900" dirty="0"/>
              <a:t>(border.png) 30 30 round; /* Opera */</a:t>
            </a:r>
          </a:p>
          <a:p>
            <a:r>
              <a:rPr lang="en-US" sz="900" dirty="0"/>
              <a:t>                border-image: </a:t>
            </a:r>
            <a:r>
              <a:rPr lang="en-US" sz="900" dirty="0" err="1"/>
              <a:t>url</a:t>
            </a:r>
            <a:r>
              <a:rPr lang="en-US" sz="900" dirty="0"/>
              <a:t>(border.png) 30 30 round;</a:t>
            </a:r>
          </a:p>
          <a:p>
            <a:r>
              <a:rPr lang="en-US" sz="900" dirty="0"/>
              <a:t>            }</a:t>
            </a:r>
          </a:p>
          <a:p>
            <a:endParaRPr lang="en-US" sz="900" dirty="0"/>
          </a:p>
          <a:p>
            <a:r>
              <a:rPr lang="en-US" sz="900" dirty="0"/>
              <a:t>            #stretch {</a:t>
            </a:r>
          </a:p>
          <a:p>
            <a:r>
              <a:rPr lang="en-US" sz="900" dirty="0"/>
              <a:t>                -</a:t>
            </a:r>
            <a:r>
              <a:rPr lang="en-US" sz="900" dirty="0" err="1"/>
              <a:t>moz</a:t>
            </a:r>
            <a:r>
              <a:rPr lang="en-US" sz="900" dirty="0"/>
              <a:t>-border-image: </a:t>
            </a:r>
            <a:r>
              <a:rPr lang="en-US" sz="900" dirty="0" err="1"/>
              <a:t>url</a:t>
            </a:r>
            <a:r>
              <a:rPr lang="en-US" sz="900" dirty="0"/>
              <a:t>(border.png) 30 30 stretch; /* Old Firefox */</a:t>
            </a:r>
          </a:p>
          <a:p>
            <a:r>
              <a:rPr lang="en-US" sz="900" dirty="0"/>
              <a:t>                -</a:t>
            </a:r>
            <a:r>
              <a:rPr lang="en-US" sz="900" dirty="0" err="1"/>
              <a:t>webkit</a:t>
            </a:r>
            <a:r>
              <a:rPr lang="en-US" sz="900" dirty="0"/>
              <a:t>-border-image: </a:t>
            </a:r>
            <a:r>
              <a:rPr lang="en-US" sz="900" dirty="0" err="1"/>
              <a:t>url</a:t>
            </a:r>
            <a:r>
              <a:rPr lang="en-US" sz="900" dirty="0"/>
              <a:t>(border.png) 30 30 stretch; /* Safari and Chrome */</a:t>
            </a:r>
          </a:p>
          <a:p>
            <a:r>
              <a:rPr lang="en-US" sz="900" dirty="0"/>
              <a:t>                -o-border-image: </a:t>
            </a:r>
            <a:r>
              <a:rPr lang="en-US" sz="900" dirty="0" err="1"/>
              <a:t>url</a:t>
            </a:r>
            <a:r>
              <a:rPr lang="en-US" sz="900" dirty="0"/>
              <a:t>(border.png) 30 30 stretch; /* Opera */</a:t>
            </a:r>
          </a:p>
          <a:p>
            <a:r>
              <a:rPr lang="en-US" sz="900" dirty="0"/>
              <a:t>                border-image: </a:t>
            </a:r>
            <a:r>
              <a:rPr lang="en-US" sz="900" dirty="0" err="1"/>
              <a:t>url</a:t>
            </a:r>
            <a:r>
              <a:rPr lang="en-US" sz="900" dirty="0"/>
              <a:t>(border.png) 30 30 stretch;</a:t>
            </a:r>
          </a:p>
          <a:p>
            <a:r>
              <a:rPr lang="en-US" sz="900" dirty="0"/>
              <a:t>            }</a:t>
            </a:r>
          </a:p>
          <a:p>
            <a:r>
              <a:rPr lang="en-US" sz="900" dirty="0"/>
              <a:t>        &lt;/style&gt;</a:t>
            </a:r>
          </a:p>
          <a:p>
            <a:r>
              <a:rPr lang="en-US" sz="900" dirty="0"/>
              <a:t>    &lt;/head&gt;</a:t>
            </a:r>
          </a:p>
          <a:p>
            <a:r>
              <a:rPr lang="en-US" sz="900" dirty="0"/>
              <a:t>    &lt;body&gt;</a:t>
            </a:r>
          </a:p>
          <a:p>
            <a:r>
              <a:rPr lang="en-US" sz="900" dirty="0"/>
              <a:t>        &lt;div id=“round”&gt;</a:t>
            </a:r>
            <a:r>
              <a:rPr lang="th-TH" sz="900" dirty="0"/>
              <a:t>กล่องข้อความที่</a:t>
            </a:r>
            <a:r>
              <a:rPr lang="en-US" sz="900" dirty="0"/>
              <a:t>1</a:t>
            </a:r>
            <a:r>
              <a:rPr lang="th-TH" sz="900" dirty="0"/>
              <a:t>&lt;/</a:t>
            </a:r>
            <a:r>
              <a:rPr lang="en-US" sz="900" dirty="0"/>
              <a:t>div&gt;</a:t>
            </a:r>
          </a:p>
          <a:p>
            <a:r>
              <a:rPr lang="en-US" sz="900" dirty="0"/>
              <a:t>        &lt;div id=“stretch”&gt;</a:t>
            </a:r>
            <a:r>
              <a:rPr lang="th-TH" sz="900" dirty="0"/>
              <a:t>กล่องข้อความที่</a:t>
            </a:r>
            <a:r>
              <a:rPr lang="en-US" sz="900" dirty="0"/>
              <a:t>2</a:t>
            </a:r>
            <a:r>
              <a:rPr lang="th-TH" sz="900" dirty="0"/>
              <a:t>&lt;/</a:t>
            </a:r>
            <a:r>
              <a:rPr lang="en-US" sz="900" dirty="0"/>
              <a:t>div&gt;</a:t>
            </a:r>
          </a:p>
          <a:p>
            <a:r>
              <a:rPr lang="en-US" sz="900" dirty="0"/>
              <a:t>    &lt;/body&gt;</a:t>
            </a:r>
          </a:p>
          <a:p>
            <a:r>
              <a:rPr lang="en-US" sz="900" dirty="0"/>
              <a:t>&lt;/html&gt;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4EA35C-AB73-43BE-8650-740AA127A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50" y="1289198"/>
            <a:ext cx="1692091" cy="14646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77731E-5142-4774-9828-B1AE20903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13" y="2992338"/>
            <a:ext cx="1683714" cy="146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12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93415-DDB2-4E19-AF6D-0A21C63F88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658A1-F4D4-43F2-AE8B-3CBD17B7BDE7}"/>
              </a:ext>
            </a:extLst>
          </p:cNvPr>
          <p:cNvSpPr/>
          <p:nvPr/>
        </p:nvSpPr>
        <p:spPr>
          <a:xfrm>
            <a:off x="1520790" y="1275346"/>
            <a:ext cx="6747311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8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คำอธิบาย</a:t>
            </a:r>
            <a:endParaRPr lang="th-TH" sz="1600" b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sz="1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border:15px solid transparent; </a:t>
            </a:r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(15px 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คือขนาดรูปภาพ)</a:t>
            </a:r>
          </a:p>
          <a:p>
            <a:r>
              <a:rPr lang="en-US" sz="1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- width:250px; </a:t>
            </a:r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ขนาดความกว้างของกล่องข้อความ)</a:t>
            </a:r>
          </a:p>
          <a:p>
            <a:r>
              <a:rPr lang="en-US" sz="1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- padding:10px 20px</a:t>
            </a:r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 (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ระยะห่างระหว่างขอบของวัตถุด้านใน กับ ข้อความที่อยู่ในกรอบ (ไม่เกี่ยวข้องกับวัตถุด้านนอก))</a:t>
            </a:r>
          </a:p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r>
              <a:rPr lang="th-TH" sz="1600" b="1" dirty="0">
                <a:solidFill>
                  <a:srgbClr val="00B0F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ส่วน</a:t>
            </a:r>
          </a:p>
          <a:p>
            <a:r>
              <a:rPr lang="th-TH" sz="1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sz="16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moz-border-image:url</a:t>
            </a:r>
            <a:r>
              <a:rPr lang="en-US" sz="1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(border.png) 30 30 round;  </a:t>
            </a:r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1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โค๊ด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นี้เพื่อให้แสดงผลบน </a:t>
            </a:r>
            <a:r>
              <a:rPr lang="en-US" sz="1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firefox</a:t>
            </a:r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ได้)</a:t>
            </a:r>
          </a:p>
          <a:p>
            <a:r>
              <a:rPr lang="th-TH" sz="1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sz="16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webkit-border-image:url</a:t>
            </a:r>
            <a:r>
              <a:rPr lang="en-US" sz="1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(border.png) 30 30 round;  </a:t>
            </a:r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1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โค๊ด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นี้เพื่อให้แสดงผลบน </a:t>
            </a:r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Safari 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Chrome 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ได้)</a:t>
            </a:r>
          </a:p>
          <a:p>
            <a:r>
              <a:rPr lang="th-TH" sz="1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sz="16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o-border-image:url</a:t>
            </a:r>
            <a:r>
              <a:rPr lang="en-US" sz="1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(border.png) 30 30 round;  </a:t>
            </a:r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1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โค๊ด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นี้เพื่อให้แสดงผลบน </a:t>
            </a:r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Opera 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ได้)</a:t>
            </a:r>
            <a:endParaRPr lang="en-US" sz="1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58343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8EDB4-5633-41C9-9DB8-CCE94A166745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A92B9-2411-47F6-8308-21260CB1E0EB}"/>
              </a:ext>
            </a:extLst>
          </p:cNvPr>
          <p:cNvSpPr/>
          <p:nvPr/>
        </p:nvSpPr>
        <p:spPr>
          <a:xfrm>
            <a:off x="1097280" y="169458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rgbClr val="FFFFFF"/>
              </a:buClr>
              <a:buSzPts val="3600"/>
            </a:pPr>
            <a:r>
              <a:rPr lang="en-US" sz="7200" dirty="0">
                <a:solidFill>
                  <a:schemeClr val="bg1"/>
                </a:solidFill>
                <a:latin typeface="Oswald"/>
                <a:sym typeface="Oswald"/>
              </a:rPr>
              <a:t>2.</a:t>
            </a:r>
          </a:p>
          <a:p>
            <a:pPr lvl="0">
              <a:buClr>
                <a:srgbClr val="FFFFFF"/>
              </a:buClr>
              <a:buSzPts val="3600"/>
            </a:pPr>
            <a:r>
              <a:rPr lang="en-US" sz="3600" b="1" dirty="0">
                <a:solidFill>
                  <a:schemeClr val="bg1"/>
                </a:solidFill>
                <a:latin typeface="Oswald"/>
                <a:sym typeface="Oswald"/>
              </a:rPr>
              <a:t>CSS3 Backgrounds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05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679D3-DA1A-4D0E-A1E2-2442567BEE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46F293-39D1-486C-B977-1CB7CF04B1A5}"/>
              </a:ext>
            </a:extLst>
          </p:cNvPr>
          <p:cNvSpPr/>
          <p:nvPr/>
        </p:nvSpPr>
        <p:spPr>
          <a:xfrm>
            <a:off x="1832009" y="898723"/>
            <a:ext cx="1353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Class  </a:t>
            </a:r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ดังตัวอย่าง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749CB8-157F-4C86-9382-A43FA9BD006B}"/>
              </a:ext>
            </a:extLst>
          </p:cNvPr>
          <p:cNvSpPr/>
          <p:nvPr/>
        </p:nvSpPr>
        <p:spPr>
          <a:xfrm>
            <a:off x="2261938" y="1186755"/>
            <a:ext cx="63334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  <a:r>
              <a:rPr lang="en-US" sz="1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backgroundimg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{</a:t>
            </a:r>
          </a:p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background-image: </a:t>
            </a:r>
            <a:r>
              <a:rPr lang="en-US" sz="1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url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('../</a:t>
            </a:r>
            <a:r>
              <a:rPr lang="en-US" sz="1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img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/background.jpg');</a:t>
            </a:r>
          </a:p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background-repeat: no-repeat; //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วางรูปภาพแบบ ไม่ซ้ำ</a:t>
            </a:r>
            <a:endParaRPr lang="en-US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background-position: center;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  //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วางรูปภาพให้อยู่ตรงกลาง </a:t>
            </a:r>
            <a:endParaRPr lang="en-US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height: 888;</a:t>
            </a:r>
          </a:p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AC9B2F-865A-4B18-8618-049528336114}"/>
              </a:ext>
            </a:extLst>
          </p:cNvPr>
          <p:cNvSpPr/>
          <p:nvPr/>
        </p:nvSpPr>
        <p:spPr>
          <a:xfrm>
            <a:off x="2261937" y="3191977"/>
            <a:ext cx="66895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&lt;div class="</a:t>
            </a:r>
            <a:r>
              <a:rPr lang="en-US" sz="1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backgroundimg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"&gt;</a:t>
            </a:r>
          </a:p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//.......โค้ด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</a:p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&lt;/div&gt;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376C45-6858-4BFD-9FDA-F33DEBA521E1}"/>
              </a:ext>
            </a:extLst>
          </p:cNvPr>
          <p:cNvSpPr/>
          <p:nvPr/>
        </p:nvSpPr>
        <p:spPr>
          <a:xfrm>
            <a:off x="1716506" y="294108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เรียกใช้ </a:t>
            </a:r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class </a:t>
            </a:r>
            <a:r>
              <a:rPr lang="en-US" sz="2000" dirty="0" err="1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backgroundimg</a:t>
            </a:r>
            <a:endParaRPr 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59247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51E56-77BA-4C75-AAF5-580BB32D12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03E2CD-17AB-4B9A-B0B4-8AE29DB037BD}"/>
              </a:ext>
            </a:extLst>
          </p:cNvPr>
          <p:cNvSpPr/>
          <p:nvPr/>
        </p:nvSpPr>
        <p:spPr>
          <a:xfrm>
            <a:off x="1018673" y="1368800"/>
            <a:ext cx="3468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สามารถตั้งค่าตำแหน่งการวางของรูปภาพได้เช่น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EA02CC-EE61-45C4-8150-83F01DA79123}"/>
              </a:ext>
            </a:extLst>
          </p:cNvPr>
          <p:cNvSpPr/>
          <p:nvPr/>
        </p:nvSpPr>
        <p:spPr>
          <a:xfrm>
            <a:off x="1018673" y="1768910"/>
            <a:ext cx="71435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การวางรูปภาพให้อยู่ด้านขวา โดยเพิ่ม</a:t>
            </a:r>
            <a:r>
              <a:rPr lang="th-TH" sz="1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โค๊ด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background-position:top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 right;</a:t>
            </a:r>
            <a:endParaRPr lang="th-TH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วางรูปภาพให้อยู่ตรงกลาง โดยเพิ่ม</a:t>
            </a:r>
            <a:r>
              <a:rPr lang="th-TH" sz="1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โค๊ด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background-position:center</a:t>
            </a:r>
            <a:endParaRPr lang="th-TH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วางรูปภาพแบบ ซ้ำโดยใช้</a:t>
            </a:r>
            <a:r>
              <a:rPr lang="th-TH" sz="1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โค๊ด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  </a:t>
            </a:r>
            <a:r>
              <a:rPr lang="en-US" sz="1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background-repeat:repeat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  (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จากตัวอย่างข้อ 1 ใช้</a:t>
            </a:r>
            <a:r>
              <a:rPr lang="th-TH" sz="1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โค๊ด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background-repeat:no-repeat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;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คือเป็นแบบไม่ซ้ำ)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4.วางรูปให้มีขนาดกว้างเท่ากับหน้าจอ โดยเปลี่ยน ตัวเลข ให้เป็น 100% (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background-size:100% 100%; )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หากต้องการใส่ภาพพื้นหลังมากกว่า 1 ภาพให้ใช้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( </a:t>
            </a:r>
            <a:r>
              <a:rPr lang="en-US" sz="1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background-image:url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(img_flwr.gif)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,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url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(img_tree.gif);  )</a:t>
            </a:r>
          </a:p>
        </p:txBody>
      </p:sp>
    </p:spTree>
    <p:extLst>
      <p:ext uri="{BB962C8B-B14F-4D97-AF65-F5344CB8AC3E}">
        <p14:creationId xmlns:p14="http://schemas.microsoft.com/office/powerpoint/2010/main" val="170587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448BB-00FB-4E1D-9F84-5E5A041514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000168-05AF-4002-B74B-C8BD4765E2B0}"/>
              </a:ext>
            </a:extLst>
          </p:cNvPr>
          <p:cNvSpPr/>
          <p:nvPr/>
        </p:nvSpPr>
        <p:spPr>
          <a:xfrm>
            <a:off x="3029560" y="393601"/>
            <a:ext cx="3677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3796BF"/>
                </a:solidFill>
                <a:latin typeface="Oswald"/>
                <a:ea typeface="Roboto Condensed"/>
                <a:sym typeface="Oswald"/>
              </a:rPr>
              <a:t>INTRODUCING FOR CSS</a:t>
            </a:r>
            <a:endParaRPr lang="en-US" sz="3200" dirty="0"/>
          </a:p>
        </p:txBody>
      </p:sp>
      <p:sp>
        <p:nvSpPr>
          <p:cNvPr id="7" name="Google Shape;175;p13">
            <a:extLst>
              <a:ext uri="{FF2B5EF4-FFF2-40B4-BE49-F238E27FC236}">
                <a16:creationId xmlns:a16="http://schemas.microsoft.com/office/drawing/2014/main" id="{8F8D4A32-C452-4FAF-9875-0B1A03CF46E2}"/>
              </a:ext>
            </a:extLst>
          </p:cNvPr>
          <p:cNvSpPr txBox="1">
            <a:spLocks/>
          </p:cNvSpPr>
          <p:nvPr/>
        </p:nvSpPr>
        <p:spPr>
          <a:xfrm>
            <a:off x="980519" y="1204963"/>
            <a:ext cx="7775691" cy="1432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h-TH" sz="20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CSS</a:t>
            </a:r>
            <a:r>
              <a:rPr lang="th-TH" sz="2000" b="1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</a:t>
            </a:r>
            <a:r>
              <a:rPr lang="th-TH" sz="20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คือภาษาที่ใช้เป็นส่วนของการจัดรูปแบบการแสดงผลเอกสาร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HTML </a:t>
            </a:r>
            <a:r>
              <a:rPr lang="th-TH" sz="20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เช่น สีอักษร สี</a:t>
            </a:r>
            <a:r>
              <a:rPr lang="th-TH" sz="2000" dirty="0" err="1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พิ้นห</a:t>
            </a:r>
            <a:r>
              <a:rPr lang="th-TH" sz="20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ลัง ขนาดตัวอักษร จัดการเลย</a:t>
            </a:r>
            <a:r>
              <a:rPr lang="th-TH" sz="2000" dirty="0" err="1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์เ</a:t>
            </a:r>
            <a:r>
              <a:rPr lang="th-TH" sz="20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อ้า</a:t>
            </a:r>
            <a:r>
              <a:rPr lang="th-TH" sz="2000" dirty="0" err="1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ท์</a:t>
            </a:r>
            <a:r>
              <a:rPr lang="th-TH" sz="20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ให้สวยงามและ</a:t>
            </a:r>
            <a:r>
              <a:rPr lang="th-TH" sz="2000" dirty="0" err="1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อื่นๆ</a:t>
            </a:r>
            <a:r>
              <a:rPr lang="th-TH" sz="20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ปัจจุบันที่ใช้กันคือ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CSS3 </a:t>
            </a:r>
            <a:r>
              <a:rPr lang="th-TH" sz="20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ซึ่งโค้ด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CSS3 </a:t>
            </a:r>
            <a:r>
              <a:rPr lang="th-TH" sz="20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ก็ถูกพัฒนามาจาก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CSS </a:t>
            </a:r>
            <a:r>
              <a:rPr lang="th-TH" sz="20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แบบธรรมดา สามารถกำหนดทำอะไรได้มากขึ้น สวยงามขึ้น และบางโค้ดอาจสั้นลง เพื่อการจดจำง่าย ไม่ยุ่งยากและซับซ้อนน้อยลง</a:t>
            </a:r>
            <a:endParaRPr lang="en-US" sz="2000" dirty="0"/>
          </a:p>
          <a:p>
            <a:pPr>
              <a:spcBef>
                <a:spcPts val="600"/>
              </a:spcBef>
            </a:pPr>
            <a:endParaRPr lang="th-TH" sz="3200" dirty="0">
              <a:solidFill>
                <a:schemeClr val="accent1">
                  <a:lumMod val="7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43207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8EDB4-5633-41C9-9DB8-CCE94A166745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A92B9-2411-47F6-8308-21260CB1E0EB}"/>
              </a:ext>
            </a:extLst>
          </p:cNvPr>
          <p:cNvSpPr/>
          <p:nvPr/>
        </p:nvSpPr>
        <p:spPr>
          <a:xfrm>
            <a:off x="1097280" y="169458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rgbClr val="FFFFFF"/>
              </a:buClr>
              <a:buSzPts val="3600"/>
            </a:pPr>
            <a:r>
              <a:rPr lang="en-US" sz="7200" dirty="0">
                <a:solidFill>
                  <a:schemeClr val="bg1"/>
                </a:solidFill>
                <a:latin typeface="Oswald"/>
                <a:sym typeface="Oswald"/>
              </a:rPr>
              <a:t>3.</a:t>
            </a:r>
          </a:p>
          <a:p>
            <a:pPr lvl="0">
              <a:buClr>
                <a:srgbClr val="FFFFFF"/>
              </a:buClr>
              <a:buSzPts val="3600"/>
            </a:pPr>
            <a:r>
              <a:rPr lang="en-US" sz="3600" b="1" dirty="0">
                <a:solidFill>
                  <a:schemeClr val="bg1"/>
                </a:solidFill>
                <a:latin typeface="Oswald"/>
                <a:sym typeface="Oswald"/>
              </a:rPr>
              <a:t>CSS3  Text Effects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50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D5E4F-3D5A-4A86-A049-08DE3F80AC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820741-738E-4D05-8921-C1B97F11A229}"/>
              </a:ext>
            </a:extLst>
          </p:cNvPr>
          <p:cNvSpPr/>
          <p:nvPr/>
        </p:nvSpPr>
        <p:spPr>
          <a:xfrm>
            <a:off x="755583" y="1217854"/>
            <a:ext cx="6434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text shadow (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การใส่เงาให้ตัวอักษร) ไม่สามารถใช้ได้กับ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Internet Explorer</a:t>
            </a:r>
            <a:endParaRPr lang="th-TH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text wrapping (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การจัดวางตัวอักษรให้อยู่ในกรอบภาพ) สามารถใช้ได้กับทุกบราว</a:t>
            </a:r>
            <a:r>
              <a:rPr lang="th-TH" sz="1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เวอร์</a:t>
            </a:r>
            <a:endParaRPr lang="th-TH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5B215B-9A43-4B3D-B5AE-68FF9BDE0FFD}"/>
              </a:ext>
            </a:extLst>
          </p:cNvPr>
          <p:cNvSpPr/>
          <p:nvPr/>
        </p:nvSpPr>
        <p:spPr>
          <a:xfrm>
            <a:off x="2888381" y="297866"/>
            <a:ext cx="3367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การใส่เอฟเฟคให้กับตัวอักษร มีดังนี้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E11B8C-3DC8-4195-87B7-247FD1CFB521}"/>
              </a:ext>
            </a:extLst>
          </p:cNvPr>
          <p:cNvSpPr/>
          <p:nvPr/>
        </p:nvSpPr>
        <p:spPr>
          <a:xfrm>
            <a:off x="721893" y="2011939"/>
            <a:ext cx="74066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ตัวอย่างเช่น</a:t>
            </a:r>
          </a:p>
          <a:p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   1.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text shadow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   เราสามารถกำหนดลักษณะของเงาที่จะเกิดขึ้น ไม่ว่าจะแนวตั้ง, แนวนอน, มีความเบลอมากหรือเบลอน้อย, และสีของเงาที่ต้องการให้เกิดขึ้น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3B3B64-5B95-467B-937F-B606A74252D9}"/>
              </a:ext>
            </a:extLst>
          </p:cNvPr>
          <p:cNvSpPr/>
          <p:nvPr/>
        </p:nvSpPr>
        <p:spPr>
          <a:xfrm>
            <a:off x="952901" y="3107645"/>
            <a:ext cx="3686476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&lt;style&gt;</a:t>
            </a:r>
          </a:p>
          <a:p>
            <a:r>
              <a:rPr lang="th-TH" dirty="0"/>
              <a:t>      </a:t>
            </a:r>
            <a:r>
              <a:rPr lang="en-US" dirty="0"/>
              <a:t>h1 {text-shadow: 5px </a:t>
            </a:r>
            <a:r>
              <a:rPr lang="en-US" dirty="0" err="1"/>
              <a:t>5px</a:t>
            </a:r>
            <a:r>
              <a:rPr lang="en-US" dirty="0"/>
              <a:t> </a:t>
            </a:r>
            <a:r>
              <a:rPr lang="en-US" dirty="0" err="1"/>
              <a:t>5px</a:t>
            </a:r>
            <a:r>
              <a:rPr lang="en-US" dirty="0"/>
              <a:t> #46b830;}</a:t>
            </a:r>
          </a:p>
          <a:p>
            <a:r>
              <a:rPr lang="en-US" dirty="0"/>
              <a:t>&lt;/style&gt;</a:t>
            </a:r>
            <a:endParaRPr lang="th-TH" dirty="0"/>
          </a:p>
          <a:p>
            <a:endParaRPr lang="th-TH" dirty="0"/>
          </a:p>
          <a:p>
            <a:r>
              <a:rPr lang="th-TH" dirty="0"/>
              <a:t>&lt;</a:t>
            </a:r>
            <a:r>
              <a:rPr lang="th-TH" dirty="0" err="1"/>
              <a:t>body</a:t>
            </a:r>
            <a:r>
              <a:rPr lang="th-TH" dirty="0"/>
              <a:t>&gt;</a:t>
            </a:r>
          </a:p>
          <a:p>
            <a:r>
              <a:rPr lang="en-US" dirty="0"/>
              <a:t>   </a:t>
            </a:r>
            <a:r>
              <a:rPr lang="th-TH" dirty="0"/>
              <a:t>&lt;h1&gt;ข้อความของฉัน&lt;/h1&gt;</a:t>
            </a:r>
          </a:p>
          <a:p>
            <a:r>
              <a:rPr lang="th-TH" dirty="0"/>
              <a:t>&lt;</a:t>
            </a:r>
            <a:r>
              <a:rPr lang="en-US" dirty="0"/>
              <a:t>/</a:t>
            </a:r>
            <a:r>
              <a:rPr lang="th-TH" dirty="0" err="1"/>
              <a:t>body</a:t>
            </a:r>
            <a:r>
              <a:rPr lang="th-TH" dirty="0"/>
              <a:t>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78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E8987-1484-41D6-845F-428B04795B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5EB3C1-DE78-44C8-AD33-6D3E485CCCB3}"/>
              </a:ext>
            </a:extLst>
          </p:cNvPr>
          <p:cNvSpPr/>
          <p:nvPr/>
        </p:nvSpPr>
        <p:spPr>
          <a:xfrm>
            <a:off x="1092466" y="1121737"/>
            <a:ext cx="696869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คำอธิบาย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ค่าตัวแรก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เป็นระยะห่างที่เงานั้นห่างจากตัวอักษรเป็นระยะเท่าไหร่ในแนวนอน (ค่าที่แรก นี่ถ้าเป็นบวก เงาจะทอดไปทางด้านซ้าย)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ค่าตัวที่สอง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เป็นระยะห่างที่เงานั้นห่างจากตัวอักษรเป็นระยะเท่าไหร่ในแนวตั้ง (ค่าที่สอง นี่ถ้าเป็นบวก เงาจะทอดไปทางด้านบน)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ค่าตัวที่สาม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เป็นความเบลอของเงา หรือ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blur radius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ยิ่งค่ามาก เงาก็จะยิ่งเบลอขึ้น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ค่าตัวสุดท้าย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สีของเงา สามารถใส่เป็นค่าสีตามตัวอย่าง หรือใส่เป็นชื่อสีภาษาอังกฤษ และใส่แบบ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RGBA color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ก็ได้ทั้งนั้น</a:t>
            </a:r>
          </a:p>
        </p:txBody>
      </p:sp>
    </p:spTree>
    <p:extLst>
      <p:ext uri="{BB962C8B-B14F-4D97-AF65-F5344CB8AC3E}">
        <p14:creationId xmlns:p14="http://schemas.microsoft.com/office/powerpoint/2010/main" val="1931951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ACAE4-CA28-4ACA-B84F-5E3FD4C2EE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FCC8A-FA79-4C26-A56F-8F42FD219C6C}"/>
              </a:ext>
            </a:extLst>
          </p:cNvPr>
          <p:cNvSpPr/>
          <p:nvPr/>
        </p:nvSpPr>
        <p:spPr>
          <a:xfrm>
            <a:off x="1998553" y="552937"/>
            <a:ext cx="1936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>
                <a:solidFill>
                  <a:schemeClr val="tx1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1.1 </a:t>
            </a:r>
            <a:r>
              <a:rPr lang="th-TH" sz="2000" b="1" dirty="0" err="1">
                <a:solidFill>
                  <a:schemeClr val="tx1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การทำ</a:t>
            </a:r>
            <a:r>
              <a:rPr lang="th-TH" sz="2000" b="1" dirty="0">
                <a:solidFill>
                  <a:schemeClr val="tx1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ตัวอักษรนูน</a:t>
            </a:r>
            <a:endParaRPr lang="en-US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2179D0-8084-48A1-BB85-B11A62D4A6EE}"/>
              </a:ext>
            </a:extLst>
          </p:cNvPr>
          <p:cNvSpPr/>
          <p:nvPr/>
        </p:nvSpPr>
        <p:spPr>
          <a:xfrm>
            <a:off x="2327708" y="983287"/>
            <a:ext cx="5255394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&lt;style&gt;</a:t>
            </a:r>
          </a:p>
          <a:p>
            <a:r>
              <a:rPr lang="th-TH" dirty="0"/>
              <a:t>     </a:t>
            </a:r>
            <a:r>
              <a:rPr lang="en-US" dirty="0"/>
              <a:t>h1 {text-shadow:-1px -1px #FFFFFF, 1px </a:t>
            </a:r>
            <a:r>
              <a:rPr lang="en-US" dirty="0" err="1"/>
              <a:t>1px</a:t>
            </a:r>
            <a:r>
              <a:rPr lang="en-US" dirty="0"/>
              <a:t> #333333;}</a:t>
            </a:r>
          </a:p>
          <a:p>
            <a:r>
              <a:rPr lang="en-US" dirty="0"/>
              <a:t>&lt;/style&gt;</a:t>
            </a:r>
            <a:endParaRPr lang="th-TH" dirty="0"/>
          </a:p>
          <a:p>
            <a:r>
              <a:rPr lang="th-TH" dirty="0"/>
              <a:t>&lt;</a:t>
            </a:r>
            <a:r>
              <a:rPr lang="th-TH" dirty="0" err="1"/>
              <a:t>body</a:t>
            </a:r>
            <a:r>
              <a:rPr lang="th-TH" dirty="0"/>
              <a:t>&gt;</a:t>
            </a:r>
          </a:p>
          <a:p>
            <a:r>
              <a:rPr lang="en-US" dirty="0"/>
              <a:t>   </a:t>
            </a:r>
            <a:r>
              <a:rPr lang="th-TH" dirty="0"/>
              <a:t>&lt;h1&gt;ข้อความของฉัน&lt;/h1&gt;</a:t>
            </a:r>
          </a:p>
          <a:p>
            <a:r>
              <a:rPr lang="th-TH" dirty="0"/>
              <a:t>&lt;</a:t>
            </a:r>
            <a:r>
              <a:rPr lang="en-US" dirty="0"/>
              <a:t>/</a:t>
            </a:r>
            <a:r>
              <a:rPr lang="th-TH" dirty="0" err="1"/>
              <a:t>body</a:t>
            </a:r>
            <a:r>
              <a:rPr lang="th-TH" dirty="0"/>
              <a:t>&gt;</a:t>
            </a:r>
            <a:r>
              <a:rPr lang="th-TH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-</a:t>
            </a:r>
            <a:r>
              <a:rPr lang="en-US" dirty="0" err="1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background-color:yellow</a:t>
            </a:r>
            <a:r>
              <a:rPr lang="en-US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;(</a:t>
            </a:r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435E48-69F8-42B9-A0B7-3E0BF16EDC4A}"/>
              </a:ext>
            </a:extLst>
          </p:cNvPr>
          <p:cNvSpPr/>
          <p:nvPr/>
        </p:nvSpPr>
        <p:spPr>
          <a:xfrm>
            <a:off x="1998553" y="2700680"/>
            <a:ext cx="23520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>
                <a:solidFill>
                  <a:schemeClr val="tx1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1.2 </a:t>
            </a:r>
            <a:r>
              <a:rPr lang="th-TH" sz="2000" b="1" dirty="0" err="1">
                <a:solidFill>
                  <a:schemeClr val="tx1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การทำ</a:t>
            </a:r>
            <a:r>
              <a:rPr lang="th-TH" sz="2000" b="1" dirty="0">
                <a:solidFill>
                  <a:schemeClr val="tx1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ข้อความแบบยุบ</a:t>
            </a:r>
            <a:endParaRPr lang="en-US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C5176-695B-4E0A-A75F-5547DCEFBE2C}"/>
              </a:ext>
            </a:extLst>
          </p:cNvPr>
          <p:cNvSpPr/>
          <p:nvPr/>
        </p:nvSpPr>
        <p:spPr>
          <a:xfrm>
            <a:off x="2327708" y="3131029"/>
            <a:ext cx="5255394" cy="1686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&lt;style&gt;</a:t>
            </a:r>
          </a:p>
          <a:p>
            <a:r>
              <a:rPr lang="th-TH" dirty="0"/>
              <a:t>     </a:t>
            </a:r>
            <a:r>
              <a:rPr lang="en-US" dirty="0"/>
              <a:t>h1 {text-shadow : 0px -1px </a:t>
            </a:r>
            <a:r>
              <a:rPr lang="en-US" dirty="0" err="1"/>
              <a:t>1px</a:t>
            </a:r>
            <a:r>
              <a:rPr lang="en-US" dirty="0"/>
              <a:t> #333333;}</a:t>
            </a:r>
          </a:p>
          <a:p>
            <a:r>
              <a:rPr lang="en-US" dirty="0"/>
              <a:t>&lt;/style&gt;</a:t>
            </a:r>
            <a:endParaRPr lang="th-TH" dirty="0"/>
          </a:p>
          <a:p>
            <a:r>
              <a:rPr lang="th-TH" dirty="0"/>
              <a:t>&lt;</a:t>
            </a:r>
            <a:r>
              <a:rPr lang="th-TH" dirty="0" err="1"/>
              <a:t>body</a:t>
            </a:r>
            <a:r>
              <a:rPr lang="th-TH" dirty="0"/>
              <a:t>&gt;</a:t>
            </a:r>
          </a:p>
          <a:p>
            <a:r>
              <a:rPr lang="en-US" dirty="0"/>
              <a:t>   </a:t>
            </a:r>
            <a:r>
              <a:rPr lang="th-TH" dirty="0"/>
              <a:t>&lt;h1&gt;ข้อความของฉัน&lt;/h1&gt;</a:t>
            </a:r>
          </a:p>
          <a:p>
            <a:r>
              <a:rPr lang="th-TH" dirty="0"/>
              <a:t>&lt;</a:t>
            </a:r>
            <a:r>
              <a:rPr lang="en-US" dirty="0"/>
              <a:t>/</a:t>
            </a:r>
            <a:r>
              <a:rPr lang="th-TH" dirty="0" err="1"/>
              <a:t>body</a:t>
            </a:r>
            <a:r>
              <a:rPr lang="th-TH" dirty="0"/>
              <a:t>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9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CF0D4-B96D-4AD9-BA2F-E571450D4D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D8EA59-E65F-438E-875F-65C6D0E3E1B6}"/>
              </a:ext>
            </a:extLst>
          </p:cNvPr>
          <p:cNvSpPr/>
          <p:nvPr/>
        </p:nvSpPr>
        <p:spPr>
          <a:xfrm>
            <a:off x="2146435" y="510140"/>
            <a:ext cx="6352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2.text wrapping   </a:t>
            </a:r>
          </a:p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การจัดวางข้อความไม่ให้ล้นออกนอกรอบ ทำได้โดยใส่</a:t>
            </a:r>
            <a:r>
              <a:rPr lang="th-TH" sz="1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โค๊ด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word-wrap:break-word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DE82B-8C76-4663-A62A-B84A59040C40}"/>
              </a:ext>
            </a:extLst>
          </p:cNvPr>
          <p:cNvSpPr/>
          <p:nvPr/>
        </p:nvSpPr>
        <p:spPr>
          <a:xfrm>
            <a:off x="644891" y="1156471"/>
            <a:ext cx="917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ตัวอย่างเช่น</a:t>
            </a:r>
            <a:endParaRPr lang="en-US" sz="1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9B0C5F-90DA-460B-BCAA-096AE0EE8670}"/>
              </a:ext>
            </a:extLst>
          </p:cNvPr>
          <p:cNvSpPr/>
          <p:nvPr/>
        </p:nvSpPr>
        <p:spPr>
          <a:xfrm>
            <a:off x="644891" y="1550425"/>
            <a:ext cx="7849402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&lt;style&gt; </a:t>
            </a:r>
          </a:p>
          <a:p>
            <a:r>
              <a:rPr lang="en-US" dirty="0"/>
              <a:t>  </a:t>
            </a:r>
            <a:r>
              <a:rPr lang="en-US" dirty="0" err="1"/>
              <a:t>p_tf</a:t>
            </a:r>
            <a:r>
              <a:rPr lang="en-US" dirty="0"/>
              <a:t> {</a:t>
            </a:r>
          </a:p>
          <a:p>
            <a:r>
              <a:rPr lang="en-US" dirty="0"/>
              <a:t>               width:120px; </a:t>
            </a:r>
          </a:p>
          <a:p>
            <a:r>
              <a:rPr lang="en-US" dirty="0"/>
              <a:t>               border:5px solid red;</a:t>
            </a:r>
          </a:p>
          <a:p>
            <a:r>
              <a:rPr lang="en-US" dirty="0"/>
              <a:t>               </a:t>
            </a:r>
            <a:r>
              <a:rPr lang="en-US" dirty="0" err="1"/>
              <a:t>word-wrap:break-word</a:t>
            </a:r>
            <a:r>
              <a:rPr lang="en-US" dirty="0"/>
              <a:t>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 class=“</a:t>
            </a:r>
            <a:r>
              <a:rPr lang="en-US" dirty="0" err="1"/>
              <a:t>p_tf</a:t>
            </a:r>
            <a:r>
              <a:rPr lang="en-US" dirty="0"/>
              <a:t> ”&gt; </a:t>
            </a:r>
            <a:r>
              <a:rPr lang="th-TH" dirty="0"/>
              <a:t>ข้อความนี้ยาวเกินไป ยาว</a:t>
            </a:r>
            <a:r>
              <a:rPr lang="th-TH" dirty="0" err="1"/>
              <a:t>วววววมว๊ากๆๆๆๆๆๆๆๆๆๆๆๆๆๆๆๆๆ</a:t>
            </a:r>
            <a:r>
              <a:rPr lang="th-TH" dirty="0"/>
              <a:t>  </a:t>
            </a:r>
            <a:r>
              <a:rPr lang="en-US" dirty="0"/>
              <a:t>CSS3 word wrap </a:t>
            </a:r>
            <a:r>
              <a:rPr lang="th-TH" dirty="0"/>
              <a:t>จะช่วยจัด</a:t>
            </a:r>
            <a:r>
              <a:rPr lang="en-US" dirty="0"/>
              <a:t>       </a:t>
            </a:r>
            <a:r>
              <a:rPr lang="th-TH" dirty="0"/>
              <a:t>ข้อความไม่ให้ล้นออกนอกกรอบ&lt;/</a:t>
            </a:r>
            <a:r>
              <a:rPr lang="en-US" dirty="0"/>
              <a:t>p&gt;</a:t>
            </a:r>
          </a:p>
          <a:p>
            <a:r>
              <a:rPr lang="en-US" dirty="0"/>
              <a:t>&lt;/body&gt;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64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8EDB4-5633-41C9-9DB8-CCE94A166745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A92B9-2411-47F6-8308-21260CB1E0EB}"/>
              </a:ext>
            </a:extLst>
          </p:cNvPr>
          <p:cNvSpPr/>
          <p:nvPr/>
        </p:nvSpPr>
        <p:spPr>
          <a:xfrm>
            <a:off x="1097280" y="169458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rgbClr val="FFFFFF"/>
              </a:buClr>
              <a:buSzPts val="3600"/>
            </a:pPr>
            <a:r>
              <a:rPr lang="en-US" sz="7200" dirty="0">
                <a:solidFill>
                  <a:schemeClr val="bg1"/>
                </a:solidFill>
                <a:latin typeface="Oswald"/>
                <a:sym typeface="Oswald"/>
              </a:rPr>
              <a:t>4.</a:t>
            </a:r>
          </a:p>
          <a:p>
            <a:pPr lvl="0">
              <a:buClr>
                <a:srgbClr val="FFFFFF"/>
              </a:buClr>
              <a:buSzPts val="3600"/>
            </a:pPr>
            <a:r>
              <a:rPr lang="en-US" sz="3600" b="1" dirty="0">
                <a:solidFill>
                  <a:schemeClr val="bg1"/>
                </a:solidFill>
                <a:latin typeface="Oswald"/>
                <a:sym typeface="Oswald"/>
              </a:rPr>
              <a:t>CSS3  Fonts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521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3D0C-7346-41F0-B66D-EFA2D1FEFF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FFBC23-B056-4625-8346-9B220D42A9D4}"/>
              </a:ext>
            </a:extLst>
          </p:cNvPr>
          <p:cNvSpPr/>
          <p:nvPr/>
        </p:nvSpPr>
        <p:spPr>
          <a:xfrm>
            <a:off x="413886" y="1362188"/>
            <a:ext cx="82344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วิธีการใช้ @</a:t>
            </a:r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font-face</a:t>
            </a:r>
          </a:p>
          <a:p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 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เนื่องจาก @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font-face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นี้เป็นหนึ่งในไม่กี่อย่างของ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CSS3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ที่สามารถใช้งานใน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IE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ได้แม้กระทั่งใน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IE6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เลยทีเดียว โดยขั้นแรกก็เอาฟอน</a:t>
            </a:r>
            <a:r>
              <a:rPr lang="th-TH" sz="2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ต์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ที่เราชื่นชอบมาแปลงเป็นชุดของฟอน</a:t>
            </a:r>
            <a:r>
              <a:rPr lang="th-TH" sz="2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ต์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สำหรับใช้ในเว็บเสียก่อน โดยเครื่องมือที่ใช้ง่ายที่สุดได้แก่ @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font-face Kit Generator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โดย เข้าไปที่ </a:t>
            </a:r>
            <a:r>
              <a:rPr lang="en-US" dirty="0">
                <a:hlinkClick r:id="rId2"/>
              </a:rPr>
              <a:t>https://www.fontsquirrel.com/tools/webfont-generator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จากนั้นทำตามขั้นตอนด้านล่าง</a:t>
            </a:r>
            <a:endParaRPr 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E3FC01-033E-40EA-9F92-5E6C910DAC79}"/>
              </a:ext>
            </a:extLst>
          </p:cNvPr>
          <p:cNvSpPr/>
          <p:nvPr/>
        </p:nvSpPr>
        <p:spPr>
          <a:xfrm>
            <a:off x="1982805" y="393601"/>
            <a:ext cx="7002378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800" dirty="0">
                <a:solidFill>
                  <a:srgbClr val="3796BF"/>
                </a:solidFill>
                <a:latin typeface="Oswald"/>
                <a:ea typeface="Roboto Condensed"/>
                <a:sym typeface="Oswald"/>
              </a:rPr>
              <a:t>คุณสมบัติใหม่ ของ </a:t>
            </a:r>
            <a:r>
              <a:rPr lang="en-US" sz="1800" dirty="0">
                <a:solidFill>
                  <a:srgbClr val="3796BF"/>
                </a:solidFill>
                <a:latin typeface="Oswald"/>
                <a:ea typeface="Roboto Condensed"/>
                <a:sym typeface="Oswald"/>
              </a:rPr>
              <a:t>CSS3 @font-face </a:t>
            </a:r>
            <a:r>
              <a:rPr lang="th-TH" sz="1800" dirty="0">
                <a:solidFill>
                  <a:srgbClr val="3796BF"/>
                </a:solidFill>
                <a:latin typeface="Oswald"/>
                <a:ea typeface="Roboto Condensed"/>
                <a:sym typeface="Oswald"/>
              </a:rPr>
              <a:t>ทำให้เราสามารถนำตัวฟอน</a:t>
            </a:r>
            <a:r>
              <a:rPr lang="th-TH" sz="1800" dirty="0" err="1">
                <a:solidFill>
                  <a:srgbClr val="3796BF"/>
                </a:solidFill>
                <a:latin typeface="Oswald"/>
                <a:ea typeface="Roboto Condensed"/>
                <a:sym typeface="Oswald"/>
              </a:rPr>
              <a:t>ต์</a:t>
            </a:r>
            <a:r>
              <a:rPr lang="th-TH" sz="1800" dirty="0">
                <a:solidFill>
                  <a:srgbClr val="3796BF"/>
                </a:solidFill>
                <a:latin typeface="Oswald"/>
                <a:ea typeface="Roboto Condensed"/>
                <a:sym typeface="Oswald"/>
              </a:rPr>
              <a:t>สวยๆมาใส่ในเว็บไซต์ได้ และจะยังมคุณสมบัติเหมือนตัวหนังสือทั่วไปทุกประการ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D06CC1-E66B-4B9C-B8AE-CD515CFAD2EA}"/>
              </a:ext>
            </a:extLst>
          </p:cNvPr>
          <p:cNvSpPr/>
          <p:nvPr/>
        </p:nvSpPr>
        <p:spPr>
          <a:xfrm>
            <a:off x="495701" y="2866306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-กด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Upload Fonts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086E59-A744-44CC-A450-F85AF86AE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83" y="3260260"/>
            <a:ext cx="3999297" cy="168926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7F0D8C-2E6A-4B09-ABF4-A1AB64DD2FF0}"/>
              </a:ext>
            </a:extLst>
          </p:cNvPr>
          <p:cNvCxnSpPr>
            <a:cxnSpLocks/>
          </p:cNvCxnSpPr>
          <p:nvPr/>
        </p:nvCxnSpPr>
        <p:spPr>
          <a:xfrm flipH="1" flipV="1">
            <a:off x="1645921" y="3460282"/>
            <a:ext cx="462012" cy="97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562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7DFAA-1249-4A58-B93D-6E92D4CB7A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75180B-3440-4DA8-AABF-FB83C728135F}"/>
              </a:ext>
            </a:extLst>
          </p:cNvPr>
          <p:cNvSpPr/>
          <p:nvPr/>
        </p:nvSpPr>
        <p:spPr>
          <a:xfrm>
            <a:off x="1987419" y="506116"/>
            <a:ext cx="1854995" cy="504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5000"/>
              </a:lnSpc>
              <a:spcAft>
                <a:spcPts val="1800"/>
              </a:spcAft>
            </a:pP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-</a:t>
            </a:r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 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คลิกเลือกฟอน</a:t>
            </a:r>
            <a:r>
              <a:rPr lang="th-TH" sz="1800" dirty="0" err="1">
                <a:solidFill>
                  <a:schemeClr val="tx1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ต์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ที่ต้องการ</a:t>
            </a:r>
            <a:endParaRPr lang="en-US" sz="1800" dirty="0">
              <a:solidFill>
                <a:schemeClr val="tx1"/>
              </a:solidFill>
              <a:latin typeface="Angsana New" panose="02020603050405020304" pitchFamily="18" charset="-34"/>
              <a:ea typeface="Arial" panose="020B0604020202020204" pitchFamily="34" charset="0"/>
              <a:cs typeface="Angsana New" panose="02020603050405020304" pitchFamily="18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A47ADF-4A67-457F-A6C4-E711E2DEF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89" t="20147" r="445" b="19760"/>
          <a:stretch/>
        </p:blipFill>
        <p:spPr>
          <a:xfrm>
            <a:off x="2320113" y="1191541"/>
            <a:ext cx="4503774" cy="31233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830876-5BDF-4E81-946C-42E73E4A165D}"/>
              </a:ext>
            </a:extLst>
          </p:cNvPr>
          <p:cNvSpPr/>
          <p:nvPr/>
        </p:nvSpPr>
        <p:spPr>
          <a:xfrm>
            <a:off x="2768795" y="2183964"/>
            <a:ext cx="1187187" cy="2515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51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668A2-DD1E-4317-870D-96BCC06FD3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4DEEC9-E03F-4FFA-A433-7515DF3FF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65" y="1438479"/>
            <a:ext cx="6501772" cy="10640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8333A8-C977-4694-B08F-F9E9B72F5485}"/>
              </a:ext>
            </a:extLst>
          </p:cNvPr>
          <p:cNvSpPr/>
          <p:nvPr/>
        </p:nvSpPr>
        <p:spPr>
          <a:xfrm>
            <a:off x="728591" y="934440"/>
            <a:ext cx="1032655" cy="504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5000"/>
              </a:lnSpc>
              <a:spcAft>
                <a:spcPts val="1800"/>
              </a:spcAft>
            </a:pP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-</a:t>
            </a:r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 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เลือก </a:t>
            </a:r>
            <a:r>
              <a:rPr lang="th-TH" sz="1800" dirty="0" err="1">
                <a:solidFill>
                  <a:schemeClr val="tx1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Expert</a:t>
            </a:r>
            <a:endParaRPr lang="en-US" sz="1800" dirty="0">
              <a:solidFill>
                <a:schemeClr val="tx1"/>
              </a:solidFill>
              <a:latin typeface="Angsana New" panose="02020603050405020304" pitchFamily="18" charset="-34"/>
              <a:ea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76F9EA-781F-4B86-8B3C-64F31729FB2A}"/>
              </a:ext>
            </a:extLst>
          </p:cNvPr>
          <p:cNvSpPr/>
          <p:nvPr/>
        </p:nvSpPr>
        <p:spPr>
          <a:xfrm>
            <a:off x="728591" y="2947526"/>
            <a:ext cx="5573027" cy="504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spcAft>
                <a:spcPts val="1800"/>
              </a:spcAft>
            </a:pP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-ในช่อง </a:t>
            </a:r>
            <a:r>
              <a:rPr lang="th-TH" sz="1800" dirty="0" err="1">
                <a:solidFill>
                  <a:schemeClr val="tx1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Subsetting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: เลือก </a:t>
            </a:r>
            <a:r>
              <a:rPr lang="th-TH" sz="1800" dirty="0" err="1">
                <a:solidFill>
                  <a:schemeClr val="tx1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No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 </a:t>
            </a:r>
            <a:r>
              <a:rPr lang="th-TH" sz="1800" dirty="0" err="1">
                <a:solidFill>
                  <a:schemeClr val="tx1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Subsetting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 เพื่อให้ใช้ภาษาไทยได้</a:t>
            </a:r>
            <a:endParaRPr lang="en-US" sz="1800" dirty="0">
              <a:solidFill>
                <a:schemeClr val="tx1"/>
              </a:solidFill>
              <a:latin typeface="Angsana New" panose="02020603050405020304" pitchFamily="18" charset="-34"/>
              <a:ea typeface="Arial" panose="020B0604020202020204" pitchFamily="34" charset="0"/>
              <a:cs typeface="Angsana New" panose="02020603050405020304" pitchFamily="18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85C05F-07E1-41A6-8256-B71495E27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65" y="3436222"/>
            <a:ext cx="6501772" cy="58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04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F3DA-C500-4425-A40B-18977668C3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7F452C-C274-4DAD-A0FE-7E0D06AE003C}"/>
              </a:ext>
            </a:extLst>
          </p:cNvPr>
          <p:cNvSpPr/>
          <p:nvPr/>
        </p:nvSpPr>
        <p:spPr>
          <a:xfrm>
            <a:off x="690090" y="2475987"/>
            <a:ext cx="5924349" cy="504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spcAft>
                <a:spcPts val="1800"/>
              </a:spcAft>
            </a:pP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เสร็จแล้ว กดปุ่ม </a:t>
            </a:r>
            <a:r>
              <a:rPr lang="th-TH" sz="1800" dirty="0" err="1">
                <a:solidFill>
                  <a:schemeClr val="tx1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Download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 </a:t>
            </a:r>
            <a:r>
              <a:rPr lang="th-TH" sz="1800" dirty="0" err="1">
                <a:solidFill>
                  <a:schemeClr val="tx1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your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 </a:t>
            </a:r>
            <a:r>
              <a:rPr lang="th-TH" sz="1800" dirty="0" err="1">
                <a:solidFill>
                  <a:schemeClr val="tx1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Kit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   เราก็จะได้ ไฟล์ </a:t>
            </a:r>
            <a:r>
              <a:rPr lang="th-TH" sz="1800" dirty="0" err="1">
                <a:solidFill>
                  <a:schemeClr val="tx1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webfontkit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 มาตัวนึง</a:t>
            </a:r>
            <a:endParaRPr lang="en-US" sz="1800" dirty="0">
              <a:solidFill>
                <a:schemeClr val="tx1"/>
              </a:solidFill>
              <a:latin typeface="Angsana New" panose="02020603050405020304" pitchFamily="18" charset="-34"/>
              <a:ea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C06B3A-46FB-4563-9ECB-B4567610AEA6}"/>
              </a:ext>
            </a:extLst>
          </p:cNvPr>
          <p:cNvSpPr/>
          <p:nvPr/>
        </p:nvSpPr>
        <p:spPr>
          <a:xfrm>
            <a:off x="728590" y="1083144"/>
            <a:ext cx="8049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- เสร็จ ก็ทำเครื่องหมายถูกหน้าคำว่า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Yes, the fonts I'm uploading are legally eligible for web embedding.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DD6EE7-51AB-4F88-9591-560C05EF2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91" y="1454576"/>
            <a:ext cx="6187867" cy="104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2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D97EB2-45BF-4C73-BEF9-8F4F1F3EFB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EF4CDA-77D5-47E3-901D-330139B30126}"/>
              </a:ext>
            </a:extLst>
          </p:cNvPr>
          <p:cNvSpPr/>
          <p:nvPr/>
        </p:nvSpPr>
        <p:spPr>
          <a:xfrm>
            <a:off x="2274994" y="44743"/>
            <a:ext cx="2754280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796BF"/>
                </a:solidFill>
                <a:latin typeface="Oswald"/>
                <a:sym typeface="Oswald"/>
              </a:rPr>
              <a:t>CSS Selectors </a:t>
            </a:r>
            <a:r>
              <a:rPr lang="th-TH" sz="2400" dirty="0">
                <a:solidFill>
                  <a:srgbClr val="3796BF"/>
                </a:solidFill>
                <a:latin typeface="Oswald"/>
                <a:sym typeface="Oswald"/>
              </a:rPr>
              <a:t>คืออะไร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6C9A7D-CE32-47B1-AC80-00264EC45ADF}"/>
              </a:ext>
            </a:extLst>
          </p:cNvPr>
          <p:cNvSpPr/>
          <p:nvPr/>
        </p:nvSpPr>
        <p:spPr>
          <a:xfrm>
            <a:off x="2274994" y="599152"/>
            <a:ext cx="4382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คือรูปแบบที่จะใช้เลือกองค์ประกอบที่คุณต้องการจัดรูปแบบ</a:t>
            </a:r>
            <a:endParaRPr 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CE53B267-3A5E-4799-AE2F-45C692BD3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2174"/>
              </p:ext>
            </p:extLst>
          </p:nvPr>
        </p:nvGraphicFramePr>
        <p:xfrm>
          <a:off x="574103" y="1167704"/>
          <a:ext cx="7995794" cy="34899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100952">
                  <a:extLst>
                    <a:ext uri="{9D8B030D-6E8A-4147-A177-3AD203B41FA5}">
                      <a16:colId xmlns:a16="http://schemas.microsoft.com/office/drawing/2014/main" val="2084461704"/>
                    </a:ext>
                  </a:extLst>
                </a:gridCol>
                <a:gridCol w="1918259">
                  <a:extLst>
                    <a:ext uri="{9D8B030D-6E8A-4147-A177-3AD203B41FA5}">
                      <a16:colId xmlns:a16="http://schemas.microsoft.com/office/drawing/2014/main" val="4264773766"/>
                    </a:ext>
                  </a:extLst>
                </a:gridCol>
                <a:gridCol w="3976583">
                  <a:extLst>
                    <a:ext uri="{9D8B030D-6E8A-4147-A177-3AD203B41FA5}">
                      <a16:colId xmlns:a16="http://schemas.microsoft.com/office/drawing/2014/main" val="24696892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ตัวอย่างการใช้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รายละเอียด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72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2"/>
                        </a:rPr>
                        <a:t>.</a:t>
                      </a:r>
                      <a:r>
                        <a:rPr lang="en-US" sz="1600" i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2"/>
                        </a:rPr>
                        <a:t>class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.intro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เลือกองค์ประกอบทั้งหมดที่มี 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class = "intro"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88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.class1.class2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.name1.name2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เลือกองค์ประกอบทั้งหมดที่มีทั้งชุด 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name1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 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name2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ภายในแอ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ตทริ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บิว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ต์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386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.class1 .class2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.name1 .name2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เลือกองค์ประกอบทั้งหมดที่มี 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name2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ที่เป็นลูกขององค์ประกอบที่มี 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name1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1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3"/>
                        </a:rPr>
                        <a:t>#</a:t>
                      </a:r>
                      <a:r>
                        <a:rPr lang="en-US" sz="1600" i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3"/>
                        </a:rPr>
                        <a:t>id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#firstname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เลือกองค์ประกอบที่มี 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id = "</a:t>
                      </a:r>
                      <a:r>
                        <a:rPr lang="en-US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firstname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507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4"/>
                        </a:rPr>
                        <a:t>*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*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เลือกองค์ประกอบทั้งหมด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347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5"/>
                        </a:rPr>
                        <a:t>element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 &lt;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p&gt; </a:t>
                      </a:r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ทั้งหมด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53117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6"/>
                        </a:rPr>
                        <a:t>element.class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p.intro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p&gt;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ทั้งหมดที่มี 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class = "intro"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350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7"/>
                        </a:rPr>
                        <a:t>element,element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div, 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div&gt;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ทั้งหมดและองค์ประกอบ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p&gt;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ทั้งหมด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007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840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FC049-3103-44BE-A0DB-AFAB7FB0DA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511275-6CAF-4861-ACFA-43AE485CA1D9}"/>
              </a:ext>
            </a:extLst>
          </p:cNvPr>
          <p:cNvSpPr/>
          <p:nvPr/>
        </p:nvSpPr>
        <p:spPr>
          <a:xfrm>
            <a:off x="688206" y="1131677"/>
            <a:ext cx="80419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8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หลังจากได้ ไฟล์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webfontkit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18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มาแล้วให้ทำการแตกไฟล์ จะพบกับไฟล์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font </a:t>
            </a:r>
            <a:r>
              <a:rPr lang="th-TH" sz="18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ที่แปลงแล้วอันได้แก่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eot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,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svg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,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tff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,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woff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18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และไฟล์ต่าง ๆ เช่น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demo.html ,stylesheet.css  </a:t>
            </a:r>
            <a:r>
              <a:rPr lang="th-TH" sz="18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แล้วก็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config  </a:t>
            </a:r>
            <a:r>
              <a:rPr lang="th-TH" sz="18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เอาไป</a:t>
            </a:r>
            <a:r>
              <a:rPr lang="th-TH" sz="1800" dirty="0" err="1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อัพ</a:t>
            </a:r>
            <a:r>
              <a:rPr lang="th-TH" sz="18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โหลดใส่ใน</a:t>
            </a:r>
            <a:r>
              <a:rPr lang="th-TH" sz="1800" dirty="0" err="1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เซิร์ฟเวอร์</a:t>
            </a:r>
            <a:r>
              <a:rPr lang="th-TH" sz="18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ของเรา เพื่อใช้งานต่อไป  </a:t>
            </a:r>
          </a:p>
          <a:p>
            <a:endParaRPr lang="th-TH" sz="1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66F060-99B0-4D9B-B11C-542EE4647E2E}"/>
              </a:ext>
            </a:extLst>
          </p:cNvPr>
          <p:cNvSpPr/>
          <p:nvPr/>
        </p:nvSpPr>
        <p:spPr>
          <a:xfrm>
            <a:off x="688206" y="2055007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th-TH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เวอร์ชั่นของ </a:t>
            </a:r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Browser </a:t>
            </a:r>
            <a:r>
              <a:rPr lang="th-TH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ที่รองรับ @</a:t>
            </a:r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font-face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Android  2.3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ขึ้นไป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Chrome 1.3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ขึ้นไป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FireFox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4.0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ขึ้นไป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Internet Explorer 6.0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ขึ้นไป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iOS Safari 4.0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ขึ้นไป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Opera 11.0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ขึ้นไป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Safari  5.0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ขึ้นไป</a:t>
            </a:r>
            <a:endParaRPr 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925969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3DAC2-E758-4681-8EFF-DA51F6FB7A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2C212-4E8A-45C8-92F1-49994C63381F}"/>
              </a:ext>
            </a:extLst>
          </p:cNvPr>
          <p:cNvSpPr/>
          <p:nvPr/>
        </p:nvSpPr>
        <p:spPr>
          <a:xfrm>
            <a:off x="2672531" y="317368"/>
            <a:ext cx="4671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การใช้งาน </a:t>
            </a:r>
            <a:r>
              <a:rPr lang="en-US" sz="24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font </a:t>
            </a:r>
            <a:r>
              <a:rPr lang="th-TH" sz="24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ที่แปลงด้วย @</a:t>
            </a:r>
            <a:r>
              <a:rPr lang="en-US" sz="24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font-face </a:t>
            </a:r>
            <a:r>
              <a:rPr lang="th-TH" sz="24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เรียบร้อยแล้ว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86EE0A-486D-434F-8F60-04B1F2C67A91}"/>
              </a:ext>
            </a:extLst>
          </p:cNvPr>
          <p:cNvSpPr/>
          <p:nvPr/>
        </p:nvSpPr>
        <p:spPr>
          <a:xfrm>
            <a:off x="1256220" y="1080175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b="1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ตัวอย่าง</a:t>
            </a:r>
            <a:endParaRPr lang="en-US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FAF8F7-1945-4FDB-A8E5-A3C7A658C598}"/>
              </a:ext>
            </a:extLst>
          </p:cNvPr>
          <p:cNvSpPr/>
          <p:nvPr/>
        </p:nvSpPr>
        <p:spPr>
          <a:xfrm>
            <a:off x="1878364" y="1432895"/>
            <a:ext cx="6259796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&lt;html&gt;</a:t>
            </a:r>
          </a:p>
          <a:p>
            <a:r>
              <a:rPr lang="en-US" sz="1100" dirty="0"/>
              <a:t>    &lt;head&gt;</a:t>
            </a:r>
          </a:p>
          <a:p>
            <a:r>
              <a:rPr lang="en-US" sz="1100" dirty="0"/>
              <a:t>        &lt;style&gt;</a:t>
            </a:r>
          </a:p>
          <a:p>
            <a:r>
              <a:rPr lang="en-US" sz="1100" dirty="0"/>
              <a:t>           @font-face {</a:t>
            </a:r>
          </a:p>
          <a:p>
            <a:r>
              <a:rPr lang="en-US" sz="1100" dirty="0"/>
              <a:t>                 font-family: </a:t>
            </a:r>
            <a:r>
              <a:rPr lang="en-US" sz="1100" dirty="0" err="1"/>
              <a:t>myFirstFont</a:t>
            </a:r>
            <a:r>
              <a:rPr lang="en-US" sz="1100" dirty="0"/>
              <a:t>;</a:t>
            </a:r>
          </a:p>
          <a:p>
            <a:r>
              <a:rPr lang="en-US" sz="1100" dirty="0"/>
              <a:t>                 </a:t>
            </a:r>
            <a:r>
              <a:rPr lang="en-US" sz="1100" dirty="0" err="1"/>
              <a:t>src</a:t>
            </a:r>
            <a:r>
              <a:rPr lang="en-US" sz="1100" dirty="0"/>
              <a:t>: </a:t>
            </a:r>
            <a:r>
              <a:rPr lang="en-US" sz="1100" dirty="0" err="1"/>
              <a:t>url</a:t>
            </a:r>
            <a:r>
              <a:rPr lang="en-US" sz="1100" dirty="0"/>
              <a:t>(</a:t>
            </a:r>
            <a:r>
              <a:rPr lang="en-US" sz="1100" dirty="0" err="1"/>
              <a:t>sansation_light.woff</a:t>
            </a:r>
            <a:r>
              <a:rPr lang="en-US" sz="1100" dirty="0"/>
              <a:t>);</a:t>
            </a:r>
          </a:p>
          <a:p>
            <a:r>
              <a:rPr lang="en-US" sz="1100" dirty="0"/>
              <a:t>            }</a:t>
            </a:r>
          </a:p>
          <a:p>
            <a:endParaRPr lang="en-US" sz="1100" dirty="0"/>
          </a:p>
          <a:p>
            <a:r>
              <a:rPr lang="en-US" sz="1100" dirty="0"/>
              <a:t>           div {</a:t>
            </a:r>
          </a:p>
          <a:p>
            <a:r>
              <a:rPr lang="en-US" sz="1100" dirty="0"/>
              <a:t>              font-family: </a:t>
            </a:r>
            <a:r>
              <a:rPr lang="en-US" sz="1100" dirty="0" err="1"/>
              <a:t>myFirstFont</a:t>
            </a:r>
            <a:r>
              <a:rPr lang="en-US" sz="1100" dirty="0"/>
              <a:t>;</a:t>
            </a:r>
          </a:p>
          <a:p>
            <a:r>
              <a:rPr lang="en-US" sz="1100" dirty="0"/>
              <a:t>            }        </a:t>
            </a:r>
          </a:p>
          <a:p>
            <a:r>
              <a:rPr lang="en-US" sz="1100" dirty="0"/>
              <a:t>         &lt;/style&gt;</a:t>
            </a:r>
          </a:p>
          <a:p>
            <a:r>
              <a:rPr lang="en-US" sz="1100" dirty="0"/>
              <a:t>    &lt;/head&gt;</a:t>
            </a:r>
          </a:p>
          <a:p>
            <a:r>
              <a:rPr lang="en-US" sz="1100" dirty="0"/>
              <a:t>    &lt;body&gt;</a:t>
            </a:r>
          </a:p>
          <a:p>
            <a:r>
              <a:rPr lang="en-US" sz="1100" dirty="0"/>
              <a:t>        &lt;div&gt;</a:t>
            </a:r>
          </a:p>
          <a:p>
            <a:r>
              <a:rPr lang="en-US" sz="1100" dirty="0"/>
              <a:t>            you can learn CSS3 and HTML</a:t>
            </a:r>
          </a:p>
          <a:p>
            <a:r>
              <a:rPr lang="en-US" sz="1100" dirty="0"/>
              <a:t>        &lt;/div&gt;</a:t>
            </a:r>
          </a:p>
          <a:p>
            <a:r>
              <a:rPr lang="en-US" sz="1100" dirty="0"/>
              <a:t>    &lt;/body&gt;</a:t>
            </a:r>
          </a:p>
          <a:p>
            <a:r>
              <a:rPr lang="en-US" sz="1100" dirty="0"/>
              <a:t>&lt;/html&gt;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F838F2-3B6F-4329-883F-7470BC284607}"/>
              </a:ext>
            </a:extLst>
          </p:cNvPr>
          <p:cNvSpPr/>
          <p:nvPr/>
        </p:nvSpPr>
        <p:spPr>
          <a:xfrm>
            <a:off x="1256220" y="4694461"/>
            <a:ext cx="3990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ตามตัวอย่าง </a:t>
            </a:r>
            <a:r>
              <a:rPr lang="en-US" sz="18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src</a:t>
            </a:r>
            <a:r>
              <a:rPr lang="en-US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en-US" sz="18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url</a:t>
            </a:r>
            <a:r>
              <a:rPr lang="en-US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('/</a:t>
            </a:r>
            <a:r>
              <a:rPr lang="th-TH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ให้ใส่ </a:t>
            </a:r>
            <a:r>
              <a:rPr lang="en-US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URL </a:t>
            </a:r>
            <a:r>
              <a:rPr lang="th-TH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ของฟอน</a:t>
            </a:r>
            <a:r>
              <a:rPr lang="th-TH" sz="18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ต์</a:t>
            </a:r>
            <a:r>
              <a:rPr lang="th-TH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ที่เรา</a:t>
            </a:r>
            <a:r>
              <a:rPr lang="th-TH" sz="18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อัปโหล</a:t>
            </a:r>
            <a:r>
              <a:rPr lang="th-TH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แล้ว')</a:t>
            </a:r>
          </a:p>
        </p:txBody>
      </p:sp>
    </p:spTree>
    <p:extLst>
      <p:ext uri="{BB962C8B-B14F-4D97-AF65-F5344CB8AC3E}">
        <p14:creationId xmlns:p14="http://schemas.microsoft.com/office/powerpoint/2010/main" val="1264748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3C7AC-8431-4580-ADA5-FB784A967D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45971A-2893-429A-A613-C054BDB5B601}"/>
              </a:ext>
            </a:extLst>
          </p:cNvPr>
          <p:cNvSpPr/>
          <p:nvPr/>
        </p:nvSpPr>
        <p:spPr>
          <a:xfrm>
            <a:off x="1804737" y="560368"/>
            <a:ext cx="64344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0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การทำ</a:t>
            </a:r>
            <a:r>
              <a:rPr lang="th-TH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ตัวอักษรแบบหนา</a:t>
            </a:r>
          </a:p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ในตัวอย่างด้านล่างนี้เราเพิ่มแบบอักษรแบบหนา (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Bold)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และใช้คำสั่ง </a:t>
            </a:r>
            <a:r>
              <a:rPr lang="en-US" sz="20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font-weight:bold</a:t>
            </a:r>
            <a:r>
              <a:rPr lang="en-US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;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โดยมีการใช้แท็ก &lt;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b&gt;...&lt;/b&gt;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กำกับบริเวณตัวอักษรที่ต้องการให้หนากว่าปกติ</a:t>
            </a:r>
            <a:endParaRPr 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909603-833F-4001-A50E-B21AD2B514D0}"/>
              </a:ext>
            </a:extLst>
          </p:cNvPr>
          <p:cNvSpPr/>
          <p:nvPr/>
        </p:nvSpPr>
        <p:spPr>
          <a:xfrm>
            <a:off x="2011682" y="1720810"/>
            <a:ext cx="45960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&lt;style&gt; </a:t>
            </a:r>
          </a:p>
          <a:p>
            <a:r>
              <a:rPr lang="en-US" sz="1200" dirty="0"/>
              <a:t>    @font-face{</a:t>
            </a:r>
          </a:p>
          <a:p>
            <a:r>
              <a:rPr lang="en-US" sz="1200" dirty="0"/>
              <a:t>                      font-family: </a:t>
            </a:r>
            <a:r>
              <a:rPr lang="en-US" sz="1200" dirty="0" err="1"/>
              <a:t>myFirstFont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          </a:t>
            </a:r>
            <a:r>
              <a:rPr lang="en-US" sz="1200" dirty="0" err="1"/>
              <a:t>src</a:t>
            </a:r>
            <a:r>
              <a:rPr lang="en-US" sz="1200" dirty="0"/>
              <a:t>: </a:t>
            </a:r>
            <a:r>
              <a:rPr lang="en-US" sz="1200" dirty="0" err="1"/>
              <a:t>url</a:t>
            </a:r>
            <a:r>
              <a:rPr lang="en-US" sz="1200" dirty="0"/>
              <a:t>('Sansation_Bold.ttf')</a:t>
            </a:r>
          </a:p>
          <a:p>
            <a:r>
              <a:rPr lang="en-US" sz="1200" dirty="0"/>
              <a:t>                      ,</a:t>
            </a:r>
            <a:r>
              <a:rPr lang="en-US" sz="1200" dirty="0" err="1"/>
              <a:t>url</a:t>
            </a:r>
            <a:r>
              <a:rPr lang="en-US" sz="1200" dirty="0"/>
              <a:t>('</a:t>
            </a:r>
            <a:r>
              <a:rPr lang="en-US" sz="1200" dirty="0" err="1"/>
              <a:t>Sansation_Bold.eot</a:t>
            </a:r>
            <a:r>
              <a:rPr lang="en-US" sz="1200" dirty="0"/>
              <a:t>'); /* IE9+ */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              </a:t>
            </a:r>
            <a:r>
              <a:rPr lang="en-US" sz="1200" dirty="0" err="1">
                <a:solidFill>
                  <a:srgbClr val="FF0000"/>
                </a:solidFill>
              </a:rPr>
              <a:t>font-weight:bold</a:t>
            </a:r>
            <a:r>
              <a:rPr lang="en-US" sz="1200" dirty="0">
                <a:solidFill>
                  <a:srgbClr val="FF0000"/>
                </a:solidFill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        }</a:t>
            </a:r>
            <a:endParaRPr lang="en-US" sz="1200" dirty="0"/>
          </a:p>
          <a:p>
            <a:r>
              <a:rPr lang="en-US" sz="1200" dirty="0"/>
              <a:t>    div</a:t>
            </a:r>
          </a:p>
          <a:p>
            <a:r>
              <a:rPr lang="en-US" sz="1200" dirty="0"/>
              <a:t>        { </a:t>
            </a:r>
            <a:r>
              <a:rPr lang="en-US" sz="1200" dirty="0" err="1"/>
              <a:t>font-family:myFirstFont</a:t>
            </a:r>
            <a:r>
              <a:rPr lang="en-US" sz="1200" dirty="0"/>
              <a:t>; }</a:t>
            </a:r>
          </a:p>
          <a:p>
            <a:r>
              <a:rPr lang="en-US" sz="1200" dirty="0"/>
              <a:t>&lt;/style&gt;</a:t>
            </a:r>
          </a:p>
          <a:p>
            <a:r>
              <a:rPr lang="en-US" sz="1200" dirty="0"/>
              <a:t>&lt;body&gt;</a:t>
            </a:r>
          </a:p>
          <a:p>
            <a:r>
              <a:rPr lang="en-US" sz="1200" dirty="0"/>
              <a:t>   &lt;div&gt;</a:t>
            </a:r>
          </a:p>
          <a:p>
            <a:r>
              <a:rPr lang="en-US" sz="1200" dirty="0"/>
              <a:t>     you can learn  in &lt;b&gt;CSS3 and HTML&lt;/b&gt;</a:t>
            </a:r>
          </a:p>
          <a:p>
            <a:r>
              <a:rPr lang="en-US" sz="1200" dirty="0"/>
              <a:t>   &lt;/div&gt;</a:t>
            </a:r>
          </a:p>
          <a:p>
            <a:r>
              <a:rPr lang="en-US" sz="1200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947585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8EDB4-5633-41C9-9DB8-CCE94A166745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 smtClean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43</a:t>
            </a:fld>
            <a:endParaRPr kumimoji="0" lang="en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A92B9-2411-47F6-8308-21260CB1E0EB}"/>
              </a:ext>
            </a:extLst>
          </p:cNvPr>
          <p:cNvSpPr/>
          <p:nvPr/>
        </p:nvSpPr>
        <p:spPr>
          <a:xfrm>
            <a:off x="1097280" y="169458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tabLst/>
              <a:defRPr/>
            </a:pPr>
            <a:r>
              <a:rPr lang="en-US" sz="7200" dirty="0">
                <a:solidFill>
                  <a:srgbClr val="FFFFFF"/>
                </a:solidFill>
                <a:latin typeface="Oswald"/>
                <a:sym typeface="Oswald"/>
              </a:rPr>
              <a:t>5</a:t>
            </a: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cs typeface="Arial"/>
                <a:sym typeface="Oswald"/>
              </a:rPr>
              <a:t>.</a:t>
            </a:r>
          </a:p>
          <a:p>
            <a:pPr lvl="0">
              <a:buClr>
                <a:srgbClr val="FFFFFF"/>
              </a:buClr>
              <a:buSzPts val="3600"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cs typeface="Arial"/>
                <a:sym typeface="Oswald"/>
              </a:rPr>
              <a:t>CSS3  </a:t>
            </a:r>
            <a:r>
              <a:rPr lang="en-US" sz="3600" b="1" dirty="0">
                <a:solidFill>
                  <a:srgbClr val="FFFFFF"/>
                </a:solidFill>
                <a:latin typeface="Oswald"/>
                <a:sym typeface="Oswald"/>
              </a:rPr>
              <a:t>2D Transforms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7836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AA48-BF3C-4AEB-B419-0C0AE3D34D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 smtClean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44</a:t>
            </a:fld>
            <a:endParaRPr kumimoji="0" lang="en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CC23C2-DE07-4505-92DA-99312AF34B3C}"/>
              </a:ext>
            </a:extLst>
          </p:cNvPr>
          <p:cNvSpPr/>
          <p:nvPr/>
        </p:nvSpPr>
        <p:spPr>
          <a:xfrm>
            <a:off x="837307" y="1183133"/>
            <a:ext cx="74981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ใน </a:t>
            </a: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CSS3 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เราสามารถเปลี่ยนรูปร่างของวัตถุ</a:t>
            </a:r>
            <a:r>
              <a:rPr lang="th-TH" sz="2000" dirty="0" err="1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ต่างๆ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ไม่ว่าจะ เปลี่ยนตำแหน่ง ,ปรับขนาด  ,ปรับความเอียง ,หมุน , และยืด รูปภาพ</a:t>
            </a:r>
            <a:b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b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2000" b="1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  </a:t>
            </a:r>
            <a:r>
              <a:rPr lang="en-US" sz="2000" b="1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CSS3 </a:t>
            </a:r>
            <a:r>
              <a:rPr lang="th-TH" sz="2000" b="1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สามารถใช้ได้กับทุกบราวเซอร์ แต่มีเงื่อนไขดังนี้</a:t>
            </a:r>
            <a:b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  -ใน </a:t>
            </a: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Internet Explorer 9 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ต้องใส่ </a:t>
            </a:r>
            <a:r>
              <a:rPr lang="th-TH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sz="20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ms</a:t>
            </a:r>
            <a:r>
              <a:rPr lang="en-US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-. 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นำหน้า</a:t>
            </a:r>
            <a:r>
              <a:rPr lang="th-TH" sz="2000" dirty="0" err="1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โค๊ด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คำสั่ง เช่น -</a:t>
            </a:r>
            <a:r>
              <a:rPr lang="en-US" sz="2000" dirty="0" err="1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ms-transform:rotate</a:t>
            </a: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(30deg); </a:t>
            </a:r>
            <a:b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  -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ใน </a:t>
            </a: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Firefox 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ต้องใส่ </a:t>
            </a:r>
            <a:r>
              <a:rPr lang="th-TH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sz="20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moz</a:t>
            </a:r>
            <a:r>
              <a:rPr lang="en-US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-. 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นำหน้า</a:t>
            </a:r>
            <a:r>
              <a:rPr lang="th-TH" sz="2000" dirty="0" err="1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โค๊ด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คำสั่ง เช่น  -</a:t>
            </a:r>
            <a:r>
              <a:rPr lang="en-US" sz="2000" dirty="0" err="1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moz-transform:rotate</a:t>
            </a: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(30deg); </a:t>
            </a:r>
          </a:p>
          <a:p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  -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ใน </a:t>
            </a: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Chrome and Safari 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ต้องใส่ </a:t>
            </a:r>
            <a:r>
              <a:rPr lang="th-TH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sz="20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webkit</a:t>
            </a:r>
            <a:r>
              <a:rPr lang="en-US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-.</a:t>
            </a: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นำหน้า</a:t>
            </a:r>
            <a:r>
              <a:rPr lang="th-TH" sz="2000" dirty="0" err="1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โค๊ด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คำสั่ง เช่น  -</a:t>
            </a:r>
            <a:r>
              <a:rPr lang="en-US" sz="2000" dirty="0" err="1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webkit-transform:rotate</a:t>
            </a: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(30deg);</a:t>
            </a:r>
            <a:b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  -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ใน </a:t>
            </a: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Opera 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ต้องใส่  </a:t>
            </a:r>
            <a:r>
              <a:rPr lang="th-TH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o-.</a:t>
            </a: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นำหน้า</a:t>
            </a:r>
            <a:r>
              <a:rPr lang="th-TH" sz="2000" dirty="0" err="1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โค๊ด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คำสั่ง เช่น  -</a:t>
            </a:r>
            <a:r>
              <a:rPr lang="en-US" sz="2000" dirty="0" err="1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o-transform:rotate</a:t>
            </a: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(30deg); </a:t>
            </a:r>
            <a:endParaRPr 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54759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AA48-BF3C-4AEB-B419-0C0AE3D34D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 smtClean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45</a:t>
            </a:fld>
            <a:endParaRPr kumimoji="0" lang="en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6E5CEB-69E9-451A-ACE2-5768C1D70FC5}"/>
              </a:ext>
            </a:extLst>
          </p:cNvPr>
          <p:cNvSpPr/>
          <p:nvPr/>
        </p:nvSpPr>
        <p:spPr>
          <a:xfrm>
            <a:off x="2300438" y="577516"/>
            <a:ext cx="68050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transform:rotate</a:t>
            </a:r>
            <a:r>
              <a:rPr lang="en-US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ค่าตัวเลขการเอียง </a:t>
            </a:r>
            <a:r>
              <a:rPr lang="en-US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deg); </a:t>
            </a:r>
          </a:p>
          <a:p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การใส่ค่าตัวเลข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หากใส่เป็น 0 คือไม่มีการเอียง ถ้าเป็นบวกหรือเลขปกติวัตถุจะเอียงไปด้านขวา</a:t>
            </a:r>
            <a:endParaRPr lang="en-US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ถ้าเป็นลบวัตถุจะเอียงไปด้านซ้าย</a:t>
            </a:r>
            <a:endParaRPr lang="en-US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BAAED5-14B9-4F54-831F-37350A1CC5EC}"/>
              </a:ext>
            </a:extLst>
          </p:cNvPr>
          <p:cNvSpPr/>
          <p:nvPr/>
        </p:nvSpPr>
        <p:spPr>
          <a:xfrm>
            <a:off x="2237874" y="264743"/>
            <a:ext cx="1837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</a:t>
            </a:r>
            <a:r>
              <a:rPr lang="th-TH" sz="24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การทำ</a:t>
            </a: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ให้วัตถุเอียง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D0433A-2C55-453F-B610-9B009A7C1D97}"/>
              </a:ext>
            </a:extLst>
          </p:cNvPr>
          <p:cNvSpPr/>
          <p:nvPr/>
        </p:nvSpPr>
        <p:spPr>
          <a:xfrm>
            <a:off x="3103247" y="1561618"/>
            <a:ext cx="35084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&lt;style&gt;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.div-2d1 {</a:t>
            </a:r>
          </a:p>
          <a:p>
            <a:pPr lvl="1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</a:t>
            </a:r>
            <a:r>
              <a:rPr lang="en-US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width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:70px;</a:t>
            </a:r>
          </a:p>
          <a:p>
            <a:pPr lvl="1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</a:t>
            </a:r>
            <a:r>
              <a:rPr lang="en-US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height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:100px;</a:t>
            </a:r>
          </a:p>
          <a:p>
            <a:pPr lvl="1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</a:t>
            </a:r>
            <a:r>
              <a:rPr lang="en-US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background-color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:pink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;</a:t>
            </a:r>
          </a:p>
          <a:p>
            <a:pPr lvl="1"/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1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</a:t>
            </a:r>
            <a:r>
              <a:rPr lang="en-US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transform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rotate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(30deg); </a:t>
            </a:r>
          </a:p>
          <a:p>
            <a:pPr lvl="1"/>
            <a:r>
              <a:rPr lang="en-US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-</a:t>
            </a:r>
            <a:r>
              <a:rPr lang="en-US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ms-transform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rotate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(30deg); </a:t>
            </a:r>
            <a:r>
              <a:rPr lang="en-US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/* IE 9 */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pPr lvl="1"/>
            <a:r>
              <a:rPr lang="en-US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-</a:t>
            </a:r>
            <a:r>
              <a:rPr lang="en-US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moz-transform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rotate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(30deg); </a:t>
            </a:r>
            <a:r>
              <a:rPr lang="en-US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/* Firefox */</a:t>
            </a:r>
          </a:p>
          <a:p>
            <a:pPr lvl="1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</a:t>
            </a:r>
            <a:r>
              <a:rPr lang="en-US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webkit-transform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rotate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(30deg); </a:t>
            </a:r>
            <a:r>
              <a:rPr lang="en-US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/* Safari and Chrome */</a:t>
            </a:r>
          </a:p>
          <a:p>
            <a:pPr lvl="1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</a:t>
            </a:r>
            <a:r>
              <a:rPr lang="en-US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o-transform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rotate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(30deg); </a:t>
            </a:r>
            <a:r>
              <a:rPr lang="en-US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/* Opera */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}</a:t>
            </a:r>
          </a:p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&lt;/style&gt;</a:t>
            </a:r>
          </a:p>
          <a:p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&lt;body&gt;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&lt;div class=“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div-2d1”</a:t>
            </a:r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ข้อความของฉัน</a:t>
            </a:r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&lt;/div&gt;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&lt;/body&gt;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D02A7-F3C2-41F0-A659-7C91A626B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36" y="1978299"/>
            <a:ext cx="1603509" cy="180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138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AA48-BF3C-4AEB-B419-0C0AE3D34D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 smtClean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46</a:t>
            </a:fld>
            <a:endParaRPr kumimoji="0" lang="en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15194D-52D0-4B64-B504-4C5AAE80311E}"/>
              </a:ext>
            </a:extLst>
          </p:cNvPr>
          <p:cNvSpPr/>
          <p:nvPr/>
        </p:nvSpPr>
        <p:spPr>
          <a:xfrm>
            <a:off x="2242686" y="160090"/>
            <a:ext cx="644411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2.การปรับขนาดวัตถุ</a:t>
            </a:r>
            <a:b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20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transform:scale</a:t>
            </a:r>
            <a:r>
              <a:rPr lang="en-US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x,y</a:t>
            </a:r>
            <a:r>
              <a:rPr lang="en-US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);</a:t>
            </a: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 x 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คือ ตัวเลขในแนวนอนเป็นการปรับความกว้าง  และ </a:t>
            </a: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y 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คือตัวเลขในแนวตั้ง เป็นการปรับความสูง</a:t>
            </a:r>
            <a:endParaRPr 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6A65B7-0FBA-4681-B422-26426F24BB21}"/>
              </a:ext>
            </a:extLst>
          </p:cNvPr>
          <p:cNvSpPr/>
          <p:nvPr/>
        </p:nvSpPr>
        <p:spPr>
          <a:xfrm>
            <a:off x="3064018" y="1160871"/>
            <a:ext cx="318596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&lt;style&gt;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.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div-2d {  </a:t>
            </a:r>
          </a:p>
          <a:p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width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:100px; </a:t>
            </a:r>
          </a:p>
          <a:p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height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:75px; </a:t>
            </a:r>
          </a:p>
          <a:p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</a:t>
            </a:r>
            <a:r>
              <a:rPr lang="en-US" sz="1200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background-color</a:t>
            </a:r>
            <a:r>
              <a:rPr lang="en-US" sz="1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:pink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;</a:t>
            </a:r>
          </a:p>
          <a:p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  </a:t>
            </a:r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border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:1px solid black;</a:t>
            </a:r>
          </a:p>
          <a:p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 } </a:t>
            </a:r>
          </a:p>
          <a:p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.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div-2d2-1{</a:t>
            </a:r>
          </a:p>
          <a:p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margin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:100px;</a:t>
            </a:r>
          </a:p>
          <a:p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</a:t>
            </a:r>
            <a:r>
              <a:rPr lang="en-US" sz="1200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transform</a:t>
            </a:r>
            <a:r>
              <a:rPr lang="en-US" sz="1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sz="1200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scale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(2,3); </a:t>
            </a:r>
          </a:p>
          <a:p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-</a:t>
            </a:r>
            <a:r>
              <a:rPr lang="en-US" sz="1200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ms-transform</a:t>
            </a:r>
            <a:r>
              <a:rPr lang="en-US" sz="1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sz="1200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scale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(2,3); </a:t>
            </a:r>
            <a:r>
              <a:rPr lang="en-US" sz="1200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/* IE 9 */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-</a:t>
            </a:r>
            <a:r>
              <a:rPr lang="en-US" sz="1200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moz-transform</a:t>
            </a:r>
            <a:r>
              <a:rPr lang="en-US" sz="1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sz="1200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scale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(2,3); </a:t>
            </a:r>
            <a:r>
              <a:rPr lang="en-US" sz="1200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/* Firefox */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-</a:t>
            </a:r>
            <a:r>
              <a:rPr lang="en-US" sz="1200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webkit-transform</a:t>
            </a:r>
            <a:r>
              <a:rPr lang="en-US" sz="1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sz="1200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scale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(2,3); </a:t>
            </a:r>
            <a:r>
              <a:rPr lang="en-US" sz="1200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/* Safari and Chrome */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-</a:t>
            </a:r>
            <a:r>
              <a:rPr lang="en-US" sz="1200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o-transform</a:t>
            </a:r>
            <a:r>
              <a:rPr lang="en-US" sz="1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sz="1200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scale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(2,3); </a:t>
            </a:r>
            <a:r>
              <a:rPr lang="en-US" sz="1200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/* Opera */</a:t>
            </a:r>
          </a:p>
          <a:p>
            <a:r>
              <a:rPr lang="en-US" sz="1200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}</a:t>
            </a:r>
          </a:p>
          <a:p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&lt;/style&gt;</a:t>
            </a:r>
          </a:p>
          <a:p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&lt;body&gt;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&lt;div </a:t>
            </a:r>
            <a:r>
              <a:rPr lang="en-US" sz="12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=“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div-2d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ข้อความของฉัน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&lt;/div &gt;</a:t>
            </a:r>
          </a:p>
          <a:p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&lt;div </a:t>
            </a:r>
            <a:r>
              <a:rPr lang="en-US" sz="12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=“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div-2d div-2d2-1”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ข้อความของฉัน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&lt;/div&gt;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&lt;/body&gt;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CB9308-CD47-4BB7-99A4-E876B4D18C0F}"/>
              </a:ext>
            </a:extLst>
          </p:cNvPr>
          <p:cNvSpPr/>
          <p:nvPr/>
        </p:nvSpPr>
        <p:spPr>
          <a:xfrm>
            <a:off x="1569309" y="4860237"/>
            <a:ext cx="71226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transform:scale</a:t>
            </a:r>
            <a:r>
              <a:rPr lang="en-US" sz="1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(2,3);</a:t>
            </a:r>
            <a:r>
              <a:rPr lang="en-US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คือคำสั่งปรับขนาดวัตถุ โดยปรับ กว้างขึ้น 2 เท่า และ ยาวขึ้น 3 เท่า</a:t>
            </a:r>
            <a:endParaRPr lang="en-US" sz="1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5CE78-A3B7-45DF-9087-D60AD5679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13" y="1716851"/>
            <a:ext cx="2060593" cy="243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722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AA48-BF3C-4AEB-B419-0C0AE3D34D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 smtClean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47</a:t>
            </a:fld>
            <a:endParaRPr kumimoji="0" lang="en" sz="1300" b="0" i="0" u="none" strike="noStrike" kern="0" cap="none" spc="0" normalizeH="0" baseline="0" noProof="0" dirty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07925F-4E68-4380-8617-B7F5A72BB97E}"/>
              </a:ext>
            </a:extLst>
          </p:cNvPr>
          <p:cNvSpPr/>
          <p:nvPr/>
        </p:nvSpPr>
        <p:spPr>
          <a:xfrm>
            <a:off x="2117543" y="110691"/>
            <a:ext cx="693981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3.การย้ายตำแหน่งของวัตถุ</a:t>
            </a:r>
            <a:b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20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transform:translate</a:t>
            </a:r>
            <a:r>
              <a:rPr lang="en-US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x,y</a:t>
            </a:r>
            <a:r>
              <a:rPr lang="en-US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);</a:t>
            </a: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   x 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คือ ตัวเลขในแนวนอน เป็นการปรับตั้งแหน</a:t>
            </a:r>
            <a:r>
              <a:rPr lang="th-TH" sz="2000" dirty="0" err="1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่ง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ให้ย้ายไปซ้ายหรือขวาตามแนวนอน   และ </a:t>
            </a: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y 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คือตัวเลขในแนวตั้ง เป็นการปรับตำแหน่งให้ย้ายขึ้นบนหรือลงข้างล่าง ตามแนวตั้ง</a:t>
            </a:r>
            <a:endParaRPr 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C4B585-FC6C-4DFB-98CA-8FAF2F8D9B68}"/>
              </a:ext>
            </a:extLst>
          </p:cNvPr>
          <p:cNvSpPr/>
          <p:nvPr/>
        </p:nvSpPr>
        <p:spPr>
          <a:xfrm>
            <a:off x="721895" y="1173182"/>
            <a:ext cx="53275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&lt;style&gt;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.div-2d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{</a:t>
            </a:r>
          </a:p>
          <a:p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width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:100px; </a:t>
            </a:r>
          </a:p>
          <a:p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height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:75px; </a:t>
            </a:r>
          </a:p>
          <a:p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</a:t>
            </a:r>
            <a:r>
              <a:rPr lang="en-US" sz="1200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background-color</a:t>
            </a:r>
            <a:r>
              <a:rPr lang="en-US" sz="1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:pink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; </a:t>
            </a:r>
          </a:p>
          <a:p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border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:1px solid black;</a:t>
            </a:r>
          </a:p>
          <a:p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} </a:t>
            </a:r>
          </a:p>
          <a:p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.div-2d3-1 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{</a:t>
            </a:r>
          </a:p>
          <a:p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</a:t>
            </a:r>
            <a:r>
              <a:rPr lang="en-US" sz="1200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transform</a:t>
            </a:r>
            <a:r>
              <a:rPr lang="en-US" sz="1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sz="1200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translate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(200px,50px);</a:t>
            </a:r>
          </a:p>
          <a:p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</a:t>
            </a:r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sz="1200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ms-transform</a:t>
            </a:r>
            <a:r>
              <a:rPr lang="en-US" sz="1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sz="1200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translate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(200px,50px); </a:t>
            </a:r>
            <a:r>
              <a:rPr lang="en-US" sz="1200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/* IE 9 */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-</a:t>
            </a:r>
            <a:r>
              <a:rPr lang="en-US" sz="1200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moz-transform</a:t>
            </a:r>
            <a:r>
              <a:rPr lang="en-US" sz="1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sz="1200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translate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(200px,50px); </a:t>
            </a:r>
            <a:r>
              <a:rPr lang="en-US" sz="1200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/* Firefox */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-</a:t>
            </a:r>
            <a:r>
              <a:rPr lang="en-US" sz="1200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webkit-transform</a:t>
            </a:r>
            <a:r>
              <a:rPr lang="en-US" sz="1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sz="1200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translate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(200px,50px); </a:t>
            </a:r>
            <a:r>
              <a:rPr lang="en-US" sz="1200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/* Safari and Chrome */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-</a:t>
            </a:r>
            <a:r>
              <a:rPr lang="en-US" sz="1200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o-transform</a:t>
            </a:r>
            <a:r>
              <a:rPr lang="en-US" sz="1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sz="1200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translate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(200px,50px); </a:t>
            </a:r>
            <a:r>
              <a:rPr lang="en-US" sz="1200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/* Opera */</a:t>
            </a:r>
          </a:p>
          <a:p>
            <a:r>
              <a:rPr lang="en-US" sz="1200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}</a:t>
            </a:r>
          </a:p>
          <a:p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&lt;/style&gt;</a:t>
            </a:r>
          </a:p>
          <a:p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&lt;body&gt;</a:t>
            </a:r>
          </a:p>
          <a:p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&lt;div </a:t>
            </a:r>
            <a:r>
              <a:rPr lang="en-US" sz="12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style="border:1px solid black;width:305px; height:205px; "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endParaRPr lang="en-US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&lt;div </a:t>
            </a:r>
            <a:r>
              <a:rPr lang="en-US" sz="12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=“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div-2d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ข้อความของฉัน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&lt;/div &gt;</a:t>
            </a:r>
          </a:p>
          <a:p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&lt;div </a:t>
            </a:r>
            <a:r>
              <a:rPr lang="en-US" sz="12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=“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div-2d div-2d3-1”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ข้อความของฉัน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&lt;/div&gt;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&lt;/div&gt;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&lt;/body&gt;</a:t>
            </a:r>
            <a:endParaRPr lang="en-US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69C3D5-A7CD-40E3-9A36-3B56E6705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863" y="2035926"/>
            <a:ext cx="1828959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89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A51C43D-8907-4B0D-8037-C2047F3894CD}"/>
              </a:ext>
            </a:extLst>
          </p:cNvPr>
          <p:cNvSpPr/>
          <p:nvPr/>
        </p:nvSpPr>
        <p:spPr>
          <a:xfrm>
            <a:off x="1573730" y="1183225"/>
            <a:ext cx="633823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คำอธิบาย</a:t>
            </a:r>
            <a:b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18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  การใช้คำสั่ง </a:t>
            </a:r>
            <a:r>
              <a:rPr lang="en-US" sz="18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transform:translate</a:t>
            </a:r>
            <a:r>
              <a:rPr lang="en-US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x,y</a:t>
            </a:r>
            <a:r>
              <a:rPr lang="en-US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);</a:t>
            </a:r>
            <a:r>
              <a:rPr lang="en-US" sz="18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sz="18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ตามตัวอย่างด้านบนนี้ทำให้ได้วัตถุเพิ่มอีกรูป</a:t>
            </a:r>
            <a:r>
              <a:rPr lang="th-TH" sz="1800" dirty="0" err="1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ซึ่่งเ</a:t>
            </a:r>
            <a:r>
              <a:rPr lang="th-TH" sz="18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ราสามารถกำหนดตำแหน่งของวัตถุนั้นได้ เช่น</a:t>
            </a:r>
            <a:r>
              <a:rPr lang="en-US" sz="18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transform:translate</a:t>
            </a:r>
            <a:r>
              <a:rPr lang="en-US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(200px,50px);</a:t>
            </a:r>
            <a:r>
              <a:rPr lang="en-US" sz="18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sz="18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คือปรับให้วัตถุไปด้านขวา 200</a:t>
            </a:r>
            <a:r>
              <a:rPr lang="en-US" sz="18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px </a:t>
            </a:r>
            <a:r>
              <a:rPr lang="th-TH" sz="18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 ปรับให้วัตถุลงมาด้านล่างอีก 50</a:t>
            </a:r>
            <a:r>
              <a:rPr lang="en-US" sz="18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px  </a:t>
            </a:r>
            <a:r>
              <a:rPr lang="th-TH" sz="18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ทั้งการใส่ค่าตัวเลขลงไปนี้ หากใส่เป็นลบ เช่น </a:t>
            </a:r>
            <a:r>
              <a:rPr lang="en-US" sz="18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transform:translate</a:t>
            </a:r>
            <a:r>
              <a:rPr lang="en-US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(-200px,-50px);</a:t>
            </a:r>
            <a:r>
              <a:rPr lang="en-US" sz="18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sz="18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คือปรับให้วัตถุไปด้านซ้าย 200</a:t>
            </a:r>
            <a:r>
              <a:rPr lang="en-US" sz="18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px </a:t>
            </a:r>
            <a:r>
              <a:rPr lang="th-TH" sz="18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 ปรับให้วัตถุขึ้นไปด้านบนอีก 50</a:t>
            </a:r>
            <a:r>
              <a:rPr lang="en-US" sz="18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px </a:t>
            </a:r>
            <a:endParaRPr lang="en-US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B759831-5276-401D-9122-9BA98CD18D7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 smtClean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48</a:t>
            </a:fld>
            <a:endParaRPr kumimoji="0" lang="en" sz="1300" b="0" i="0" u="none" strike="noStrike" kern="0" cap="none" spc="0" normalizeH="0" baseline="0" noProof="0" dirty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313912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8F4E44-5E6A-4569-9AF0-4424CF2BCB0E}"/>
              </a:ext>
            </a:extLst>
          </p:cNvPr>
          <p:cNvSpPr/>
          <p:nvPr/>
        </p:nvSpPr>
        <p:spPr>
          <a:xfrm>
            <a:off x="2146432" y="146482"/>
            <a:ext cx="687725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4.การพลิกวัตถุ</a:t>
            </a:r>
            <a:b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   </a:t>
            </a:r>
            <a:r>
              <a:rPr lang="en-US" sz="20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transform:skew</a:t>
            </a:r>
            <a:r>
              <a:rPr lang="en-US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x,y</a:t>
            </a:r>
            <a:r>
              <a:rPr lang="en-US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);</a:t>
            </a: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 x 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คือ ตัวเลขในแนวนอน เป็นการพลิกวัตถุไปซ้ายหรือขวาตามแนวนอน   และ </a:t>
            </a: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y 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คือตัวเลขในแนวตั้ง เป็นการพลิกวัตถุขึ้นบนหรือลงข้างล่าง ตามแนวตั้ง</a:t>
            </a:r>
            <a:endParaRPr 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734F45-88E6-47CB-85BD-14336A7E54C6}"/>
              </a:ext>
            </a:extLst>
          </p:cNvPr>
          <p:cNvSpPr/>
          <p:nvPr/>
        </p:nvSpPr>
        <p:spPr>
          <a:xfrm>
            <a:off x="197319" y="997294"/>
            <a:ext cx="511101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&lt;style&gt;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.div-2d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{</a:t>
            </a:r>
          </a:p>
          <a:p>
            <a:r>
              <a:rPr lang="en-US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width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:100px; </a:t>
            </a:r>
          </a:p>
          <a:p>
            <a:r>
              <a:rPr lang="en-US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height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:75px; </a:t>
            </a:r>
          </a:p>
          <a:p>
            <a:r>
              <a:rPr lang="en-US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</a:t>
            </a:r>
            <a:r>
              <a:rPr lang="en-US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background-color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:pink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; </a:t>
            </a:r>
          </a:p>
          <a:p>
            <a:r>
              <a:rPr lang="en-US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border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:1px solid black;</a:t>
            </a:r>
          </a:p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} </a:t>
            </a:r>
          </a:p>
          <a:p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.div-2d3-1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{</a:t>
            </a:r>
          </a:p>
          <a:p>
            <a:r>
              <a:rPr lang="en-US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   </a:t>
            </a:r>
            <a:r>
              <a:rPr lang="en-US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transform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skew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(30deg,20deg); </a:t>
            </a:r>
          </a:p>
          <a:p>
            <a:r>
              <a:rPr lang="en-US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   -</a:t>
            </a:r>
            <a:r>
              <a:rPr lang="en-US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ms-transform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skew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(30deg,20deg); </a:t>
            </a:r>
            <a:r>
              <a:rPr lang="en-US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/* IE 9 */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r>
              <a:rPr lang="en-US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   -</a:t>
            </a:r>
            <a:r>
              <a:rPr lang="en-US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moz-transform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skew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(20deg,10deg); </a:t>
            </a:r>
            <a:r>
              <a:rPr lang="en-US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/* Firefox */</a:t>
            </a:r>
          </a:p>
          <a:p>
            <a:r>
              <a:rPr lang="en-US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 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webkit-transform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skew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(30deg,20deg); </a:t>
            </a:r>
            <a:r>
              <a:rPr lang="en-US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/* Safari and Chrome */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r>
              <a:rPr lang="en-US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   -</a:t>
            </a:r>
            <a:r>
              <a:rPr lang="en-US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o-transform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skew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(30deg,20deg); </a:t>
            </a:r>
            <a:r>
              <a:rPr lang="en-US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/* Opera */</a:t>
            </a:r>
          </a:p>
          <a:p>
            <a:r>
              <a:rPr lang="en-US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 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}</a:t>
            </a:r>
          </a:p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&lt;/style&gt;</a:t>
            </a:r>
          </a:p>
          <a:p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&lt;body&gt;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&lt;div </a:t>
            </a:r>
            <a:r>
              <a:rPr lang="en-US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=“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div-2d”</a:t>
            </a:r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ข้อความของฉัน</a:t>
            </a:r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&lt;/div&gt;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&lt;div </a:t>
            </a:r>
            <a:r>
              <a:rPr lang="en-US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=“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div-2d div-2d4-1” </a:t>
            </a:r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ข้อความของฉัน</a:t>
            </a:r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&lt;/div&gt;</a:t>
            </a:r>
          </a:p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&lt;/body&gt;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7BAD27-7ABC-42F0-9220-16B92DF37547}"/>
              </a:ext>
            </a:extLst>
          </p:cNvPr>
          <p:cNvSpPr/>
          <p:nvPr/>
        </p:nvSpPr>
        <p:spPr>
          <a:xfrm>
            <a:off x="5885847" y="1463458"/>
            <a:ext cx="309452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8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คำอธิบาย</a:t>
            </a:r>
            <a:b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  การใส่ค่าตัวเลขในตำแหน่ง (</a:t>
            </a:r>
            <a:r>
              <a:rPr lang="en-US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x ,y) </a:t>
            </a:r>
            <a:r>
              <a:rPr lang="th-TH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ในคำสั่ง  </a:t>
            </a:r>
            <a:r>
              <a:rPr lang="en-US" sz="16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transform:skew</a:t>
            </a:r>
            <a:r>
              <a:rPr lang="en-US" sz="1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x,y</a:t>
            </a:r>
            <a:r>
              <a:rPr lang="en-US" sz="1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);  </a:t>
            </a:r>
            <a:r>
              <a:rPr lang="en-US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นี้หากใส่ค่าตัวเลขในตำแหน่ง </a:t>
            </a:r>
            <a:r>
              <a:rPr lang="en-US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x </a:t>
            </a:r>
            <a:r>
              <a:rPr lang="th-TH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เป็นบวกวัตถุจะพลิกไปด้านซ้าย และถ้าใส่ค่าตัวเลขเป็นลบวัตถุจะพลิกไปด้านขวา  ส่วนการใส่ค่าตัวเลขในตำแหน่ง </a:t>
            </a:r>
            <a:r>
              <a:rPr lang="en-US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y </a:t>
            </a:r>
            <a:r>
              <a:rPr lang="th-TH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ถ้าใส่เป็นบวกวัตถุจพลิกลงข้างล่าง แต่ถ้าใส่เป็นลบวัตถุจะพลิกขึ้นข้างบน</a:t>
            </a:r>
            <a:endParaRPr lang="en-US" sz="1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799AB93-F234-4F61-96F9-2A172FDA007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 smtClean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49</a:t>
            </a:fld>
            <a:endParaRPr kumimoji="0" lang="en" sz="1300" b="0" i="0" u="none" strike="noStrike" kern="0" cap="none" spc="0" normalizeH="0" baseline="0" noProof="0" dirty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65CF38-A78E-4611-8F2F-987CEF4B9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524" y="1414332"/>
            <a:ext cx="1575192" cy="167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7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FADB29-334C-4021-B0EB-4CEE3F4DAC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AC5157DE-9786-4378-A72E-F9AD19C16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572797"/>
              </p:ext>
            </p:extLst>
          </p:nvPr>
        </p:nvGraphicFramePr>
        <p:xfrm>
          <a:off x="879691" y="991099"/>
          <a:ext cx="7373972" cy="356165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60580">
                  <a:extLst>
                    <a:ext uri="{9D8B030D-6E8A-4147-A177-3AD203B41FA5}">
                      <a16:colId xmlns:a16="http://schemas.microsoft.com/office/drawing/2014/main" val="2084461704"/>
                    </a:ext>
                  </a:extLst>
                </a:gridCol>
                <a:gridCol w="1989378">
                  <a:extLst>
                    <a:ext uri="{9D8B030D-6E8A-4147-A177-3AD203B41FA5}">
                      <a16:colId xmlns:a16="http://schemas.microsoft.com/office/drawing/2014/main" val="4264773766"/>
                    </a:ext>
                  </a:extLst>
                </a:gridCol>
                <a:gridCol w="4124014">
                  <a:extLst>
                    <a:ext uri="{9D8B030D-6E8A-4147-A177-3AD203B41FA5}">
                      <a16:colId xmlns:a16="http://schemas.microsoft.com/office/drawing/2014/main" val="2469689295"/>
                    </a:ext>
                  </a:extLst>
                </a:gridCol>
              </a:tblGrid>
              <a:tr h="39774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ตัวอย่างการใช้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รายละเอียด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72886"/>
                  </a:ext>
                </a:extLst>
              </a:tr>
              <a:tr h="39774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2"/>
                        </a:rPr>
                        <a:t>element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2"/>
                        </a:rPr>
                        <a:t> </a:t>
                      </a:r>
                      <a:r>
                        <a:rPr lang="en-US" sz="1600" i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2"/>
                        </a:rPr>
                        <a:t>element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div 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p&gt;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ทั้งหมดภายในองค์ประกอบ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div&gt;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88349"/>
                  </a:ext>
                </a:extLst>
              </a:tr>
              <a:tr h="39774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3"/>
                        </a:rPr>
                        <a:t>element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3"/>
                        </a:rPr>
                        <a:t>&gt;</a:t>
                      </a:r>
                      <a:r>
                        <a:rPr lang="en-US" sz="1600" i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3"/>
                        </a:rPr>
                        <a:t>element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div &gt; 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p&gt;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ทั้งหมดที่ผู้ปกครองเป็นองค์ประกอบ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div&gt;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386622"/>
                  </a:ext>
                </a:extLst>
              </a:tr>
              <a:tr h="39774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4"/>
                        </a:rPr>
                        <a:t>element</a:t>
                      </a:r>
                      <a:r>
                        <a:rPr lang="en-US" sz="16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4"/>
                        </a:rPr>
                        <a:t>+</a:t>
                      </a:r>
                      <a:r>
                        <a:rPr lang="en-US" sz="1600" i="1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4"/>
                        </a:rPr>
                        <a:t>element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div + 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p&gt;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ทั้งหมดที่วางไว้หลังองค์ประกอบ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div&gt;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1036"/>
                  </a:ext>
                </a:extLst>
              </a:tr>
              <a:tr h="39774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5"/>
                        </a:rPr>
                        <a:t>element1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5"/>
                        </a:rPr>
                        <a:t>~</a:t>
                      </a:r>
                      <a:r>
                        <a:rPr lang="en-US" sz="1600" i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5"/>
                        </a:rPr>
                        <a:t>element2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 ~ ul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เลือกทุกองค์ประกอบ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ul&gt;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ที่นำหน้าด้วยองค์ประกอบ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507343"/>
                  </a:ext>
                </a:extLst>
              </a:tr>
              <a:tr h="39774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6"/>
                        </a:rPr>
                        <a:t>[</a:t>
                      </a:r>
                      <a:r>
                        <a:rPr lang="en-US" sz="1600" i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6"/>
                        </a:rPr>
                        <a:t>attribute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6"/>
                        </a:rPr>
                        <a:t>]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[target]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เลือกองค์ประกอบทั้งหมดที่มีแอ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ตทริ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บิว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ต์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347865"/>
                  </a:ext>
                </a:extLst>
              </a:tr>
              <a:tr h="37966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7"/>
                        </a:rPr>
                        <a:t>[</a:t>
                      </a:r>
                      <a:r>
                        <a:rPr lang="en-US" sz="1600" i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7"/>
                        </a:rPr>
                        <a:t>attribute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7"/>
                        </a:rPr>
                        <a:t>=</a:t>
                      </a:r>
                      <a:r>
                        <a:rPr lang="en-US" sz="1600" i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7"/>
                        </a:rPr>
                        <a:t>value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7"/>
                        </a:rPr>
                        <a:t>]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[target=_blank]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เลือกองค์ประกอบทั้งหมดที่มี 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target = "_blank"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53117653"/>
                  </a:ext>
                </a:extLst>
              </a:tr>
              <a:tr h="39774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8"/>
                        </a:rPr>
                        <a:t>[</a:t>
                      </a:r>
                      <a:r>
                        <a:rPr lang="en-US" sz="1600" i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8"/>
                        </a:rPr>
                        <a:t>attribute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8"/>
                        </a:rPr>
                        <a:t>~=</a:t>
                      </a:r>
                      <a:r>
                        <a:rPr lang="en-US" sz="1600" i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8"/>
                        </a:rPr>
                        <a:t>value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8"/>
                        </a:rPr>
                        <a:t>]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[title~=flower]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เลือกองค์ประกอบทั้งหมดที่มีแอ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ตทริ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บิว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ต์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title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ที่มีคำว่า "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flower"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350988"/>
                  </a:ext>
                </a:extLst>
              </a:tr>
              <a:tr h="39774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9"/>
                        </a:rPr>
                        <a:t>[</a:t>
                      </a:r>
                      <a:r>
                        <a:rPr lang="en-US" sz="1600" i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9"/>
                        </a:rPr>
                        <a:t>attribute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9"/>
                        </a:rPr>
                        <a:t>|=</a:t>
                      </a:r>
                      <a:r>
                        <a:rPr lang="en-US" sz="1600" i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9"/>
                        </a:rPr>
                        <a:t>value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9"/>
                        </a:rPr>
                        <a:t>]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[</a:t>
                      </a:r>
                      <a:r>
                        <a:rPr lang="en-US" sz="16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lang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|=</a:t>
                      </a:r>
                      <a:r>
                        <a:rPr lang="en-US" sz="16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en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]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เลือกองค์ประกอบทั้งหมดที่มีค่าแอ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ตทริ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บิว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ต์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lang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เริ่มต้นด้วย "</a:t>
                      </a:r>
                      <a:r>
                        <a:rPr lang="en-US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en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007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497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B2EDAF-A0A4-4B41-A977-0F3E44B6BF27}"/>
              </a:ext>
            </a:extLst>
          </p:cNvPr>
          <p:cNvSpPr/>
          <p:nvPr/>
        </p:nvSpPr>
        <p:spPr>
          <a:xfrm>
            <a:off x="2184935" y="184982"/>
            <a:ext cx="672324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5.การปรับเปลี่ยนรูปแบบ </a:t>
            </a:r>
            <a:r>
              <a:rPr lang="en-US" sz="2800" b="1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Matrix transform</a:t>
            </a:r>
            <a:b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matrix : transform: matrix(a, c, d, b, </a:t>
            </a:r>
            <a:r>
              <a:rPr lang="en-US" sz="20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tx</a:t>
            </a:r>
            <a:r>
              <a:rPr lang="en-US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, ty);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ในคำสั่งนี้จะมีค่าตัวเลขให้กรอกทั้งหมดหกตัว ซึ่งทำให้รูปมีการเปลี่ยนแปลงแตกต่างกัน ตามตัวอย่างดังนี้</a:t>
            </a:r>
            <a:endParaRPr 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10122B-229B-4169-BB29-80D7FC138C4D}"/>
              </a:ext>
            </a:extLst>
          </p:cNvPr>
          <p:cNvSpPr/>
          <p:nvPr/>
        </p:nvSpPr>
        <p:spPr>
          <a:xfrm>
            <a:off x="587140" y="1200979"/>
            <a:ext cx="512545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&lt;style&gt;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.div-matrix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{</a:t>
            </a:r>
          </a:p>
          <a:p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width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:100px; </a:t>
            </a:r>
          </a:p>
          <a:p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height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:75px; </a:t>
            </a:r>
          </a:p>
          <a:p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</a:t>
            </a:r>
            <a:r>
              <a:rPr lang="en-US" sz="1200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background-color</a:t>
            </a:r>
            <a:r>
              <a:rPr lang="en-US" sz="1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:pink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; </a:t>
            </a:r>
          </a:p>
          <a:p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border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:1px solid black; </a:t>
            </a:r>
          </a:p>
          <a:p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margin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: auto </a:t>
            </a:r>
            <a:r>
              <a:rPr lang="en-US" sz="1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auto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;</a:t>
            </a:r>
          </a:p>
          <a:p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  } </a:t>
            </a:r>
          </a:p>
          <a:p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.div-matrix-2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{</a:t>
            </a:r>
          </a:p>
          <a:p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 </a:t>
            </a:r>
            <a:r>
              <a:rPr lang="en-US" sz="1200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transform</a:t>
            </a:r>
            <a:r>
              <a:rPr lang="en-US" sz="1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sz="1200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matrix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(1,0,0,1,0,0); </a:t>
            </a:r>
          </a:p>
          <a:p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 -</a:t>
            </a:r>
            <a:r>
              <a:rPr lang="en-US" sz="1200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ms-transform</a:t>
            </a:r>
            <a:r>
              <a:rPr lang="en-US" sz="1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sz="1200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matrix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(1,0,0,1,0,0); </a:t>
            </a:r>
            <a:r>
              <a:rPr lang="en-US" sz="1200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/* IE 9 */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 -</a:t>
            </a:r>
            <a:r>
              <a:rPr lang="en-US" sz="1200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moz-transform</a:t>
            </a:r>
            <a:r>
              <a:rPr lang="en-US" sz="1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sz="1200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matrix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(1,0,0,1,0,0);</a:t>
            </a:r>
            <a:r>
              <a:rPr lang="en-US" sz="1200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/* Firefox */</a:t>
            </a:r>
          </a:p>
          <a:p>
            <a:r>
              <a:rPr lang="en-US" sz="1200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sz="1200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webkit-transform</a:t>
            </a:r>
            <a:r>
              <a:rPr lang="en-US" sz="1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sz="1200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matrix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(1,0,0,1,0,0); </a:t>
            </a:r>
            <a:r>
              <a:rPr lang="en-US" sz="1200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/* Safari and Chrome */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 -</a:t>
            </a:r>
            <a:r>
              <a:rPr lang="en-US" sz="1200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o-transform</a:t>
            </a:r>
            <a:r>
              <a:rPr lang="en-US" sz="1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sz="1200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matrix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(1,0,0,1,0,0); </a:t>
            </a:r>
            <a:r>
              <a:rPr lang="en-US" sz="1200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/* Opera */</a:t>
            </a:r>
          </a:p>
          <a:p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  } </a:t>
            </a:r>
          </a:p>
          <a:p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&lt;/style&gt;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en-US" sz="1200" dirty="0">
              <a:solidFill>
                <a:srgbClr val="0000FF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&lt;body&gt;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&lt;div </a:t>
            </a:r>
            <a:r>
              <a:rPr lang="en-US" sz="12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"div-matrix"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ข้อความของฉัน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&lt;/div&gt;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&lt;div </a:t>
            </a:r>
            <a:r>
              <a:rPr lang="en-US" sz="12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"div-matrix div-matrix2 "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ข้อความของฉัน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&lt;/div&gt;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&lt;/body&gt;</a:t>
            </a:r>
            <a:endParaRPr lang="en-US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E3C5D03-72B7-41D9-BC74-89F44BDE906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 smtClean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50</a:t>
            </a:fld>
            <a:endParaRPr kumimoji="0" lang="en" sz="1300" b="0" i="0" u="none" strike="noStrike" kern="0" cap="none" spc="0" normalizeH="0" baseline="0" noProof="0" dirty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BE31C7-0E2E-4F89-95A6-9347D3147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207" y="1410382"/>
            <a:ext cx="1586664" cy="212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548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34ECD-C480-471E-A718-6560D608E3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51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0C8F73-064B-429E-977B-3D2C376A1FBC}"/>
              </a:ext>
            </a:extLst>
          </p:cNvPr>
          <p:cNvSpPr/>
          <p:nvPr/>
        </p:nvSpPr>
        <p:spPr>
          <a:xfrm>
            <a:off x="2411128" y="8571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18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คำอธิบาย</a:t>
            </a:r>
            <a:b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18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  จากการใส่ค่าตัวเลข </a:t>
            </a:r>
            <a:r>
              <a:rPr lang="th-TH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transform:matrix</a:t>
            </a:r>
            <a:r>
              <a:rPr lang="en-US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(1,0,0,1,0,0);</a:t>
            </a:r>
            <a:endParaRPr lang="en-US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58C88E-5F60-4598-9BDB-4912BFE9292D}"/>
              </a:ext>
            </a:extLst>
          </p:cNvPr>
          <p:cNvSpPr/>
          <p:nvPr/>
        </p:nvSpPr>
        <p:spPr>
          <a:xfrm>
            <a:off x="2411128" y="1593508"/>
            <a:ext cx="63382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ค่าตัวเลขตัวเเรก เป็นการพลิกรูปหน้าไปเป็นหลัง โดยพลิกจากซ้ายเป็นขวา</a:t>
            </a:r>
            <a:endParaRPr lang="en-US" sz="1600" dirty="0">
              <a:solidFill>
                <a:srgbClr val="444444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lang="th-TH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ค่าตัวเลขตัวที่สอง เป็นการปรับรูปให้เฉียง ตามแนวตั้ง</a:t>
            </a:r>
            <a:endParaRPr lang="en-US" sz="1600" dirty="0">
              <a:solidFill>
                <a:srgbClr val="444444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lang="th-TH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ค่าตัวเลขตัวที่สาม เป็นการปรับรูปให้เฉียง ตามแนวนอน</a:t>
            </a:r>
            <a:endParaRPr lang="en-US" sz="1600" dirty="0">
              <a:solidFill>
                <a:srgbClr val="444444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ค่าตัวเลขตัวที่สี่ เป็นการพลิกจากบนเป็นด้านล่าง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ค่าตัวเลขตัวที่ห้า เป็นการเลื่อนรูปภาพไปด้าน</a:t>
            </a:r>
            <a:r>
              <a:rPr lang="th-TH" sz="1600" dirty="0" err="1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ซ๊าย</a:t>
            </a:r>
            <a:r>
              <a:rPr lang="th-TH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-ขวา</a:t>
            </a:r>
            <a:endParaRPr lang="en-US" sz="1600" dirty="0">
              <a:solidFill>
                <a:srgbClr val="444444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endParaRPr lang="en-US" sz="1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326379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8EDB4-5633-41C9-9DB8-CCE94A166745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 smtClean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52</a:t>
            </a:fld>
            <a:endParaRPr kumimoji="0" lang="en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A92B9-2411-47F6-8308-21260CB1E0EB}"/>
              </a:ext>
            </a:extLst>
          </p:cNvPr>
          <p:cNvSpPr/>
          <p:nvPr/>
        </p:nvSpPr>
        <p:spPr>
          <a:xfrm>
            <a:off x="1097280" y="169458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tabLst/>
              <a:defRPr/>
            </a:pPr>
            <a:r>
              <a:rPr lang="en-US" sz="7200" dirty="0">
                <a:solidFill>
                  <a:srgbClr val="FFFFFF"/>
                </a:solidFill>
                <a:latin typeface="Oswald"/>
                <a:sym typeface="Oswald"/>
              </a:rPr>
              <a:t>6</a:t>
            </a: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cs typeface="Arial"/>
                <a:sym typeface="Oswald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cs typeface="Arial"/>
                <a:sym typeface="Oswald"/>
              </a:rPr>
              <a:t>CSS3  3D Transforms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04802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A5DE-9630-4229-A874-82451927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209" y="364208"/>
            <a:ext cx="5760300" cy="545452"/>
          </a:xfrm>
        </p:spPr>
        <p:txBody>
          <a:bodyPr/>
          <a:lstStyle/>
          <a:p>
            <a:r>
              <a:rPr lang="en-US" sz="2000" dirty="0"/>
              <a:t>CSS3 3D Transforms </a:t>
            </a:r>
            <a:r>
              <a:rPr lang="th-TH" sz="2000" dirty="0"/>
              <a:t>คือการสร้างรูป 3 มิติ ใน </a:t>
            </a:r>
            <a:r>
              <a:rPr lang="en-US" sz="2000" dirty="0"/>
              <a:t>CSS3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AA48-BF3C-4AEB-B419-0C0AE3D34D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 smtClean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53</a:t>
            </a:fld>
            <a:endParaRPr kumimoji="0" lang="en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01556C-6C74-4DCA-A3A0-3C0BE4599B44}"/>
              </a:ext>
            </a:extLst>
          </p:cNvPr>
          <p:cNvSpPr/>
          <p:nvPr/>
        </p:nvSpPr>
        <p:spPr>
          <a:xfrm>
            <a:off x="316253" y="1059291"/>
            <a:ext cx="86964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1.rotateX() 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คือการหมุนตามแนวแกน </a:t>
            </a: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x   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โดยใช้คำสั่ง </a:t>
            </a:r>
            <a:r>
              <a:rPr lang="en-US" sz="20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transform:rotateX</a:t>
            </a: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ใส่ตัวเลขแทนค่ามุมต้องการหมุน);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6E87C0-9B0B-417E-99FB-D15424D74315}"/>
              </a:ext>
            </a:extLst>
          </p:cNvPr>
          <p:cNvSpPr/>
          <p:nvPr/>
        </p:nvSpPr>
        <p:spPr>
          <a:xfrm>
            <a:off x="414183" y="1424366"/>
            <a:ext cx="917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b="1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ตัวอย่างเช่น</a:t>
            </a:r>
            <a:endParaRPr lang="en-US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A60BEF-10F9-4EBB-A92B-F5349F5B794E}"/>
              </a:ext>
            </a:extLst>
          </p:cNvPr>
          <p:cNvSpPr/>
          <p:nvPr/>
        </p:nvSpPr>
        <p:spPr>
          <a:xfrm>
            <a:off x="1429351" y="1459401"/>
            <a:ext cx="435061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&lt;head&gt;</a:t>
            </a:r>
            <a:endParaRPr lang="th-TH" sz="1200" dirty="0">
              <a:solidFill>
                <a:srgbClr val="0000FF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&lt;style&gt;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.div-3d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{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</a:t>
            </a:r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width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:100px;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 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height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:75px;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</a:t>
            </a:r>
            <a:r>
              <a:rPr lang="en-US" sz="1200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background-color</a:t>
            </a:r>
            <a:r>
              <a:rPr lang="en-US" sz="1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:pink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;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</a:t>
            </a:r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border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:1px solid black;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 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}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.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div-3d1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{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</a:t>
            </a:r>
            <a:r>
              <a:rPr lang="en-US" sz="1200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transform</a:t>
            </a:r>
            <a:r>
              <a:rPr lang="en-US" sz="1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sz="1200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rotateX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(140deg);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</a:t>
            </a:r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sz="1200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webkit-transform</a:t>
            </a:r>
            <a:r>
              <a:rPr lang="en-US" sz="1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sz="1200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rotateX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(140deg); </a:t>
            </a:r>
            <a:r>
              <a:rPr lang="en-US" sz="1200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/* Safari and Chrome */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</a:t>
            </a:r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sz="1200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moz-transform</a:t>
            </a:r>
            <a:r>
              <a:rPr lang="en-US" sz="1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sz="1200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rotateX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(140deg); </a:t>
            </a:r>
            <a:r>
              <a:rPr lang="en-US" sz="1200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/* Firefox */</a:t>
            </a:r>
            <a:endParaRPr lang="th-TH" sz="1200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}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&lt;/style&gt;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&lt;/head&gt;</a:t>
            </a:r>
            <a:endParaRPr lang="th-TH" sz="1200" dirty="0">
              <a:solidFill>
                <a:srgbClr val="0000FF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&lt;body&gt;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&lt;div&gt;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Hello Nerd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&lt;/div&gt;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&lt;div </a:t>
            </a:r>
            <a:r>
              <a:rPr lang="en-US" sz="12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"div-3d div-3d2"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Hello Nerd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&lt;/div&gt;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&lt;/body&gt;</a:t>
            </a:r>
            <a:endParaRPr lang="en-US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16613-75E5-4CF6-B61A-6FC0BC4B2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126" y="1944303"/>
            <a:ext cx="1253659" cy="159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075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AA48-BF3C-4AEB-B419-0C0AE3D34D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 smtClean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54</a:t>
            </a:fld>
            <a:endParaRPr kumimoji="0" lang="en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7207F2-A83D-4DA3-8DC4-3973D037C353}"/>
              </a:ext>
            </a:extLst>
          </p:cNvPr>
          <p:cNvSpPr/>
          <p:nvPr/>
        </p:nvSpPr>
        <p:spPr>
          <a:xfrm>
            <a:off x="1766221" y="581236"/>
            <a:ext cx="73392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2.rotateY() 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คือการหมุนตามแกน </a:t>
            </a: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y 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ด้วยคำสั่ง</a:t>
            </a:r>
            <a:r>
              <a:rPr lang="th-TH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en-US" sz="20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transform:rotateY</a:t>
            </a:r>
            <a:r>
              <a:rPr lang="en-US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ใส่ตัวเลขแทนค่ามุมที่ต้องการหมุน</a:t>
            </a:r>
            <a:r>
              <a:rPr lang="th-TH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);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endParaRPr 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66FEC3-BCAC-4399-820F-202D16C36E27}"/>
              </a:ext>
            </a:extLst>
          </p:cNvPr>
          <p:cNvSpPr/>
          <p:nvPr/>
        </p:nvSpPr>
        <p:spPr>
          <a:xfrm>
            <a:off x="413887" y="1032885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b="1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</a:t>
            </a:r>
            <a:endParaRPr lang="en-US" sz="1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87223-0F6C-49F4-B8BA-33078FDE37C1}"/>
              </a:ext>
            </a:extLst>
          </p:cNvPr>
          <p:cNvSpPr/>
          <p:nvPr/>
        </p:nvSpPr>
        <p:spPr>
          <a:xfrm>
            <a:off x="1448602" y="1032885"/>
            <a:ext cx="452387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h-TH" sz="1200" dirty="0">
              <a:solidFill>
                <a:srgbClr val="0000FF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&lt;head&gt;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&lt;style&gt;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b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.div-3d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{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</a:t>
            </a:r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width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:100px;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</a:t>
            </a:r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height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:75px;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</a:t>
            </a:r>
            <a:r>
              <a:rPr lang="en-US" sz="1200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background-color</a:t>
            </a:r>
            <a:r>
              <a:rPr lang="en-US" sz="1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:pink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;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</a:t>
            </a:r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border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:1px solid black;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}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.div-3d2 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{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</a:t>
            </a:r>
            <a:r>
              <a:rPr lang="en-US" sz="1200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transform</a:t>
            </a:r>
            <a:r>
              <a:rPr lang="en-US" sz="1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sz="1200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rotateY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(130deg);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sz="1200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webkit-transform</a:t>
            </a:r>
            <a:r>
              <a:rPr lang="en-US" sz="1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sz="1200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rotateY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(130deg); </a:t>
            </a:r>
            <a:r>
              <a:rPr lang="en-US" sz="1200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/* Safari and Chrome */</a:t>
            </a:r>
            <a:endParaRPr lang="th-TH" sz="1200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sz="1200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moz-transform</a:t>
            </a:r>
            <a:r>
              <a:rPr lang="en-US" sz="1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sz="1200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rotateY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(130deg); </a:t>
            </a:r>
            <a:r>
              <a:rPr lang="en-US" sz="1200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/* Firefox */</a:t>
            </a:r>
            <a:endParaRPr lang="th-TH" sz="1200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}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&lt;/style&gt;</a:t>
            </a:r>
            <a:endParaRPr lang="th-TH" sz="1200" dirty="0">
              <a:solidFill>
                <a:srgbClr val="0000FF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&lt;/head&gt;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&lt;body&gt;</a:t>
            </a:r>
            <a:endParaRPr lang="th-TH" sz="1200" dirty="0">
              <a:solidFill>
                <a:srgbClr val="0000FF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&lt;div </a:t>
            </a:r>
            <a:r>
              <a:rPr lang="en-US" sz="12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"div-3d"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ข้อความของฉัน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&lt;/div&gt;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&lt;div </a:t>
            </a:r>
            <a:r>
              <a:rPr lang="en-US" sz="12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"div-3d div-3d2"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ข้อความของฉัน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&lt;/div&gt;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&lt;/body&gt;</a:t>
            </a:r>
            <a:endParaRPr lang="en-US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DA4935-A13C-4CF7-A0B7-ED462CEFC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780" y="1507530"/>
            <a:ext cx="1697355" cy="228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33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AA48-BF3C-4AEB-B419-0C0AE3D34D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 smtClean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55</a:t>
            </a:fld>
            <a:endParaRPr kumimoji="0" lang="en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DEC521-0137-438A-A89F-16E84619E022}"/>
              </a:ext>
            </a:extLst>
          </p:cNvPr>
          <p:cNvSpPr/>
          <p:nvPr/>
        </p:nvSpPr>
        <p:spPr>
          <a:xfrm>
            <a:off x="2208998" y="297291"/>
            <a:ext cx="71756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3.perspective() </a:t>
            </a:r>
            <a:r>
              <a:rPr lang="en-US" sz="2000" dirty="0" err="1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rotateX</a:t>
            </a: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() 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คือการสร้างภาพ </a:t>
            </a: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perspective 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ตามแนวแกน </a:t>
            </a: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x  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ด้วยคำสั่ง</a:t>
            </a:r>
            <a:r>
              <a:rPr lang="th-TH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perspective(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ค่ามุม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perspective</a:t>
            </a:r>
            <a:r>
              <a:rPr lang="en-US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 </a:t>
            </a:r>
            <a:r>
              <a:rPr lang="en-US" sz="20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rotateX</a:t>
            </a:r>
            <a:r>
              <a:rPr lang="en-US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ตัวเลขแทนค่ามุมต้องการหมุน</a:t>
            </a:r>
            <a:r>
              <a:rPr lang="th-TH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);</a:t>
            </a:r>
            <a:endParaRPr 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2E46E6-CDCB-462A-A0B6-06002E3BEC72}"/>
              </a:ext>
            </a:extLst>
          </p:cNvPr>
          <p:cNvSpPr/>
          <p:nvPr/>
        </p:nvSpPr>
        <p:spPr>
          <a:xfrm>
            <a:off x="1328286" y="1067043"/>
            <a:ext cx="453831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&lt;head&gt;</a:t>
            </a:r>
            <a:endParaRPr lang="th-TH" dirty="0">
              <a:solidFill>
                <a:srgbClr val="0000FF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&lt;style&gt;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</a:t>
            </a:r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.div-3d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{</a:t>
            </a:r>
            <a:r>
              <a:rPr lang="en-US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width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:100px; 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</a:t>
            </a:r>
            <a:r>
              <a:rPr lang="en-US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height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:75px; 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</a:t>
            </a:r>
            <a:r>
              <a:rPr lang="en-US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background-color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:pink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; 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</a:t>
            </a:r>
            <a:r>
              <a:rPr lang="en-US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border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:1px solid black;} 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.div-3d3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{</a:t>
            </a:r>
            <a:r>
              <a:rPr lang="en-US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transform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perspective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(100px) </a:t>
            </a:r>
            <a:r>
              <a:rPr lang="en-US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rotateX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(50deg); 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</a:t>
            </a:r>
            <a:r>
              <a:rPr lang="en-US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webkit-transform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perspective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(100px) </a:t>
            </a:r>
            <a:r>
              <a:rPr lang="en-US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rotateX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(50deg); </a:t>
            </a:r>
            <a:r>
              <a:rPr lang="en-US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/* Safari and Chrome */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</a:t>
            </a:r>
            <a:r>
              <a:rPr lang="en-US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moz-transform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perspective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(40px) </a:t>
            </a:r>
            <a:r>
              <a:rPr lang="en-US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rotateX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(50deg); </a:t>
            </a:r>
            <a:r>
              <a:rPr lang="en-US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/* Firefox */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} 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&lt;/style&gt;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&lt;/head&gt;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&lt;body&gt;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&lt;center&gt;</a:t>
            </a:r>
            <a:endParaRPr lang="th-TH" dirty="0">
              <a:solidFill>
                <a:srgbClr val="0000FF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0"/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&lt;div </a:t>
            </a:r>
            <a:r>
              <a:rPr lang="en-US" sz="12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"div-3d"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ข้อความของฉัน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&lt;/div&gt;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0"/>
            <a:r>
              <a:rPr lang="th-TH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&lt;div </a:t>
            </a:r>
            <a:r>
              <a:rPr lang="en-US" sz="12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"div-3d div-3d3"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ข้อความของฉัน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&lt;/div&gt;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pPr lvl="0"/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&lt;/center&gt;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&lt;/body&gt;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5B7AE6-10B2-404E-9455-5C8A15F419C0}"/>
              </a:ext>
            </a:extLst>
          </p:cNvPr>
          <p:cNvSpPr/>
          <p:nvPr/>
        </p:nvSpPr>
        <p:spPr>
          <a:xfrm>
            <a:off x="413887" y="1032885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b="1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</a:t>
            </a:r>
            <a:endParaRPr lang="en-US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4DAA78-CD92-4833-8609-151EADDDE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979" y="1474931"/>
            <a:ext cx="1895926" cy="196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580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AA48-BF3C-4AEB-B419-0C0AE3D34D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 smtClean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56</a:t>
            </a:fld>
            <a:endParaRPr kumimoji="0" lang="en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A0E1C2-F50D-4BEA-9D70-E51ECCD5637B}"/>
              </a:ext>
            </a:extLst>
          </p:cNvPr>
          <p:cNvSpPr/>
          <p:nvPr/>
        </p:nvSpPr>
        <p:spPr>
          <a:xfrm>
            <a:off x="2454444" y="249165"/>
            <a:ext cx="70456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4.perspective() </a:t>
            </a:r>
            <a:r>
              <a:rPr lang="en-US" sz="2000" dirty="0" err="1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rotateY</a:t>
            </a: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() 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คือการสร้างภาพ </a:t>
            </a: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perspective 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ตามแนวแกน </a:t>
            </a: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Y  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ด้วยคำสั่ง</a:t>
            </a:r>
            <a:r>
              <a:rPr lang="th-TH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perspective(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ค่ามุม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perspective</a:t>
            </a:r>
            <a:r>
              <a:rPr lang="en-US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 </a:t>
            </a:r>
            <a:r>
              <a:rPr lang="en-US" sz="20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rotateY</a:t>
            </a:r>
            <a:r>
              <a:rPr lang="en-US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ตัวเลขแทนค่ามุมต้องการหมุน</a:t>
            </a:r>
            <a:r>
              <a:rPr lang="th-TH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);</a:t>
            </a:r>
            <a:endParaRPr 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9A737-60B9-4D8A-AB55-B7DB1B111BA2}"/>
              </a:ext>
            </a:extLst>
          </p:cNvPr>
          <p:cNvSpPr/>
          <p:nvPr/>
        </p:nvSpPr>
        <p:spPr>
          <a:xfrm>
            <a:off x="413887" y="985910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b="1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</a:t>
            </a:r>
            <a:endParaRPr lang="en-US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63D9E5-F4AF-421B-9EF3-378875F0A643}"/>
              </a:ext>
            </a:extLst>
          </p:cNvPr>
          <p:cNvSpPr/>
          <p:nvPr/>
        </p:nvSpPr>
        <p:spPr>
          <a:xfrm>
            <a:off x="1669984" y="1052606"/>
            <a:ext cx="57222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&lt;html&gt;</a:t>
            </a:r>
            <a:endParaRPr lang="th-TH" sz="1200" dirty="0">
              <a:solidFill>
                <a:srgbClr val="0000FF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&lt;head&gt;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&lt;style&gt;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.div-3d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 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{</a:t>
            </a:r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width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:100px;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 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height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:75px;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</a:t>
            </a:r>
            <a:r>
              <a:rPr lang="en-US" sz="1200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background-color</a:t>
            </a:r>
            <a:r>
              <a:rPr lang="en-US" sz="1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:pink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; </a:t>
            </a:r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</a:t>
            </a:r>
          </a:p>
          <a:p>
            <a:r>
              <a:rPr lang="th-TH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</a:t>
            </a:r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border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:1px solid black;}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.div-3d4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  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{</a:t>
            </a:r>
            <a:r>
              <a:rPr lang="en-US" sz="1200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transform</a:t>
            </a:r>
            <a:r>
              <a:rPr lang="en-US" sz="1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sz="1200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perspective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(60px) </a:t>
            </a:r>
            <a:r>
              <a:rPr lang="en-US" sz="1200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rotateY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(50deg);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</a:t>
            </a:r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sz="1200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webkit-transform</a:t>
            </a:r>
            <a:r>
              <a:rPr lang="en-US" sz="1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sz="1200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perspective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(60px) </a:t>
            </a:r>
            <a:r>
              <a:rPr lang="en-US" sz="1200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rotateY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(50deg); </a:t>
            </a:r>
            <a:r>
              <a:rPr lang="en-US" sz="1200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/* Safari and Chrome */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</a:t>
            </a:r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sz="1200" dirty="0" err="1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moz-transform</a:t>
            </a:r>
            <a:r>
              <a:rPr lang="en-US" sz="1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en-US" sz="1200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perspective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(60px) </a:t>
            </a:r>
            <a:r>
              <a:rPr lang="en-US" sz="1200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rotateY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(50deg); </a:t>
            </a:r>
            <a:r>
              <a:rPr lang="en-US" sz="1200" dirty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/* Firefox */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}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&lt;/style&gt;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&lt;/head&gt;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&lt;body&gt;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&lt;center&gt;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0"/>
            <a:r>
              <a:rPr lang="th-TH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&lt;div </a:t>
            </a:r>
            <a:r>
              <a:rPr lang="en-US" sz="12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"div-3d"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ข้อความของฉัน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&lt;/div&gt;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0"/>
            <a:r>
              <a:rPr lang="th-TH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&lt;div </a:t>
            </a:r>
            <a:r>
              <a:rPr lang="en-US" sz="12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"div-3d div-3d4"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ข้อความของฉัน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&lt;/div&gt;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pPr lvl="0"/>
            <a:r>
              <a:rPr lang="th-TH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&lt;/center&gt;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&lt;/body&gt;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1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&lt;/html&gt;</a:t>
            </a:r>
            <a:endParaRPr lang="en-US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3AF36C-FCC1-4CC3-BC03-98BF913CD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105" y="1187628"/>
            <a:ext cx="1885973" cy="239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116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8EDB4-5633-41C9-9DB8-CCE94A166745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 smtClean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57</a:t>
            </a:fld>
            <a:endParaRPr kumimoji="0" lang="en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A92B9-2411-47F6-8308-21260CB1E0EB}"/>
              </a:ext>
            </a:extLst>
          </p:cNvPr>
          <p:cNvSpPr/>
          <p:nvPr/>
        </p:nvSpPr>
        <p:spPr>
          <a:xfrm>
            <a:off x="1097280" y="169458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tabLst/>
              <a:defRPr/>
            </a:pPr>
            <a:r>
              <a:rPr lang="en-US" sz="7200" dirty="0">
                <a:solidFill>
                  <a:srgbClr val="FFFFFF"/>
                </a:solidFill>
                <a:latin typeface="Oswald"/>
                <a:sym typeface="Oswald"/>
              </a:rPr>
              <a:t>7</a:t>
            </a: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cs typeface="Arial"/>
                <a:sym typeface="Oswald"/>
              </a:rPr>
              <a:t>.</a:t>
            </a:r>
          </a:p>
          <a:p>
            <a:pPr lvl="0">
              <a:buClr>
                <a:srgbClr val="FFFFFF"/>
              </a:buClr>
              <a:buSzPts val="3600"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cs typeface="Arial"/>
                <a:sym typeface="Oswald"/>
              </a:rPr>
              <a:t>CSS3  </a:t>
            </a:r>
            <a:r>
              <a:rPr lang="en-US" sz="3600" b="1" dirty="0">
                <a:solidFill>
                  <a:srgbClr val="FFFFFF"/>
                </a:solidFill>
                <a:latin typeface="Oswald"/>
                <a:sym typeface="Oswald"/>
              </a:rPr>
              <a:t>Transitions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23389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AA48-BF3C-4AEB-B419-0C0AE3D34D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 smtClean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58</a:t>
            </a:fld>
            <a:endParaRPr kumimoji="0" lang="en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992546-D9CE-4590-923D-2445928CF60D}"/>
              </a:ext>
            </a:extLst>
          </p:cNvPr>
          <p:cNvSpPr/>
          <p:nvPr/>
        </p:nvSpPr>
        <p:spPr>
          <a:xfrm>
            <a:off x="2228234" y="340605"/>
            <a:ext cx="68772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CSS3 Transition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ในที่นี่คือการใส่เอฟเฟค </a:t>
            </a:r>
            <a:r>
              <a:rPr lang="th-TH" sz="2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ต่างๆ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ให้กับเว็บไซต์  โดย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Flash animations </a:t>
            </a: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หรือ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JavaScript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*</a:t>
            </a:r>
            <a:r>
              <a:rPr lang="th-TH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ไม่สามารถใช้กับ </a:t>
            </a:r>
            <a:r>
              <a:rPr lang="en-US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Internet Explorer </a:t>
            </a:r>
            <a:r>
              <a:rPr lang="th-TH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ได้</a:t>
            </a:r>
            <a:endParaRPr lang="en-US" sz="2000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2735C9-9FA1-4334-BA12-70F1B08F0A17}"/>
              </a:ext>
            </a:extLst>
          </p:cNvPr>
          <p:cNvSpPr/>
          <p:nvPr/>
        </p:nvSpPr>
        <p:spPr>
          <a:xfrm>
            <a:off x="438071" y="1161990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b="1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</a:t>
            </a:r>
            <a:endParaRPr lang="en-US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3A05A0-0FAF-45AB-B67E-5A8779F458BC}"/>
              </a:ext>
            </a:extLst>
          </p:cNvPr>
          <p:cNvSpPr/>
          <p:nvPr/>
        </p:nvSpPr>
        <p:spPr>
          <a:xfrm>
            <a:off x="680018" y="1453942"/>
            <a:ext cx="7616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1.การเปลี่ยนรูปร่างวัตถุ แบบทิศทางเดียว  ซึ่งใช้กับแท็ก &lt;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div&gt; 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เมื่อใช้เมาส์ชี้ที่วัตถุจะมีการเปลี่ยนรูปร่าง เช่น</a:t>
            </a:r>
            <a:endParaRPr lang="en-US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0A14B-98AF-4295-8E01-18FA01FB24A3}"/>
              </a:ext>
            </a:extLst>
          </p:cNvPr>
          <p:cNvSpPr/>
          <p:nvPr/>
        </p:nvSpPr>
        <p:spPr>
          <a:xfrm>
            <a:off x="582327" y="1722867"/>
            <a:ext cx="4572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+mj-lt"/>
              </a:rPr>
              <a:t>&lt;style&gt;</a:t>
            </a:r>
            <a:endParaRPr lang="th-TH" sz="1200" dirty="0">
              <a:solidFill>
                <a:srgbClr val="0000FF"/>
              </a:solidFill>
              <a:latin typeface="+mj-lt"/>
            </a:endParaRPr>
          </a:p>
          <a:p>
            <a:r>
              <a:rPr lang="th-TH" sz="1200" dirty="0">
                <a:solidFill>
                  <a:srgbClr val="0000FF"/>
                </a:solidFill>
                <a:latin typeface="+mj-lt"/>
              </a:rPr>
              <a:t>    </a:t>
            </a:r>
            <a:r>
              <a:rPr lang="en-US" sz="1200" dirty="0">
                <a:latin typeface="+mj-lt"/>
              </a:rPr>
              <a:t> .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div-transition-1</a:t>
            </a:r>
            <a:r>
              <a:rPr lang="en-US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latin typeface="+mj-lt"/>
              </a:rPr>
              <a:t>       </a:t>
            </a:r>
            <a:r>
              <a:rPr lang="en-US" sz="1200" dirty="0">
                <a:latin typeface="+mj-lt"/>
              </a:rPr>
              <a:t>{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width</a:t>
            </a:r>
            <a:r>
              <a:rPr lang="en-US" sz="1200" dirty="0">
                <a:latin typeface="+mj-lt"/>
              </a:rPr>
              <a:t>:100px;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A31515"/>
                </a:solidFill>
                <a:latin typeface="+mj-lt"/>
              </a:rPr>
              <a:t>        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height</a:t>
            </a:r>
            <a:r>
              <a:rPr lang="en-US" sz="1200" dirty="0">
                <a:latin typeface="+mj-lt"/>
              </a:rPr>
              <a:t>:100px;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A31515"/>
                </a:solidFill>
                <a:latin typeface="+mj-lt"/>
              </a:rPr>
              <a:t>        </a:t>
            </a:r>
            <a:r>
              <a:rPr lang="en-US" sz="1200" dirty="0" err="1">
                <a:solidFill>
                  <a:srgbClr val="A31515"/>
                </a:solidFill>
                <a:latin typeface="+mj-lt"/>
              </a:rPr>
              <a:t>background</a:t>
            </a:r>
            <a:r>
              <a:rPr lang="en-US" sz="1200" dirty="0" err="1">
                <a:latin typeface="+mj-lt"/>
              </a:rPr>
              <a:t>:pink</a:t>
            </a:r>
            <a:r>
              <a:rPr lang="en-US" sz="1200" dirty="0">
                <a:latin typeface="+mj-lt"/>
              </a:rPr>
              <a:t>;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A31515"/>
                </a:solidFill>
                <a:latin typeface="+mj-lt"/>
              </a:rPr>
              <a:t>        </a:t>
            </a:r>
            <a:r>
              <a:rPr lang="en-US" sz="1200" dirty="0" err="1">
                <a:solidFill>
                  <a:srgbClr val="A31515"/>
                </a:solidFill>
                <a:latin typeface="+mj-lt"/>
              </a:rPr>
              <a:t>transition</a:t>
            </a:r>
            <a:r>
              <a:rPr lang="en-US" sz="1200" dirty="0" err="1">
                <a:latin typeface="+mj-lt"/>
              </a:rPr>
              <a:t>:width</a:t>
            </a:r>
            <a:r>
              <a:rPr lang="en-US" sz="1200" dirty="0">
                <a:latin typeface="+mj-lt"/>
              </a:rPr>
              <a:t> 2s;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A31515"/>
                </a:solidFill>
                <a:latin typeface="+mj-lt"/>
              </a:rPr>
              <a:t>        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-</a:t>
            </a:r>
            <a:r>
              <a:rPr lang="en-US" sz="1200" dirty="0" err="1">
                <a:solidFill>
                  <a:srgbClr val="A31515"/>
                </a:solidFill>
                <a:latin typeface="+mj-lt"/>
              </a:rPr>
              <a:t>moz-transition</a:t>
            </a:r>
            <a:r>
              <a:rPr lang="en-US" sz="1200" dirty="0" err="1">
                <a:latin typeface="+mj-lt"/>
              </a:rPr>
              <a:t>:width</a:t>
            </a:r>
            <a:r>
              <a:rPr lang="en-US" sz="1200" dirty="0">
                <a:latin typeface="+mj-lt"/>
              </a:rPr>
              <a:t> 2s; </a:t>
            </a:r>
            <a:r>
              <a:rPr lang="en-US" sz="1200" dirty="0">
                <a:solidFill>
                  <a:srgbClr val="008000"/>
                </a:solidFill>
                <a:latin typeface="+mj-lt"/>
              </a:rPr>
              <a:t>/* Firefox 4 */</a:t>
            </a:r>
            <a:r>
              <a:rPr lang="en-US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A31515"/>
                </a:solidFill>
                <a:latin typeface="+mj-lt"/>
              </a:rPr>
              <a:t>        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-</a:t>
            </a:r>
            <a:r>
              <a:rPr lang="en-US" sz="1200" dirty="0" err="1">
                <a:solidFill>
                  <a:srgbClr val="A31515"/>
                </a:solidFill>
                <a:latin typeface="+mj-lt"/>
              </a:rPr>
              <a:t>webkit-transition</a:t>
            </a:r>
            <a:r>
              <a:rPr lang="en-US" sz="1200" dirty="0" err="1">
                <a:latin typeface="+mj-lt"/>
              </a:rPr>
              <a:t>:width</a:t>
            </a:r>
            <a:r>
              <a:rPr lang="en-US" sz="1200" dirty="0">
                <a:latin typeface="+mj-lt"/>
              </a:rPr>
              <a:t> 2s; </a:t>
            </a:r>
            <a:r>
              <a:rPr lang="en-US" sz="1200" dirty="0">
                <a:solidFill>
                  <a:srgbClr val="008000"/>
                </a:solidFill>
                <a:latin typeface="+mj-lt"/>
              </a:rPr>
              <a:t>/* Safari and Chrome */</a:t>
            </a:r>
            <a:r>
              <a:rPr lang="en-US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A31515"/>
                </a:solidFill>
                <a:latin typeface="+mj-lt"/>
              </a:rPr>
              <a:t>        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-</a:t>
            </a:r>
            <a:r>
              <a:rPr lang="en-US" sz="1200" dirty="0" err="1">
                <a:solidFill>
                  <a:srgbClr val="A31515"/>
                </a:solidFill>
                <a:latin typeface="+mj-lt"/>
              </a:rPr>
              <a:t>o-transition</a:t>
            </a:r>
            <a:r>
              <a:rPr lang="en-US" sz="1200" dirty="0" err="1">
                <a:latin typeface="+mj-lt"/>
              </a:rPr>
              <a:t>:width</a:t>
            </a:r>
            <a:r>
              <a:rPr lang="en-US" sz="1200" dirty="0">
                <a:latin typeface="+mj-lt"/>
              </a:rPr>
              <a:t> 2s; </a:t>
            </a:r>
            <a:r>
              <a:rPr lang="en-US" sz="1200" dirty="0">
                <a:solidFill>
                  <a:srgbClr val="008000"/>
                </a:solidFill>
                <a:latin typeface="+mj-lt"/>
              </a:rPr>
              <a:t>/* Opera */</a:t>
            </a:r>
            <a:endParaRPr lang="th-TH" sz="1200" dirty="0">
              <a:solidFill>
                <a:srgbClr val="008000"/>
              </a:solidFill>
              <a:latin typeface="+mj-lt"/>
            </a:endParaRPr>
          </a:p>
          <a:p>
            <a:r>
              <a:rPr lang="th-TH" sz="1200" dirty="0">
                <a:solidFill>
                  <a:srgbClr val="008000"/>
                </a:solidFill>
                <a:latin typeface="+mj-lt"/>
              </a:rPr>
              <a:t>        </a:t>
            </a:r>
            <a:r>
              <a:rPr lang="en-US" sz="1200" dirty="0">
                <a:latin typeface="+mj-lt"/>
              </a:rPr>
              <a:t>}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   </a:t>
            </a:r>
            <a:r>
              <a:rPr lang="en-US" sz="1200" dirty="0">
                <a:latin typeface="+mj-lt"/>
              </a:rPr>
              <a:t>.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div-transition-1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+mj-lt"/>
              </a:rPr>
              <a:t>:hover</a:t>
            </a:r>
            <a:r>
              <a:rPr lang="en-US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latin typeface="+mj-lt"/>
              </a:rPr>
              <a:t>       </a:t>
            </a:r>
            <a:r>
              <a:rPr lang="en-US" sz="1200" dirty="0">
                <a:latin typeface="+mj-lt"/>
              </a:rPr>
              <a:t>{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width</a:t>
            </a:r>
            <a:r>
              <a:rPr lang="en-US" sz="1200" dirty="0">
                <a:latin typeface="+mj-lt"/>
              </a:rPr>
              <a:t>:400px;} </a:t>
            </a:r>
            <a:endParaRPr lang="th-TH" sz="1200" dirty="0">
              <a:latin typeface="+mj-lt"/>
            </a:endParaRPr>
          </a:p>
          <a:p>
            <a:r>
              <a:rPr lang="en-US" sz="1200" dirty="0">
                <a:solidFill>
                  <a:srgbClr val="0000FF"/>
                </a:solidFill>
                <a:latin typeface="+mj-lt"/>
              </a:rPr>
              <a:t>&lt;/style&gt;</a:t>
            </a:r>
            <a:endParaRPr lang="th-TH" sz="1200" dirty="0">
              <a:solidFill>
                <a:srgbClr val="0000FF"/>
              </a:solidFill>
              <a:latin typeface="+mj-lt"/>
            </a:endParaRPr>
          </a:p>
          <a:p>
            <a:r>
              <a:rPr lang="en-US" sz="1200" dirty="0">
                <a:solidFill>
                  <a:srgbClr val="0000FF"/>
                </a:solidFill>
                <a:latin typeface="+mj-lt"/>
              </a:rPr>
              <a:t>&lt;body&gt;</a:t>
            </a:r>
            <a:r>
              <a:rPr lang="en-US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0000FF"/>
                </a:solidFill>
                <a:latin typeface="+mj-lt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&lt;p&gt;</a:t>
            </a:r>
            <a:r>
              <a:rPr lang="en-US" sz="1200" dirty="0">
                <a:latin typeface="+mj-lt"/>
              </a:rPr>
              <a:t>This example does not work in Internet Explorer.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&lt;/p&gt;</a:t>
            </a:r>
            <a:endParaRPr lang="th-TH" sz="1200" dirty="0">
              <a:solidFill>
                <a:srgbClr val="0000FF"/>
              </a:solidFill>
              <a:latin typeface="+mj-lt"/>
            </a:endParaRPr>
          </a:p>
          <a:p>
            <a:r>
              <a:rPr lang="th-TH" sz="1200" dirty="0">
                <a:latin typeface="+mj-lt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&lt;div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"div-transition-1"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&gt;&lt;/div&gt;</a:t>
            </a:r>
            <a:endParaRPr lang="th-TH" sz="1200" dirty="0">
              <a:solidFill>
                <a:srgbClr val="0000FF"/>
              </a:solidFill>
              <a:latin typeface="+mj-lt"/>
            </a:endParaRPr>
          </a:p>
          <a:p>
            <a:r>
              <a:rPr lang="en-US" sz="1200" dirty="0">
                <a:solidFill>
                  <a:srgbClr val="0000FF"/>
                </a:solidFill>
                <a:latin typeface="+mj-lt"/>
              </a:rPr>
              <a:t>&lt;/body&gt;</a:t>
            </a:r>
            <a:endParaRPr lang="th-TH" sz="1200" dirty="0">
              <a:solidFill>
                <a:srgbClr val="0000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30920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AA48-BF3C-4AEB-B419-0C0AE3D34D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 smtClean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59</a:t>
            </a:fld>
            <a:endParaRPr kumimoji="0" lang="en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7981D3-2950-4D90-9EBE-1F4EFA21EA2D}"/>
              </a:ext>
            </a:extLst>
          </p:cNvPr>
          <p:cNvSpPr/>
          <p:nvPr/>
        </p:nvSpPr>
        <p:spPr>
          <a:xfrm>
            <a:off x="683394" y="1168288"/>
            <a:ext cx="728632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คำอธิบาย</a:t>
            </a:r>
            <a:endParaRPr lang="en-US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  <a:r>
              <a:rPr lang="en-US" sz="20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div-transition-1</a:t>
            </a:r>
            <a:b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width: </a:t>
            </a:r>
            <a:r>
              <a:rPr lang="th-TH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ความกว้างของสี่เหลี่ยม ;</a:t>
            </a:r>
            <a:br>
              <a:rPr lang="th-TH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height:</a:t>
            </a:r>
            <a:r>
              <a:rPr lang="th-TH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ความสูงของสี่เหลี่ยม;</a:t>
            </a:r>
            <a:br>
              <a:rPr lang="th-TH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background:</a:t>
            </a:r>
            <a:r>
              <a:rPr lang="th-TH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สีของสี่เหลี่ยม;</a:t>
            </a:r>
            <a:br>
              <a:rPr lang="th-TH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20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transition:width</a:t>
            </a:r>
            <a:r>
              <a:rPr lang="en-US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ความเร็วในการเปลี่ยนรูปร่างของสี่เหลี่ยม;</a:t>
            </a:r>
            <a:b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ในตัวอย่างเป็นการเปลี่ยนรูปร่างในแนวนอน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ใช้คำสั่ง  </a:t>
            </a:r>
            <a:r>
              <a:rPr lang="en-US" sz="2000" dirty="0" err="1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transition:width</a:t>
            </a: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sz="2000" dirty="0" err="1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div:hover</a:t>
            </a: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{width: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ความกว้างหลังวัตถุเปลี่ยนรูปร่างแล้ว}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หากต้องการให้เปลี่ยนรูปร่างในตั้งให้ใช้คำสั่ง </a:t>
            </a:r>
            <a:r>
              <a:rPr lang="en-US" sz="2000" dirty="0" err="1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transition:height</a:t>
            </a: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sz="2000" dirty="0" err="1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div:hover</a:t>
            </a: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{height: 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ความยาวหลังวัตถุเปลี่ยนรูปร่างแล้ว}</a:t>
            </a:r>
            <a:endParaRPr 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6F9CA1-8661-4DDD-B3C8-A015C978CE9A}"/>
              </a:ext>
            </a:extLst>
          </p:cNvPr>
          <p:cNvSpPr/>
          <p:nvPr/>
        </p:nvSpPr>
        <p:spPr>
          <a:xfrm>
            <a:off x="3522846" y="606925"/>
            <a:ext cx="1790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800" dirty="0">
                <a:solidFill>
                  <a:srgbClr val="3776AB"/>
                </a:solidFill>
                <a:latin typeface="Angsana New" panose="02020603050405020304" pitchFamily="18" charset="-34"/>
                <a:cs typeface="Angsana New" panose="02020603050405020304" pitchFamily="18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ดูตัวอย่างที่ 1 คลิกที่นี่</a:t>
            </a:r>
            <a:endParaRPr lang="en-US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313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CBB8BE-2DA3-48C8-BA1B-221927A4D3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57A67AF4-1B3C-4328-BCAA-F5613ADB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397045"/>
              </p:ext>
            </p:extLst>
          </p:nvPr>
        </p:nvGraphicFramePr>
        <p:xfrm>
          <a:off x="702644" y="773384"/>
          <a:ext cx="7711051" cy="3798613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774797">
                  <a:extLst>
                    <a:ext uri="{9D8B030D-6E8A-4147-A177-3AD203B41FA5}">
                      <a16:colId xmlns:a16="http://schemas.microsoft.com/office/drawing/2014/main" val="2084461704"/>
                    </a:ext>
                  </a:extLst>
                </a:gridCol>
                <a:gridCol w="1931735">
                  <a:extLst>
                    <a:ext uri="{9D8B030D-6E8A-4147-A177-3AD203B41FA5}">
                      <a16:colId xmlns:a16="http://schemas.microsoft.com/office/drawing/2014/main" val="4264773766"/>
                    </a:ext>
                  </a:extLst>
                </a:gridCol>
                <a:gridCol w="4004519">
                  <a:extLst>
                    <a:ext uri="{9D8B030D-6E8A-4147-A177-3AD203B41FA5}">
                      <a16:colId xmlns:a16="http://schemas.microsoft.com/office/drawing/2014/main" val="2469689295"/>
                    </a:ext>
                  </a:extLst>
                </a:gridCol>
              </a:tblGrid>
              <a:tr h="3649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ตัวอย่างการใช้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รายละเอียด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72886"/>
                  </a:ext>
                </a:extLst>
              </a:tr>
              <a:tr h="63033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2"/>
                        </a:rPr>
                        <a:t>[</a:t>
                      </a:r>
                      <a:r>
                        <a:rPr lang="en-US" sz="1600" i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2"/>
                        </a:rPr>
                        <a:t>attribute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2"/>
                        </a:rPr>
                        <a:t>^=</a:t>
                      </a:r>
                      <a:r>
                        <a:rPr lang="en-US" sz="1600" i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2"/>
                        </a:rPr>
                        <a:t>value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2"/>
                        </a:rPr>
                        <a:t>]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a[</a:t>
                      </a:r>
                      <a:r>
                        <a:rPr lang="en-US" sz="16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href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^="https"]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a&gt;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ทุกองค์ประกอบที่มีค่าแอ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ตทริ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บิว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ต์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href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เริ่มต้นด้วย "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https"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88349"/>
                  </a:ext>
                </a:extLst>
              </a:tr>
              <a:tr h="36493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3"/>
                        </a:rPr>
                        <a:t>[</a:t>
                      </a:r>
                      <a:r>
                        <a:rPr lang="en-US" sz="1600" i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3"/>
                        </a:rPr>
                        <a:t>attribute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3"/>
                        </a:rPr>
                        <a:t>$=</a:t>
                      </a:r>
                      <a:r>
                        <a:rPr lang="en-US" sz="1600" i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3"/>
                        </a:rPr>
                        <a:t>value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3"/>
                        </a:rPr>
                        <a:t>]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a[</a:t>
                      </a:r>
                      <a:r>
                        <a:rPr lang="en-US" sz="16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href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$=".pdf"]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เลือกทุกองค์ประกอบ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a&gt;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ที่ค่าแอ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ตทริ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บิว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ต์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href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ลงท้ายด้วย ".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pdf"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386622"/>
                  </a:ext>
                </a:extLst>
              </a:tr>
              <a:tr h="63033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4"/>
                        </a:rPr>
                        <a:t>[</a:t>
                      </a:r>
                      <a:r>
                        <a:rPr lang="en-US" sz="1600" i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4"/>
                        </a:rPr>
                        <a:t>attribute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4"/>
                        </a:rPr>
                        <a:t>*=</a:t>
                      </a:r>
                      <a:r>
                        <a:rPr lang="en-US" sz="1600" i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4"/>
                        </a:rPr>
                        <a:t>value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4"/>
                        </a:rPr>
                        <a:t>]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a[</a:t>
                      </a:r>
                      <a:r>
                        <a:rPr lang="en-US" sz="16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href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*="w3schools"]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a&gt;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ทุกองค์ประกอบที่ค่าแอ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ตทริ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บิว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ต์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href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มีสตริงย่อย "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w3schools"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1036"/>
                  </a:ext>
                </a:extLst>
              </a:tr>
              <a:tr h="36493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5"/>
                        </a:rPr>
                        <a:t>:active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a:active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เลือกลิงค์ที่ใช้งาน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507343"/>
                  </a:ext>
                </a:extLst>
              </a:tr>
              <a:tr h="36493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6"/>
                        </a:rPr>
                        <a:t>::after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p::after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แทรกบางสิ่งหลังเนื้อหาของแต่ละองค์ประกอบ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347865"/>
                  </a:ext>
                </a:extLst>
              </a:tr>
              <a:tr h="3483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7"/>
                        </a:rPr>
                        <a:t>::before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p::before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แทรกบางสิ่งก่อนเนื้อหาของแต่ละองค์ประกอบ &lt;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p&gt;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53117653"/>
                  </a:ext>
                </a:extLst>
              </a:tr>
              <a:tr h="36493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8"/>
                        </a:rPr>
                        <a:t>:checked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input:checked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เลือกทุกองค์ประกอบ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input&gt;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ที่เลือก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(checked)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350988"/>
                  </a:ext>
                </a:extLst>
              </a:tr>
              <a:tr h="36493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9"/>
                        </a:rPr>
                        <a:t>:default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input:default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input&gt;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เริ่มต้น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007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1009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AA48-BF3C-4AEB-B419-0C0AE3D34D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 smtClean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60</a:t>
            </a:fld>
            <a:endParaRPr kumimoji="0" lang="en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6CAA1A-7B5B-4170-8751-F0F16AD288A6}"/>
              </a:ext>
            </a:extLst>
          </p:cNvPr>
          <p:cNvSpPr/>
          <p:nvPr/>
        </p:nvSpPr>
        <p:spPr>
          <a:xfrm>
            <a:off x="1722878" y="578043"/>
            <a:ext cx="7108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2.การเปลี่ยนรูปร่างวัตถุ แบบสองทิศทาง  ซึ่งใช้กับแท็ก &lt;</a:t>
            </a:r>
            <a:r>
              <a:rPr lang="en-US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div&gt; </a:t>
            </a:r>
            <a:r>
              <a:rPr lang="th-TH" sz="20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เมื่อใช้เมาส์ชี้ที่วัตถุจะมีการเปลี่ยนรูปร่าง</a:t>
            </a:r>
            <a:endParaRPr 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2E257A-982F-4CF3-84FA-66AA72FD91E5}"/>
              </a:ext>
            </a:extLst>
          </p:cNvPr>
          <p:cNvSpPr/>
          <p:nvPr/>
        </p:nvSpPr>
        <p:spPr>
          <a:xfrm>
            <a:off x="1722878" y="978153"/>
            <a:ext cx="5650030" cy="405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+mn-lt"/>
              </a:rPr>
              <a:t>&lt;style&gt;</a:t>
            </a:r>
            <a:endParaRPr lang="th-TH" sz="1100" dirty="0">
              <a:solidFill>
                <a:srgbClr val="0000FF"/>
              </a:solidFill>
              <a:latin typeface="+mn-lt"/>
            </a:endParaRPr>
          </a:p>
          <a:p>
            <a:r>
              <a:rPr lang="th-TH" sz="1100" dirty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/>
              <a:t>.</a:t>
            </a:r>
            <a:r>
              <a:rPr lang="en-US" sz="1100" dirty="0">
                <a:solidFill>
                  <a:srgbClr val="0000FF"/>
                </a:solidFill>
              </a:rPr>
              <a:t>div-transition-2</a:t>
            </a:r>
            <a:r>
              <a:rPr lang="en-US" sz="1100" dirty="0">
                <a:latin typeface="+mn-lt"/>
              </a:rPr>
              <a:t> </a:t>
            </a:r>
            <a:endParaRPr lang="th-TH" sz="1100" dirty="0">
              <a:latin typeface="+mn-lt"/>
            </a:endParaRPr>
          </a:p>
          <a:p>
            <a:r>
              <a:rPr lang="th-TH" sz="1100" dirty="0">
                <a:latin typeface="+mn-lt"/>
              </a:rPr>
              <a:t>        </a:t>
            </a:r>
            <a:r>
              <a:rPr lang="en-US" sz="1100" dirty="0">
                <a:latin typeface="+mn-lt"/>
              </a:rPr>
              <a:t>{</a:t>
            </a:r>
            <a:r>
              <a:rPr lang="en-US" sz="1100" dirty="0">
                <a:solidFill>
                  <a:srgbClr val="A31515"/>
                </a:solidFill>
                <a:latin typeface="+mn-lt"/>
              </a:rPr>
              <a:t>width</a:t>
            </a:r>
            <a:r>
              <a:rPr lang="en-US" sz="1100" dirty="0">
                <a:latin typeface="+mn-lt"/>
              </a:rPr>
              <a:t>:100px; </a:t>
            </a:r>
            <a:endParaRPr lang="th-TH" sz="1100" dirty="0">
              <a:latin typeface="+mn-lt"/>
            </a:endParaRPr>
          </a:p>
          <a:p>
            <a:r>
              <a:rPr lang="th-TH" sz="1100" dirty="0">
                <a:solidFill>
                  <a:srgbClr val="A31515"/>
                </a:solidFill>
                <a:latin typeface="+mn-lt"/>
              </a:rPr>
              <a:t>         </a:t>
            </a:r>
            <a:r>
              <a:rPr lang="en-US" sz="1100" dirty="0">
                <a:solidFill>
                  <a:srgbClr val="A31515"/>
                </a:solidFill>
                <a:latin typeface="+mn-lt"/>
              </a:rPr>
              <a:t>height</a:t>
            </a:r>
            <a:r>
              <a:rPr lang="en-US" sz="1100" dirty="0">
                <a:latin typeface="+mn-lt"/>
              </a:rPr>
              <a:t>:100px; </a:t>
            </a:r>
            <a:endParaRPr lang="th-TH" sz="1100" dirty="0">
              <a:latin typeface="+mn-lt"/>
            </a:endParaRPr>
          </a:p>
          <a:p>
            <a:r>
              <a:rPr lang="th-TH" sz="1100" dirty="0">
                <a:solidFill>
                  <a:srgbClr val="A31515"/>
                </a:solidFill>
                <a:latin typeface="+mn-lt"/>
              </a:rPr>
              <a:t>         </a:t>
            </a:r>
            <a:r>
              <a:rPr lang="en-US" sz="1100" dirty="0" err="1">
                <a:solidFill>
                  <a:srgbClr val="A31515"/>
                </a:solidFill>
                <a:latin typeface="+mn-lt"/>
              </a:rPr>
              <a:t>background</a:t>
            </a:r>
            <a:r>
              <a:rPr lang="en-US" sz="1100" dirty="0" err="1">
                <a:latin typeface="+mn-lt"/>
              </a:rPr>
              <a:t>:pink</a:t>
            </a:r>
            <a:r>
              <a:rPr lang="en-US" sz="1100" dirty="0">
                <a:latin typeface="+mn-lt"/>
              </a:rPr>
              <a:t>;</a:t>
            </a:r>
            <a:endParaRPr lang="th-TH" sz="1100" dirty="0">
              <a:latin typeface="+mn-lt"/>
            </a:endParaRPr>
          </a:p>
          <a:p>
            <a:r>
              <a:rPr lang="th-TH" sz="1100" dirty="0">
                <a:latin typeface="+mn-lt"/>
              </a:rPr>
              <a:t>        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solidFill>
                  <a:srgbClr val="A31515"/>
                </a:solidFill>
                <a:latin typeface="+mn-lt"/>
              </a:rPr>
              <a:t>transition</a:t>
            </a:r>
            <a:r>
              <a:rPr lang="en-US" sz="1100" dirty="0" err="1">
                <a:latin typeface="+mn-lt"/>
              </a:rPr>
              <a:t>:width</a:t>
            </a:r>
            <a:r>
              <a:rPr lang="en-US" sz="1100" dirty="0">
                <a:latin typeface="+mn-lt"/>
              </a:rPr>
              <a:t> 3s, height 3s; </a:t>
            </a:r>
            <a:endParaRPr lang="th-TH" sz="1100" dirty="0">
              <a:latin typeface="+mn-lt"/>
            </a:endParaRPr>
          </a:p>
          <a:p>
            <a:r>
              <a:rPr lang="th-TH" sz="1100" dirty="0">
                <a:solidFill>
                  <a:srgbClr val="A31515"/>
                </a:solidFill>
                <a:latin typeface="+mn-lt"/>
              </a:rPr>
              <a:t>         </a:t>
            </a:r>
            <a:r>
              <a:rPr lang="en-US" sz="1100" dirty="0">
                <a:solidFill>
                  <a:srgbClr val="A31515"/>
                </a:solidFill>
                <a:latin typeface="+mn-lt"/>
              </a:rPr>
              <a:t>-</a:t>
            </a:r>
            <a:r>
              <a:rPr lang="en-US" sz="1100" dirty="0" err="1">
                <a:solidFill>
                  <a:srgbClr val="A31515"/>
                </a:solidFill>
                <a:latin typeface="+mn-lt"/>
              </a:rPr>
              <a:t>moz-transition</a:t>
            </a:r>
            <a:r>
              <a:rPr lang="en-US" sz="1100" dirty="0" err="1">
                <a:latin typeface="+mn-lt"/>
              </a:rPr>
              <a:t>:width</a:t>
            </a:r>
            <a:r>
              <a:rPr lang="en-US" sz="1100" dirty="0">
                <a:latin typeface="+mn-lt"/>
              </a:rPr>
              <a:t> 3s, height 3s, -</a:t>
            </a:r>
            <a:r>
              <a:rPr lang="en-US" sz="1100" dirty="0" err="1">
                <a:latin typeface="+mn-lt"/>
              </a:rPr>
              <a:t>moz</a:t>
            </a:r>
            <a:r>
              <a:rPr lang="en-US" sz="1100" dirty="0">
                <a:latin typeface="+mn-lt"/>
              </a:rPr>
              <a:t>-transform 3s; </a:t>
            </a:r>
            <a:r>
              <a:rPr lang="en-US" sz="1100" dirty="0">
                <a:solidFill>
                  <a:srgbClr val="008000"/>
                </a:solidFill>
                <a:latin typeface="+mn-lt"/>
              </a:rPr>
              <a:t>/* Firefox 4 */</a:t>
            </a:r>
            <a:r>
              <a:rPr lang="en-US" sz="1100" dirty="0">
                <a:latin typeface="+mn-lt"/>
              </a:rPr>
              <a:t> </a:t>
            </a:r>
            <a:endParaRPr lang="th-TH" sz="1100" dirty="0">
              <a:latin typeface="+mn-lt"/>
            </a:endParaRPr>
          </a:p>
          <a:p>
            <a:r>
              <a:rPr lang="th-TH" sz="1100" dirty="0">
                <a:solidFill>
                  <a:srgbClr val="A31515"/>
                </a:solidFill>
                <a:latin typeface="+mn-lt"/>
              </a:rPr>
              <a:t>         </a:t>
            </a:r>
            <a:r>
              <a:rPr lang="en-US" sz="1100" dirty="0">
                <a:solidFill>
                  <a:srgbClr val="A31515"/>
                </a:solidFill>
                <a:latin typeface="+mn-lt"/>
              </a:rPr>
              <a:t>-</a:t>
            </a:r>
            <a:r>
              <a:rPr lang="en-US" sz="1100" dirty="0" err="1">
                <a:solidFill>
                  <a:srgbClr val="A31515"/>
                </a:solidFill>
                <a:latin typeface="+mn-lt"/>
              </a:rPr>
              <a:t>webkit-transition</a:t>
            </a:r>
            <a:r>
              <a:rPr lang="en-US" sz="1100" dirty="0" err="1">
                <a:latin typeface="+mn-lt"/>
              </a:rPr>
              <a:t>:width</a:t>
            </a:r>
            <a:r>
              <a:rPr lang="en-US" sz="1100" dirty="0">
                <a:latin typeface="+mn-lt"/>
              </a:rPr>
              <a:t> 3s, height 3s, -</a:t>
            </a:r>
            <a:r>
              <a:rPr lang="en-US" sz="1100" dirty="0" err="1">
                <a:latin typeface="+mn-lt"/>
              </a:rPr>
              <a:t>webkit</a:t>
            </a:r>
            <a:r>
              <a:rPr lang="en-US" sz="1100" dirty="0">
                <a:latin typeface="+mn-lt"/>
              </a:rPr>
              <a:t>-transform 3s; </a:t>
            </a:r>
            <a:r>
              <a:rPr lang="en-US" sz="1100" dirty="0">
                <a:solidFill>
                  <a:srgbClr val="008000"/>
                </a:solidFill>
                <a:latin typeface="+mn-lt"/>
              </a:rPr>
              <a:t>/* Safari and Chrome */</a:t>
            </a:r>
            <a:endParaRPr lang="th-TH" sz="1100" dirty="0">
              <a:solidFill>
                <a:srgbClr val="008000"/>
              </a:solidFill>
              <a:latin typeface="+mn-lt"/>
            </a:endParaRPr>
          </a:p>
          <a:p>
            <a:r>
              <a:rPr lang="th-TH" sz="1100" dirty="0">
                <a:solidFill>
                  <a:srgbClr val="008000"/>
                </a:solidFill>
                <a:latin typeface="+mn-lt"/>
              </a:rPr>
              <a:t>        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+mn-lt"/>
              </a:rPr>
              <a:t>-</a:t>
            </a:r>
            <a:r>
              <a:rPr lang="en-US" sz="1100" dirty="0" err="1">
                <a:solidFill>
                  <a:srgbClr val="A31515"/>
                </a:solidFill>
                <a:latin typeface="+mn-lt"/>
              </a:rPr>
              <a:t>o-transition</a:t>
            </a:r>
            <a:r>
              <a:rPr lang="en-US" sz="1100" dirty="0" err="1">
                <a:latin typeface="+mn-lt"/>
              </a:rPr>
              <a:t>:width</a:t>
            </a:r>
            <a:r>
              <a:rPr lang="en-US" sz="1100" dirty="0">
                <a:latin typeface="+mn-lt"/>
              </a:rPr>
              <a:t> 3s, height 3s, -o-transform 3s; </a:t>
            </a:r>
            <a:r>
              <a:rPr lang="en-US" sz="1100" dirty="0">
                <a:solidFill>
                  <a:srgbClr val="008000"/>
                </a:solidFill>
                <a:latin typeface="+mn-lt"/>
              </a:rPr>
              <a:t>/* Opera */</a:t>
            </a:r>
            <a:r>
              <a:rPr lang="en-US" sz="1100" dirty="0">
                <a:latin typeface="+mn-lt"/>
              </a:rPr>
              <a:t>} </a:t>
            </a:r>
            <a:endParaRPr lang="th-TH" sz="1100" dirty="0">
              <a:latin typeface="+mn-lt"/>
            </a:endParaRPr>
          </a:p>
          <a:p>
            <a:r>
              <a:rPr lang="th-TH" sz="1100" dirty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1100" dirty="0"/>
              <a:t>.</a:t>
            </a:r>
            <a:r>
              <a:rPr lang="en-US" sz="1100" dirty="0">
                <a:solidFill>
                  <a:srgbClr val="0000FF"/>
                </a:solidFill>
              </a:rPr>
              <a:t>div-transition-2</a:t>
            </a:r>
            <a:r>
              <a:rPr lang="en-US" sz="1100" dirty="0">
                <a:solidFill>
                  <a:srgbClr val="2B91AF"/>
                </a:solidFill>
                <a:latin typeface="+mn-lt"/>
              </a:rPr>
              <a:t>:hover</a:t>
            </a:r>
            <a:r>
              <a:rPr lang="en-US" sz="1100" dirty="0">
                <a:latin typeface="+mn-lt"/>
              </a:rPr>
              <a:t> </a:t>
            </a:r>
            <a:endParaRPr lang="th-TH" sz="1100" dirty="0">
              <a:latin typeface="+mn-lt"/>
            </a:endParaRPr>
          </a:p>
          <a:p>
            <a:r>
              <a:rPr lang="th-TH" sz="1100" dirty="0">
                <a:latin typeface="+mn-lt"/>
              </a:rPr>
              <a:t>        </a:t>
            </a:r>
            <a:r>
              <a:rPr lang="en-US" sz="1100" dirty="0">
                <a:latin typeface="+mn-lt"/>
              </a:rPr>
              <a:t>{</a:t>
            </a:r>
            <a:r>
              <a:rPr lang="en-US" sz="1100" dirty="0">
                <a:solidFill>
                  <a:srgbClr val="A31515"/>
                </a:solidFill>
                <a:latin typeface="+mn-lt"/>
              </a:rPr>
              <a:t>width</a:t>
            </a:r>
            <a:r>
              <a:rPr lang="en-US" sz="1100" dirty="0">
                <a:latin typeface="+mn-lt"/>
              </a:rPr>
              <a:t>:50px; </a:t>
            </a:r>
            <a:endParaRPr lang="th-TH" sz="1100" dirty="0">
              <a:latin typeface="+mn-lt"/>
            </a:endParaRPr>
          </a:p>
          <a:p>
            <a:r>
              <a:rPr lang="th-TH" sz="1100" dirty="0">
                <a:solidFill>
                  <a:srgbClr val="A31515"/>
                </a:solidFill>
                <a:latin typeface="+mn-lt"/>
              </a:rPr>
              <a:t>         </a:t>
            </a:r>
            <a:r>
              <a:rPr lang="en-US" sz="1100" dirty="0">
                <a:solidFill>
                  <a:srgbClr val="A31515"/>
                </a:solidFill>
                <a:latin typeface="+mn-lt"/>
              </a:rPr>
              <a:t>height</a:t>
            </a:r>
            <a:r>
              <a:rPr lang="en-US" sz="1100" dirty="0">
                <a:latin typeface="+mn-lt"/>
              </a:rPr>
              <a:t>:50px; </a:t>
            </a:r>
            <a:endParaRPr lang="th-TH" sz="1100" dirty="0">
              <a:latin typeface="+mn-lt"/>
            </a:endParaRPr>
          </a:p>
          <a:p>
            <a:r>
              <a:rPr lang="th-TH" sz="1100" dirty="0">
                <a:solidFill>
                  <a:srgbClr val="A31515"/>
                </a:solidFill>
                <a:latin typeface="+mn-lt"/>
              </a:rPr>
              <a:t>         </a:t>
            </a:r>
            <a:r>
              <a:rPr lang="en-US" sz="1100" dirty="0" err="1">
                <a:solidFill>
                  <a:srgbClr val="A31515"/>
                </a:solidFill>
                <a:latin typeface="+mn-lt"/>
              </a:rPr>
              <a:t>transform</a:t>
            </a:r>
            <a:r>
              <a:rPr lang="en-US" sz="1100" dirty="0" err="1">
                <a:latin typeface="+mn-lt"/>
              </a:rPr>
              <a:t>:</a:t>
            </a:r>
            <a:r>
              <a:rPr lang="en-US" sz="1100" dirty="0" err="1">
                <a:solidFill>
                  <a:srgbClr val="0000FF"/>
                </a:solidFill>
                <a:latin typeface="+mn-lt"/>
              </a:rPr>
              <a:t>rotate</a:t>
            </a:r>
            <a:r>
              <a:rPr lang="en-US" sz="1100" dirty="0">
                <a:latin typeface="+mn-lt"/>
              </a:rPr>
              <a:t>(180deg); </a:t>
            </a:r>
            <a:endParaRPr lang="th-TH" sz="1100" dirty="0">
              <a:latin typeface="+mn-lt"/>
            </a:endParaRPr>
          </a:p>
          <a:p>
            <a:r>
              <a:rPr lang="th-TH" sz="1100" dirty="0">
                <a:solidFill>
                  <a:srgbClr val="A31515"/>
                </a:solidFill>
                <a:latin typeface="+mn-lt"/>
              </a:rPr>
              <a:t>         </a:t>
            </a:r>
            <a:r>
              <a:rPr lang="en-US" sz="1100" dirty="0">
                <a:solidFill>
                  <a:srgbClr val="A31515"/>
                </a:solidFill>
                <a:latin typeface="+mn-lt"/>
              </a:rPr>
              <a:t>-</a:t>
            </a:r>
            <a:r>
              <a:rPr lang="en-US" sz="1100" dirty="0" err="1">
                <a:solidFill>
                  <a:srgbClr val="A31515"/>
                </a:solidFill>
                <a:latin typeface="+mn-lt"/>
              </a:rPr>
              <a:t>moz-transform</a:t>
            </a:r>
            <a:r>
              <a:rPr lang="en-US" sz="1100" dirty="0" err="1">
                <a:latin typeface="+mn-lt"/>
              </a:rPr>
              <a:t>:</a:t>
            </a:r>
            <a:r>
              <a:rPr lang="en-US" sz="1100" dirty="0" err="1">
                <a:solidFill>
                  <a:srgbClr val="0000FF"/>
                </a:solidFill>
                <a:latin typeface="+mn-lt"/>
              </a:rPr>
              <a:t>rotate</a:t>
            </a:r>
            <a:r>
              <a:rPr lang="en-US" sz="1100" dirty="0">
                <a:latin typeface="+mn-lt"/>
              </a:rPr>
              <a:t>(180deg); </a:t>
            </a:r>
            <a:r>
              <a:rPr lang="en-US" sz="1100" dirty="0">
                <a:solidFill>
                  <a:srgbClr val="008000"/>
                </a:solidFill>
                <a:latin typeface="+mn-lt"/>
              </a:rPr>
              <a:t>/* Firefox 4 */</a:t>
            </a:r>
            <a:r>
              <a:rPr lang="en-US" sz="1100" dirty="0">
                <a:latin typeface="+mn-lt"/>
              </a:rPr>
              <a:t> </a:t>
            </a:r>
            <a:endParaRPr lang="th-TH" sz="1100" dirty="0">
              <a:latin typeface="+mn-lt"/>
            </a:endParaRPr>
          </a:p>
          <a:p>
            <a:r>
              <a:rPr lang="th-TH" sz="1100" dirty="0">
                <a:solidFill>
                  <a:srgbClr val="A31515"/>
                </a:solidFill>
                <a:latin typeface="+mn-lt"/>
              </a:rPr>
              <a:t>         </a:t>
            </a:r>
            <a:r>
              <a:rPr lang="en-US" sz="1100" dirty="0">
                <a:solidFill>
                  <a:srgbClr val="A31515"/>
                </a:solidFill>
                <a:latin typeface="+mn-lt"/>
              </a:rPr>
              <a:t>-</a:t>
            </a:r>
            <a:r>
              <a:rPr lang="en-US" sz="1100" dirty="0" err="1">
                <a:solidFill>
                  <a:srgbClr val="A31515"/>
                </a:solidFill>
                <a:latin typeface="+mn-lt"/>
              </a:rPr>
              <a:t>webkit-transform</a:t>
            </a:r>
            <a:r>
              <a:rPr lang="en-US" sz="1100" dirty="0" err="1">
                <a:latin typeface="+mn-lt"/>
              </a:rPr>
              <a:t>:</a:t>
            </a:r>
            <a:r>
              <a:rPr lang="en-US" sz="1100" dirty="0" err="1">
                <a:solidFill>
                  <a:srgbClr val="0000FF"/>
                </a:solidFill>
                <a:latin typeface="+mn-lt"/>
              </a:rPr>
              <a:t>rotate</a:t>
            </a:r>
            <a:r>
              <a:rPr lang="en-US" sz="1100" dirty="0">
                <a:latin typeface="+mn-lt"/>
              </a:rPr>
              <a:t>(180deg); </a:t>
            </a:r>
            <a:r>
              <a:rPr lang="en-US" sz="1100" dirty="0">
                <a:solidFill>
                  <a:srgbClr val="008000"/>
                </a:solidFill>
                <a:latin typeface="+mn-lt"/>
              </a:rPr>
              <a:t>/* Safari and Chrome */</a:t>
            </a:r>
            <a:r>
              <a:rPr lang="en-US" sz="1100" dirty="0">
                <a:latin typeface="+mn-lt"/>
              </a:rPr>
              <a:t> </a:t>
            </a:r>
            <a:endParaRPr lang="th-TH" sz="1100" dirty="0">
              <a:latin typeface="+mn-lt"/>
            </a:endParaRPr>
          </a:p>
          <a:p>
            <a:r>
              <a:rPr lang="th-TH" sz="1100" dirty="0">
                <a:solidFill>
                  <a:srgbClr val="A31515"/>
                </a:solidFill>
                <a:latin typeface="+mn-lt"/>
              </a:rPr>
              <a:t>         </a:t>
            </a:r>
            <a:r>
              <a:rPr lang="en-US" sz="1100" dirty="0">
                <a:solidFill>
                  <a:srgbClr val="A31515"/>
                </a:solidFill>
                <a:latin typeface="+mn-lt"/>
              </a:rPr>
              <a:t>-</a:t>
            </a:r>
            <a:r>
              <a:rPr lang="en-US" sz="1100" dirty="0" err="1">
                <a:solidFill>
                  <a:srgbClr val="A31515"/>
                </a:solidFill>
                <a:latin typeface="+mn-lt"/>
              </a:rPr>
              <a:t>o-transform</a:t>
            </a:r>
            <a:r>
              <a:rPr lang="en-US" sz="1100" dirty="0" err="1">
                <a:latin typeface="+mn-lt"/>
              </a:rPr>
              <a:t>:</a:t>
            </a:r>
            <a:r>
              <a:rPr lang="en-US" sz="1100" dirty="0" err="1">
                <a:solidFill>
                  <a:srgbClr val="0000FF"/>
                </a:solidFill>
                <a:latin typeface="+mn-lt"/>
              </a:rPr>
              <a:t>rotate</a:t>
            </a:r>
            <a:r>
              <a:rPr lang="en-US" sz="1100" dirty="0">
                <a:latin typeface="+mn-lt"/>
              </a:rPr>
              <a:t>(180deg); </a:t>
            </a:r>
            <a:r>
              <a:rPr lang="en-US" sz="1100" dirty="0">
                <a:solidFill>
                  <a:srgbClr val="008000"/>
                </a:solidFill>
                <a:latin typeface="+mn-lt"/>
              </a:rPr>
              <a:t>/* Opera */</a:t>
            </a:r>
            <a:r>
              <a:rPr lang="en-US" sz="1100" dirty="0">
                <a:latin typeface="+mn-lt"/>
              </a:rPr>
              <a:t>} </a:t>
            </a:r>
            <a:endParaRPr lang="th-TH" sz="1100" dirty="0">
              <a:latin typeface="+mn-lt"/>
            </a:endParaRPr>
          </a:p>
          <a:p>
            <a:r>
              <a:rPr lang="en-US" sz="1100" dirty="0">
                <a:solidFill>
                  <a:srgbClr val="0000FF"/>
                </a:solidFill>
                <a:latin typeface="+mn-lt"/>
              </a:rPr>
              <a:t>&lt;/style&gt;</a:t>
            </a:r>
            <a:r>
              <a:rPr lang="en-US" sz="1100" dirty="0">
                <a:latin typeface="+mn-lt"/>
              </a:rPr>
              <a:t> </a:t>
            </a:r>
            <a:endParaRPr lang="th-TH" sz="1100" dirty="0">
              <a:latin typeface="+mn-lt"/>
            </a:endParaRPr>
          </a:p>
          <a:p>
            <a:r>
              <a:rPr lang="en-US" sz="1100" dirty="0">
                <a:solidFill>
                  <a:srgbClr val="0000FF"/>
                </a:solidFill>
                <a:latin typeface="+mn-lt"/>
              </a:rPr>
              <a:t>&lt;body&gt;</a:t>
            </a:r>
            <a:r>
              <a:rPr lang="en-US" sz="1100" dirty="0">
                <a:latin typeface="+mn-lt"/>
              </a:rPr>
              <a:t> </a:t>
            </a:r>
            <a:endParaRPr lang="th-TH" sz="1100" dirty="0">
              <a:latin typeface="+mn-lt"/>
            </a:endParaRPr>
          </a:p>
          <a:p>
            <a:r>
              <a:rPr lang="th-TH" sz="1100" dirty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&lt;p&gt;</a:t>
            </a:r>
            <a:r>
              <a:rPr lang="en-US" sz="1100" dirty="0">
                <a:latin typeface="+mn-lt"/>
              </a:rPr>
              <a:t>This example does not work in Internet Explorer.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&lt;/p&gt;</a:t>
            </a:r>
            <a:r>
              <a:rPr lang="en-US" sz="1100" dirty="0">
                <a:latin typeface="+mn-lt"/>
              </a:rPr>
              <a:t> </a:t>
            </a:r>
            <a:endParaRPr lang="th-TH" sz="1100" dirty="0">
              <a:latin typeface="+mn-lt"/>
            </a:endParaRPr>
          </a:p>
          <a:p>
            <a:r>
              <a:rPr lang="th-TH" sz="1100" dirty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&lt;div </a:t>
            </a:r>
            <a:r>
              <a:rPr lang="en-US" sz="1100" dirty="0">
                <a:solidFill>
                  <a:srgbClr val="FF0000"/>
                </a:solidFill>
              </a:rPr>
              <a:t>class</a:t>
            </a:r>
            <a:r>
              <a:rPr lang="en-US" sz="1100" dirty="0">
                <a:solidFill>
                  <a:srgbClr val="0000FF"/>
                </a:solidFill>
              </a:rPr>
              <a:t>=</a:t>
            </a:r>
            <a:r>
              <a:rPr lang="en-US" sz="1100" dirty="0">
                <a:solidFill>
                  <a:srgbClr val="A31515"/>
                </a:solidFill>
              </a:rPr>
              <a:t>"div-transition-2"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&gt;</a:t>
            </a:r>
            <a:endParaRPr lang="th-TH" sz="1100" dirty="0">
              <a:solidFill>
                <a:srgbClr val="0000FF"/>
              </a:solidFill>
              <a:latin typeface="+mn-lt"/>
            </a:endParaRPr>
          </a:p>
          <a:p>
            <a:r>
              <a:rPr lang="th-TH" sz="1100" dirty="0">
                <a:solidFill>
                  <a:srgbClr val="0000FF"/>
                </a:solidFill>
                <a:latin typeface="+mn-lt"/>
              </a:rPr>
              <a:t>       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&lt;center&gt;</a:t>
            </a:r>
            <a:r>
              <a:rPr lang="th-TH" sz="1100" dirty="0">
                <a:latin typeface="+mn-lt"/>
              </a:rPr>
              <a:t>ข้อความของฉัน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&lt;/center&gt;</a:t>
            </a:r>
            <a:endParaRPr lang="th-TH" sz="1100" dirty="0">
              <a:solidFill>
                <a:srgbClr val="0000FF"/>
              </a:solidFill>
              <a:latin typeface="+mn-lt"/>
            </a:endParaRPr>
          </a:p>
          <a:p>
            <a:r>
              <a:rPr lang="th-TH" sz="1100" dirty="0">
                <a:solidFill>
                  <a:srgbClr val="0000FF"/>
                </a:solidFill>
                <a:latin typeface="+mn-lt"/>
              </a:rPr>
              <a:t>   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+mn-lt"/>
              </a:rPr>
              <a:t>&lt;/div&gt;</a:t>
            </a:r>
            <a:r>
              <a:rPr lang="en-US" sz="1100" dirty="0">
                <a:latin typeface="+mn-lt"/>
              </a:rPr>
              <a:t> </a:t>
            </a:r>
            <a:endParaRPr lang="th-TH" sz="1100" dirty="0">
              <a:latin typeface="+mn-lt"/>
            </a:endParaRPr>
          </a:p>
          <a:p>
            <a:r>
              <a:rPr lang="en-US" sz="1100" dirty="0">
                <a:solidFill>
                  <a:srgbClr val="0000FF"/>
                </a:solidFill>
                <a:latin typeface="+mn-lt"/>
              </a:rPr>
              <a:t>&lt;/body&gt;</a:t>
            </a:r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93802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47C75-A556-4DF2-AB6F-FB21D31828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61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3887C-8EE3-46DB-8799-596D1DC77356}"/>
              </a:ext>
            </a:extLst>
          </p:cNvPr>
          <p:cNvSpPr/>
          <p:nvPr/>
        </p:nvSpPr>
        <p:spPr>
          <a:xfrm>
            <a:off x="3718240" y="497847"/>
            <a:ext cx="1646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dirty="0">
                <a:solidFill>
                  <a:srgbClr val="3776AB"/>
                </a:solidFill>
                <a:latin typeface="Angsana New" panose="02020603050405020304" pitchFamily="18" charset="-34"/>
                <a:cs typeface="Angsana New" panose="02020603050405020304" pitchFamily="18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ดูตัวอย่างที่ 2 คลิกที่นี่</a:t>
            </a:r>
            <a:endParaRPr 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1CDF8-6547-4C8C-8447-02FD718195CA}"/>
              </a:ext>
            </a:extLst>
          </p:cNvPr>
          <p:cNvSpPr/>
          <p:nvPr/>
        </p:nvSpPr>
        <p:spPr>
          <a:xfrm>
            <a:off x="692944" y="1190184"/>
            <a:ext cx="78638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คำอธิบาย</a:t>
            </a:r>
            <a:br>
              <a:rPr lang="th-TH" sz="18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  <a:r>
              <a:rPr lang="en-US" sz="18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div-transition-2</a:t>
            </a:r>
            <a:br>
              <a:rPr lang="en-US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width:</a:t>
            </a:r>
            <a:r>
              <a:rPr lang="th-TH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ความกว้างของสี่เหลี่ยม;</a:t>
            </a:r>
            <a:br>
              <a:rPr lang="th-TH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height:</a:t>
            </a:r>
            <a:r>
              <a:rPr lang="th-TH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ความสูงของสี่เหลี่ยม;</a:t>
            </a:r>
            <a:br>
              <a:rPr lang="th-TH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background:</a:t>
            </a:r>
            <a:r>
              <a:rPr lang="th-TH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สีของสี่เหลี่ยม;</a:t>
            </a:r>
            <a:br>
              <a:rPr lang="th-TH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18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transition:width</a:t>
            </a:r>
            <a:r>
              <a:rPr lang="en-US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ความเร็วในการเปลี่ยนรูปร่างของสี่เหลี่ยม(กว้าง), </a:t>
            </a:r>
            <a:r>
              <a:rPr lang="en-US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height </a:t>
            </a:r>
            <a:r>
              <a:rPr lang="th-TH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ความเร็วในการเปลี่ยนรูปร่างของสี่เหลี่ยม(ยาว);</a:t>
            </a:r>
            <a:b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b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  <a:r>
              <a:rPr lang="en-US" sz="18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div-transition-2 </a:t>
            </a:r>
            <a:r>
              <a:rPr lang="en-US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:hover</a:t>
            </a:r>
            <a:br>
              <a:rPr lang="en-US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width:</a:t>
            </a:r>
            <a:r>
              <a:rPr lang="th-TH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ความกว้างหลังวัตถุเปลี่ยนรูปร่างแล้ว;</a:t>
            </a:r>
            <a:br>
              <a:rPr lang="th-TH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height:</a:t>
            </a:r>
            <a:r>
              <a:rPr lang="th-TH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ความยาวหลังวัตถุเปลี่ยนรูปร่างแล้ว;</a:t>
            </a:r>
            <a:b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18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***ความกว้างและความยาวนี้ถ้าใส่เป็นศูนย์ รูปสี่เหลี่ยมจะค่อยๆเล็กลงจนหายไปในที่สุด</a:t>
            </a:r>
            <a:b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b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18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transform:rotate</a:t>
            </a:r>
            <a:r>
              <a:rPr lang="en-US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วัตถุจะหมุนไปกี่องศา เช่น ในตัวอย่างด้านบนวัตถุหมุนไป 180 องศา);</a:t>
            </a:r>
            <a:endParaRPr lang="en-US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91881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8EDB4-5633-41C9-9DB8-CCE94A166745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393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 smtClean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62</a:t>
            </a:fld>
            <a:endParaRPr kumimoji="0" lang="en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A92B9-2411-47F6-8308-21260CB1E0EB}"/>
              </a:ext>
            </a:extLst>
          </p:cNvPr>
          <p:cNvSpPr/>
          <p:nvPr/>
        </p:nvSpPr>
        <p:spPr>
          <a:xfrm>
            <a:off x="1097280" y="169458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tabLst/>
              <a:defRPr/>
            </a:pPr>
            <a:r>
              <a:rPr lang="en-US" sz="7200" dirty="0">
                <a:solidFill>
                  <a:srgbClr val="FFFFFF"/>
                </a:solidFill>
                <a:latin typeface="Oswald"/>
                <a:sym typeface="Oswald"/>
              </a:rPr>
              <a:t>8</a:t>
            </a: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cs typeface="Arial"/>
                <a:sym typeface="Oswald"/>
              </a:rPr>
              <a:t>.</a:t>
            </a:r>
          </a:p>
          <a:p>
            <a:pPr lvl="0">
              <a:buClr>
                <a:srgbClr val="FFFFFF"/>
              </a:buClr>
              <a:buSzPts val="3600"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cs typeface="Arial"/>
                <a:sym typeface="Oswald"/>
              </a:rPr>
              <a:t>CSS3  </a:t>
            </a:r>
            <a:r>
              <a:rPr lang="en-US" sz="3600" b="1" dirty="0">
                <a:solidFill>
                  <a:srgbClr val="FFFFFF"/>
                </a:solidFill>
                <a:latin typeface="Oswald"/>
                <a:sym typeface="Oswald"/>
              </a:rPr>
              <a:t>Animations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45699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E8475-7AB7-4504-ACBE-4E257DBB1B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63</a:t>
            </a:fld>
            <a:endParaRPr lang="e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99D7B1-2506-416F-9B99-DC34D3B9B118}"/>
              </a:ext>
            </a:extLst>
          </p:cNvPr>
          <p:cNvSpPr/>
          <p:nvPr/>
        </p:nvSpPr>
        <p:spPr>
          <a:xfrm>
            <a:off x="1371524" y="1260328"/>
            <a:ext cx="71852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796BF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Oswald"/>
              </a:rPr>
              <a:t>CSS3 Animations </a:t>
            </a:r>
          </a:p>
          <a:p>
            <a:r>
              <a:rPr lang="en-US" sz="2400" b="1" dirty="0">
                <a:solidFill>
                  <a:srgbClr val="3796BF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Oswald"/>
              </a:rPr>
              <a:t>       </a:t>
            </a:r>
            <a:r>
              <a:rPr lang="th-TH" sz="2000" b="1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Oswald"/>
              </a:rPr>
              <a:t>คือการสร้างภาพเคลื่อนไหว 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Oswald"/>
              </a:rPr>
              <a:t>Animations) </a:t>
            </a:r>
            <a:r>
              <a:rPr lang="th-TH" sz="2000" b="1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Oswald"/>
              </a:rPr>
              <a:t>โดยไม่ต้องใช้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Oswald"/>
              </a:rPr>
              <a:t>Flash animations </a:t>
            </a:r>
            <a:r>
              <a:rPr lang="th-TH" sz="2000" b="1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Oswald"/>
              </a:rPr>
              <a:t>และ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Oswald"/>
              </a:rPr>
              <a:t>JavaScripts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Oswald"/>
              </a:rPr>
              <a:t> </a:t>
            </a:r>
            <a:r>
              <a:rPr lang="th-TH" sz="2000" b="1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Oswald"/>
              </a:rPr>
              <a:t>โดยในการสร้างภาพเคลื่อนไหวนั้นต้องใช้คำสั่ง @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Oswald"/>
              </a:rPr>
              <a:t>keyframes  (CSS3 Animations </a:t>
            </a:r>
            <a:r>
              <a:rPr lang="th-TH" sz="2000" b="1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Oswald"/>
              </a:rPr>
              <a:t>ไม่สามารถใช้กับ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Oswald"/>
              </a:rPr>
              <a:t>Internet Explorer)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8580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AA48-BF3C-4AEB-B419-0C0AE3D34D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 smtClean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64</a:t>
            </a:fld>
            <a:endParaRPr kumimoji="0" lang="en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07278-593E-45FB-8B74-1DE0F2D68A13}"/>
              </a:ext>
            </a:extLst>
          </p:cNvPr>
          <p:cNvSpPr/>
          <p:nvPr/>
        </p:nvSpPr>
        <p:spPr>
          <a:xfrm>
            <a:off x="2074246" y="770822"/>
            <a:ext cx="467306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+mn-lt"/>
              </a:rPr>
              <a:t>       &lt;head&gt;</a:t>
            </a:r>
          </a:p>
          <a:p>
            <a:r>
              <a:rPr lang="en-US" sz="1000" dirty="0">
                <a:solidFill>
                  <a:srgbClr val="0000FF"/>
                </a:solidFill>
                <a:latin typeface="+mn-lt"/>
              </a:rPr>
              <a:t>             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+mn-lt"/>
              </a:rPr>
              <a:t>&lt;style&gt;</a:t>
            </a:r>
            <a:r>
              <a:rPr lang="en-US" sz="1000" dirty="0">
                <a:latin typeface="+mn-lt"/>
              </a:rPr>
              <a:t> </a:t>
            </a:r>
          </a:p>
          <a:p>
            <a:r>
              <a:rPr lang="en-US" sz="1000" dirty="0">
                <a:solidFill>
                  <a:srgbClr val="0000FF"/>
                </a:solidFill>
                <a:latin typeface="+mn-lt"/>
              </a:rPr>
              <a:t>                      .div-animations-1</a:t>
            </a:r>
            <a:r>
              <a:rPr lang="en-US" sz="1000" dirty="0">
                <a:latin typeface="+mn-lt"/>
              </a:rPr>
              <a:t> </a:t>
            </a:r>
          </a:p>
          <a:p>
            <a:r>
              <a:rPr lang="en-US" sz="1000" dirty="0">
                <a:latin typeface="+mn-lt"/>
              </a:rPr>
              <a:t>                           {</a:t>
            </a:r>
            <a:r>
              <a:rPr lang="en-US" sz="1000" dirty="0">
                <a:solidFill>
                  <a:srgbClr val="A31515"/>
                </a:solidFill>
                <a:latin typeface="+mn-lt"/>
              </a:rPr>
              <a:t>width</a:t>
            </a:r>
            <a:r>
              <a:rPr lang="en-US" sz="1000" dirty="0">
                <a:latin typeface="+mn-lt"/>
              </a:rPr>
              <a:t>:100px; </a:t>
            </a:r>
          </a:p>
          <a:p>
            <a:r>
              <a:rPr lang="en-US" sz="1000" dirty="0">
                <a:solidFill>
                  <a:srgbClr val="A31515"/>
                </a:solidFill>
                <a:latin typeface="+mn-lt"/>
              </a:rPr>
              <a:t>                             height</a:t>
            </a:r>
            <a:r>
              <a:rPr lang="en-US" sz="1000" dirty="0">
                <a:latin typeface="+mn-lt"/>
              </a:rPr>
              <a:t>:100px;</a:t>
            </a:r>
          </a:p>
          <a:p>
            <a:r>
              <a:rPr lang="en-US" sz="1000" dirty="0">
                <a:solidFill>
                  <a:srgbClr val="A31515"/>
                </a:solidFill>
                <a:latin typeface="+mn-lt"/>
              </a:rPr>
              <a:t>                             </a:t>
            </a:r>
            <a:r>
              <a:rPr lang="en-US" sz="1000" dirty="0" err="1">
                <a:solidFill>
                  <a:srgbClr val="A31515"/>
                </a:solidFill>
                <a:latin typeface="+mn-lt"/>
              </a:rPr>
              <a:t>background</a:t>
            </a:r>
            <a:r>
              <a:rPr lang="en-US" sz="1000" dirty="0" err="1">
                <a:latin typeface="+mn-lt"/>
              </a:rPr>
              <a:t>:pink</a:t>
            </a:r>
            <a:r>
              <a:rPr lang="en-US" sz="1000" dirty="0">
                <a:latin typeface="+mn-lt"/>
              </a:rPr>
              <a:t>; </a:t>
            </a:r>
          </a:p>
          <a:p>
            <a:r>
              <a:rPr lang="en-US" sz="1000" dirty="0">
                <a:solidFill>
                  <a:srgbClr val="A31515"/>
                </a:solidFill>
                <a:latin typeface="+mn-lt"/>
              </a:rPr>
              <a:t>                             </a:t>
            </a:r>
            <a:r>
              <a:rPr lang="en-US" sz="1000" dirty="0" err="1">
                <a:solidFill>
                  <a:srgbClr val="A31515"/>
                </a:solidFill>
                <a:latin typeface="+mn-lt"/>
              </a:rPr>
              <a:t>position</a:t>
            </a:r>
            <a:r>
              <a:rPr lang="en-US" sz="1000" dirty="0" err="1">
                <a:latin typeface="+mn-lt"/>
              </a:rPr>
              <a:t>:relative</a:t>
            </a:r>
            <a:r>
              <a:rPr lang="en-US" sz="1000" dirty="0">
                <a:latin typeface="+mn-lt"/>
              </a:rPr>
              <a:t>; </a:t>
            </a:r>
          </a:p>
          <a:p>
            <a:r>
              <a:rPr lang="en-US" sz="1000" dirty="0">
                <a:solidFill>
                  <a:srgbClr val="A31515"/>
                </a:solidFill>
                <a:latin typeface="+mn-lt"/>
              </a:rPr>
              <a:t>                             </a:t>
            </a:r>
            <a:r>
              <a:rPr lang="en-US" sz="1000" dirty="0" err="1">
                <a:solidFill>
                  <a:srgbClr val="A31515"/>
                </a:solidFill>
                <a:latin typeface="+mn-lt"/>
              </a:rPr>
              <a:t>animation</a:t>
            </a:r>
            <a:r>
              <a:rPr lang="en-US" sz="1000" dirty="0" err="1">
                <a:latin typeface="+mn-lt"/>
              </a:rPr>
              <a:t>:mytest</a:t>
            </a:r>
            <a:r>
              <a:rPr lang="en-US" sz="1000" dirty="0">
                <a:latin typeface="+mn-lt"/>
              </a:rPr>
              <a:t> 5s infinite; </a:t>
            </a:r>
          </a:p>
          <a:p>
            <a:r>
              <a:rPr lang="en-US" sz="1000" dirty="0">
                <a:solidFill>
                  <a:srgbClr val="A31515"/>
                </a:solidFill>
                <a:latin typeface="+mn-lt"/>
              </a:rPr>
              <a:t>                             -</a:t>
            </a:r>
            <a:r>
              <a:rPr lang="en-US" sz="1000" dirty="0" err="1">
                <a:solidFill>
                  <a:srgbClr val="A31515"/>
                </a:solidFill>
                <a:latin typeface="+mn-lt"/>
              </a:rPr>
              <a:t>moz-animation</a:t>
            </a:r>
            <a:r>
              <a:rPr lang="en-US" sz="1000" dirty="0" err="1">
                <a:latin typeface="+mn-lt"/>
              </a:rPr>
              <a:t>:mytest</a:t>
            </a:r>
            <a:r>
              <a:rPr lang="en-US" sz="1000" dirty="0">
                <a:latin typeface="+mn-lt"/>
              </a:rPr>
              <a:t> 5s infinite; </a:t>
            </a:r>
            <a:r>
              <a:rPr lang="en-US" sz="1000" dirty="0">
                <a:solidFill>
                  <a:srgbClr val="008000"/>
                </a:solidFill>
                <a:latin typeface="+mn-lt"/>
              </a:rPr>
              <a:t>/*Firefox*/</a:t>
            </a:r>
          </a:p>
          <a:p>
            <a:r>
              <a:rPr lang="en-US" sz="1000" dirty="0">
                <a:solidFill>
                  <a:srgbClr val="008000"/>
                </a:solidFill>
                <a:latin typeface="+mn-lt"/>
              </a:rPr>
              <a:t>                            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+mn-lt"/>
              </a:rPr>
              <a:t>-</a:t>
            </a:r>
            <a:r>
              <a:rPr lang="en-US" sz="1000" dirty="0" err="1">
                <a:solidFill>
                  <a:srgbClr val="A31515"/>
                </a:solidFill>
                <a:latin typeface="+mn-lt"/>
              </a:rPr>
              <a:t>webkit-animation</a:t>
            </a:r>
            <a:r>
              <a:rPr lang="en-US" sz="1000" dirty="0" err="1">
                <a:latin typeface="+mn-lt"/>
              </a:rPr>
              <a:t>:mytest</a:t>
            </a:r>
            <a:r>
              <a:rPr lang="en-US" sz="1000" dirty="0">
                <a:latin typeface="+mn-lt"/>
              </a:rPr>
              <a:t> 5s infinite; </a:t>
            </a:r>
            <a:r>
              <a:rPr lang="en-US" sz="1000" dirty="0">
                <a:solidFill>
                  <a:srgbClr val="008000"/>
                </a:solidFill>
                <a:latin typeface="+mn-lt"/>
              </a:rPr>
              <a:t>/*Safari and Chrome*/</a:t>
            </a:r>
          </a:p>
          <a:p>
            <a:r>
              <a:rPr lang="en-US" sz="1000" dirty="0">
                <a:solidFill>
                  <a:srgbClr val="008000"/>
                </a:solidFill>
                <a:latin typeface="+mn-lt"/>
              </a:rPr>
              <a:t>                            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+mn-lt"/>
              </a:rPr>
              <a:t>-</a:t>
            </a:r>
            <a:r>
              <a:rPr lang="en-US" sz="1000" dirty="0" err="1">
                <a:solidFill>
                  <a:srgbClr val="A31515"/>
                </a:solidFill>
                <a:latin typeface="+mn-lt"/>
              </a:rPr>
              <a:t>o-animation</a:t>
            </a:r>
            <a:r>
              <a:rPr lang="en-US" sz="1000" dirty="0" err="1">
                <a:latin typeface="+mn-lt"/>
              </a:rPr>
              <a:t>:mytest</a:t>
            </a:r>
            <a:r>
              <a:rPr lang="en-US" sz="1000" dirty="0">
                <a:latin typeface="+mn-lt"/>
              </a:rPr>
              <a:t> 5s infinite; </a:t>
            </a:r>
            <a:r>
              <a:rPr lang="en-US" sz="1000" dirty="0">
                <a:solidFill>
                  <a:srgbClr val="008000"/>
                </a:solidFill>
                <a:latin typeface="+mn-lt"/>
              </a:rPr>
              <a:t>/*Opera*/</a:t>
            </a:r>
            <a:r>
              <a:rPr lang="en-US" sz="1000" dirty="0">
                <a:latin typeface="+mn-lt"/>
              </a:rPr>
              <a:t>} </a:t>
            </a:r>
          </a:p>
          <a:p>
            <a:r>
              <a:rPr lang="en-US" sz="1000" dirty="0">
                <a:latin typeface="+mn-lt"/>
              </a:rPr>
              <a:t>                    @</a:t>
            </a:r>
            <a:r>
              <a:rPr lang="en-US" sz="1000" dirty="0">
                <a:solidFill>
                  <a:srgbClr val="0000FF"/>
                </a:solidFill>
                <a:latin typeface="+mn-lt"/>
              </a:rPr>
              <a:t>keyframes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 err="1">
                <a:latin typeface="+mn-lt"/>
              </a:rPr>
              <a:t>mytest</a:t>
            </a:r>
            <a:r>
              <a:rPr lang="en-US" sz="1000" dirty="0">
                <a:latin typeface="+mn-lt"/>
              </a:rPr>
              <a:t> </a:t>
            </a:r>
          </a:p>
          <a:p>
            <a:r>
              <a:rPr lang="en-US" sz="1000" dirty="0">
                <a:latin typeface="+mn-lt"/>
              </a:rPr>
              <a:t>                               {</a:t>
            </a:r>
            <a:r>
              <a:rPr lang="en-US" sz="1000" dirty="0">
                <a:solidFill>
                  <a:srgbClr val="0000FF"/>
                </a:solidFill>
                <a:latin typeface="+mn-lt"/>
              </a:rPr>
              <a:t>from</a:t>
            </a:r>
            <a:r>
              <a:rPr lang="en-US" sz="1000" dirty="0">
                <a:latin typeface="+mn-lt"/>
              </a:rPr>
              <a:t> {</a:t>
            </a:r>
            <a:r>
              <a:rPr lang="en-US" sz="1000" dirty="0">
                <a:solidFill>
                  <a:srgbClr val="A31515"/>
                </a:solidFill>
                <a:latin typeface="+mn-lt"/>
              </a:rPr>
              <a:t>left</a:t>
            </a:r>
            <a:r>
              <a:rPr lang="en-US" sz="1000" dirty="0">
                <a:latin typeface="+mn-lt"/>
              </a:rPr>
              <a:t>:0px;} </a:t>
            </a:r>
            <a:r>
              <a:rPr lang="en-US" sz="1000" dirty="0">
                <a:solidFill>
                  <a:srgbClr val="0000FF"/>
                </a:solidFill>
                <a:latin typeface="+mn-lt"/>
              </a:rPr>
              <a:t>to</a:t>
            </a:r>
            <a:r>
              <a:rPr lang="en-US" sz="1000" dirty="0">
                <a:latin typeface="+mn-lt"/>
              </a:rPr>
              <a:t> {</a:t>
            </a:r>
            <a:r>
              <a:rPr lang="en-US" sz="1000" dirty="0">
                <a:solidFill>
                  <a:srgbClr val="A31515"/>
                </a:solidFill>
                <a:latin typeface="+mn-lt"/>
              </a:rPr>
              <a:t>left</a:t>
            </a:r>
            <a:r>
              <a:rPr lang="en-US" sz="1000" dirty="0">
                <a:latin typeface="+mn-lt"/>
              </a:rPr>
              <a:t>:400px;}} </a:t>
            </a:r>
          </a:p>
          <a:p>
            <a:r>
              <a:rPr lang="en-US" sz="1000" dirty="0">
                <a:latin typeface="+mn-lt"/>
              </a:rPr>
              <a:t>                    @-</a:t>
            </a:r>
            <a:r>
              <a:rPr lang="en-US" sz="1000" dirty="0" err="1">
                <a:solidFill>
                  <a:srgbClr val="0000FF"/>
                </a:solidFill>
                <a:latin typeface="+mn-lt"/>
              </a:rPr>
              <a:t>moz</a:t>
            </a:r>
            <a:r>
              <a:rPr lang="en-US" sz="1000" dirty="0">
                <a:latin typeface="+mn-lt"/>
              </a:rPr>
              <a:t>-</a:t>
            </a:r>
            <a:r>
              <a:rPr lang="en-US" sz="1000" dirty="0">
                <a:solidFill>
                  <a:srgbClr val="0000FF"/>
                </a:solidFill>
                <a:latin typeface="+mn-lt"/>
              </a:rPr>
              <a:t>keyframes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 err="1">
                <a:latin typeface="+mn-lt"/>
              </a:rPr>
              <a:t>mytest</a:t>
            </a:r>
            <a:r>
              <a:rPr lang="en-US" sz="1000" dirty="0">
                <a:latin typeface="+mn-lt"/>
              </a:rPr>
              <a:t> /*Firefox*/ </a:t>
            </a:r>
          </a:p>
          <a:p>
            <a:r>
              <a:rPr lang="en-US" sz="1000" dirty="0">
                <a:latin typeface="+mn-lt"/>
              </a:rPr>
              <a:t>                               {</a:t>
            </a:r>
            <a:r>
              <a:rPr lang="en-US" sz="1000" dirty="0">
                <a:solidFill>
                  <a:srgbClr val="0000FF"/>
                </a:solidFill>
                <a:latin typeface="+mn-lt"/>
              </a:rPr>
              <a:t>from</a:t>
            </a:r>
            <a:r>
              <a:rPr lang="en-US" sz="1000" dirty="0">
                <a:latin typeface="+mn-lt"/>
              </a:rPr>
              <a:t> {</a:t>
            </a:r>
            <a:r>
              <a:rPr lang="en-US" sz="1000" dirty="0">
                <a:solidFill>
                  <a:srgbClr val="A31515"/>
                </a:solidFill>
                <a:latin typeface="+mn-lt"/>
              </a:rPr>
              <a:t>left</a:t>
            </a:r>
            <a:r>
              <a:rPr lang="en-US" sz="1000" dirty="0">
                <a:latin typeface="+mn-lt"/>
              </a:rPr>
              <a:t>:0px;} </a:t>
            </a:r>
            <a:r>
              <a:rPr lang="en-US" sz="1000" dirty="0">
                <a:solidFill>
                  <a:srgbClr val="0000FF"/>
                </a:solidFill>
                <a:latin typeface="+mn-lt"/>
              </a:rPr>
              <a:t>to</a:t>
            </a:r>
            <a:r>
              <a:rPr lang="en-US" sz="1000" dirty="0">
                <a:latin typeface="+mn-lt"/>
              </a:rPr>
              <a:t> {</a:t>
            </a:r>
            <a:r>
              <a:rPr lang="en-US" sz="1000" dirty="0">
                <a:solidFill>
                  <a:srgbClr val="A31515"/>
                </a:solidFill>
                <a:latin typeface="+mn-lt"/>
              </a:rPr>
              <a:t>left</a:t>
            </a:r>
            <a:r>
              <a:rPr lang="en-US" sz="1000" dirty="0">
                <a:latin typeface="+mn-lt"/>
              </a:rPr>
              <a:t>:400px;}} </a:t>
            </a:r>
          </a:p>
          <a:p>
            <a:r>
              <a:rPr lang="en-US" sz="1000" dirty="0">
                <a:latin typeface="+mn-lt"/>
              </a:rPr>
              <a:t>                    @-</a:t>
            </a:r>
            <a:r>
              <a:rPr lang="en-US" sz="1000" dirty="0" err="1">
                <a:solidFill>
                  <a:srgbClr val="0000FF"/>
                </a:solidFill>
                <a:latin typeface="+mn-lt"/>
              </a:rPr>
              <a:t>webkit</a:t>
            </a:r>
            <a:r>
              <a:rPr lang="en-US" sz="1000" dirty="0">
                <a:latin typeface="+mn-lt"/>
              </a:rPr>
              <a:t>-</a:t>
            </a:r>
            <a:r>
              <a:rPr lang="en-US" sz="1000" dirty="0">
                <a:solidFill>
                  <a:srgbClr val="0000FF"/>
                </a:solidFill>
                <a:latin typeface="+mn-lt"/>
              </a:rPr>
              <a:t>keyframes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 err="1">
                <a:latin typeface="+mn-lt"/>
              </a:rPr>
              <a:t>mytest</a:t>
            </a:r>
            <a:r>
              <a:rPr lang="en-US" sz="1000" dirty="0">
                <a:latin typeface="+mn-lt"/>
              </a:rPr>
              <a:t> /*Safari and Chrome*/ </a:t>
            </a:r>
          </a:p>
          <a:p>
            <a:r>
              <a:rPr lang="en-US" sz="1000" dirty="0">
                <a:latin typeface="+mn-lt"/>
              </a:rPr>
              <a:t>                               {</a:t>
            </a:r>
            <a:r>
              <a:rPr lang="en-US" sz="1000" dirty="0">
                <a:solidFill>
                  <a:srgbClr val="0000FF"/>
                </a:solidFill>
                <a:latin typeface="+mn-lt"/>
              </a:rPr>
              <a:t>from</a:t>
            </a:r>
            <a:r>
              <a:rPr lang="en-US" sz="1000" dirty="0">
                <a:latin typeface="+mn-lt"/>
              </a:rPr>
              <a:t> {</a:t>
            </a:r>
            <a:r>
              <a:rPr lang="en-US" sz="1000" dirty="0">
                <a:solidFill>
                  <a:srgbClr val="A31515"/>
                </a:solidFill>
                <a:latin typeface="+mn-lt"/>
              </a:rPr>
              <a:t>left</a:t>
            </a:r>
            <a:r>
              <a:rPr lang="en-US" sz="1000" dirty="0">
                <a:latin typeface="+mn-lt"/>
              </a:rPr>
              <a:t>:0px;} </a:t>
            </a:r>
            <a:r>
              <a:rPr lang="en-US" sz="1000" dirty="0">
                <a:solidFill>
                  <a:srgbClr val="0000FF"/>
                </a:solidFill>
                <a:latin typeface="+mn-lt"/>
              </a:rPr>
              <a:t>to</a:t>
            </a:r>
            <a:r>
              <a:rPr lang="en-US" sz="1000" dirty="0">
                <a:latin typeface="+mn-lt"/>
              </a:rPr>
              <a:t> {</a:t>
            </a:r>
            <a:r>
              <a:rPr lang="en-US" sz="1000" dirty="0">
                <a:solidFill>
                  <a:srgbClr val="A31515"/>
                </a:solidFill>
                <a:latin typeface="+mn-lt"/>
              </a:rPr>
              <a:t>left</a:t>
            </a:r>
            <a:r>
              <a:rPr lang="en-US" sz="1000" dirty="0">
                <a:latin typeface="+mn-lt"/>
              </a:rPr>
              <a:t>:400px;}} </a:t>
            </a:r>
          </a:p>
          <a:p>
            <a:r>
              <a:rPr lang="en-US" sz="1000" dirty="0">
                <a:latin typeface="+mn-lt"/>
              </a:rPr>
              <a:t>                    @-</a:t>
            </a:r>
            <a:r>
              <a:rPr lang="en-US" sz="1000" dirty="0">
                <a:solidFill>
                  <a:srgbClr val="0000FF"/>
                </a:solidFill>
                <a:latin typeface="+mn-lt"/>
              </a:rPr>
              <a:t>o</a:t>
            </a:r>
            <a:r>
              <a:rPr lang="en-US" sz="1000" dirty="0">
                <a:latin typeface="+mn-lt"/>
              </a:rPr>
              <a:t>-</a:t>
            </a:r>
            <a:r>
              <a:rPr lang="en-US" sz="1000" dirty="0">
                <a:solidFill>
                  <a:srgbClr val="0000FF"/>
                </a:solidFill>
                <a:latin typeface="+mn-lt"/>
              </a:rPr>
              <a:t>keyframes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 err="1">
                <a:latin typeface="+mn-lt"/>
              </a:rPr>
              <a:t>mytest</a:t>
            </a:r>
            <a:r>
              <a:rPr lang="en-US" sz="1000" dirty="0">
                <a:latin typeface="+mn-lt"/>
              </a:rPr>
              <a:t> /*Opera*/ </a:t>
            </a:r>
          </a:p>
          <a:p>
            <a:r>
              <a:rPr lang="en-US" sz="1000" dirty="0">
                <a:latin typeface="+mn-lt"/>
              </a:rPr>
              <a:t>                               {</a:t>
            </a:r>
            <a:r>
              <a:rPr lang="en-US" sz="1000" dirty="0">
                <a:solidFill>
                  <a:srgbClr val="0000FF"/>
                </a:solidFill>
                <a:latin typeface="+mn-lt"/>
              </a:rPr>
              <a:t>from</a:t>
            </a:r>
            <a:r>
              <a:rPr lang="en-US" sz="1000" dirty="0">
                <a:latin typeface="+mn-lt"/>
              </a:rPr>
              <a:t> {</a:t>
            </a:r>
            <a:r>
              <a:rPr lang="en-US" sz="1000" dirty="0">
                <a:solidFill>
                  <a:srgbClr val="A31515"/>
                </a:solidFill>
                <a:latin typeface="+mn-lt"/>
              </a:rPr>
              <a:t>left</a:t>
            </a:r>
            <a:r>
              <a:rPr lang="en-US" sz="1000" dirty="0">
                <a:latin typeface="+mn-lt"/>
              </a:rPr>
              <a:t>:0px;} </a:t>
            </a:r>
            <a:r>
              <a:rPr lang="en-US" sz="1000" dirty="0">
                <a:solidFill>
                  <a:srgbClr val="0000FF"/>
                </a:solidFill>
                <a:latin typeface="+mn-lt"/>
              </a:rPr>
              <a:t>to</a:t>
            </a:r>
            <a:r>
              <a:rPr lang="en-US" sz="1000" dirty="0">
                <a:latin typeface="+mn-lt"/>
              </a:rPr>
              <a:t> {</a:t>
            </a:r>
            <a:r>
              <a:rPr lang="en-US" sz="1000" dirty="0">
                <a:solidFill>
                  <a:srgbClr val="A31515"/>
                </a:solidFill>
                <a:latin typeface="+mn-lt"/>
              </a:rPr>
              <a:t>left</a:t>
            </a:r>
            <a:r>
              <a:rPr lang="en-US" sz="1000" dirty="0">
                <a:latin typeface="+mn-lt"/>
              </a:rPr>
              <a:t>:400px;}} </a:t>
            </a:r>
          </a:p>
          <a:p>
            <a:r>
              <a:rPr lang="en-US" sz="1000" dirty="0">
                <a:solidFill>
                  <a:srgbClr val="0000FF"/>
                </a:solidFill>
                <a:latin typeface="+mn-lt"/>
              </a:rPr>
              <a:t>               &lt;/style&gt;</a:t>
            </a:r>
            <a:r>
              <a:rPr lang="en-US" sz="1000" dirty="0">
                <a:latin typeface="+mn-lt"/>
              </a:rPr>
              <a:t> </a:t>
            </a:r>
          </a:p>
          <a:p>
            <a:r>
              <a:rPr lang="en-US" sz="1000" dirty="0">
                <a:solidFill>
                  <a:srgbClr val="0000FF"/>
                </a:solidFill>
                <a:latin typeface="+mn-lt"/>
              </a:rPr>
              <a:t>        &lt;p&gt;</a:t>
            </a:r>
            <a:r>
              <a:rPr lang="en-US" sz="1000" dirty="0">
                <a:latin typeface="+mn-lt"/>
              </a:rPr>
              <a:t> This example does not work in Internet Explorer.</a:t>
            </a:r>
            <a:r>
              <a:rPr lang="en-US" sz="1000" dirty="0">
                <a:solidFill>
                  <a:srgbClr val="0000FF"/>
                </a:solidFill>
                <a:latin typeface="+mn-lt"/>
              </a:rPr>
              <a:t> &lt;/p&gt;</a:t>
            </a:r>
            <a:r>
              <a:rPr lang="en-US" sz="1000" dirty="0">
                <a:latin typeface="+mn-lt"/>
              </a:rPr>
              <a:t> </a:t>
            </a:r>
          </a:p>
          <a:p>
            <a:r>
              <a:rPr lang="en-US" sz="1000" dirty="0">
                <a:solidFill>
                  <a:srgbClr val="0000FF"/>
                </a:solidFill>
                <a:latin typeface="+mn-lt"/>
              </a:rPr>
              <a:t>        &lt;/head&gt;</a:t>
            </a:r>
            <a:r>
              <a:rPr lang="en-US" sz="1000" dirty="0">
                <a:latin typeface="+mn-lt"/>
              </a:rPr>
              <a:t> </a:t>
            </a:r>
          </a:p>
          <a:p>
            <a:r>
              <a:rPr lang="en-US" sz="1000" dirty="0">
                <a:solidFill>
                  <a:srgbClr val="0000FF"/>
                </a:solidFill>
                <a:latin typeface="+mn-lt"/>
              </a:rPr>
              <a:t>        &lt;body&gt;</a:t>
            </a:r>
            <a:r>
              <a:rPr lang="en-US" sz="1000" dirty="0">
                <a:latin typeface="+mn-lt"/>
              </a:rPr>
              <a:t> </a:t>
            </a:r>
          </a:p>
          <a:p>
            <a:r>
              <a:rPr lang="en-US" sz="1000" dirty="0">
                <a:solidFill>
                  <a:srgbClr val="0000FF"/>
                </a:solidFill>
                <a:latin typeface="+mn-lt"/>
              </a:rPr>
              <a:t>              &lt;div&gt;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+mn-lt"/>
              </a:rPr>
              <a:t>&lt;center&gt;</a:t>
            </a:r>
            <a:r>
              <a:rPr lang="en-US" sz="1000" dirty="0">
                <a:latin typeface="+mn-lt"/>
              </a:rPr>
              <a:t>Hello Nerd</a:t>
            </a:r>
            <a:r>
              <a:rPr lang="en-US" sz="1000" dirty="0">
                <a:solidFill>
                  <a:srgbClr val="0000FF"/>
                </a:solidFill>
                <a:latin typeface="+mn-lt"/>
              </a:rPr>
              <a:t>&lt;/center&gt;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+mn-lt"/>
              </a:rPr>
              <a:t>&lt;/div&gt;</a:t>
            </a:r>
            <a:r>
              <a:rPr lang="en-US" sz="1000" dirty="0">
                <a:latin typeface="+mn-lt"/>
              </a:rPr>
              <a:t> </a:t>
            </a:r>
          </a:p>
          <a:p>
            <a:r>
              <a:rPr lang="en-US" sz="1000" dirty="0">
                <a:solidFill>
                  <a:srgbClr val="0000FF"/>
                </a:solidFill>
                <a:latin typeface="+mn-lt"/>
              </a:rPr>
              <a:t>        &lt;/body&gt;</a:t>
            </a:r>
            <a:endParaRPr lang="en-US" sz="1000" dirty="0"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8B6668-60E8-4676-89E4-753379B19557}"/>
              </a:ext>
            </a:extLst>
          </p:cNvPr>
          <p:cNvSpPr/>
          <p:nvPr/>
        </p:nvSpPr>
        <p:spPr>
          <a:xfrm>
            <a:off x="2031194" y="491228"/>
            <a:ext cx="2808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1.Animations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แบบเคลื่อนที่ในทิศทาง</a:t>
            </a:r>
            <a:r>
              <a:rPr lang="th-TH" sz="1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ต่างๆ</a:t>
            </a:r>
            <a:endParaRPr lang="en-US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371416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AA48-BF3C-4AEB-B419-0C0AE3D34D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 smtClean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65</a:t>
            </a:fld>
            <a:endParaRPr kumimoji="0" lang="en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2BFE67-556B-4450-8391-5E2E78DE56FF}"/>
              </a:ext>
            </a:extLst>
          </p:cNvPr>
          <p:cNvSpPr/>
          <p:nvPr/>
        </p:nvSpPr>
        <p:spPr>
          <a:xfrm>
            <a:off x="3718240" y="196624"/>
            <a:ext cx="1646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dirty="0">
                <a:solidFill>
                  <a:srgbClr val="3776AB"/>
                </a:solidFill>
                <a:latin typeface="Angsana New" panose="02020603050405020304" pitchFamily="18" charset="-34"/>
                <a:cs typeface="Angsana New" panose="02020603050405020304" pitchFamily="18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ดูตัวอย่างที่ </a:t>
            </a:r>
            <a:r>
              <a:rPr lang="en-US" sz="2000" dirty="0">
                <a:solidFill>
                  <a:srgbClr val="3776AB"/>
                </a:solidFill>
                <a:latin typeface="Angsana New" panose="02020603050405020304" pitchFamily="18" charset="-34"/>
                <a:cs typeface="Angsana New" panose="02020603050405020304" pitchFamily="18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th-TH" sz="2000" dirty="0">
                <a:solidFill>
                  <a:srgbClr val="3776AB"/>
                </a:solidFill>
                <a:latin typeface="Angsana New" panose="02020603050405020304" pitchFamily="18" charset="-34"/>
                <a:cs typeface="Angsana New" panose="02020603050405020304" pitchFamily="18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คลิกที่นี่</a:t>
            </a:r>
            <a:endParaRPr 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991D03-5C2E-4B79-AF24-FA9A1E27D94D}"/>
              </a:ext>
            </a:extLst>
          </p:cNvPr>
          <p:cNvSpPr/>
          <p:nvPr/>
        </p:nvSpPr>
        <p:spPr>
          <a:xfrm>
            <a:off x="1631481" y="590578"/>
            <a:ext cx="663180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คำอธิบาย</a:t>
            </a:r>
            <a:b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width:</a:t>
            </a:r>
            <a:r>
              <a:rPr lang="th-TH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ความกว้างของสี่เหลี่ยม;</a:t>
            </a:r>
            <a:br>
              <a:rPr lang="th-TH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height:</a:t>
            </a:r>
            <a:r>
              <a:rPr lang="th-TH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ความสูงของสี่เหลี่ยม;</a:t>
            </a:r>
            <a:br>
              <a:rPr lang="th-TH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background:</a:t>
            </a:r>
            <a:r>
              <a:rPr lang="th-TH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สีของรูปสี่เหลี่ยม;</a:t>
            </a:r>
            <a:br>
              <a:rPr lang="th-TH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position:relative</a:t>
            </a:r>
            <a:r>
              <a:rPr lang="en-US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; (</a:t>
            </a:r>
            <a:r>
              <a:rPr lang="th-TH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ใส่คำสั่งนี้เพื่อให้สี่เหลี่ยมมีการเคลื่อนที่)</a:t>
            </a:r>
            <a:br>
              <a:rPr lang="th-TH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animation:mytest</a:t>
            </a:r>
            <a:r>
              <a:rPr lang="en-US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เวลาที่รูปสี่เหลี่ยมใช้ในการเคลื่อนที่ (ในตัวอย่างใช้เป็น 5</a:t>
            </a:r>
            <a:r>
              <a:rPr lang="en-US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 </a:t>
            </a:r>
            <a:r>
              <a:rPr lang="th-TH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ซึ่งหมายถึง 5 วินาที) </a:t>
            </a:r>
            <a:r>
              <a:rPr lang="en-US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infinite;  </a:t>
            </a:r>
            <a:r>
              <a:rPr lang="en-US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สำหรับในคำสั่งนี้ หากไม่ต้องการให้รูปสี่เหลี่ยมมีการเคลื่อนที่ซ้ำไปซ้ำมา ก็ให้ลบคำว่า </a:t>
            </a:r>
            <a:r>
              <a:rPr lang="en-US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infinite </a:t>
            </a:r>
            <a:r>
              <a:rPr lang="th-TH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ออก</a:t>
            </a:r>
            <a:b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b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moz-animation:mytest</a:t>
            </a:r>
            <a:r>
              <a:rPr lang="en-US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5s infinite; </a:t>
            </a:r>
            <a:r>
              <a:rPr lang="en-US" dirty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/*Firefox*/</a:t>
            </a:r>
            <a:br>
              <a:rPr lang="en-US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webkit-animation:mytest</a:t>
            </a:r>
            <a:r>
              <a:rPr lang="en-US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5s infinite; </a:t>
            </a:r>
            <a:r>
              <a:rPr lang="en-US" dirty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/*Safari and Chrome*/</a:t>
            </a:r>
            <a:br>
              <a:rPr lang="en-US" dirty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o-animation:mytest</a:t>
            </a:r>
            <a:r>
              <a:rPr lang="en-US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5s infinite; </a:t>
            </a:r>
            <a:r>
              <a:rPr lang="en-US" dirty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/*Opera*/</a:t>
            </a:r>
            <a:r>
              <a:rPr lang="en-US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}</a:t>
            </a:r>
            <a:b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โดย -</a:t>
            </a:r>
            <a:r>
              <a:rPr lang="en-US" dirty="0" err="1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moz</a:t>
            </a:r>
            <a:r>
              <a:rPr lang="en-US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 </a:t>
            </a:r>
            <a:r>
              <a:rPr lang="th-TH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เป็นของ </a:t>
            </a:r>
            <a:r>
              <a:rPr lang="en-US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Firefox  -</a:t>
            </a:r>
            <a:r>
              <a:rPr lang="en-US" dirty="0" err="1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webkit</a:t>
            </a:r>
            <a:r>
              <a:rPr lang="en-US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 </a:t>
            </a:r>
            <a:r>
              <a:rPr lang="th-TH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เป็นของ </a:t>
            </a:r>
            <a:r>
              <a:rPr lang="en-US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Safari and Chrome  </a:t>
            </a:r>
            <a:r>
              <a:rPr lang="th-TH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 -</a:t>
            </a:r>
            <a:r>
              <a:rPr lang="en-US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o- </a:t>
            </a:r>
            <a:r>
              <a:rPr lang="th-TH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เป็นของ </a:t>
            </a:r>
            <a:r>
              <a:rPr lang="en-US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Opera</a:t>
            </a:r>
            <a:b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b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@keyframes </a:t>
            </a:r>
            <a:r>
              <a:rPr lang="en-US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mytest</a:t>
            </a:r>
            <a:br>
              <a:rPr lang="en-US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{from {left:</a:t>
            </a:r>
            <a:r>
              <a:rPr lang="th-TH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ตำแหน่งเริ่มต้นเคลื่อนที่;}</a:t>
            </a:r>
            <a:br>
              <a:rPr lang="th-TH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to {left:</a:t>
            </a:r>
            <a:r>
              <a:rPr lang="th-TH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ตำแหน่งสิ้นสุดการเคลื่อนที่;}}</a:t>
            </a:r>
            <a:br>
              <a:rPr lang="th-TH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ในตัวอย่างคือเคลื่อนที่ เริ่มจากตำแหน่ง 0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px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 สิ้นสุดที่ตำแหน่ง 400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px</a:t>
            </a:r>
            <a:b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คำสั่ง </a:t>
            </a:r>
            <a:r>
              <a:rPr lang="en-US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left </a:t>
            </a:r>
            <a:r>
              <a:rPr lang="th-TH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คือเคลื่อนที่จากซ้ายไปขวา สามารถเปลี่ยนเป็น</a:t>
            </a:r>
            <a:b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bottom (</a:t>
            </a:r>
            <a:r>
              <a:rPr lang="th-TH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เคลื่อนที่จากล่างขึ้นบน) , </a:t>
            </a:r>
            <a:r>
              <a:rPr lang="en-US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top (</a:t>
            </a:r>
            <a:r>
              <a:rPr lang="th-TH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เคลื่อนที่จากบนลงล่าง) และ  </a:t>
            </a:r>
            <a:r>
              <a:rPr lang="en-US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right (</a:t>
            </a:r>
            <a:r>
              <a:rPr lang="th-TH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เคลื่อนที่จากขวาไปซ้าย) ได้ </a:t>
            </a:r>
          </a:p>
          <a:p>
            <a:r>
              <a:rPr lang="th-TH" sz="12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เพื่อเปลี่ยนทิศทางการเคลื่อนที่</a:t>
            </a:r>
            <a:endParaRPr lang="en-US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274976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AA48-BF3C-4AEB-B419-0C0AE3D34D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 smtClean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66</a:t>
            </a:fld>
            <a:endParaRPr kumimoji="0" lang="en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A52554-5E1B-48BF-A34E-57B7B0F0888A}"/>
              </a:ext>
            </a:extLst>
          </p:cNvPr>
          <p:cNvSpPr/>
          <p:nvPr/>
        </p:nvSpPr>
        <p:spPr>
          <a:xfrm>
            <a:off x="3465767" y="83960"/>
            <a:ext cx="2085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2.</a:t>
            </a:r>
            <a:r>
              <a:rPr lang="en-US" sz="2000" b="1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Animations </a:t>
            </a:r>
            <a:r>
              <a:rPr lang="th-TH" sz="2000" b="1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แบบเปลี่ยนสี</a:t>
            </a:r>
            <a:endParaRPr 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0E9693-91BB-4B33-BF81-40C733C74931}"/>
              </a:ext>
            </a:extLst>
          </p:cNvPr>
          <p:cNvSpPr/>
          <p:nvPr/>
        </p:nvSpPr>
        <p:spPr>
          <a:xfrm>
            <a:off x="2363002" y="595732"/>
            <a:ext cx="47933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+mn-lt"/>
              </a:rPr>
              <a:t>&lt;style&gt;</a:t>
            </a:r>
            <a:r>
              <a:rPr lang="en-US" sz="1200" dirty="0">
                <a:latin typeface="+mn-lt"/>
              </a:rPr>
              <a:t> </a:t>
            </a:r>
          </a:p>
          <a:p>
            <a:r>
              <a:rPr lang="en-US" sz="1200" dirty="0">
                <a:solidFill>
                  <a:srgbClr val="0000FF"/>
                </a:solidFill>
                <a:latin typeface="+mn-lt"/>
              </a:rPr>
              <a:t>        .</a:t>
            </a:r>
            <a:r>
              <a:rPr lang="en-US" sz="1200" dirty="0">
                <a:solidFill>
                  <a:srgbClr val="0000FF"/>
                </a:solidFill>
              </a:rPr>
              <a:t>div-animations-2</a:t>
            </a:r>
            <a:r>
              <a:rPr lang="en-US" sz="1200" dirty="0">
                <a:latin typeface="+mn-lt"/>
              </a:rPr>
              <a:t> </a:t>
            </a:r>
          </a:p>
          <a:p>
            <a:r>
              <a:rPr lang="en-US" sz="1200" dirty="0">
                <a:latin typeface="+mn-lt"/>
              </a:rPr>
              <a:t>           {</a:t>
            </a:r>
            <a:r>
              <a:rPr lang="en-US" sz="1200" dirty="0">
                <a:solidFill>
                  <a:srgbClr val="A31515"/>
                </a:solidFill>
                <a:latin typeface="+mn-lt"/>
              </a:rPr>
              <a:t>width</a:t>
            </a:r>
            <a:r>
              <a:rPr lang="en-US" sz="1200" dirty="0">
                <a:latin typeface="+mn-lt"/>
              </a:rPr>
              <a:t>:100px; </a:t>
            </a:r>
          </a:p>
          <a:p>
            <a:r>
              <a:rPr lang="en-US" sz="1200" dirty="0">
                <a:solidFill>
                  <a:srgbClr val="A31515"/>
                </a:solidFill>
                <a:latin typeface="+mn-lt"/>
              </a:rPr>
              <a:t>            height</a:t>
            </a:r>
            <a:r>
              <a:rPr lang="en-US" sz="1200" dirty="0">
                <a:latin typeface="+mn-lt"/>
              </a:rPr>
              <a:t>:100px;</a:t>
            </a:r>
          </a:p>
          <a:p>
            <a:r>
              <a:rPr lang="en-US" sz="1200" dirty="0">
                <a:latin typeface="+mn-lt"/>
              </a:rPr>
              <a:t>            </a:t>
            </a:r>
            <a:r>
              <a:rPr lang="en-US" sz="1200" dirty="0" err="1">
                <a:solidFill>
                  <a:srgbClr val="A31515"/>
                </a:solidFill>
                <a:latin typeface="+mn-lt"/>
              </a:rPr>
              <a:t>background</a:t>
            </a:r>
            <a:r>
              <a:rPr lang="en-US" sz="1200" dirty="0" err="1">
                <a:latin typeface="+mn-lt"/>
              </a:rPr>
              <a:t>:pink</a:t>
            </a:r>
            <a:r>
              <a:rPr lang="en-US" sz="1200" dirty="0">
                <a:latin typeface="+mn-lt"/>
              </a:rPr>
              <a:t>; </a:t>
            </a:r>
          </a:p>
          <a:p>
            <a:r>
              <a:rPr lang="en-US" sz="1200" dirty="0">
                <a:solidFill>
                  <a:srgbClr val="A31515"/>
                </a:solidFill>
                <a:latin typeface="+mn-lt"/>
              </a:rPr>
              <a:t>            </a:t>
            </a:r>
            <a:r>
              <a:rPr lang="en-US" sz="1200" dirty="0" err="1">
                <a:solidFill>
                  <a:srgbClr val="A31515"/>
                </a:solidFill>
                <a:latin typeface="+mn-lt"/>
              </a:rPr>
              <a:t>animation</a:t>
            </a:r>
            <a:r>
              <a:rPr lang="en-US" sz="1200" dirty="0" err="1">
                <a:latin typeface="+mn-lt"/>
              </a:rPr>
              <a:t>:myfirst</a:t>
            </a:r>
            <a:r>
              <a:rPr lang="en-US" sz="1200" dirty="0">
                <a:latin typeface="+mn-lt"/>
              </a:rPr>
              <a:t> 5s infinite;</a:t>
            </a:r>
          </a:p>
          <a:p>
            <a:r>
              <a:rPr lang="en-US" sz="1200" dirty="0">
                <a:latin typeface="+mn-lt"/>
              </a:rPr>
              <a:t>            </a:t>
            </a:r>
            <a:r>
              <a:rPr lang="en-US" sz="1200" dirty="0">
                <a:solidFill>
                  <a:srgbClr val="A31515"/>
                </a:solidFill>
                <a:latin typeface="+mn-lt"/>
              </a:rPr>
              <a:t>-</a:t>
            </a:r>
            <a:r>
              <a:rPr lang="en-US" sz="1200" dirty="0" err="1">
                <a:solidFill>
                  <a:srgbClr val="A31515"/>
                </a:solidFill>
                <a:latin typeface="+mn-lt"/>
              </a:rPr>
              <a:t>moz-animation</a:t>
            </a:r>
            <a:r>
              <a:rPr lang="en-US" sz="1200" dirty="0" err="1">
                <a:latin typeface="+mn-lt"/>
              </a:rPr>
              <a:t>:myfirst</a:t>
            </a:r>
            <a:r>
              <a:rPr lang="en-US" sz="1200" dirty="0">
                <a:latin typeface="+mn-lt"/>
              </a:rPr>
              <a:t> 5s infinite; </a:t>
            </a:r>
            <a:r>
              <a:rPr lang="en-US" sz="1200" dirty="0">
                <a:solidFill>
                  <a:srgbClr val="008000"/>
                </a:solidFill>
                <a:latin typeface="+mn-lt"/>
              </a:rPr>
              <a:t>/* Firefox */</a:t>
            </a:r>
            <a:r>
              <a:rPr lang="en-US" sz="1200" dirty="0">
                <a:latin typeface="+mn-lt"/>
              </a:rPr>
              <a:t> </a:t>
            </a:r>
          </a:p>
          <a:p>
            <a:r>
              <a:rPr lang="en-US" sz="1200" dirty="0">
                <a:solidFill>
                  <a:srgbClr val="A31515"/>
                </a:solidFill>
                <a:latin typeface="+mn-lt"/>
              </a:rPr>
              <a:t>            -</a:t>
            </a:r>
            <a:r>
              <a:rPr lang="en-US" sz="1200" dirty="0" err="1">
                <a:solidFill>
                  <a:srgbClr val="A31515"/>
                </a:solidFill>
                <a:latin typeface="+mn-lt"/>
              </a:rPr>
              <a:t>webkit-animation</a:t>
            </a:r>
            <a:r>
              <a:rPr lang="en-US" sz="1200" dirty="0" err="1">
                <a:latin typeface="+mn-lt"/>
              </a:rPr>
              <a:t>:myfirst</a:t>
            </a:r>
            <a:r>
              <a:rPr lang="en-US" sz="1200" dirty="0">
                <a:latin typeface="+mn-lt"/>
              </a:rPr>
              <a:t> 5s infinite; </a:t>
            </a:r>
            <a:r>
              <a:rPr lang="en-US" sz="1200" dirty="0">
                <a:solidFill>
                  <a:srgbClr val="008000"/>
                </a:solidFill>
                <a:latin typeface="+mn-lt"/>
              </a:rPr>
              <a:t>/* Safari and Chrome */</a:t>
            </a:r>
            <a:r>
              <a:rPr lang="en-US" sz="1200" dirty="0">
                <a:latin typeface="+mn-lt"/>
              </a:rPr>
              <a:t> </a:t>
            </a:r>
          </a:p>
          <a:p>
            <a:r>
              <a:rPr lang="en-US" sz="1200" dirty="0">
                <a:solidFill>
                  <a:srgbClr val="A31515"/>
                </a:solidFill>
                <a:latin typeface="+mn-lt"/>
              </a:rPr>
              <a:t>            -</a:t>
            </a:r>
            <a:r>
              <a:rPr lang="en-US" sz="1200" dirty="0" err="1">
                <a:solidFill>
                  <a:srgbClr val="A31515"/>
                </a:solidFill>
                <a:latin typeface="+mn-lt"/>
              </a:rPr>
              <a:t>o-animation</a:t>
            </a:r>
            <a:r>
              <a:rPr lang="en-US" sz="1200" dirty="0" err="1">
                <a:latin typeface="+mn-lt"/>
              </a:rPr>
              <a:t>:myfirst</a:t>
            </a:r>
            <a:r>
              <a:rPr lang="en-US" sz="1200" dirty="0">
                <a:latin typeface="+mn-lt"/>
              </a:rPr>
              <a:t> 5s infinite; </a:t>
            </a:r>
            <a:r>
              <a:rPr lang="en-US" sz="1200" dirty="0">
                <a:solidFill>
                  <a:srgbClr val="008000"/>
                </a:solidFill>
                <a:latin typeface="+mn-lt"/>
              </a:rPr>
              <a:t>/* Opera */</a:t>
            </a:r>
            <a:r>
              <a:rPr lang="en-US" sz="1200" dirty="0">
                <a:latin typeface="+mn-lt"/>
              </a:rPr>
              <a:t>} </a:t>
            </a:r>
          </a:p>
          <a:p>
            <a:r>
              <a:rPr lang="en-US" sz="1200" dirty="0">
                <a:latin typeface="+mn-lt"/>
              </a:rPr>
              <a:t>      @</a:t>
            </a:r>
            <a:r>
              <a:rPr lang="en-US" sz="1200" dirty="0">
                <a:solidFill>
                  <a:srgbClr val="0000FF"/>
                </a:solidFill>
                <a:latin typeface="+mn-lt"/>
              </a:rPr>
              <a:t>keyframes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myfirst</a:t>
            </a:r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             {</a:t>
            </a:r>
            <a:r>
              <a:rPr lang="en-US" sz="1200" dirty="0">
                <a:solidFill>
                  <a:srgbClr val="0000FF"/>
                </a:solidFill>
                <a:latin typeface="+mn-lt"/>
              </a:rPr>
              <a:t>from</a:t>
            </a:r>
            <a:r>
              <a:rPr lang="en-US" sz="1200" dirty="0">
                <a:latin typeface="+mn-lt"/>
              </a:rPr>
              <a:t> {</a:t>
            </a:r>
            <a:r>
              <a:rPr lang="en-US" sz="1200" dirty="0" err="1">
                <a:solidFill>
                  <a:srgbClr val="A31515"/>
                </a:solidFill>
                <a:latin typeface="+mn-lt"/>
              </a:rPr>
              <a:t>background</a:t>
            </a:r>
            <a:r>
              <a:rPr lang="en-US" sz="1200" dirty="0" err="1">
                <a:latin typeface="+mn-lt"/>
              </a:rPr>
              <a:t>:pink</a:t>
            </a:r>
            <a:r>
              <a:rPr lang="en-US" sz="1200" dirty="0">
                <a:latin typeface="+mn-lt"/>
              </a:rPr>
              <a:t>;} </a:t>
            </a:r>
          </a:p>
          <a:p>
            <a:r>
              <a:rPr lang="en-US" sz="1200" dirty="0">
                <a:solidFill>
                  <a:srgbClr val="0000FF"/>
                </a:solidFill>
                <a:latin typeface="+mn-lt"/>
              </a:rPr>
              <a:t>                   to</a:t>
            </a:r>
            <a:r>
              <a:rPr lang="en-US" sz="1200" dirty="0">
                <a:latin typeface="+mn-lt"/>
              </a:rPr>
              <a:t> {</a:t>
            </a:r>
            <a:r>
              <a:rPr lang="en-US" sz="1200" dirty="0" err="1">
                <a:solidFill>
                  <a:srgbClr val="A31515"/>
                </a:solidFill>
                <a:latin typeface="+mn-lt"/>
              </a:rPr>
              <a:t>background</a:t>
            </a:r>
            <a:r>
              <a:rPr lang="en-US" sz="1200" dirty="0" err="1">
                <a:latin typeface="+mn-lt"/>
              </a:rPr>
              <a:t>:blue</a:t>
            </a:r>
            <a:r>
              <a:rPr lang="en-US" sz="1200" dirty="0">
                <a:latin typeface="+mn-lt"/>
              </a:rPr>
              <a:t>;}} </a:t>
            </a:r>
          </a:p>
          <a:p>
            <a:r>
              <a:rPr lang="en-US" sz="1200" dirty="0">
                <a:latin typeface="+mn-lt"/>
              </a:rPr>
              <a:t>      @-</a:t>
            </a:r>
            <a:r>
              <a:rPr lang="en-US" sz="1200" dirty="0" err="1">
                <a:solidFill>
                  <a:srgbClr val="0000FF"/>
                </a:solidFill>
                <a:latin typeface="+mn-lt"/>
              </a:rPr>
              <a:t>moz</a:t>
            </a:r>
            <a:r>
              <a:rPr lang="en-US" sz="1200" dirty="0">
                <a:latin typeface="+mn-lt"/>
              </a:rPr>
              <a:t>-</a:t>
            </a:r>
            <a:r>
              <a:rPr lang="en-US" sz="1200" dirty="0">
                <a:solidFill>
                  <a:srgbClr val="0000FF"/>
                </a:solidFill>
                <a:latin typeface="+mn-lt"/>
              </a:rPr>
              <a:t>keyframes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myfirst</a:t>
            </a:r>
            <a:r>
              <a:rPr lang="en-US" sz="1200" dirty="0">
                <a:latin typeface="+mn-lt"/>
              </a:rPr>
              <a:t> /* Firefox */ </a:t>
            </a:r>
          </a:p>
          <a:p>
            <a:r>
              <a:rPr lang="en-US" sz="1200" dirty="0">
                <a:latin typeface="+mn-lt"/>
              </a:rPr>
              <a:t>             {</a:t>
            </a:r>
            <a:r>
              <a:rPr lang="en-US" sz="1200" dirty="0">
                <a:solidFill>
                  <a:srgbClr val="0000FF"/>
                </a:solidFill>
                <a:latin typeface="+mn-lt"/>
              </a:rPr>
              <a:t>from</a:t>
            </a:r>
            <a:r>
              <a:rPr lang="en-US" sz="1200" dirty="0">
                <a:latin typeface="+mn-lt"/>
              </a:rPr>
              <a:t> {</a:t>
            </a:r>
            <a:r>
              <a:rPr lang="en-US" sz="1200" dirty="0" err="1">
                <a:solidFill>
                  <a:srgbClr val="A31515"/>
                </a:solidFill>
                <a:latin typeface="+mn-lt"/>
              </a:rPr>
              <a:t>background</a:t>
            </a:r>
            <a:r>
              <a:rPr lang="en-US" sz="1200" dirty="0" err="1">
                <a:latin typeface="+mn-lt"/>
              </a:rPr>
              <a:t>:pink</a:t>
            </a:r>
            <a:r>
              <a:rPr lang="en-US" sz="1200" dirty="0">
                <a:latin typeface="+mn-lt"/>
              </a:rPr>
              <a:t>;} </a:t>
            </a:r>
          </a:p>
          <a:p>
            <a:r>
              <a:rPr lang="en-US" sz="1200" dirty="0">
                <a:solidFill>
                  <a:srgbClr val="0000FF"/>
                </a:solidFill>
                <a:latin typeface="+mn-lt"/>
              </a:rPr>
              <a:t>                   to</a:t>
            </a:r>
            <a:r>
              <a:rPr lang="en-US" sz="1200" dirty="0">
                <a:latin typeface="+mn-lt"/>
              </a:rPr>
              <a:t> {</a:t>
            </a:r>
            <a:r>
              <a:rPr lang="en-US" sz="1200" dirty="0" err="1">
                <a:solidFill>
                  <a:srgbClr val="A31515"/>
                </a:solidFill>
                <a:latin typeface="+mn-lt"/>
              </a:rPr>
              <a:t>background</a:t>
            </a:r>
            <a:r>
              <a:rPr lang="en-US" sz="1200" dirty="0" err="1">
                <a:latin typeface="+mn-lt"/>
              </a:rPr>
              <a:t>:blue</a:t>
            </a:r>
            <a:r>
              <a:rPr lang="en-US" sz="1200" dirty="0">
                <a:latin typeface="+mn-lt"/>
              </a:rPr>
              <a:t>;}} </a:t>
            </a:r>
          </a:p>
          <a:p>
            <a:r>
              <a:rPr lang="en-US" sz="1200" dirty="0">
                <a:latin typeface="+mn-lt"/>
              </a:rPr>
              <a:t>      @-</a:t>
            </a:r>
            <a:r>
              <a:rPr lang="en-US" sz="1200" dirty="0" err="1">
                <a:solidFill>
                  <a:srgbClr val="0000FF"/>
                </a:solidFill>
                <a:latin typeface="+mn-lt"/>
              </a:rPr>
              <a:t>webkit</a:t>
            </a:r>
            <a:r>
              <a:rPr lang="en-US" sz="1200" dirty="0">
                <a:latin typeface="+mn-lt"/>
              </a:rPr>
              <a:t>-</a:t>
            </a:r>
            <a:r>
              <a:rPr lang="en-US" sz="1200" dirty="0">
                <a:solidFill>
                  <a:srgbClr val="0000FF"/>
                </a:solidFill>
                <a:latin typeface="+mn-lt"/>
              </a:rPr>
              <a:t>keyframes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myfirst</a:t>
            </a:r>
            <a:r>
              <a:rPr lang="en-US" sz="1200" dirty="0">
                <a:latin typeface="+mn-lt"/>
              </a:rPr>
              <a:t> /* Safari and Chrome */ </a:t>
            </a:r>
          </a:p>
          <a:p>
            <a:r>
              <a:rPr lang="en-US" sz="1200" dirty="0">
                <a:latin typeface="+mn-lt"/>
              </a:rPr>
              <a:t>             {</a:t>
            </a:r>
            <a:r>
              <a:rPr lang="en-US" sz="1200" dirty="0">
                <a:solidFill>
                  <a:srgbClr val="0000FF"/>
                </a:solidFill>
                <a:latin typeface="+mn-lt"/>
              </a:rPr>
              <a:t>from</a:t>
            </a:r>
            <a:r>
              <a:rPr lang="en-US" sz="1200" dirty="0">
                <a:latin typeface="+mn-lt"/>
              </a:rPr>
              <a:t> {</a:t>
            </a:r>
            <a:r>
              <a:rPr lang="en-US" sz="1200" dirty="0" err="1">
                <a:solidFill>
                  <a:srgbClr val="A31515"/>
                </a:solidFill>
                <a:latin typeface="+mn-lt"/>
              </a:rPr>
              <a:t>background</a:t>
            </a:r>
            <a:r>
              <a:rPr lang="en-US" sz="1200" dirty="0" err="1">
                <a:latin typeface="+mn-lt"/>
              </a:rPr>
              <a:t>:pink</a:t>
            </a:r>
            <a:r>
              <a:rPr lang="en-US" sz="1200" dirty="0">
                <a:latin typeface="+mn-lt"/>
              </a:rPr>
              <a:t>;} </a:t>
            </a:r>
          </a:p>
          <a:p>
            <a:r>
              <a:rPr lang="en-US" sz="1200" dirty="0">
                <a:solidFill>
                  <a:srgbClr val="0000FF"/>
                </a:solidFill>
                <a:latin typeface="+mn-lt"/>
              </a:rPr>
              <a:t>                   to</a:t>
            </a:r>
            <a:r>
              <a:rPr lang="en-US" sz="1200" dirty="0">
                <a:latin typeface="+mn-lt"/>
              </a:rPr>
              <a:t> {</a:t>
            </a:r>
            <a:r>
              <a:rPr lang="en-US" sz="1200" dirty="0" err="1">
                <a:solidFill>
                  <a:srgbClr val="A31515"/>
                </a:solidFill>
                <a:latin typeface="+mn-lt"/>
              </a:rPr>
              <a:t>background</a:t>
            </a:r>
            <a:r>
              <a:rPr lang="en-US" sz="1200" dirty="0" err="1">
                <a:latin typeface="+mn-lt"/>
              </a:rPr>
              <a:t>:blue</a:t>
            </a:r>
            <a:r>
              <a:rPr lang="en-US" sz="1200" dirty="0">
                <a:latin typeface="+mn-lt"/>
              </a:rPr>
              <a:t>;}} </a:t>
            </a:r>
          </a:p>
          <a:p>
            <a:r>
              <a:rPr lang="en-US" sz="1200" dirty="0">
                <a:latin typeface="+mn-lt"/>
              </a:rPr>
              <a:t>      @-</a:t>
            </a:r>
            <a:r>
              <a:rPr lang="en-US" sz="1200" dirty="0">
                <a:solidFill>
                  <a:srgbClr val="0000FF"/>
                </a:solidFill>
                <a:latin typeface="+mn-lt"/>
              </a:rPr>
              <a:t>o</a:t>
            </a:r>
            <a:r>
              <a:rPr lang="en-US" sz="1200" dirty="0">
                <a:latin typeface="+mn-lt"/>
              </a:rPr>
              <a:t>-</a:t>
            </a:r>
            <a:r>
              <a:rPr lang="en-US" sz="1200" dirty="0">
                <a:solidFill>
                  <a:srgbClr val="0000FF"/>
                </a:solidFill>
                <a:latin typeface="+mn-lt"/>
              </a:rPr>
              <a:t>keyframes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myfirst</a:t>
            </a:r>
            <a:r>
              <a:rPr lang="en-US" sz="1200" dirty="0">
                <a:latin typeface="+mn-lt"/>
              </a:rPr>
              <a:t> /* Opera */ </a:t>
            </a:r>
          </a:p>
          <a:p>
            <a:r>
              <a:rPr lang="en-US" sz="1200" dirty="0">
                <a:latin typeface="+mn-lt"/>
              </a:rPr>
              <a:t>             {</a:t>
            </a:r>
            <a:r>
              <a:rPr lang="en-US" sz="1200" dirty="0">
                <a:solidFill>
                  <a:srgbClr val="0000FF"/>
                </a:solidFill>
                <a:latin typeface="+mn-lt"/>
              </a:rPr>
              <a:t>from</a:t>
            </a:r>
            <a:r>
              <a:rPr lang="en-US" sz="1200" dirty="0">
                <a:latin typeface="+mn-lt"/>
              </a:rPr>
              <a:t> {</a:t>
            </a:r>
            <a:r>
              <a:rPr lang="en-US" sz="1200" dirty="0" err="1">
                <a:solidFill>
                  <a:srgbClr val="A31515"/>
                </a:solidFill>
                <a:latin typeface="+mn-lt"/>
              </a:rPr>
              <a:t>background</a:t>
            </a:r>
            <a:r>
              <a:rPr lang="en-US" sz="1200" dirty="0" err="1">
                <a:latin typeface="+mn-lt"/>
              </a:rPr>
              <a:t>:pink</a:t>
            </a:r>
            <a:r>
              <a:rPr lang="en-US" sz="1200" dirty="0">
                <a:latin typeface="+mn-lt"/>
              </a:rPr>
              <a:t>;} </a:t>
            </a:r>
          </a:p>
          <a:p>
            <a:r>
              <a:rPr lang="en-US" sz="1200" dirty="0">
                <a:solidFill>
                  <a:srgbClr val="0000FF"/>
                </a:solidFill>
                <a:latin typeface="+mn-lt"/>
              </a:rPr>
              <a:t>                   to</a:t>
            </a:r>
            <a:r>
              <a:rPr lang="en-US" sz="1200" dirty="0">
                <a:latin typeface="+mn-lt"/>
              </a:rPr>
              <a:t> {</a:t>
            </a:r>
            <a:r>
              <a:rPr lang="en-US" sz="1200" dirty="0" err="1">
                <a:solidFill>
                  <a:srgbClr val="A31515"/>
                </a:solidFill>
                <a:latin typeface="+mn-lt"/>
              </a:rPr>
              <a:t>background</a:t>
            </a:r>
            <a:r>
              <a:rPr lang="en-US" sz="1200" dirty="0" err="1">
                <a:latin typeface="+mn-lt"/>
              </a:rPr>
              <a:t>:blue</a:t>
            </a:r>
            <a:r>
              <a:rPr lang="en-US" sz="1200" dirty="0">
                <a:latin typeface="+mn-lt"/>
              </a:rPr>
              <a:t>;}} </a:t>
            </a:r>
          </a:p>
          <a:p>
            <a:r>
              <a:rPr lang="en-US" sz="1200" dirty="0">
                <a:solidFill>
                  <a:srgbClr val="0000FF"/>
                </a:solidFill>
                <a:latin typeface="+mn-lt"/>
              </a:rPr>
              <a:t>&lt;/style&gt;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86038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AA48-BF3C-4AEB-B419-0C0AE3D34D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 smtClean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67</a:t>
            </a:fld>
            <a:endParaRPr kumimoji="0" lang="en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CF7C03-E88D-4E57-B45C-8BF66F098827}"/>
              </a:ext>
            </a:extLst>
          </p:cNvPr>
          <p:cNvSpPr/>
          <p:nvPr/>
        </p:nvSpPr>
        <p:spPr>
          <a:xfrm>
            <a:off x="3722248" y="196801"/>
            <a:ext cx="1646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dirty="0">
                <a:solidFill>
                  <a:srgbClr val="3776AB"/>
                </a:solidFill>
                <a:latin typeface="Angsana New" panose="02020603050405020304" pitchFamily="18" charset="-34"/>
                <a:cs typeface="Angsana New" panose="02020603050405020304" pitchFamily="18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ดูตัวอย่างที่ </a:t>
            </a:r>
            <a:r>
              <a:rPr lang="en-US" sz="2000" dirty="0">
                <a:solidFill>
                  <a:srgbClr val="3776AB"/>
                </a:solidFill>
                <a:latin typeface="Angsana New" panose="02020603050405020304" pitchFamily="18" charset="-34"/>
                <a:cs typeface="Angsana New" panose="02020603050405020304" pitchFamily="18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th-TH" sz="2000" dirty="0">
                <a:solidFill>
                  <a:srgbClr val="3776AB"/>
                </a:solidFill>
                <a:latin typeface="Angsana New" panose="02020603050405020304" pitchFamily="18" charset="-34"/>
                <a:cs typeface="Angsana New" panose="02020603050405020304" pitchFamily="18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คลิกที่นี่</a:t>
            </a:r>
            <a:endParaRPr 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E35C80-C0DB-4B95-A5C5-0F0332154E48}"/>
              </a:ext>
            </a:extLst>
          </p:cNvPr>
          <p:cNvSpPr/>
          <p:nvPr/>
        </p:nvSpPr>
        <p:spPr>
          <a:xfrm>
            <a:off x="2021304" y="832812"/>
            <a:ext cx="630454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คำอธิบาย</a:t>
            </a:r>
            <a:b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1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width:</a:t>
            </a:r>
            <a:r>
              <a:rPr lang="th-TH" sz="1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ความกว้างของรูปสี่เหลี่ยม;</a:t>
            </a:r>
            <a:br>
              <a:rPr lang="th-TH" sz="1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1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height:</a:t>
            </a:r>
            <a:r>
              <a:rPr lang="th-TH" sz="1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ความสูงของรูปสี่เหลี่ยม;</a:t>
            </a:r>
            <a:br>
              <a:rPr lang="th-TH" sz="1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1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background:</a:t>
            </a:r>
            <a:r>
              <a:rPr lang="th-TH" sz="1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สีของรูปสี่เหลี่ยม;</a:t>
            </a:r>
            <a:br>
              <a:rPr lang="th-TH" sz="1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16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animation:myfirst</a:t>
            </a:r>
            <a:r>
              <a:rPr lang="en-US" sz="1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1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เวลาที่ใช้ในการเปลี่ยนสี ในตัวอย่างใช้เป็น 5</a:t>
            </a:r>
            <a:r>
              <a:rPr lang="en-US" sz="1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 </a:t>
            </a:r>
            <a:r>
              <a:rPr lang="th-TH" sz="1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ซึ่งหมายถึง 5 วินาที) </a:t>
            </a:r>
            <a:r>
              <a:rPr lang="en-US" sz="1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infinite; </a:t>
            </a:r>
            <a:r>
              <a:rPr lang="en-US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สำหรับในคำสั่งนี้ หากไม่ต้องการให้รูปสี่เหลี่ยมมีการสีซ้ำไปซ้ำมา ก็ให้ลบคำว่า </a:t>
            </a:r>
            <a:r>
              <a:rPr lang="en-US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infinite </a:t>
            </a:r>
            <a:r>
              <a:rPr lang="th-TH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ออก</a:t>
            </a:r>
            <a:b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b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1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sz="16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moz-animation:myfirst</a:t>
            </a:r>
            <a:r>
              <a:rPr lang="en-US" sz="1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5s infinite; /* Firefox */</a:t>
            </a:r>
            <a:br>
              <a:rPr lang="en-US" sz="1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1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sz="16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webkit-animation:myfirst</a:t>
            </a:r>
            <a:r>
              <a:rPr lang="en-US" sz="1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5s infinite; /* Safari and Chrome */</a:t>
            </a:r>
            <a:br>
              <a:rPr lang="en-US" sz="1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1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sz="16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o-animation:myfirst</a:t>
            </a:r>
            <a:r>
              <a:rPr lang="en-US" sz="1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5s infinite; /* Opera */}</a:t>
            </a:r>
            <a:b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โดย -</a:t>
            </a:r>
            <a:r>
              <a:rPr lang="en-US" sz="1600" dirty="0" err="1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moz</a:t>
            </a:r>
            <a:r>
              <a:rPr lang="en-US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 </a:t>
            </a:r>
            <a:r>
              <a:rPr lang="th-TH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เป็นของ </a:t>
            </a:r>
            <a:r>
              <a:rPr lang="en-US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Firefox  -</a:t>
            </a:r>
            <a:r>
              <a:rPr lang="en-US" sz="1600" dirty="0" err="1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webkit</a:t>
            </a:r>
            <a:r>
              <a:rPr lang="en-US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 </a:t>
            </a:r>
            <a:r>
              <a:rPr lang="th-TH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เป็นของ </a:t>
            </a:r>
            <a:r>
              <a:rPr lang="en-US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Safari and Chrome  </a:t>
            </a:r>
            <a:r>
              <a:rPr lang="th-TH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 -</a:t>
            </a:r>
            <a:r>
              <a:rPr lang="en-US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o- </a:t>
            </a:r>
            <a:r>
              <a:rPr lang="th-TH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เป็นของ </a:t>
            </a:r>
            <a:r>
              <a:rPr lang="en-US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Opera</a:t>
            </a:r>
            <a:b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b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1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@keyframes </a:t>
            </a:r>
            <a:r>
              <a:rPr lang="en-US" sz="1600" dirty="0" err="1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myfirst</a:t>
            </a:r>
            <a:br>
              <a:rPr lang="en-US" sz="1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1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{from {background:</a:t>
            </a:r>
            <a:r>
              <a:rPr lang="th-TH" sz="1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สีเริ่มต้น;}</a:t>
            </a:r>
            <a:br>
              <a:rPr lang="th-TH" sz="1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1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to {background:</a:t>
            </a:r>
            <a:r>
              <a:rPr lang="th-TH" sz="1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สีสุดท้าย;}}</a:t>
            </a:r>
            <a:b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1600" dirty="0">
                <a:solidFill>
                  <a:srgbClr val="44444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ในตัวอย่างคือเริ่มต้นจากสีชมพู แล้วค่อยๆเปลี่ยนเป็นสีน้ำเงิน</a:t>
            </a:r>
            <a:endParaRPr lang="en-US" sz="1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900722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98C6A-8DC7-45AE-963B-ADCC0ADD70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68</a:t>
            </a:fld>
            <a:endParaRPr lang="e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1B616-2E01-4AB7-9E26-5F34BB2F9DF1}"/>
              </a:ext>
            </a:extLst>
          </p:cNvPr>
          <p:cNvSpPr/>
          <p:nvPr/>
        </p:nvSpPr>
        <p:spPr>
          <a:xfrm>
            <a:off x="2391833" y="619777"/>
            <a:ext cx="52939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คำสั่ง</a:t>
            </a:r>
            <a:r>
              <a:rPr lang="th-TH" sz="2000" b="1" dirty="0" err="1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ต่างๆ</a:t>
            </a:r>
            <a:r>
              <a:rPr lang="th-TH" sz="2000" b="1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ที่จะช่วยเพิ่มลูกเล่นให้ที่หลากหลายกับ 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Animations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2F94928-E218-402E-A35E-81549F6B9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473375"/>
              </p:ext>
            </p:extLst>
          </p:nvPr>
        </p:nvGraphicFramePr>
        <p:xfrm>
          <a:off x="1053966" y="1210400"/>
          <a:ext cx="7315200" cy="291321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55863">
                  <a:extLst>
                    <a:ext uri="{9D8B030D-6E8A-4147-A177-3AD203B41FA5}">
                      <a16:colId xmlns:a16="http://schemas.microsoft.com/office/drawing/2014/main" val="3065639787"/>
                    </a:ext>
                  </a:extLst>
                </a:gridCol>
                <a:gridCol w="5859337">
                  <a:extLst>
                    <a:ext uri="{9D8B030D-6E8A-4147-A177-3AD203B41FA5}">
                      <a16:colId xmlns:a16="http://schemas.microsoft.com/office/drawing/2014/main" val="962787397"/>
                    </a:ext>
                  </a:extLst>
                </a:gridCol>
              </a:tblGrid>
              <a:tr h="3421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Properties               </a:t>
                      </a:r>
                      <a:br>
                        <a:rPr lang="en-US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endParaRPr lang="en-US" sz="18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26460" marR="26460" marT="13230" marB="132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คำอธิบาย</a:t>
                      </a:r>
                      <a:br>
                        <a:rPr lang="th-TH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endParaRPr lang="th-TH" sz="18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26460" marR="26460" marT="13230" marB="13230"/>
                </a:tc>
                <a:extLst>
                  <a:ext uri="{0D108BD9-81ED-4DB2-BD59-A6C34878D82A}">
                    <a16:rowId xmlns:a16="http://schemas.microsoft.com/office/drawing/2014/main" val="189568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 @keyframes</a:t>
                      </a:r>
                    </a:p>
                  </a:txBody>
                  <a:tcPr marL="26460" marR="26460" marT="13230" marB="132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คำสั่งในการสร้างภาพ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Animations</a:t>
                      </a:r>
                    </a:p>
                  </a:txBody>
                  <a:tcPr marL="26460" marR="26460" marT="13230" marB="13230"/>
                </a:tc>
                <a:extLst>
                  <a:ext uri="{0D108BD9-81ED-4DB2-BD59-A6C34878D82A}">
                    <a16:rowId xmlns:a16="http://schemas.microsoft.com/office/drawing/2014/main" val="1348700702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 animation-name</a:t>
                      </a:r>
                    </a:p>
                  </a:txBody>
                  <a:tcPr marL="26460" marR="26460" marT="13230" marB="132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ชื่อของรูป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Animations</a:t>
                      </a:r>
                    </a:p>
                  </a:txBody>
                  <a:tcPr marL="26460" marR="26460" marT="13230" marB="13230"/>
                </a:tc>
                <a:extLst>
                  <a:ext uri="{0D108BD9-81ED-4DB2-BD59-A6C34878D82A}">
                    <a16:rowId xmlns:a16="http://schemas.microsoft.com/office/drawing/2014/main" val="4066255273"/>
                  </a:ext>
                </a:extLst>
              </a:tr>
              <a:tr h="28839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 animation-duration</a:t>
                      </a:r>
                    </a:p>
                  </a:txBody>
                  <a:tcPr marL="26460" marR="26460" marT="13230" marB="132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ระยะเวลาของการเคลื่อนไหว จาก ต้นทาง ไป ปลายทาง</a:t>
                      </a:r>
                    </a:p>
                  </a:txBody>
                  <a:tcPr marL="26460" marR="26460" marT="13230" marB="13230"/>
                </a:tc>
                <a:extLst>
                  <a:ext uri="{0D108BD9-81ED-4DB2-BD59-A6C34878D82A}">
                    <a16:rowId xmlns:a16="http://schemas.microsoft.com/office/drawing/2014/main" val="3441509729"/>
                  </a:ext>
                </a:extLst>
              </a:tr>
              <a:tr h="27468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 animation-timing-function</a:t>
                      </a:r>
                    </a:p>
                  </a:txBody>
                  <a:tcPr marL="26460" marR="26460" marT="13230" marB="132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รูปแบบการเล่นใน 1 รอบของการเคลื่อนไหว</a:t>
                      </a:r>
                    </a:p>
                  </a:txBody>
                  <a:tcPr marL="26460" marR="26460" marT="13230" marB="13230"/>
                </a:tc>
                <a:extLst>
                  <a:ext uri="{0D108BD9-81ED-4DB2-BD59-A6C34878D82A}">
                    <a16:rowId xmlns:a16="http://schemas.microsoft.com/office/drawing/2014/main" val="4120064500"/>
                  </a:ext>
                </a:extLst>
              </a:tr>
              <a:tr h="18648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 animation-delay</a:t>
                      </a:r>
                    </a:p>
                  </a:txBody>
                  <a:tcPr marL="26460" marR="26460" marT="13230" marB="132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เวลาก่อนเริ่มแสดงภาพ เช่น 2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 </a:t>
                      </a: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คือต้องรอ 2 วินาทีภาพจึงจะเริ่มแสดง</a:t>
                      </a:r>
                    </a:p>
                  </a:txBody>
                  <a:tcPr marL="26460" marR="26460" marT="13230" marB="13230"/>
                </a:tc>
                <a:extLst>
                  <a:ext uri="{0D108BD9-81ED-4DB2-BD59-A6C34878D82A}">
                    <a16:rowId xmlns:a16="http://schemas.microsoft.com/office/drawing/2014/main" val="2461789059"/>
                  </a:ext>
                </a:extLst>
              </a:tr>
              <a:tr h="27031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 animation-iteration-count</a:t>
                      </a:r>
                    </a:p>
                  </a:txBody>
                  <a:tcPr marL="26460" marR="26460" marT="13230" marB="132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รอบในการแสดง สามรถใส่เป็นตัวเลขแทนจำนวนรอบ หรือใส่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infinite </a:t>
                      </a: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หากต้องการให้เล่นไป</a:t>
                      </a:r>
                      <a:r>
                        <a:rPr lang="th-TH" sz="14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เรื่อยๆ</a:t>
                      </a: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ไม่มีหยุด</a:t>
                      </a:r>
                    </a:p>
                  </a:txBody>
                  <a:tcPr marL="26460" marR="26460" marT="13230" marB="13230"/>
                </a:tc>
                <a:extLst>
                  <a:ext uri="{0D108BD9-81ED-4DB2-BD59-A6C34878D82A}">
                    <a16:rowId xmlns:a16="http://schemas.microsoft.com/office/drawing/2014/main" val="3345686417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 animation-direction</a:t>
                      </a:r>
                    </a:p>
                  </a:txBody>
                  <a:tcPr marL="26460" marR="26460" marT="13230" marB="132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ควบคุมทิศทางในการเคลื่อนที่ของ ภาพ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Animations </a:t>
                      </a: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เช่น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alternate </a:t>
                      </a: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คือการเคลื่อนที่ไปและย้อนกลับในทิศทางเดิม</a:t>
                      </a:r>
                      <a:b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normal </a:t>
                      </a: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คือการเคลื่อนที่ไปและกลับมาเริ่มใหม่ที่จุดเริ่มต้น</a:t>
                      </a:r>
                    </a:p>
                  </a:txBody>
                  <a:tcPr marL="26460" marR="26460" marT="13230" marB="13230"/>
                </a:tc>
                <a:extLst>
                  <a:ext uri="{0D108BD9-81ED-4DB2-BD59-A6C34878D82A}">
                    <a16:rowId xmlns:a16="http://schemas.microsoft.com/office/drawing/2014/main" val="396239001"/>
                  </a:ext>
                </a:extLst>
              </a:tr>
              <a:tr h="20903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 animation-play-state</a:t>
                      </a:r>
                    </a:p>
                  </a:txBody>
                  <a:tcPr marL="26460" marR="26460" marT="13230" marB="132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ใช้ในการตั้งค่า การแสดงภาพ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Animations </a:t>
                      </a: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โดยสามารถสั่งให้ เล่น (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running) </a:t>
                      </a: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หรือ (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paused)</a:t>
                      </a:r>
                    </a:p>
                  </a:txBody>
                  <a:tcPr marL="26460" marR="26460" marT="13230" marB="13230"/>
                </a:tc>
                <a:extLst>
                  <a:ext uri="{0D108BD9-81ED-4DB2-BD59-A6C34878D82A}">
                    <a16:rowId xmlns:a16="http://schemas.microsoft.com/office/drawing/2014/main" val="3660779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4039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77131-8984-4686-A758-3ED17A6627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69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024297-E38E-4DD2-8B59-C8B53B7C5791}"/>
              </a:ext>
            </a:extLst>
          </p:cNvPr>
          <p:cNvSpPr/>
          <p:nvPr/>
        </p:nvSpPr>
        <p:spPr>
          <a:xfrm>
            <a:off x="2555506" y="393601"/>
            <a:ext cx="917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ตัวอย่างเช่น</a:t>
            </a:r>
            <a:endParaRPr lang="en-US" sz="1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0DFADB-7BB8-48DB-ACF4-1B7768F66F21}"/>
              </a:ext>
            </a:extLst>
          </p:cNvPr>
          <p:cNvSpPr/>
          <p:nvPr/>
        </p:nvSpPr>
        <p:spPr>
          <a:xfrm>
            <a:off x="2555506" y="787555"/>
            <a:ext cx="4572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+mj-lt"/>
              </a:rPr>
              <a:t>&lt;style&gt;</a:t>
            </a:r>
            <a:endParaRPr lang="th-TH" sz="1200" dirty="0">
              <a:solidFill>
                <a:srgbClr val="0000FF"/>
              </a:solidFill>
              <a:latin typeface="+mj-lt"/>
            </a:endParaRPr>
          </a:p>
          <a:p>
            <a:r>
              <a:rPr lang="th-TH" sz="1200" dirty="0">
                <a:solidFill>
                  <a:srgbClr val="0000FF"/>
                </a:solidFill>
                <a:latin typeface="+mj-lt"/>
              </a:rPr>
              <a:t>   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div</a:t>
            </a:r>
            <a:r>
              <a:rPr lang="en-US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latin typeface="+mj-lt"/>
              </a:rPr>
              <a:t>         </a:t>
            </a:r>
            <a:r>
              <a:rPr lang="en-US" sz="1200" dirty="0">
                <a:latin typeface="+mj-lt"/>
              </a:rPr>
              <a:t>{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width</a:t>
            </a:r>
            <a:r>
              <a:rPr lang="en-US" sz="1200" dirty="0">
                <a:latin typeface="+mj-lt"/>
              </a:rPr>
              <a:t>:100px;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A31515"/>
                </a:solidFill>
                <a:latin typeface="+mj-lt"/>
              </a:rPr>
              <a:t>          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height</a:t>
            </a:r>
            <a:r>
              <a:rPr lang="en-US" sz="1200" dirty="0">
                <a:latin typeface="+mj-lt"/>
              </a:rPr>
              <a:t>:100px;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A31515"/>
                </a:solidFill>
                <a:latin typeface="+mj-lt"/>
              </a:rPr>
              <a:t>          </a:t>
            </a:r>
            <a:r>
              <a:rPr lang="en-US" sz="1200" dirty="0" err="1">
                <a:solidFill>
                  <a:srgbClr val="A31515"/>
                </a:solidFill>
                <a:latin typeface="+mj-lt"/>
              </a:rPr>
              <a:t>background</a:t>
            </a:r>
            <a:r>
              <a:rPr lang="en-US" sz="1200" dirty="0" err="1">
                <a:latin typeface="+mj-lt"/>
              </a:rPr>
              <a:t>:yellow</a:t>
            </a:r>
            <a:r>
              <a:rPr lang="en-US" sz="1200" dirty="0">
                <a:latin typeface="+mj-lt"/>
              </a:rPr>
              <a:t>;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A31515"/>
                </a:solidFill>
                <a:latin typeface="+mj-lt"/>
              </a:rPr>
              <a:t>          </a:t>
            </a:r>
            <a:r>
              <a:rPr lang="en-US" sz="1200" dirty="0" err="1">
                <a:solidFill>
                  <a:srgbClr val="A31515"/>
                </a:solidFill>
                <a:latin typeface="+mj-lt"/>
              </a:rPr>
              <a:t>position</a:t>
            </a:r>
            <a:r>
              <a:rPr lang="en-US" sz="1200" dirty="0" err="1">
                <a:latin typeface="+mj-lt"/>
              </a:rPr>
              <a:t>:relative</a:t>
            </a:r>
            <a:r>
              <a:rPr lang="en-US" sz="1200" dirty="0">
                <a:latin typeface="+mj-lt"/>
              </a:rPr>
              <a:t>;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A31515"/>
                </a:solidFill>
                <a:latin typeface="+mj-lt"/>
              </a:rPr>
              <a:t>         </a:t>
            </a:r>
          </a:p>
          <a:p>
            <a:r>
              <a:rPr lang="th-TH" sz="1200" dirty="0">
                <a:solidFill>
                  <a:srgbClr val="A31515"/>
                </a:solidFill>
                <a:latin typeface="+mj-lt"/>
              </a:rPr>
              <a:t>          </a:t>
            </a:r>
            <a:r>
              <a:rPr lang="en-US" sz="1200" dirty="0" err="1">
                <a:solidFill>
                  <a:srgbClr val="A31515"/>
                </a:solidFill>
                <a:latin typeface="+mj-lt"/>
              </a:rPr>
              <a:t>animation-name</a:t>
            </a:r>
            <a:r>
              <a:rPr lang="en-US" sz="1200" dirty="0" err="1">
                <a:latin typeface="+mj-lt"/>
              </a:rPr>
              <a:t>:myfirst</a:t>
            </a:r>
            <a:r>
              <a:rPr lang="en-US" sz="1200" dirty="0">
                <a:latin typeface="+mj-lt"/>
              </a:rPr>
              <a:t>;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A31515"/>
                </a:solidFill>
                <a:latin typeface="+mj-lt"/>
              </a:rPr>
              <a:t>          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animation-duration</a:t>
            </a:r>
            <a:r>
              <a:rPr lang="en-US" sz="1200" dirty="0">
                <a:latin typeface="+mj-lt"/>
              </a:rPr>
              <a:t>:5s;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A31515"/>
                </a:solidFill>
                <a:latin typeface="+mj-lt"/>
              </a:rPr>
              <a:t>          </a:t>
            </a:r>
            <a:r>
              <a:rPr lang="en-US" sz="1200" dirty="0" err="1">
                <a:solidFill>
                  <a:srgbClr val="A31515"/>
                </a:solidFill>
                <a:latin typeface="+mj-lt"/>
              </a:rPr>
              <a:t>animation-timing-function</a:t>
            </a:r>
            <a:r>
              <a:rPr lang="en-US" sz="1200" dirty="0" err="1">
                <a:latin typeface="+mj-lt"/>
              </a:rPr>
              <a:t>:linear</a:t>
            </a:r>
            <a:r>
              <a:rPr lang="en-US" sz="1200" dirty="0">
                <a:latin typeface="+mj-lt"/>
              </a:rPr>
              <a:t>;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A31515"/>
                </a:solidFill>
                <a:latin typeface="+mj-lt"/>
              </a:rPr>
              <a:t>          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animation-delay</a:t>
            </a:r>
            <a:r>
              <a:rPr lang="en-US" sz="1200" dirty="0">
                <a:latin typeface="+mj-lt"/>
              </a:rPr>
              <a:t>:2s;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latin typeface="+mj-lt"/>
              </a:rPr>
              <a:t>         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solidFill>
                  <a:srgbClr val="A31515"/>
                </a:solidFill>
                <a:latin typeface="+mj-lt"/>
              </a:rPr>
              <a:t>animation-iteration-count</a:t>
            </a:r>
            <a:r>
              <a:rPr lang="en-US" sz="1200" dirty="0" err="1">
                <a:latin typeface="+mj-lt"/>
              </a:rPr>
              <a:t>:infinite</a:t>
            </a:r>
            <a:r>
              <a:rPr lang="en-US" sz="1200" dirty="0">
                <a:latin typeface="+mj-lt"/>
              </a:rPr>
              <a:t>;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A31515"/>
                </a:solidFill>
                <a:latin typeface="+mj-lt"/>
              </a:rPr>
              <a:t>          </a:t>
            </a:r>
            <a:r>
              <a:rPr lang="en-US" sz="1200" dirty="0" err="1">
                <a:solidFill>
                  <a:srgbClr val="A31515"/>
                </a:solidFill>
                <a:latin typeface="+mj-lt"/>
              </a:rPr>
              <a:t>animation-direction</a:t>
            </a:r>
            <a:r>
              <a:rPr lang="en-US" sz="1200" dirty="0" err="1">
                <a:latin typeface="+mj-lt"/>
              </a:rPr>
              <a:t>:alternate</a:t>
            </a:r>
            <a:r>
              <a:rPr lang="en-US" sz="1200" dirty="0">
                <a:latin typeface="+mj-lt"/>
              </a:rPr>
              <a:t>;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A31515"/>
                </a:solidFill>
                <a:latin typeface="+mj-lt"/>
              </a:rPr>
              <a:t>          </a:t>
            </a:r>
            <a:r>
              <a:rPr lang="en-US" sz="1200" dirty="0" err="1">
                <a:solidFill>
                  <a:srgbClr val="A31515"/>
                </a:solidFill>
                <a:latin typeface="+mj-lt"/>
              </a:rPr>
              <a:t>animation-play-state</a:t>
            </a:r>
            <a:r>
              <a:rPr lang="en-US" sz="1200" dirty="0" err="1">
                <a:latin typeface="+mj-lt"/>
              </a:rPr>
              <a:t>:running</a:t>
            </a:r>
            <a:r>
              <a:rPr lang="en-US" sz="1200" dirty="0">
                <a:latin typeface="+mj-lt"/>
              </a:rPr>
              <a:t>;}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latin typeface="+mj-lt"/>
              </a:rPr>
              <a:t> </a:t>
            </a:r>
          </a:p>
          <a:p>
            <a:r>
              <a:rPr lang="th-TH" sz="1200" dirty="0">
                <a:latin typeface="+mj-lt"/>
              </a:rPr>
              <a:t>     </a:t>
            </a:r>
            <a:r>
              <a:rPr lang="en-US" sz="1200" dirty="0">
                <a:latin typeface="+mj-lt"/>
              </a:rPr>
              <a:t>@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keyframes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myfirst</a:t>
            </a:r>
            <a:r>
              <a:rPr lang="en-US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latin typeface="+mj-lt"/>
              </a:rPr>
              <a:t>          </a:t>
            </a:r>
            <a:r>
              <a:rPr lang="en-US" sz="1200" dirty="0">
                <a:latin typeface="+mj-lt"/>
              </a:rPr>
              <a:t>{0% {</a:t>
            </a:r>
            <a:r>
              <a:rPr lang="en-US" sz="1200" dirty="0" err="1">
                <a:solidFill>
                  <a:srgbClr val="A31515"/>
                </a:solidFill>
                <a:latin typeface="+mj-lt"/>
              </a:rPr>
              <a:t>background</a:t>
            </a:r>
            <a:r>
              <a:rPr lang="en-US" sz="1200" dirty="0" err="1">
                <a:latin typeface="+mj-lt"/>
              </a:rPr>
              <a:t>:yellow</a:t>
            </a:r>
            <a:r>
              <a:rPr lang="en-US" sz="1200" dirty="0">
                <a:latin typeface="+mj-lt"/>
              </a:rPr>
              <a:t>; 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left</a:t>
            </a:r>
            <a:r>
              <a:rPr lang="en-US" sz="1200" dirty="0">
                <a:latin typeface="+mj-lt"/>
              </a:rPr>
              <a:t>:0px; 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top</a:t>
            </a:r>
            <a:r>
              <a:rPr lang="en-US" sz="1200" dirty="0">
                <a:latin typeface="+mj-lt"/>
              </a:rPr>
              <a:t>:0px;}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latin typeface="+mj-lt"/>
              </a:rPr>
              <a:t>         </a:t>
            </a:r>
            <a:r>
              <a:rPr lang="en-US" sz="1200" dirty="0">
                <a:latin typeface="+mj-lt"/>
              </a:rPr>
              <a:t>25% {</a:t>
            </a:r>
            <a:r>
              <a:rPr lang="en-US" sz="1200" dirty="0" err="1">
                <a:solidFill>
                  <a:srgbClr val="A31515"/>
                </a:solidFill>
                <a:latin typeface="+mj-lt"/>
              </a:rPr>
              <a:t>background</a:t>
            </a:r>
            <a:r>
              <a:rPr lang="en-US" sz="1200" dirty="0" err="1">
                <a:latin typeface="+mj-lt"/>
              </a:rPr>
              <a:t>:red</a:t>
            </a:r>
            <a:r>
              <a:rPr lang="en-US" sz="1200" dirty="0">
                <a:latin typeface="+mj-lt"/>
              </a:rPr>
              <a:t>; 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left</a:t>
            </a:r>
            <a:r>
              <a:rPr lang="en-US" sz="1200" dirty="0">
                <a:latin typeface="+mj-lt"/>
              </a:rPr>
              <a:t>:200px; 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top</a:t>
            </a:r>
            <a:r>
              <a:rPr lang="en-US" sz="1200" dirty="0">
                <a:latin typeface="+mj-lt"/>
              </a:rPr>
              <a:t>:0px;}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latin typeface="+mj-lt"/>
              </a:rPr>
              <a:t>       </a:t>
            </a:r>
            <a:r>
              <a:rPr lang="en-US" sz="1200" dirty="0">
                <a:latin typeface="+mj-lt"/>
              </a:rPr>
              <a:t>100% {</a:t>
            </a:r>
            <a:r>
              <a:rPr lang="en-US" sz="1200" dirty="0" err="1">
                <a:solidFill>
                  <a:srgbClr val="A31515"/>
                </a:solidFill>
                <a:latin typeface="+mj-lt"/>
              </a:rPr>
              <a:t>background</a:t>
            </a:r>
            <a:r>
              <a:rPr lang="en-US" sz="1200" dirty="0" err="1">
                <a:latin typeface="+mj-lt"/>
              </a:rPr>
              <a:t>:pink</a:t>
            </a:r>
            <a:r>
              <a:rPr lang="en-US" sz="1200" dirty="0">
                <a:latin typeface="+mj-lt"/>
              </a:rPr>
              <a:t>; 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left</a:t>
            </a:r>
            <a:r>
              <a:rPr lang="en-US" sz="1200" dirty="0">
                <a:latin typeface="+mj-lt"/>
              </a:rPr>
              <a:t>:200px; 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top</a:t>
            </a:r>
            <a:r>
              <a:rPr lang="en-US" sz="1200" dirty="0">
                <a:latin typeface="+mj-lt"/>
              </a:rPr>
              <a:t>:200px;}}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&lt;/style&gt;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824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BF6A1F-AC62-4493-A921-9D6C12C8D0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Angsana New" panose="02020603050405020304" pitchFamily="18" charset="-34"/>
                <a:cs typeface="Angsana New" panose="02020603050405020304" pitchFamily="18" charset="-34"/>
              </a:rPr>
              <a:t>7</a:t>
            </a:fld>
            <a:endParaRPr lang="en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600C43BF-5FEF-4ED0-BCEB-0C0337BBE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115976"/>
              </p:ext>
            </p:extLst>
          </p:nvPr>
        </p:nvGraphicFramePr>
        <p:xfrm>
          <a:off x="923234" y="773385"/>
          <a:ext cx="7287115" cy="357723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92877">
                  <a:extLst>
                    <a:ext uri="{9D8B030D-6E8A-4147-A177-3AD203B41FA5}">
                      <a16:colId xmlns:a16="http://schemas.microsoft.com/office/drawing/2014/main" val="2084461704"/>
                    </a:ext>
                  </a:extLst>
                </a:gridCol>
                <a:gridCol w="1983145">
                  <a:extLst>
                    <a:ext uri="{9D8B030D-6E8A-4147-A177-3AD203B41FA5}">
                      <a16:colId xmlns:a16="http://schemas.microsoft.com/office/drawing/2014/main" val="4264773766"/>
                    </a:ext>
                  </a:extLst>
                </a:gridCol>
                <a:gridCol w="4111093">
                  <a:extLst>
                    <a:ext uri="{9D8B030D-6E8A-4147-A177-3AD203B41FA5}">
                      <a16:colId xmlns:a16="http://schemas.microsoft.com/office/drawing/2014/main" val="2469689295"/>
                    </a:ext>
                  </a:extLst>
                </a:gridCol>
              </a:tblGrid>
              <a:tr h="399488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Selector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ตัวอย่างการใช้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รายละเอียด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72886"/>
                  </a:ext>
                </a:extLst>
              </a:tr>
              <a:tr h="39948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2"/>
                        </a:rPr>
                        <a:t>:disabled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input:disable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input&gt;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ที่ปิดใช้งานทั้งหมด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88349"/>
                  </a:ext>
                </a:extLst>
              </a:tr>
              <a:tr h="39948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3"/>
                        </a:rPr>
                        <a:t>:empty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p:empty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เลือกทุกองค์ประกอบ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p&gt;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ที่ไม่มีลูก (รวมถึง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โหนด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ข้อความ)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386622"/>
                  </a:ext>
                </a:extLst>
              </a:tr>
              <a:tr h="39948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4"/>
                        </a:rPr>
                        <a:t>:enabled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input:enabled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เลือกทุกองค์ประกอบ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input&gt;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ที่เปิดใช้งาน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1036"/>
                  </a:ext>
                </a:extLst>
              </a:tr>
              <a:tr h="39948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5"/>
                        </a:rPr>
                        <a:t>:first-child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p:first-child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เลือกทุกองค์ประกอบ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p&gt;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ที่เป็นลูกคนแรกของผู้ปกครองของมัน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507343"/>
                  </a:ext>
                </a:extLst>
              </a:tr>
              <a:tr h="39948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6"/>
                        </a:rPr>
                        <a:t>::first-letter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p::first-letter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เลือกตัวอักษรตัวแรกของทุกองค์ประกอบ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347865"/>
                  </a:ext>
                </a:extLst>
              </a:tr>
              <a:tr h="3813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7"/>
                        </a:rPr>
                        <a:t>::first-line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p::first-line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เลือกบรรทัดแรกของทุกองค์ประกอบ &lt;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p&gt;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53117653"/>
                  </a:ext>
                </a:extLst>
              </a:tr>
              <a:tr h="39948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8"/>
                        </a:rPr>
                        <a:t>:first-of-type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p:first-of-type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เลือกทุกองค์ประกอบ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p&gt;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ที่เป็นองค์ประกอบ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p&gt;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แรกของพาเรน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ต์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350988"/>
                  </a:ext>
                </a:extLst>
              </a:tr>
              <a:tr h="39948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9"/>
                        </a:rPr>
                        <a:t>:focus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input:focus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เลือกองค์ประกอบอินพุตที่มีโฟกัส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007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4921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41EDA3-E5C7-408D-94BB-41B7E98414D9}"/>
              </a:ext>
            </a:extLst>
          </p:cNvPr>
          <p:cNvSpPr/>
          <p:nvPr/>
        </p:nvSpPr>
        <p:spPr>
          <a:xfrm>
            <a:off x="2286000" y="169458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rgbClr val="FFFFFF"/>
              </a:buClr>
              <a:buSzPts val="3600"/>
            </a:pPr>
            <a:r>
              <a:rPr lang="en-US" sz="7200" dirty="0">
                <a:solidFill>
                  <a:srgbClr val="FFFFFF"/>
                </a:solidFill>
                <a:latin typeface="Oswald"/>
                <a:sym typeface="Oswald"/>
              </a:rPr>
              <a:t>Workshop</a:t>
            </a:r>
            <a:endParaRPr kumimoji="0" lang="en-US" sz="7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"/>
              <a:cs typeface="Arial"/>
              <a:sym typeface="Oswald"/>
            </a:endParaRPr>
          </a:p>
          <a:p>
            <a:pPr lvl="0" algn="ctr">
              <a:buClr>
                <a:srgbClr val="FFFFFF"/>
              </a:buClr>
              <a:buSzPts val="3600"/>
            </a:pPr>
            <a:r>
              <a:rPr lang="en-US" sz="3600" b="1" dirty="0">
                <a:solidFill>
                  <a:srgbClr val="FFFFFF"/>
                </a:solidFill>
                <a:latin typeface="Oswald"/>
                <a:sym typeface="Oswald"/>
              </a:rPr>
              <a:t>HTML5 &amp; CSS3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AA48-BF3C-4AEB-B419-0C0AE3D34D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 smtClean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71</a:t>
            </a:fld>
            <a:endParaRPr kumimoji="0" lang="en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C199ED2-E57E-40AA-8B8E-B8C5D004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108" y="393601"/>
            <a:ext cx="3109783" cy="717576"/>
          </a:xfrm>
        </p:spPr>
        <p:txBody>
          <a:bodyPr/>
          <a:lstStyle/>
          <a:p>
            <a:r>
              <a:rPr lang="th-TH" dirty="0"/>
              <a:t>เตรียมความพร้อม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7FC502-5632-43F0-898D-BB18EF19EEF3}"/>
              </a:ext>
            </a:extLst>
          </p:cNvPr>
          <p:cNvSpPr/>
          <p:nvPr/>
        </p:nvSpPr>
        <p:spPr>
          <a:xfrm>
            <a:off x="668957" y="1270735"/>
            <a:ext cx="79600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ติดตั้ง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Visual Studio Code </a:t>
            </a:r>
            <a:endParaRPr lang="th-TH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ทำการ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 Install Extensions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ชื่อ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HTML Boilerplate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ให้กับ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Visual Studio Code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  <a:hlinkClick r:id="rId2"/>
              </a:rPr>
              <a:t>https://marketplace.visualstudio.com/items?itemName=sidthesloth.html5-boilerplate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   (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สำหรับเป็นตัวช่วยในการพิม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Tag HTML5 )</a:t>
            </a:r>
            <a:endParaRPr lang="th-TH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ทำการ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 Install Extensions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ชื่อ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Live Server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 ให้กับ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Visual Studio Code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  <a:hlinkClick r:id="rId3"/>
              </a:rPr>
              <a:t>https://marketplace.visualstudio.com/items?itemName=ritwickdey.LiveServer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 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 แสดงผลเรียลไทม์หลังจากกด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Save)</a:t>
            </a:r>
          </a:p>
          <a:p>
            <a:endParaRPr lang="en-US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264318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AA48-BF3C-4AEB-B419-0C0AE3D34D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 smtClean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72</a:t>
            </a:fld>
            <a:endParaRPr kumimoji="0" lang="en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F32364-858A-4A79-8365-572D620AC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10" y="922232"/>
            <a:ext cx="6442874" cy="3819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E2D1D0-EBAC-4D05-AEFC-5DCCBDAEEAD1}"/>
              </a:ext>
            </a:extLst>
          </p:cNvPr>
          <p:cNvSpPr/>
          <p:nvPr/>
        </p:nvSpPr>
        <p:spPr>
          <a:xfrm>
            <a:off x="2403897" y="1230015"/>
            <a:ext cx="1048352" cy="2358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CF01A9-2455-40D7-A55C-3105DD69B35D}"/>
              </a:ext>
            </a:extLst>
          </p:cNvPr>
          <p:cNvSpPr/>
          <p:nvPr/>
        </p:nvSpPr>
        <p:spPr>
          <a:xfrm>
            <a:off x="2113910" y="2138221"/>
            <a:ext cx="216568" cy="2358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452FBC-140E-41F2-9800-93A69AD8A87A}"/>
              </a:ext>
            </a:extLst>
          </p:cNvPr>
          <p:cNvSpPr/>
          <p:nvPr/>
        </p:nvSpPr>
        <p:spPr>
          <a:xfrm>
            <a:off x="4161466" y="1770041"/>
            <a:ext cx="547716" cy="22275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BE9F361-7C9C-4C56-B367-EEEC4E87221F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97267" y="1992796"/>
            <a:ext cx="3538057" cy="1239514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675B314-D4D1-4762-B5C6-78CBAF11C7D7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708785" y="2374040"/>
            <a:ext cx="513409" cy="324434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00A79EC-1982-473F-B11C-B867EC9EAF3A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382638" y="1465834"/>
            <a:ext cx="1545435" cy="149105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93C5A-E840-4951-B4D1-C6F9198C15E6}"/>
              </a:ext>
            </a:extLst>
          </p:cNvPr>
          <p:cNvSpPr txBox="1"/>
          <p:nvPr/>
        </p:nvSpPr>
        <p:spPr>
          <a:xfrm>
            <a:off x="65318" y="2486699"/>
            <a:ext cx="1802096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</a:t>
            </a:r>
            <a:r>
              <a:rPr lang="th-TH" sz="1100" b="1" dirty="0">
                <a:solidFill>
                  <a:schemeClr val="tx1"/>
                </a:solidFill>
              </a:rPr>
              <a:t>คล</a:t>
            </a:r>
            <a:r>
              <a:rPr lang="th-TH" sz="1100" b="1" dirty="0" err="1">
                <a:solidFill>
                  <a:schemeClr val="tx1"/>
                </a:solidFill>
              </a:rPr>
              <a:t>ิ๊ก</a:t>
            </a:r>
            <a:r>
              <a:rPr lang="en-US" sz="1100" b="1" dirty="0">
                <a:solidFill>
                  <a:schemeClr val="tx1"/>
                </a:solidFill>
              </a:rPr>
              <a:t> Icon Extensions 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F62E6D-556D-45FB-A5CA-30D593037E5A}"/>
              </a:ext>
            </a:extLst>
          </p:cNvPr>
          <p:cNvSpPr txBox="1"/>
          <p:nvPr/>
        </p:nvSpPr>
        <p:spPr>
          <a:xfrm>
            <a:off x="73376" y="2740098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th-TH" b="1" dirty="0">
                <a:solidFill>
                  <a:srgbClr val="FF0000"/>
                </a:solidFill>
              </a:rPr>
              <a:t> </a:t>
            </a:r>
            <a:r>
              <a:rPr lang="en-US" sz="1100" b="1" dirty="0">
                <a:solidFill>
                  <a:schemeClr val="tx1"/>
                </a:solidFill>
              </a:rPr>
              <a:t>Search Name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253D5F-5360-4A11-B10F-32A71E766E06}"/>
              </a:ext>
            </a:extLst>
          </p:cNvPr>
          <p:cNvSpPr txBox="1"/>
          <p:nvPr/>
        </p:nvSpPr>
        <p:spPr>
          <a:xfrm>
            <a:off x="76035" y="3018586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 </a:t>
            </a:r>
            <a:r>
              <a:rPr lang="en-US" sz="1100" b="1" dirty="0">
                <a:solidFill>
                  <a:schemeClr val="tx1"/>
                </a:solidFill>
              </a:rPr>
              <a:t>Install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BA778E92-6049-4E38-BCE6-1508C488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49" y="216508"/>
            <a:ext cx="2947565" cy="566403"/>
          </a:xfrm>
        </p:spPr>
        <p:txBody>
          <a:bodyPr/>
          <a:lstStyle/>
          <a:p>
            <a:r>
              <a:rPr lang="en-US" dirty="0"/>
              <a:t>Install Extensions </a:t>
            </a:r>
          </a:p>
        </p:txBody>
      </p:sp>
    </p:spTree>
    <p:extLst>
      <p:ext uri="{BB962C8B-B14F-4D97-AF65-F5344CB8AC3E}">
        <p14:creationId xmlns:p14="http://schemas.microsoft.com/office/powerpoint/2010/main" val="16335107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AA48-BF3C-4AEB-B419-0C0AE3D34D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 smtClean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73</a:t>
            </a:fld>
            <a:endParaRPr kumimoji="0" lang="en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0184D2-BA4C-4590-AE13-4CCCEAFD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642" y="785192"/>
            <a:ext cx="6564733" cy="39023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1E99AC-E8A0-45AF-943C-50717054EFF9}"/>
              </a:ext>
            </a:extLst>
          </p:cNvPr>
          <p:cNvSpPr/>
          <p:nvPr/>
        </p:nvSpPr>
        <p:spPr>
          <a:xfrm>
            <a:off x="2017642" y="2033861"/>
            <a:ext cx="212034" cy="2317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ED41B9-4B73-43A6-9F20-9BF816511DE4}"/>
              </a:ext>
            </a:extLst>
          </p:cNvPr>
          <p:cNvSpPr/>
          <p:nvPr/>
        </p:nvSpPr>
        <p:spPr>
          <a:xfrm>
            <a:off x="2316409" y="1110747"/>
            <a:ext cx="1094162" cy="2515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4DAD9-E55B-46F2-992D-728BF53508D1}"/>
              </a:ext>
            </a:extLst>
          </p:cNvPr>
          <p:cNvSpPr/>
          <p:nvPr/>
        </p:nvSpPr>
        <p:spPr>
          <a:xfrm>
            <a:off x="4832953" y="1639957"/>
            <a:ext cx="318640" cy="2684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59E72F5-590A-47F3-B96A-42A81424EF7B}"/>
              </a:ext>
            </a:extLst>
          </p:cNvPr>
          <p:cNvCxnSpPr>
            <a:cxnSpLocks/>
          </p:cNvCxnSpPr>
          <p:nvPr/>
        </p:nvCxnSpPr>
        <p:spPr>
          <a:xfrm flipV="1">
            <a:off x="1669773" y="2272093"/>
            <a:ext cx="480192" cy="316472"/>
          </a:xfrm>
          <a:prstGeom prst="bentConnector3">
            <a:avLst>
              <a:gd name="adj1" fmla="val 981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1346648-5DD7-4063-9831-858A6C458906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318661" y="1362255"/>
            <a:ext cx="1544829" cy="1506073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81BEC8C-23FA-47C7-AA0F-16D50C736B4F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965568" y="1908424"/>
            <a:ext cx="4026705" cy="1211412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DA5A64-578D-406C-89D8-0E3704112E66}"/>
              </a:ext>
            </a:extLst>
          </p:cNvPr>
          <p:cNvSpPr txBox="1"/>
          <p:nvPr/>
        </p:nvSpPr>
        <p:spPr>
          <a:xfrm>
            <a:off x="0" y="2379877"/>
            <a:ext cx="1802096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</a:t>
            </a:r>
            <a:r>
              <a:rPr lang="th-TH" sz="1100" b="1" dirty="0">
                <a:solidFill>
                  <a:schemeClr val="tx1"/>
                </a:solidFill>
              </a:rPr>
              <a:t>คล</a:t>
            </a:r>
            <a:r>
              <a:rPr lang="th-TH" sz="1100" b="1" dirty="0" err="1">
                <a:solidFill>
                  <a:schemeClr val="tx1"/>
                </a:solidFill>
              </a:rPr>
              <a:t>ิ๊ก</a:t>
            </a:r>
            <a:r>
              <a:rPr lang="en-US" sz="1100" b="1" dirty="0">
                <a:solidFill>
                  <a:schemeClr val="tx1"/>
                </a:solidFill>
              </a:rPr>
              <a:t> Icon Extensions 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39EBD-319C-438D-836A-40372F1AEAA8}"/>
              </a:ext>
            </a:extLst>
          </p:cNvPr>
          <p:cNvSpPr txBox="1"/>
          <p:nvPr/>
        </p:nvSpPr>
        <p:spPr>
          <a:xfrm>
            <a:off x="8058" y="2633276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th-TH" b="1" dirty="0">
                <a:solidFill>
                  <a:srgbClr val="FF0000"/>
                </a:solidFill>
              </a:rPr>
              <a:t> </a:t>
            </a:r>
            <a:r>
              <a:rPr lang="en-US" sz="1100" b="1" dirty="0">
                <a:solidFill>
                  <a:schemeClr val="tx1"/>
                </a:solidFill>
              </a:rPr>
              <a:t>Search Name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97DAF-AC55-439F-841B-5A17161A44F4}"/>
              </a:ext>
            </a:extLst>
          </p:cNvPr>
          <p:cNvSpPr txBox="1"/>
          <p:nvPr/>
        </p:nvSpPr>
        <p:spPr>
          <a:xfrm>
            <a:off x="10717" y="2911764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 </a:t>
            </a:r>
            <a:r>
              <a:rPr lang="en-US" sz="1100" b="1" dirty="0">
                <a:solidFill>
                  <a:schemeClr val="tx1"/>
                </a:solidFill>
              </a:rPr>
              <a:t>Install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61D9424-F60B-4B39-A4D3-7CA42740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075" y="191271"/>
            <a:ext cx="1919756" cy="529450"/>
          </a:xfrm>
        </p:spPr>
        <p:txBody>
          <a:bodyPr/>
          <a:lstStyle/>
          <a:p>
            <a:r>
              <a:rPr lang="en-US" dirty="0"/>
              <a:t>Live Server </a:t>
            </a:r>
          </a:p>
        </p:txBody>
      </p:sp>
    </p:spTree>
    <p:extLst>
      <p:ext uri="{BB962C8B-B14F-4D97-AF65-F5344CB8AC3E}">
        <p14:creationId xmlns:p14="http://schemas.microsoft.com/office/powerpoint/2010/main" val="39547893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8644C-EB1C-43FE-8A3A-86D2622A6E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74</a:t>
            </a:fld>
            <a:endParaRPr lang="e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667485-F858-41D9-AF23-1DB09B59E4B2}"/>
              </a:ext>
            </a:extLst>
          </p:cNvPr>
          <p:cNvSpPr/>
          <p:nvPr/>
        </p:nvSpPr>
        <p:spPr>
          <a:xfrm>
            <a:off x="2662578" y="1849971"/>
            <a:ext cx="352692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02495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3144BD-0DDC-47D1-A344-799CE4F76F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8A4CD46F-8DEA-48C7-ADC4-47B039B7F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765207"/>
              </p:ext>
            </p:extLst>
          </p:nvPr>
        </p:nvGraphicFramePr>
        <p:xfrm>
          <a:off x="923233" y="773383"/>
          <a:ext cx="7479622" cy="381786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24389">
                  <a:extLst>
                    <a:ext uri="{9D8B030D-6E8A-4147-A177-3AD203B41FA5}">
                      <a16:colId xmlns:a16="http://schemas.microsoft.com/office/drawing/2014/main" val="2084461704"/>
                    </a:ext>
                  </a:extLst>
                </a:gridCol>
                <a:gridCol w="1662217">
                  <a:extLst>
                    <a:ext uri="{9D8B030D-6E8A-4147-A177-3AD203B41FA5}">
                      <a16:colId xmlns:a16="http://schemas.microsoft.com/office/drawing/2014/main" val="4264773766"/>
                    </a:ext>
                  </a:extLst>
                </a:gridCol>
                <a:gridCol w="4593016">
                  <a:extLst>
                    <a:ext uri="{9D8B030D-6E8A-4147-A177-3AD203B41FA5}">
                      <a16:colId xmlns:a16="http://schemas.microsoft.com/office/drawing/2014/main" val="2469689295"/>
                    </a:ext>
                  </a:extLst>
                </a:gridCol>
              </a:tblGrid>
              <a:tr h="3804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Selectorc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ตัวอย่างการใช้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รายละเอียด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72886"/>
                  </a:ext>
                </a:extLst>
              </a:tr>
              <a:tr h="3804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2"/>
                        </a:rPr>
                        <a:t>:hover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a:hover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เลือกลิงค์ตรงที่ใช้เม้า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ส์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ชี้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88349"/>
                  </a:ext>
                </a:extLst>
              </a:tr>
              <a:tr h="3804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3"/>
                        </a:rPr>
                        <a:t>:in-range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input:in-range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input&gt;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ที่มีค่าอยู่ในช่วงที่ระบุ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386622"/>
                  </a:ext>
                </a:extLst>
              </a:tr>
              <a:tr h="4682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4"/>
                        </a:rPr>
                        <a:t>:indeterminate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input:indeterminate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input&gt;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ที่อยู่ในสถานะไม่แน่นอน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1036"/>
                  </a:ext>
                </a:extLst>
              </a:tr>
              <a:tr h="3804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5"/>
                        </a:rPr>
                        <a:t>:invalid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input:invalid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input&gt;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ทั้งหมดด้วยค่าที่ไม่ถูกต้อง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507343"/>
                  </a:ext>
                </a:extLst>
              </a:tr>
              <a:tr h="53925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6"/>
                        </a:rPr>
                        <a:t>:</a:t>
                      </a:r>
                      <a:r>
                        <a:rPr lang="en-US" sz="16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6"/>
                        </a:rPr>
                        <a:t>lang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6"/>
                        </a:rPr>
                        <a:t>(</a:t>
                      </a:r>
                      <a:r>
                        <a:rPr lang="en-US" sz="1600" i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6"/>
                        </a:rPr>
                        <a:t>language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6"/>
                        </a:rPr>
                        <a:t>)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p:lang(it)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p&gt;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ทุกรายการที่มีแอ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ตทริ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บิว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ต์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lang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เท่ากับ "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it" (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อิตาลี)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347865"/>
                  </a:ext>
                </a:extLst>
              </a:tr>
              <a:tr h="3631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7"/>
                        </a:rPr>
                        <a:t>:last-child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p:last-child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เลือกทุก &lt;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p&gt; </a:t>
                      </a:r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องค์ประกอบที่เป็นลูกตัวสุดท้ายของแม่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53117653"/>
                  </a:ext>
                </a:extLst>
              </a:tr>
              <a:tr h="54465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8"/>
                        </a:rPr>
                        <a:t>:last-of-type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p:last-of-type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p&gt;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ทุกรายการที่เป็นองค์ประกอบ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p&gt;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สุดท้ายของพาเรน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ต์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350988"/>
                  </a:ext>
                </a:extLst>
              </a:tr>
              <a:tr h="3804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9"/>
                        </a:rPr>
                        <a:t>:link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a:link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เลือกลิงค์ที่ไม่ได้เข้าชมทั้งหมด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007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55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A8F33-AF3B-4661-B182-FEAA31610C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4" name="Table 13">
            <a:extLst>
              <a:ext uri="{FF2B5EF4-FFF2-40B4-BE49-F238E27FC236}">
                <a16:creationId xmlns:a16="http://schemas.microsoft.com/office/drawing/2014/main" id="{FC1AD8C9-BDD8-4808-A3F5-C2C57944C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609017"/>
              </p:ext>
            </p:extLst>
          </p:nvPr>
        </p:nvGraphicFramePr>
        <p:xfrm>
          <a:off x="923233" y="773383"/>
          <a:ext cx="7479622" cy="401649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24389">
                  <a:extLst>
                    <a:ext uri="{9D8B030D-6E8A-4147-A177-3AD203B41FA5}">
                      <a16:colId xmlns:a16="http://schemas.microsoft.com/office/drawing/2014/main" val="2084461704"/>
                    </a:ext>
                  </a:extLst>
                </a:gridCol>
                <a:gridCol w="1662217">
                  <a:extLst>
                    <a:ext uri="{9D8B030D-6E8A-4147-A177-3AD203B41FA5}">
                      <a16:colId xmlns:a16="http://schemas.microsoft.com/office/drawing/2014/main" val="4264773766"/>
                    </a:ext>
                  </a:extLst>
                </a:gridCol>
                <a:gridCol w="4593016">
                  <a:extLst>
                    <a:ext uri="{9D8B030D-6E8A-4147-A177-3AD203B41FA5}">
                      <a16:colId xmlns:a16="http://schemas.microsoft.com/office/drawing/2014/main" val="2469689295"/>
                    </a:ext>
                  </a:extLst>
                </a:gridCol>
              </a:tblGrid>
              <a:tr h="3804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Selectorc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ตัวอย่างการใช้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รายละเอียด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72886"/>
                  </a:ext>
                </a:extLst>
              </a:tr>
              <a:tr h="3804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2"/>
                        </a:rPr>
                        <a:t>:not(</a:t>
                      </a:r>
                      <a:r>
                        <a:rPr lang="en-US" sz="1600" i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2"/>
                        </a:rPr>
                        <a:t>selector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2"/>
                        </a:rPr>
                        <a:t>)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:not(p)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เลือกทุกองค์ประกอบที่ไม่ใช่องค์ประกอบ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88349"/>
                  </a:ext>
                </a:extLst>
              </a:tr>
              <a:tr h="3804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3"/>
                        </a:rPr>
                        <a:t>:nth-child(</a:t>
                      </a:r>
                      <a:r>
                        <a:rPr lang="en-US" sz="1600" i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3"/>
                        </a:rPr>
                        <a:t>n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3"/>
                        </a:rPr>
                        <a:t>)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p:nth-child(2)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เลือกทุก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p&gt;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องค์ประกอบที่เป็นลูกที่สองของแม่ของมัน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386622"/>
                  </a:ext>
                </a:extLst>
              </a:tr>
              <a:tr h="4682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4"/>
                        </a:rPr>
                        <a:t>:nth-last-child(</a:t>
                      </a:r>
                      <a:r>
                        <a:rPr lang="en-US" sz="1600" i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4"/>
                        </a:rPr>
                        <a:t>n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4"/>
                        </a:rPr>
                        <a:t>)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p:nth-last-child(2)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เลือกทุก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p&gt;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องค์ประกอบที่เป็นลูกที่สองของแม่โดยนับจากลูกตัวสุดท้าย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1036"/>
                  </a:ext>
                </a:extLst>
              </a:tr>
              <a:tr h="3804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5"/>
                        </a:rPr>
                        <a:t>:nth-last-of-type(</a:t>
                      </a:r>
                      <a:r>
                        <a:rPr lang="en-US" sz="1600" i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5"/>
                        </a:rPr>
                        <a:t>n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5"/>
                        </a:rPr>
                        <a:t>)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p:nth-last-of-type(2)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เลือกทุกองค์ประกอบ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p&gt;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ที่เป็นองค์ประกอบ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p&gt;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ที่สองของพาเรน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ต์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นับจากลูกตัวสุดท้าย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507343"/>
                  </a:ext>
                </a:extLst>
              </a:tr>
              <a:tr h="53925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6"/>
                        </a:rPr>
                        <a:t>:nth-of-type(</a:t>
                      </a:r>
                      <a:r>
                        <a:rPr lang="en-US" sz="1600" i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6"/>
                        </a:rPr>
                        <a:t>n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6"/>
                        </a:rPr>
                        <a:t>)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p:nth-of-type(2)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เลือกทุกองค์ประกอบ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p&gt;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ที่เป็นองค์ประกอบ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p&gt;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ที่สองของพาเรน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ต์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347865"/>
                  </a:ext>
                </a:extLst>
              </a:tr>
              <a:tr h="3631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7"/>
                        </a:rPr>
                        <a:t>:only-of-type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p:only-of-type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เลือกองค์ประกอบ &lt;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p&gt; </a:t>
                      </a:r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ทุกรายการที่เป็นองค์ประกอบ &lt;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p&gt; </a:t>
                      </a:r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เท่านั้นของพาเรน</a:t>
                      </a:r>
                      <a:r>
                        <a:rPr lang="th-TH" sz="16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ต์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53117653"/>
                  </a:ext>
                </a:extLst>
              </a:tr>
              <a:tr h="54465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8"/>
                        </a:rPr>
                        <a:t>:only-child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p:only-child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เลือกทุกองค์ประกอบ &lt;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p&gt;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ที่เป็นลูกคนเดียวของผู้ปกครองของมัน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350988"/>
                  </a:ext>
                </a:extLst>
              </a:tr>
              <a:tr h="3804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hlinkClick r:id="rId9"/>
                        </a:rPr>
                        <a:t>:optional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input:optional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เลือกองค์ประกอบอินพุตที่ 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  <a:sym typeface="Arial"/>
                        </a:rPr>
                        <a:t>no "required"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007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158673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</TotalTime>
  <Words>8772</Words>
  <Application>Microsoft Office PowerPoint</Application>
  <PresentationFormat>On-screen Show (16:9)</PresentationFormat>
  <Paragraphs>1013</Paragraphs>
  <Slides>74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Oswald</vt:lpstr>
      <vt:lpstr>Arial</vt:lpstr>
      <vt:lpstr>Consolas</vt:lpstr>
      <vt:lpstr>Roboto Condensed</vt:lpstr>
      <vt:lpstr>Angsana New</vt:lpstr>
      <vt:lpstr>Wolsey template</vt:lpstr>
      <vt:lpstr>HTML5 &amp; CSS3</vt:lpstr>
      <vt:lpstr>Part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2</vt:lpstr>
      <vt:lpstr>PowerPoint Presentation</vt:lpstr>
      <vt:lpstr>PowerPoint Presentation</vt:lpstr>
      <vt:lpstr>Box Model คืออะไร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CSS3 3D Transforms คือการสร้างรูป 3 มิติ ใน CSS3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เตรียมความพร้อม</vt:lpstr>
      <vt:lpstr>Install Extensions </vt:lpstr>
      <vt:lpstr>Live Server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&amp; CSS3</dc:title>
  <cp:lastModifiedBy>Tinnakorn Boontawong</cp:lastModifiedBy>
  <cp:revision>355</cp:revision>
  <dcterms:modified xsi:type="dcterms:W3CDTF">2020-06-17T12:48:01Z</dcterms:modified>
</cp:coreProperties>
</file>