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57" r:id="rId3"/>
    <p:sldId id="373" r:id="rId4"/>
    <p:sldId id="376" r:id="rId5"/>
    <p:sldId id="375" r:id="rId6"/>
    <p:sldId id="377" r:id="rId7"/>
    <p:sldId id="378" r:id="rId8"/>
    <p:sldId id="379" r:id="rId9"/>
    <p:sldId id="380" r:id="rId10"/>
    <p:sldId id="381" r:id="rId11"/>
    <p:sldId id="374" r:id="rId12"/>
    <p:sldId id="259" r:id="rId13"/>
    <p:sldId id="290" r:id="rId14"/>
    <p:sldId id="289" r:id="rId15"/>
    <p:sldId id="293" r:id="rId16"/>
    <p:sldId id="285" r:id="rId17"/>
    <p:sldId id="261" r:id="rId18"/>
    <p:sldId id="294" r:id="rId19"/>
    <p:sldId id="295" r:id="rId20"/>
    <p:sldId id="296" r:id="rId21"/>
    <p:sldId id="262" r:id="rId22"/>
    <p:sldId id="263" r:id="rId23"/>
    <p:sldId id="297" r:id="rId24"/>
    <p:sldId id="298" r:id="rId25"/>
    <p:sldId id="299" r:id="rId26"/>
    <p:sldId id="264" r:id="rId27"/>
    <p:sldId id="303" r:id="rId28"/>
    <p:sldId id="306" r:id="rId29"/>
    <p:sldId id="307" r:id="rId30"/>
    <p:sldId id="300" r:id="rId31"/>
    <p:sldId id="302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72" r:id="rId43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Roboto Condensed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344D4-9E18-4DC9-93E8-B5FD11862AF6}">
  <a:tblStyle styleId="{E38344D4-9E18-4DC9-93E8-B5FD11862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0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sub.vtt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bai.com/th/tags/ref_language_code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harset.a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harset.as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702469" y="1378717"/>
            <a:ext cx="6021806" cy="133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8000" b="0" dirty="0"/>
              <a:t>HTML5 &amp; CSS3</a:t>
            </a:r>
            <a:endParaRPr sz="8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E1C95-5CA0-4659-A883-E3496FA5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46" y="2571750"/>
            <a:ext cx="3469908" cy="1354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87A353-8877-498A-B131-1B70DA224323}"/>
              </a:ext>
            </a:extLst>
          </p:cNvPr>
          <p:cNvSpPr/>
          <p:nvPr/>
        </p:nvSpPr>
        <p:spPr>
          <a:xfrm>
            <a:off x="1097279" y="1171666"/>
            <a:ext cx="65403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รูปแบบการใช้</a:t>
            </a:r>
            <a:r>
              <a:rPr lang="en-US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HTML </a:t>
            </a:r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ในแบบ</a:t>
            </a:r>
            <a:r>
              <a:rPr lang="th-TH" sz="3000" b="1" dirty="0" err="1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ต่างๆ</a:t>
            </a:r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สามารถศึกษาเพิ่มเติมได้ที่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5021F36-EFEA-4D35-9D1D-769C8A2287FC}"/>
              </a:ext>
            </a:extLst>
          </p:cNvPr>
          <p:cNvSpPr txBox="1">
            <a:spLocks/>
          </p:cNvSpPr>
          <p:nvPr/>
        </p:nvSpPr>
        <p:spPr>
          <a:xfrm>
            <a:off x="1001088" y="1725664"/>
            <a:ext cx="7786763" cy="68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hlinkClick r:id="rId2"/>
              </a:rPr>
              <a:t>https://www.w3schools.com/html/default.asp</a:t>
            </a:r>
            <a:endParaRPr lang="th-TH" sz="1800" dirty="0"/>
          </a:p>
          <a:p>
            <a:r>
              <a:rPr lang="en-US" sz="1800" dirty="0">
                <a:hlinkClick r:id="rId3"/>
              </a:rPr>
              <a:t>https://www.w3schools.com/bootstrap4/default.asp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28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CBDF-C7A1-46EC-A090-E087ED9AD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9E6E7-001B-4887-A4BD-3563DEEC58FD}"/>
              </a:ext>
            </a:extLst>
          </p:cNvPr>
          <p:cNvSpPr/>
          <p:nvPr/>
        </p:nvSpPr>
        <p:spPr>
          <a:xfrm>
            <a:off x="764949" y="1787639"/>
            <a:ext cx="1954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3796BF"/>
                </a:solidFill>
                <a:latin typeface="Oswald"/>
                <a:sym typeface="Oswald"/>
              </a:rPr>
              <a:t>Part 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8EA9D-1189-49DB-9B5B-FB478C872E99}"/>
              </a:ext>
            </a:extLst>
          </p:cNvPr>
          <p:cNvSpPr/>
          <p:nvPr/>
        </p:nvSpPr>
        <p:spPr>
          <a:xfrm>
            <a:off x="765133" y="2110529"/>
            <a:ext cx="7791651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		 </a:t>
            </a:r>
            <a:r>
              <a:rPr lang="th-TH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 ส่วนที่มีการปรับเปลี่ยน เพิ่มเติม เป็นฟีเจอร์ของ </a:t>
            </a:r>
            <a:r>
              <a:rPr lang="en-US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HTML5 </a:t>
            </a:r>
            <a:r>
              <a:rPr lang="th-TH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และ </a:t>
            </a:r>
            <a:r>
              <a:rPr lang="en-US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CSS3</a:t>
            </a:r>
            <a:endParaRPr lang="th-TH" sz="2400" b="1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pPr marL="101600" lvl="0">
              <a:spcBef>
                <a:spcPts val="600"/>
              </a:spcBef>
              <a:buClr>
                <a:srgbClr val="4BB5D9"/>
              </a:buClr>
              <a:buSzPts val="2000"/>
            </a:pPr>
            <a:endParaRPr lang="en-US" sz="2400" b="1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953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72428" y="1901785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en-US" dirty="0"/>
              <a:t>HTML5 New Element 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8513-AA01-41DA-87F7-AE0EE2945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196;p16">
            <a:extLst>
              <a:ext uri="{FF2B5EF4-FFF2-40B4-BE49-F238E27FC236}">
                <a16:creationId xmlns:a16="http://schemas.microsoft.com/office/drawing/2014/main" id="{781F6A2C-889F-4FFC-A7F5-29E8DF4AF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0063" y="836679"/>
            <a:ext cx="5260207" cy="717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Semantic/Structural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สร้างมาเพื่อทำให้โครงสร้างดียิ่งขึ้น</a:t>
            </a:r>
          </a:p>
          <a:p>
            <a:pPr marL="0" lvl="0" indent="0">
              <a:buNone/>
            </a:pPr>
            <a:endParaRPr lang="th-TH" sz="2400" dirty="0">
              <a:solidFill>
                <a:srgbClr val="3796BF"/>
              </a:solidFill>
              <a:latin typeface="Oswald"/>
              <a:sym typeface="Oswald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3796BF"/>
              </a:solidFill>
              <a:latin typeface="Oswald"/>
              <a:sym typeface="Oswald"/>
            </a:endParaRPr>
          </a:p>
          <a:p>
            <a:pPr marL="0" lvl="0" indent="0"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DADBB-655B-43DC-9F07-265760C334EE}"/>
              </a:ext>
            </a:extLst>
          </p:cNvPr>
          <p:cNvSpPr/>
          <p:nvPr/>
        </p:nvSpPr>
        <p:spPr>
          <a:xfrm>
            <a:off x="789271" y="1125200"/>
            <a:ext cx="6780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&lt;article&gt;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ที่อ้างถึงบทความ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aside&gt;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ที่อ้างถึงข้อความที่ถูกเขียนขึ้นและจัดวางไว้ด้านใดด้านหนึ่งของเว็บ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bdi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เป็นการแยกส่วนของข้อความ เพราะบางครั้งการใช้ภาษาที่ต่างกัน ทำให้คอมพิวเตอร์สับสนในการจัดลำดับ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command&gt;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จัดการกับปุ่มคำสั่ง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details&gt;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ข้อมูลที่สามารถ ซ่อนหรือเรียกดูได้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summary&gt;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ใช้ร่วมกับ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details&gt;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เป็นส่วนหัวที่จะโชว์ข้อความเสมอ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figure&gt;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จัดกลุ่มของข้อมูลในส่วนของ ภาพ ไดอะแกรม สื่อ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เพื่อให้สื่อเหล่านั้นและข้อความถูกจัดวางไว้ร่วมกัน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figcaption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 ของ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figure&gt;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ที่ถูกจัดกลุ่มไว้ด้วยกัน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footer&gt;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ที่อ้างถึงส่วนท้ายหรือล่างสุดของเอกสาร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header&gt;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ที่อ้างถึงส่วนหัวหรือบนสุดของเอกสาร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hgroup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กลุ่มที่มี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h1&gt;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ถึง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h6&gt;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ที่สามารถนำมาใช้ได้ในนี้ ถ้าหากว่า ใน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heading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มีการวางหัวข้อไว้หลายหัวข้อ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mark&gt;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ไฮไลต์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meter&gt;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ใช้ในการวัด และโชว์ผลลัพธ์แบบแท่ง เช่นความจุ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ผลการค้นหา แต่ไม่ความใช้ในส่วนของการทำงานประมวลผล</a:t>
            </a:r>
          </a:p>
        </p:txBody>
      </p:sp>
    </p:spTree>
    <p:extLst>
      <p:ext uri="{BB962C8B-B14F-4D97-AF65-F5344CB8AC3E}">
        <p14:creationId xmlns:p14="http://schemas.microsoft.com/office/powerpoint/2010/main" val="229117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B3EC3-E127-4995-A971-6D6563B1E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1D6A9-4E0C-4F30-A2B2-C886A5B69921}"/>
              </a:ext>
            </a:extLst>
          </p:cNvPr>
          <p:cNvSpPr/>
          <p:nvPr/>
        </p:nvSpPr>
        <p:spPr>
          <a:xfrm>
            <a:off x="2030933" y="491155"/>
            <a:ext cx="6662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nav&gt;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ที่อ้างส่วนของเมนู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progress&gt;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โชว์การประมวลผลแบบแท่ง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ruby&gt;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ใช้เพิ่มคำอธิบายประกอบ สำหรับตัวอักษรของเอเชียฝั่งตะวันออก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rt&gt;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เพิ่มคำอธิบาย หรือการออกเสียงสำหรับตัวอักษรของเอเชียฝั่งตะวันออก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rp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ใช้เพื่อ โชว์ในเบราเซอร์ที่ไม่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ซัพ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พอร์ท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ruby Tag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&lt;section&gt;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ที่อ้างส่วน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time&gt;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อ้างถึง การเขียนวันที่หรือเวลา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wbr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เป็นการจัดการกับการตัวอักษรในส่วนของการขึ้นบรรทัดใหม่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9165D-918B-4650-A335-740E00C79163}"/>
              </a:ext>
            </a:extLst>
          </p:cNvPr>
          <p:cNvSpPr/>
          <p:nvPr/>
        </p:nvSpPr>
        <p:spPr>
          <a:xfrm>
            <a:off x="744386" y="3580599"/>
            <a:ext cx="5738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เพิ่มเสียงเข้ามาในเว็บของคุณ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เพิ่มวีดีโอเข้ามาในเว็บของคุณ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source&gt;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เพิ่มสื่อได้หลายตัวเข้ามาในเว็บของคุณโดยใช้ได้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กัย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&lt;embed&gt;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สำหรับจัดวาง สื่อที่นำมากจากภายนอก หรือ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Plug-in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track&gt;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ใช้สำหรับการลำดับ ของ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</a:p>
        </p:txBody>
      </p:sp>
      <p:sp>
        <p:nvSpPr>
          <p:cNvPr id="13" name="Google Shape;196;p16">
            <a:extLst>
              <a:ext uri="{FF2B5EF4-FFF2-40B4-BE49-F238E27FC236}">
                <a16:creationId xmlns:a16="http://schemas.microsoft.com/office/drawing/2014/main" id="{BA021D64-1D94-41CA-8BFC-3A8D2F494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386" y="2750286"/>
            <a:ext cx="6195429" cy="782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Media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สร้างมาเพื่อการใช้สื่อมัลติมีเดีย</a:t>
            </a:r>
            <a:r>
              <a:rPr lang="th-TH" sz="1600" dirty="0" err="1">
                <a:solidFill>
                  <a:srgbClr val="3796BF"/>
                </a:solidFill>
                <a:latin typeface="Oswald"/>
                <a:sym typeface="Oswald"/>
              </a:rPr>
              <a:t>ต่างๆ</a:t>
            </a: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ในเว็บ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61021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59DB-22FE-42D6-A64F-C639EED64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34309-21A6-4DD0-ACCD-B8F2EAF3D842}"/>
              </a:ext>
            </a:extLst>
          </p:cNvPr>
          <p:cNvSpPr/>
          <p:nvPr/>
        </p:nvSpPr>
        <p:spPr>
          <a:xfrm>
            <a:off x="1576971" y="1486500"/>
            <a:ext cx="593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&lt;canvas&gt;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การเขียนภาพกราฟฟิค โดยใช้ ส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คริป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เข้ามาจัดการและส่วนใหญ่จะใช้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</a:p>
        </p:txBody>
      </p:sp>
      <p:sp>
        <p:nvSpPr>
          <p:cNvPr id="7" name="Google Shape;196;p16">
            <a:extLst>
              <a:ext uri="{FF2B5EF4-FFF2-40B4-BE49-F238E27FC236}">
                <a16:creationId xmlns:a16="http://schemas.microsoft.com/office/drawing/2014/main" id="{01FED638-8A6E-4C5E-AA4F-3073D03FC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6971" y="2243597"/>
            <a:ext cx="6195429" cy="782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Form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เพื่อเพิ่มประสิทธิภารและความสามารถในการทำงานที่หลากหลายขึ้น</a:t>
            </a:r>
          </a:p>
        </p:txBody>
      </p:sp>
      <p:sp>
        <p:nvSpPr>
          <p:cNvPr id="8" name="Google Shape;196;p16">
            <a:extLst>
              <a:ext uri="{FF2B5EF4-FFF2-40B4-BE49-F238E27FC236}">
                <a16:creationId xmlns:a16="http://schemas.microsoft.com/office/drawing/2014/main" id="{AA6FC0D9-5772-4DCA-A893-3ABEB41EF8CF}"/>
              </a:ext>
            </a:extLst>
          </p:cNvPr>
          <p:cNvSpPr txBox="1">
            <a:spLocks/>
          </p:cNvSpPr>
          <p:nvPr/>
        </p:nvSpPr>
        <p:spPr>
          <a:xfrm>
            <a:off x="1576971" y="994261"/>
            <a:ext cx="2143268" cy="5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แท็ก &lt;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canvas&gt;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11994-54BC-43D9-9037-97CF9E2A7243}"/>
              </a:ext>
            </a:extLst>
          </p:cNvPr>
          <p:cNvSpPr/>
          <p:nvPr/>
        </p:nvSpPr>
        <p:spPr>
          <a:xfrm>
            <a:off x="1576971" y="2891029"/>
            <a:ext cx="6472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datalist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โชว์รายการที่เราได้กำหนดไว้ เวลาที่ผู้ใช้งานกรอกข้อมูลลงมา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keygen&gt;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เป็นการสร้างความปลอดภัย โดยทำการส่าง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private key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เก็บไว้ และ ส่ง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public key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ไปที่ 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เซอร์เวอร์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output&gt;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โชว์ผลการคำนวนทางคณิตศาสตร์</a:t>
            </a:r>
          </a:p>
        </p:txBody>
      </p:sp>
    </p:spTree>
    <p:extLst>
      <p:ext uri="{BB962C8B-B14F-4D97-AF65-F5344CB8AC3E}">
        <p14:creationId xmlns:p14="http://schemas.microsoft.com/office/powerpoint/2010/main" val="9586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DEF4D-5387-4713-8439-D9FB3256D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906558F4-7E08-4D89-8D34-75CBE1FA0616}"/>
              </a:ext>
            </a:extLst>
          </p:cNvPr>
          <p:cNvSpPr txBox="1">
            <a:spLocks/>
          </p:cNvSpPr>
          <p:nvPr/>
        </p:nvSpPr>
        <p:spPr>
          <a:xfrm>
            <a:off x="772428" y="1901785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2.</a:t>
            </a:r>
          </a:p>
          <a:p>
            <a:r>
              <a:rPr lang="en-US" dirty="0"/>
              <a:t>HTML5 New Input Types</a:t>
            </a:r>
          </a:p>
        </p:txBody>
      </p:sp>
    </p:spTree>
    <p:extLst>
      <p:ext uri="{BB962C8B-B14F-4D97-AF65-F5344CB8AC3E}">
        <p14:creationId xmlns:p14="http://schemas.microsoft.com/office/powerpoint/2010/main" val="212090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44416" y="316203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0" dirty="0"/>
              <a:t>1.Input Type: color</a:t>
            </a:r>
            <a:br>
              <a:rPr lang="en-US" sz="1200" dirty="0"/>
            </a:br>
            <a:r>
              <a:rPr lang="th-TH" sz="1200" b="0" dirty="0"/>
              <a:t>ใส่ค่าสี โดยค่าที่ใส่ อาจใช้เป็นรหัสสี หรือ ชื่อสีก็ได้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,opera</a:t>
            </a:r>
            <a:endParaRPr sz="1200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818A54-D98F-4CD9-A4E5-53C2BE0AA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308" y="996903"/>
            <a:ext cx="3102176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0572FB7C-AA2A-4CB7-8E3A-877EB0A8BED2}"/>
              </a:ext>
            </a:extLst>
          </p:cNvPr>
          <p:cNvSpPr txBox="1">
            <a:spLocks/>
          </p:cNvSpPr>
          <p:nvPr/>
        </p:nvSpPr>
        <p:spPr>
          <a:xfrm>
            <a:off x="2244417" y="1181569"/>
            <a:ext cx="695754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2.Input Type: date</a:t>
            </a:r>
          </a:p>
          <a:p>
            <a:r>
              <a:rPr lang="th-TH" sz="1200" b="0" dirty="0"/>
              <a:t>ใส่วันที่ โดยค่าที่ใส่จะเป็นตัวเลข เช่น ปี เดือน วัน (20</a:t>
            </a:r>
            <a:r>
              <a:rPr lang="en-US" sz="1200" b="0" dirty="0"/>
              <a:t>20</a:t>
            </a:r>
            <a:r>
              <a:rPr lang="th-TH" sz="1200" b="0" dirty="0"/>
              <a:t>-03-07)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21916B-77A2-4FF2-A2F4-A5424527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307" y="1894350"/>
            <a:ext cx="275085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202;p17">
            <a:extLst>
              <a:ext uri="{FF2B5EF4-FFF2-40B4-BE49-F238E27FC236}">
                <a16:creationId xmlns:a16="http://schemas.microsoft.com/office/drawing/2014/main" id="{C539BB11-0031-44ED-BC26-ACF6034B089E}"/>
              </a:ext>
            </a:extLst>
          </p:cNvPr>
          <p:cNvSpPr txBox="1">
            <a:spLocks/>
          </p:cNvSpPr>
          <p:nvPr/>
        </p:nvSpPr>
        <p:spPr>
          <a:xfrm>
            <a:off x="582925" y="2079016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3.Input Type: datetime</a:t>
            </a:r>
          </a:p>
          <a:p>
            <a:r>
              <a:rPr lang="th-TH" sz="1200" b="0" dirty="0"/>
              <a:t>ใส่วันที่และเวลา โดยค่าที่ใส่จะเป็น เช่น ปี เดือน วัน : เวลา(2012-06-22 </a:t>
            </a:r>
            <a:r>
              <a:rPr lang="en-US" sz="1200" b="0" dirty="0"/>
              <a:t>T12:00)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48F7B-BE24-4084-90DF-9303C637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8" y="2760938"/>
            <a:ext cx="3345049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3FE90315-BE18-434D-B01A-9F3FB53B5ABD}"/>
              </a:ext>
            </a:extLst>
          </p:cNvPr>
          <p:cNvSpPr txBox="1">
            <a:spLocks/>
          </p:cNvSpPr>
          <p:nvPr/>
        </p:nvSpPr>
        <p:spPr>
          <a:xfrm>
            <a:off x="582925" y="2944382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4.Input Type: email</a:t>
            </a:r>
          </a:p>
          <a:p>
            <a:r>
              <a:rPr lang="th-TH" sz="1200" b="0" dirty="0"/>
              <a:t>ใส่อีเมล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opera,firefox</a:t>
            </a:r>
            <a:endParaRPr lang="en-US" sz="12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ED2FC6-5C17-471D-AF9C-E331370F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7" y="3623860"/>
            <a:ext cx="3215841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BE091AED-C76C-4C73-995B-D98E98E2E1EC}"/>
              </a:ext>
            </a:extLst>
          </p:cNvPr>
          <p:cNvSpPr txBox="1">
            <a:spLocks/>
          </p:cNvSpPr>
          <p:nvPr/>
        </p:nvSpPr>
        <p:spPr>
          <a:xfrm>
            <a:off x="582925" y="3816687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5.Input Type: month</a:t>
            </a:r>
          </a:p>
          <a:p>
            <a:r>
              <a:rPr lang="th-TH" sz="1200" b="0" dirty="0"/>
              <a:t>ใส่เดือนและปี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D172C74-8D91-48A3-A695-580E7B79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70" y="4486782"/>
            <a:ext cx="315567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25B49-5167-4CF0-9E72-A76597FA3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10C3E4F5-36C1-4056-A005-96D4AC527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7864" y="196801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0" dirty="0"/>
              <a:t>6.Input Type: number</a:t>
            </a:r>
            <a:br>
              <a:rPr lang="en-US" sz="1200" b="0" dirty="0"/>
            </a:br>
            <a:r>
              <a:rPr lang="th-TH" sz="1200" b="0" dirty="0"/>
              <a:t>สร้างกล่องให้ใส่เลข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sz="1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6F7CD7-AFC6-4EA2-BE4C-61F3ECD1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326" y="877501"/>
            <a:ext cx="453224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5DE4DE8-4576-41DA-8AB3-26C34F158AC0}"/>
              </a:ext>
            </a:extLst>
          </p:cNvPr>
          <p:cNvSpPr txBox="1">
            <a:spLocks/>
          </p:cNvSpPr>
          <p:nvPr/>
        </p:nvSpPr>
        <p:spPr>
          <a:xfrm>
            <a:off x="1041119" y="2012726"/>
            <a:ext cx="7977393" cy="69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8.Input Type: range</a:t>
            </a:r>
          </a:p>
          <a:p>
            <a:r>
              <a:rPr lang="th-TH" sz="1200" b="0" dirty="0"/>
              <a:t>สร้างช่องใส่ตัวเลข โดยจำกำหนดค่า ตัวเลขตำสุดคือ </a:t>
            </a:r>
            <a:r>
              <a:rPr lang="en-US" sz="1200" b="0" dirty="0"/>
              <a:t>min </a:t>
            </a:r>
            <a:r>
              <a:rPr lang="th-TH" sz="1200" b="0" dirty="0"/>
              <a:t>และค่าตัวเลขสูงสุดคือ </a:t>
            </a:r>
            <a:r>
              <a:rPr lang="en-US" sz="1200" b="0" dirty="0"/>
              <a:t>max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11" name="Google Shape;202;p17">
            <a:extLst>
              <a:ext uri="{FF2B5EF4-FFF2-40B4-BE49-F238E27FC236}">
                <a16:creationId xmlns:a16="http://schemas.microsoft.com/office/drawing/2014/main" id="{718C19EB-1CFD-4C34-99C8-373B5C603C7E}"/>
              </a:ext>
            </a:extLst>
          </p:cNvPr>
          <p:cNvSpPr txBox="1">
            <a:spLocks/>
          </p:cNvSpPr>
          <p:nvPr/>
        </p:nvSpPr>
        <p:spPr>
          <a:xfrm>
            <a:off x="2497864" y="1013389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7.Input Type: search</a:t>
            </a:r>
          </a:p>
          <a:p>
            <a:r>
              <a:rPr lang="th-TH" sz="1200" b="0" dirty="0"/>
              <a:t>สร้างช่องค้นหา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,safari</a:t>
            </a:r>
            <a:endParaRPr lang="en-US" sz="1200" dirty="0"/>
          </a:p>
        </p:txBody>
      </p:sp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E1852974-0C81-4656-8155-C600620721D4}"/>
              </a:ext>
            </a:extLst>
          </p:cNvPr>
          <p:cNvSpPr txBox="1">
            <a:spLocks/>
          </p:cNvSpPr>
          <p:nvPr/>
        </p:nvSpPr>
        <p:spPr>
          <a:xfrm>
            <a:off x="1041119" y="2862345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9.Input Type: </a:t>
            </a:r>
            <a:r>
              <a:rPr lang="en-US" sz="1200" b="0" dirty="0" err="1"/>
              <a:t>tel</a:t>
            </a:r>
            <a:endParaRPr lang="en-US" sz="1200" b="0" dirty="0"/>
          </a:p>
          <a:p>
            <a:r>
              <a:rPr lang="th-TH" sz="1200" b="0" dirty="0"/>
              <a:t>ใส่เบอร์โทร</a:t>
            </a:r>
            <a:endParaRPr lang="en-US" sz="1200" dirty="0"/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DD8AC3C6-7004-41E9-B2A4-EC7D78F4F8E8}"/>
              </a:ext>
            </a:extLst>
          </p:cNvPr>
          <p:cNvSpPr txBox="1">
            <a:spLocks/>
          </p:cNvSpPr>
          <p:nvPr/>
        </p:nvSpPr>
        <p:spPr>
          <a:xfrm>
            <a:off x="1041118" y="3687725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10.Input Type: time</a:t>
            </a:r>
          </a:p>
          <a:p>
            <a:r>
              <a:rPr lang="th-TH" sz="1200" b="0" dirty="0"/>
              <a:t>สร้างช่องกรอกเวลา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8C8C5B0-790D-4AE0-8DC6-666FA22F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2696288"/>
            <a:ext cx="432811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CDA907A-4A30-4DBC-8BF8-A32E7028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326" y="1642182"/>
            <a:ext cx="3578087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googlesearch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75144DC-D2D6-49B3-B790-66FA6B0B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3503059"/>
            <a:ext cx="282271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usrtel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E67AD350-C3CB-4C2D-9042-6448FF0C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4335527"/>
            <a:ext cx="304137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2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9BDC-9F72-457F-9C02-88838C04E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FF2BD566-99F9-4049-84D2-6B7267BC09E8}"/>
              </a:ext>
            </a:extLst>
          </p:cNvPr>
          <p:cNvSpPr txBox="1">
            <a:spLocks/>
          </p:cNvSpPr>
          <p:nvPr/>
        </p:nvSpPr>
        <p:spPr>
          <a:xfrm>
            <a:off x="1140593" y="1337266"/>
            <a:ext cx="7873466" cy="6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11.Input Type: </a:t>
            </a:r>
            <a:r>
              <a:rPr lang="en-US" sz="1200" b="0" dirty="0" err="1"/>
              <a:t>url</a:t>
            </a:r>
            <a:endParaRPr lang="en-US" sz="1200" b="0" dirty="0"/>
          </a:p>
          <a:p>
            <a:r>
              <a:rPr lang="th-TH" sz="1200" b="0" dirty="0"/>
              <a:t>สร้างช่องใส่ </a:t>
            </a:r>
            <a:r>
              <a:rPr lang="en-US" sz="1200" b="0" dirty="0"/>
              <a:t>URL </a:t>
            </a:r>
            <a:r>
              <a:rPr lang="th-TH" sz="1200" b="0" dirty="0"/>
              <a:t>โดยจะเติม </a:t>
            </a:r>
            <a:r>
              <a:rPr lang="en-US" sz="1200" b="0" dirty="0"/>
              <a:t>http:// </a:t>
            </a:r>
            <a:r>
              <a:rPr lang="th-TH" sz="1200" b="0" dirty="0"/>
              <a:t>ด้านหน้าเช่น </a:t>
            </a:r>
            <a:r>
              <a:rPr lang="en-US" sz="1200" b="0" dirty="0"/>
              <a:t>http://www.mindphp.com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opera,firefox</a:t>
            </a:r>
            <a:endParaRPr lang="en-US" sz="1200" dirty="0"/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58132A95-0134-4943-879D-563D0FAE080B}"/>
              </a:ext>
            </a:extLst>
          </p:cNvPr>
          <p:cNvSpPr txBox="1">
            <a:spLocks/>
          </p:cNvSpPr>
          <p:nvPr/>
        </p:nvSpPr>
        <p:spPr>
          <a:xfrm>
            <a:off x="1140593" y="2414280"/>
            <a:ext cx="746920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12.Input Type: week</a:t>
            </a:r>
          </a:p>
          <a:p>
            <a:r>
              <a:rPr lang="th-TH" sz="1200" b="0" dirty="0"/>
              <a:t>ปฏิทินสำหรับใส่ สัปดาห์ เช่น สัปดาห์ที่ของปี (2009-</a:t>
            </a:r>
            <a:r>
              <a:rPr lang="en-US" sz="1200" b="0" dirty="0"/>
              <a:t>W16)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BF4BC5-E677-433D-AB62-96E576A3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1992429"/>
            <a:ext cx="295014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DAFFFC9-190A-40D0-B855-B95D760C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094980"/>
            <a:ext cx="3113772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year_week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796484" y="283452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INTRODUCING FOR HTML5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659332" y="956152"/>
            <a:ext cx="7963457" cy="125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          HTML5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คือ ภาษามาร์กอ</a:t>
            </a:r>
            <a:r>
              <a:rPr lang="th-TH" sz="2400" dirty="0" err="1">
                <a:solidFill>
                  <a:schemeClr val="accent4">
                    <a:lumMod val="50000"/>
                  </a:schemeClr>
                </a:solidFill>
                <a:cs typeface="+mj-cs"/>
              </a:rPr>
              <a:t>ัป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ที่ใช้สำหรับเขียน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website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ซึ่ง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HTML5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นี้เป็นภาษาที่ถูกพัฒนาต่อมาจากภาษา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HTM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โดยได้มีการปรับเพิ่ม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Feature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หลาย</a:t>
            </a:r>
            <a:r>
              <a:rPr lang="th-TH" sz="2400" dirty="0" err="1">
                <a:solidFill>
                  <a:schemeClr val="accent4">
                    <a:lumMod val="50000"/>
                  </a:schemeClr>
                </a:solidFill>
                <a:cs typeface="+mj-cs"/>
              </a:rPr>
              <a:t>ๆอ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ย่างเข้ามาเพื่อให้ผู้พัฒนาสามารถใช้งานได้ง่ายมากยิ่งขึ้น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h-TH" sz="3600" dirty="0">
              <a:solidFill>
                <a:schemeClr val="accent4">
                  <a:lumMod val="50000"/>
                </a:schemeClr>
              </a:solidFill>
              <a:cs typeface="+mj-cs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44711-79D1-4C48-9D44-2F858E1879CE}"/>
              </a:ext>
            </a:extLst>
          </p:cNvPr>
          <p:cNvSpPr/>
          <p:nvPr/>
        </p:nvSpPr>
        <p:spPr>
          <a:xfrm>
            <a:off x="659332" y="2102118"/>
            <a:ext cx="6128826" cy="294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Features </a:t>
            </a:r>
            <a:r>
              <a:rPr lang="th-TH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ใหม่ๆ ของ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HTML5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S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emantic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Markup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โค้ดเป็นระเบียบทำให้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Search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Engine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เก็บข้อมูลได้ง่าย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Form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Enhancement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b="1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เพิ่มประสิทธิภาพของฟอร์ม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Audio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/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HTML5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มาแทน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Flash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(.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flv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)</a:t>
            </a:r>
            <a:r>
              <a:rPr lang="en-US" dirty="0"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Canvas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เอาไว้วาดรูป ตกแต่งรูป ซึ่งว่ากันว่าอาจมาแทนการวาดรูปใน</a:t>
            </a:r>
            <a:r>
              <a:rPr lang="th-TH" dirty="0">
                <a:solidFill>
                  <a:srgbClr val="252525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แฟลช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(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Adobe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Flash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)</a:t>
            </a:r>
            <a:r>
              <a:rPr lang="en-US" dirty="0"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ContentEditable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sz="16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สามารถคลิกบนข้อความในเว็บเพื่อแก้ไขได้จากตรงนั้นเลย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Drag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and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Drop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ลากของมาวาง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Persistent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Data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Storage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sz="16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การเก็บข้อมูลบนเครื่องผู้ใช้ ซึ่งสามารถเก็บได้ถึงระดับฐานข้อมูลเลยทีเดียว</a:t>
            </a:r>
            <a:endParaRPr lang="en-US" dirty="0"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1B95-D5CB-4D2D-8C04-3A4A31FD3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7C81A22E-F8E8-4583-81F9-FDCC2FDFF8F1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3.</a:t>
            </a:r>
          </a:p>
          <a:p>
            <a:r>
              <a:rPr lang="en-US" dirty="0"/>
              <a:t>HTML5 new attributes for &lt;input&gt;</a:t>
            </a:r>
          </a:p>
        </p:txBody>
      </p:sp>
    </p:spTree>
    <p:extLst>
      <p:ext uri="{BB962C8B-B14F-4D97-AF65-F5344CB8AC3E}">
        <p14:creationId xmlns:p14="http://schemas.microsoft.com/office/powerpoint/2010/main" val="224177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" name="Google Shape;202;p17">
            <a:extLst>
              <a:ext uri="{FF2B5EF4-FFF2-40B4-BE49-F238E27FC236}">
                <a16:creationId xmlns:a16="http://schemas.microsoft.com/office/drawing/2014/main" id="{EFC5394E-6D8A-4C03-81BF-6BB2EC515020}"/>
              </a:ext>
            </a:extLst>
          </p:cNvPr>
          <p:cNvSpPr txBox="1">
            <a:spLocks/>
          </p:cNvSpPr>
          <p:nvPr/>
        </p:nvSpPr>
        <p:spPr>
          <a:xfrm>
            <a:off x="348916" y="1125510"/>
            <a:ext cx="78494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async   </a:t>
            </a:r>
            <a:r>
              <a:rPr lang="th-TH" sz="1200" b="0" dirty="0"/>
              <a:t>ใช้ในการโหลด </a:t>
            </a:r>
            <a:r>
              <a:rPr lang="en-US" sz="1200" b="0" dirty="0" err="1"/>
              <a:t>JavaScripts</a:t>
            </a:r>
            <a:r>
              <a:rPr lang="th-TH" sz="1200" b="0" dirty="0"/>
              <a:t> ภายนอกเข้ามาใช้ 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308D-5943-45EE-BC84-D3646BD62CBB}"/>
              </a:ext>
            </a:extLst>
          </p:cNvPr>
          <p:cNvSpPr/>
          <p:nvPr/>
        </p:nvSpPr>
        <p:spPr>
          <a:xfrm>
            <a:off x="531331" y="1433287"/>
            <a:ext cx="440161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&lt;script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async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"function.js"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&gt;&lt;/script&gt;</a:t>
            </a:r>
            <a:endParaRPr lang="en-US" sz="1200" dirty="0">
              <a:latin typeface="+mj-lt"/>
            </a:endParaRPr>
          </a:p>
        </p:txBody>
      </p:sp>
      <p:sp>
        <p:nvSpPr>
          <p:cNvPr id="24" name="Google Shape;202;p17">
            <a:extLst>
              <a:ext uri="{FF2B5EF4-FFF2-40B4-BE49-F238E27FC236}">
                <a16:creationId xmlns:a16="http://schemas.microsoft.com/office/drawing/2014/main" id="{82E64C57-3969-4539-A929-88370C3AD507}"/>
              </a:ext>
            </a:extLst>
          </p:cNvPr>
          <p:cNvSpPr txBox="1">
            <a:spLocks/>
          </p:cNvSpPr>
          <p:nvPr/>
        </p:nvSpPr>
        <p:spPr>
          <a:xfrm>
            <a:off x="348915" y="1741065"/>
            <a:ext cx="7981750" cy="5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 err="1"/>
              <a:t>contenteditable</a:t>
            </a:r>
            <a:r>
              <a:rPr lang="en-US" sz="1200" b="0" dirty="0"/>
              <a:t>   </a:t>
            </a:r>
            <a:r>
              <a:rPr lang="th-TH" sz="1200" b="0" dirty="0"/>
              <a:t>เป็นคุณสมบัติใหม่สำหรับองค์ประกอบข้อความ ค่าเริ่มต้นของ</a:t>
            </a:r>
            <a:r>
              <a:rPr lang="en-US" sz="1200" b="0" dirty="0" err="1"/>
              <a:t>contenteditable</a:t>
            </a:r>
            <a:r>
              <a:rPr lang="th-TH" sz="1200" b="0" dirty="0"/>
              <a:t>เป็นเท็จ หากต้องการแก้ไขหรือวรรคข้อความให้เพิ่ม </a:t>
            </a:r>
            <a:r>
              <a:rPr lang="en-US" sz="1200" b="0" dirty="0" err="1"/>
              <a:t>contenteditable</a:t>
            </a:r>
            <a:r>
              <a:rPr lang="en-US" sz="1200" b="0" dirty="0"/>
              <a:t> = "true"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8413A-6DFC-4904-87D6-D2F6AACCB0F8}"/>
              </a:ext>
            </a:extLst>
          </p:cNvPr>
          <p:cNvSpPr/>
          <p:nvPr/>
        </p:nvSpPr>
        <p:spPr>
          <a:xfrm>
            <a:off x="531330" y="2304377"/>
            <a:ext cx="498394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contenteditable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"true"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 is editable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r>
              <a:rPr lang="th-TH" sz="1200" dirty="0">
                <a:latin typeface="+mj-lt"/>
              </a:rPr>
              <a:t> </a:t>
            </a:r>
            <a:r>
              <a:rPr lang="th-TH" dirty="0"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  <p:sp>
        <p:nvSpPr>
          <p:cNvPr id="31" name="Google Shape;202;p17">
            <a:extLst>
              <a:ext uri="{FF2B5EF4-FFF2-40B4-BE49-F238E27FC236}">
                <a16:creationId xmlns:a16="http://schemas.microsoft.com/office/drawing/2014/main" id="{264EAB47-60F9-4138-8B2C-E548FF61FD58}"/>
              </a:ext>
            </a:extLst>
          </p:cNvPr>
          <p:cNvSpPr txBox="1">
            <a:spLocks/>
          </p:cNvSpPr>
          <p:nvPr/>
        </p:nvSpPr>
        <p:spPr>
          <a:xfrm>
            <a:off x="348915" y="2581376"/>
            <a:ext cx="7750744" cy="5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data </a:t>
            </a:r>
            <a:r>
              <a:rPr lang="th-TH" sz="1200" b="0" dirty="0"/>
              <a:t>ใช้เพื่อเพิ่มคุณสมบัติที่กำหนดเองใน </a:t>
            </a:r>
            <a:r>
              <a:rPr lang="en-US" sz="1200" b="0" dirty="0"/>
              <a:t>html5 </a:t>
            </a:r>
            <a:r>
              <a:rPr lang="th-TH" sz="1200" b="0" dirty="0"/>
              <a:t>จนถึง </a:t>
            </a:r>
            <a:r>
              <a:rPr lang="en-US" sz="1200" b="0" dirty="0"/>
              <a:t>HTML4 / XHTML </a:t>
            </a:r>
            <a:r>
              <a:rPr lang="th-TH" sz="1200" b="0" dirty="0"/>
              <a:t>มีตัวเลือกในการเพิ่มแอ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ที่กำหนดเองไม่ได้ แต่ </a:t>
            </a:r>
            <a:r>
              <a:rPr lang="en-US" sz="1200" b="0" dirty="0"/>
              <a:t>HTML5 </a:t>
            </a:r>
            <a:r>
              <a:rPr lang="th-TH" sz="1200" b="0" dirty="0"/>
              <a:t>ให้ตัวเลือกในการเพิ่มแอ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ที่กำหนดเองโดยใช้แอ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ข้อมูล</a:t>
            </a:r>
            <a:endParaRPr lang="en-US" sz="1200" b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C2F96-7AF7-4D52-8E8D-500F10C913DF}"/>
              </a:ext>
            </a:extLst>
          </p:cNvPr>
          <p:cNvSpPr/>
          <p:nvPr/>
        </p:nvSpPr>
        <p:spPr>
          <a:xfrm>
            <a:off x="527528" y="3099988"/>
            <a:ext cx="4003019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"slider"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data-timer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"3000"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&lt;/div&gt;</a:t>
            </a:r>
            <a:endParaRPr lang="en-US" sz="1200" dirty="0">
              <a:latin typeface="+mj-lt"/>
            </a:endParaRPr>
          </a:p>
        </p:txBody>
      </p:sp>
      <p:sp>
        <p:nvSpPr>
          <p:cNvPr id="38" name="Google Shape;202;p17">
            <a:extLst>
              <a:ext uri="{FF2B5EF4-FFF2-40B4-BE49-F238E27FC236}">
                <a16:creationId xmlns:a16="http://schemas.microsoft.com/office/drawing/2014/main" id="{D4EBEBA7-2766-4A07-BD04-A9B359A73A1C}"/>
              </a:ext>
            </a:extLst>
          </p:cNvPr>
          <p:cNvSpPr txBox="1">
            <a:spLocks/>
          </p:cNvSpPr>
          <p:nvPr/>
        </p:nvSpPr>
        <p:spPr>
          <a:xfrm>
            <a:off x="348915" y="3421687"/>
            <a:ext cx="7981750" cy="37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datetime   </a:t>
            </a:r>
            <a:r>
              <a:rPr lang="th-TH" sz="1200" b="0" dirty="0"/>
              <a:t>เป็นคุณลักษณะที่จำเป็นสำหรับองค์ประกอบเวลา ใช้เพื่อตั้งค่าวันที่และเวลาในรูปแบบ </a:t>
            </a:r>
            <a:r>
              <a:rPr lang="en-US" sz="1200" b="0" dirty="0"/>
              <a:t>ISO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499FD-3E89-4859-A07E-FBC5D301FEB7}"/>
              </a:ext>
            </a:extLst>
          </p:cNvPr>
          <p:cNvSpPr/>
          <p:nvPr/>
        </p:nvSpPr>
        <p:spPr>
          <a:xfrm>
            <a:off x="522269" y="3748165"/>
            <a:ext cx="458971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&lt;time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datetime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"1947-08-15T00:00"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15-Aug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&lt;/time&gt;</a:t>
            </a:r>
            <a:r>
              <a:rPr lang="th-TH" sz="1200" dirty="0"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  <p:sp>
        <p:nvSpPr>
          <p:cNvPr id="40" name="Google Shape;202;p17">
            <a:extLst>
              <a:ext uri="{FF2B5EF4-FFF2-40B4-BE49-F238E27FC236}">
                <a16:creationId xmlns:a16="http://schemas.microsoft.com/office/drawing/2014/main" id="{A1D8B69D-EE9E-4060-9E61-47C12ED5A673}"/>
              </a:ext>
            </a:extLst>
          </p:cNvPr>
          <p:cNvSpPr txBox="1">
            <a:spLocks/>
          </p:cNvSpPr>
          <p:nvPr/>
        </p:nvSpPr>
        <p:spPr>
          <a:xfrm>
            <a:off x="348915" y="4109219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download  </a:t>
            </a:r>
            <a:r>
              <a:rPr lang="th-TH" sz="1200" b="0" dirty="0"/>
              <a:t>ใช้ไฮเปอร์ลิงก์เพื่อดาวน์โหลดไฟล์ หากไม่มีแอ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ดาวน์โหลดไฟล์จะเปิดในแท็บ</a:t>
            </a:r>
            <a:r>
              <a:rPr lang="th-TH" sz="1200" b="0" dirty="0" err="1"/>
              <a:t>เบ</a:t>
            </a:r>
            <a:r>
              <a:rPr lang="th-TH" sz="1200" b="0" dirty="0"/>
              <a:t>ราว์</a:t>
            </a:r>
            <a:r>
              <a:rPr lang="th-TH" sz="1200" b="0" dirty="0" err="1"/>
              <a:t>เซอร์</a:t>
            </a:r>
            <a:endParaRPr lang="en-US" sz="1200" b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00C1A-C62D-4CE9-9A5E-23EF49FF3149}"/>
              </a:ext>
            </a:extLst>
          </p:cNvPr>
          <p:cNvSpPr/>
          <p:nvPr/>
        </p:nvSpPr>
        <p:spPr>
          <a:xfrm>
            <a:off x="522269" y="4325132"/>
            <a:ext cx="437491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&lt;a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"html5.pdf"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download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Download PDF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&lt;/a&gt;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7">
            <a:extLst>
              <a:ext uri="{FF2B5EF4-FFF2-40B4-BE49-F238E27FC236}">
                <a16:creationId xmlns:a16="http://schemas.microsoft.com/office/drawing/2014/main" id="{9E87363A-076C-421E-9649-D25F58D3C3DF}"/>
              </a:ext>
            </a:extLst>
          </p:cNvPr>
          <p:cNvSpPr txBox="1">
            <a:spLocks/>
          </p:cNvSpPr>
          <p:nvPr/>
        </p:nvSpPr>
        <p:spPr>
          <a:xfrm>
            <a:off x="632364" y="1207889"/>
            <a:ext cx="8155005" cy="4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draggable    </a:t>
            </a:r>
            <a:r>
              <a:rPr lang="th-TH" sz="1200" b="0" dirty="0"/>
              <a:t>ใช้หากองค์ประกอบข้อความสามารถลากได้ แสดงตัวยึดตำแหน่งขององค์ประกอบที่ลากได้ ตามค่าเริ่มต้นเฉพาะข้อความรูปภาพและไฮเปอร์ลิงก์ที่เลือกได้เท่านั้นที่สามารถลากได้ โดยใช้ </a:t>
            </a:r>
            <a:r>
              <a:rPr lang="en-US" sz="1200" b="0" dirty="0"/>
              <a:t>draggable = "true“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26FBA-998A-455C-B1E5-FA74D6BEBEB6}"/>
              </a:ext>
            </a:extLst>
          </p:cNvPr>
          <p:cNvSpPr/>
          <p:nvPr/>
        </p:nvSpPr>
        <p:spPr>
          <a:xfrm>
            <a:off x="811027" y="1548244"/>
            <a:ext cx="47724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"true"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paragraph is 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latin typeface="+mj-lt"/>
              </a:rPr>
              <a:t>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"false"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paragraph is not 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endParaRPr lang="en-US" sz="1200" dirty="0">
              <a:latin typeface="+mj-lt"/>
            </a:endParaRPr>
          </a:p>
        </p:txBody>
      </p:sp>
      <p:sp>
        <p:nvSpPr>
          <p:cNvPr id="14" name="Google Shape;202;p17">
            <a:extLst>
              <a:ext uri="{FF2B5EF4-FFF2-40B4-BE49-F238E27FC236}">
                <a16:creationId xmlns:a16="http://schemas.microsoft.com/office/drawing/2014/main" id="{4E82DCCD-474C-4376-A7FE-BDE0C9EC907B}"/>
              </a:ext>
            </a:extLst>
          </p:cNvPr>
          <p:cNvSpPr txBox="1">
            <a:spLocks/>
          </p:cNvSpPr>
          <p:nvPr/>
        </p:nvSpPr>
        <p:spPr>
          <a:xfrm>
            <a:off x="632364" y="2044707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hidden   </a:t>
            </a:r>
            <a:r>
              <a:rPr lang="th-TH" sz="1200" b="0" dirty="0"/>
              <a:t>เป็นการซ่อนองค์ประกอบจากผู้ใช้งานไม่ให้สามารถมองเห็น</a:t>
            </a:r>
            <a:endParaRPr lang="en-US" sz="12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25D7-BC27-4ED0-A085-C53C95DFF20F}"/>
              </a:ext>
            </a:extLst>
          </p:cNvPr>
          <p:cNvSpPr/>
          <p:nvPr/>
        </p:nvSpPr>
        <p:spPr>
          <a:xfrm>
            <a:off x="805718" y="2260620"/>
            <a:ext cx="313739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&lt;button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hidden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&gt;</a:t>
            </a:r>
            <a:r>
              <a:rPr lang="en-US" sz="1200" dirty="0">
                <a:latin typeface="+mj-lt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&lt;/button&gt;</a:t>
            </a:r>
            <a:endParaRPr lang="en-US" sz="1200" dirty="0">
              <a:latin typeface="+mj-lt"/>
            </a:endParaRPr>
          </a:p>
        </p:txBody>
      </p:sp>
      <p:sp>
        <p:nvSpPr>
          <p:cNvPr id="16" name="Google Shape;202;p17">
            <a:extLst>
              <a:ext uri="{FF2B5EF4-FFF2-40B4-BE49-F238E27FC236}">
                <a16:creationId xmlns:a16="http://schemas.microsoft.com/office/drawing/2014/main" id="{4AC9E238-3B8B-4CC7-B3CF-211D28661BD3}"/>
              </a:ext>
            </a:extLst>
          </p:cNvPr>
          <p:cNvSpPr txBox="1">
            <a:spLocks/>
          </p:cNvSpPr>
          <p:nvPr/>
        </p:nvSpPr>
        <p:spPr>
          <a:xfrm>
            <a:off x="632364" y="2600753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list   </a:t>
            </a:r>
            <a:r>
              <a:rPr lang="th-TH" sz="1200" b="0" dirty="0"/>
              <a:t>ใช้ทำรายการ ตัวเลือกสำหรับข้อมูล</a:t>
            </a:r>
            <a:endParaRPr lang="en-US" sz="1200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014C-2340-477A-A456-AAA4F85A8000}"/>
              </a:ext>
            </a:extLst>
          </p:cNvPr>
          <p:cNvSpPr/>
          <p:nvPr/>
        </p:nvSpPr>
        <p:spPr>
          <a:xfrm>
            <a:off x="805718" y="2816666"/>
            <a:ext cx="5494017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6B6E9-7E7A-4809-9D64-1260104BC5C6}"/>
              </a:ext>
            </a:extLst>
          </p:cNvPr>
          <p:cNvSpPr/>
          <p:nvPr/>
        </p:nvSpPr>
        <p:spPr>
          <a:xfrm>
            <a:off x="1506353" y="28619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"text"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"list1"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+mj-lt"/>
              </a:rPr>
              <a:t>datalist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"list1"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New Delhi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Chennai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Kolkata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Mumbai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latin typeface="+mj-lt"/>
              </a:rPr>
              <a:t>datalist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0522-6A3D-4FCA-B225-682B6BC9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Google Shape;202;p17">
            <a:extLst>
              <a:ext uri="{FF2B5EF4-FFF2-40B4-BE49-F238E27FC236}">
                <a16:creationId xmlns:a16="http://schemas.microsoft.com/office/drawing/2014/main" id="{EC4FB6CD-2C85-4616-A280-22D46F97C596}"/>
              </a:ext>
            </a:extLst>
          </p:cNvPr>
          <p:cNvSpPr txBox="1">
            <a:spLocks/>
          </p:cNvSpPr>
          <p:nvPr/>
        </p:nvSpPr>
        <p:spPr>
          <a:xfrm>
            <a:off x="964436" y="1385376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max</a:t>
            </a:r>
            <a:r>
              <a:rPr lang="th-TH" sz="1200" b="0" dirty="0"/>
              <a:t>   ใช้ในการจำกัดการเพิ่มตัวเลขที่สามารถเพิ่มได้สูงสุด ตามค่าที่ได้กำหนดไว้</a:t>
            </a:r>
            <a:endParaRPr lang="en-US" sz="1200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0FB26-07CA-40E8-8728-95E5ABBE4D6F}"/>
              </a:ext>
            </a:extLst>
          </p:cNvPr>
          <p:cNvSpPr/>
          <p:nvPr/>
        </p:nvSpPr>
        <p:spPr>
          <a:xfrm>
            <a:off x="1137790" y="1601289"/>
            <a:ext cx="32447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"number"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"60"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"range"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  <p:sp>
        <p:nvSpPr>
          <p:cNvPr id="8" name="Google Shape;202;p17">
            <a:extLst>
              <a:ext uri="{FF2B5EF4-FFF2-40B4-BE49-F238E27FC236}">
                <a16:creationId xmlns:a16="http://schemas.microsoft.com/office/drawing/2014/main" id="{9C37B8E5-AC69-4550-A0C3-BBC89A8CF1F1}"/>
              </a:ext>
            </a:extLst>
          </p:cNvPr>
          <p:cNvSpPr txBox="1">
            <a:spLocks/>
          </p:cNvSpPr>
          <p:nvPr/>
        </p:nvSpPr>
        <p:spPr>
          <a:xfrm>
            <a:off x="930747" y="2199954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min</a:t>
            </a:r>
            <a:r>
              <a:rPr lang="th-TH" sz="1200" b="0" dirty="0"/>
              <a:t>    ใช้เพื่อตั้งค่าต่ำสุดของหมายเลขช่วงของอินพุตค่าต่ำสุดดีฟอลต์คือ 0</a:t>
            </a:r>
            <a:endParaRPr lang="en-US" sz="1200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A44D3-6F34-4F44-8C82-BFD7812753CD}"/>
              </a:ext>
            </a:extLst>
          </p:cNvPr>
          <p:cNvSpPr/>
          <p:nvPr/>
        </p:nvSpPr>
        <p:spPr>
          <a:xfrm>
            <a:off x="1104101" y="2415867"/>
            <a:ext cx="375936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"number"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min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"18"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"range"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min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"18"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"40"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</a:p>
        </p:txBody>
      </p:sp>
      <p:sp>
        <p:nvSpPr>
          <p:cNvPr id="10" name="Google Shape;202;p17">
            <a:extLst>
              <a:ext uri="{FF2B5EF4-FFF2-40B4-BE49-F238E27FC236}">
                <a16:creationId xmlns:a16="http://schemas.microsoft.com/office/drawing/2014/main" id="{5E1A88B3-D4FA-449A-831B-2228A1428CF6}"/>
              </a:ext>
            </a:extLst>
          </p:cNvPr>
          <p:cNvSpPr txBox="1">
            <a:spLocks/>
          </p:cNvSpPr>
          <p:nvPr/>
        </p:nvSpPr>
        <p:spPr>
          <a:xfrm>
            <a:off x="930747" y="3050185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 err="1"/>
              <a:t>minlength</a:t>
            </a:r>
            <a:r>
              <a:rPr lang="en-US" sz="1200" b="0" dirty="0"/>
              <a:t>     </a:t>
            </a:r>
            <a:r>
              <a:rPr lang="th-TH" sz="1200" b="0" dirty="0"/>
              <a:t>ใช้เพื่อตั้งค่าความยาวต่ำสุดของค่าที่อยู่ในกล่องข้อความ ค่าเริ่มต้นของ </a:t>
            </a:r>
            <a:r>
              <a:rPr lang="en-US" sz="1200" b="0" dirty="0" err="1"/>
              <a:t>minlength</a:t>
            </a:r>
            <a:r>
              <a:rPr lang="en-US" sz="1200" b="0" dirty="0"/>
              <a:t> </a:t>
            </a:r>
            <a:r>
              <a:rPr lang="th-TH" sz="1200" b="0" dirty="0"/>
              <a:t>เป็น 0 </a:t>
            </a:r>
            <a:endParaRPr lang="en-US" sz="12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0459F-36BD-4802-998F-1A1A90286563}"/>
              </a:ext>
            </a:extLst>
          </p:cNvPr>
          <p:cNvSpPr/>
          <p:nvPr/>
        </p:nvSpPr>
        <p:spPr>
          <a:xfrm>
            <a:off x="1104101" y="3266098"/>
            <a:ext cx="3219151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"text"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minlength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"3"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  <p:sp>
        <p:nvSpPr>
          <p:cNvPr id="12" name="Google Shape;202;p17">
            <a:extLst>
              <a:ext uri="{FF2B5EF4-FFF2-40B4-BE49-F238E27FC236}">
                <a16:creationId xmlns:a16="http://schemas.microsoft.com/office/drawing/2014/main" id="{9BE6EA4E-2DC9-4A18-82C2-09528340C252}"/>
              </a:ext>
            </a:extLst>
          </p:cNvPr>
          <p:cNvSpPr txBox="1">
            <a:spLocks/>
          </p:cNvSpPr>
          <p:nvPr/>
        </p:nvSpPr>
        <p:spPr>
          <a:xfrm>
            <a:off x="964436" y="3680097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open  </a:t>
            </a:r>
            <a:r>
              <a:rPr lang="th-TH" sz="1200" b="0" dirty="0"/>
              <a:t>ใช้เพื่อเปิดองค์ประกอบรายละเอียดในการโหลดหน้า</a:t>
            </a:r>
            <a:endParaRPr lang="en-US" sz="1200" b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A37E2-E8E5-40D5-8813-B6E4B1DF0691}"/>
              </a:ext>
            </a:extLst>
          </p:cNvPr>
          <p:cNvSpPr/>
          <p:nvPr/>
        </p:nvSpPr>
        <p:spPr>
          <a:xfrm>
            <a:off x="1137790" y="3896010"/>
            <a:ext cx="376417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&lt;details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open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&lt;summary&gt;</a:t>
            </a:r>
            <a:r>
              <a:rPr lang="en-US" sz="1200" dirty="0">
                <a:latin typeface="+mj-lt"/>
              </a:rPr>
              <a:t>See More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&lt;/summary&gt;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&lt;p&gt;</a:t>
            </a:r>
            <a:r>
              <a:rPr lang="en-US" sz="1200" dirty="0">
                <a:latin typeface="+mj-lt"/>
              </a:rPr>
              <a:t>Description of details element.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r>
              <a:rPr lang="en-US" sz="1200" dirty="0">
                <a:latin typeface="+mj-lt"/>
              </a:rPr>
              <a:t> </a:t>
            </a:r>
            <a:br>
              <a:rPr lang="th-TH" sz="1200" dirty="0">
                <a:latin typeface="+mj-lt"/>
              </a:rPr>
            </a:br>
            <a:r>
              <a:rPr lang="th-TH" sz="1200" dirty="0">
                <a:latin typeface="+mj-lt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&lt;/details&gt;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87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2236F-2833-409E-860E-C2E95BCDE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Google Shape;202;p17">
            <a:extLst>
              <a:ext uri="{FF2B5EF4-FFF2-40B4-BE49-F238E27FC236}">
                <a16:creationId xmlns:a16="http://schemas.microsoft.com/office/drawing/2014/main" id="{76BC3147-D31C-4022-9CC9-0F3612C40FF1}"/>
              </a:ext>
            </a:extLst>
          </p:cNvPr>
          <p:cNvSpPr txBox="1">
            <a:spLocks/>
          </p:cNvSpPr>
          <p:nvPr/>
        </p:nvSpPr>
        <p:spPr>
          <a:xfrm>
            <a:off x="964436" y="1385376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Role      </a:t>
            </a:r>
            <a:r>
              <a:rPr lang="th-TH" sz="1200" b="0" dirty="0"/>
              <a:t>ใช้เพื่อเพิ่มการเข้าถึงเว็บใน </a:t>
            </a:r>
            <a:r>
              <a:rPr lang="en-US" sz="1200" b="0" dirty="0"/>
              <a:t>html5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94F6D-8F9E-4C9E-AD9A-1832AE6407FE}"/>
              </a:ext>
            </a:extLst>
          </p:cNvPr>
          <p:cNvSpPr/>
          <p:nvPr/>
        </p:nvSpPr>
        <p:spPr>
          <a:xfrm>
            <a:off x="1137790" y="1601289"/>
            <a:ext cx="4355680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th-TH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&lt;form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role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"search"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&gt;&lt;/form&gt;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&lt;div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role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"button"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&lt;/div&gt;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</a:t>
            </a: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&lt;div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"clear"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role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"presentational"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&lt;/div&gt;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&lt;ul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role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"list"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     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&lt;li&gt;</a:t>
            </a:r>
            <a:r>
              <a:rPr lang="it-IT" sz="1200" dirty="0">
                <a:latin typeface="+mj-lt"/>
              </a:rPr>
              <a:t>List 1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&lt;/li&gt;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     </a:t>
            </a:r>
            <a:r>
              <a:rPr lang="it-IT" sz="1200" dirty="0">
                <a:latin typeface="+mj-lt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&lt;li&gt;</a:t>
            </a:r>
            <a:r>
              <a:rPr lang="it-IT" sz="1200" dirty="0">
                <a:latin typeface="+mj-lt"/>
              </a:rPr>
              <a:t>List 2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&lt;/li&gt;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&lt;li </a:t>
            </a:r>
            <a:r>
              <a:rPr lang="it-IT" sz="1200" dirty="0">
                <a:solidFill>
                  <a:srgbClr val="FF0000"/>
                </a:solidFill>
                <a:latin typeface="+mj-lt"/>
              </a:rPr>
              <a:t>role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it-IT" sz="1200" dirty="0">
                <a:solidFill>
                  <a:srgbClr val="A31515"/>
                </a:solidFill>
                <a:latin typeface="+mj-lt"/>
              </a:rPr>
              <a:t>"separator"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&gt;&lt;/li&gt;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&lt;li&gt;</a:t>
            </a:r>
            <a:r>
              <a:rPr lang="it-IT" sz="1200" dirty="0">
                <a:latin typeface="+mj-lt"/>
              </a:rPr>
              <a:t>List 3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&lt;/li&gt;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&lt;li&gt;</a:t>
            </a:r>
            <a:r>
              <a:rPr lang="it-IT" sz="1200" dirty="0">
                <a:latin typeface="+mj-lt"/>
              </a:rPr>
              <a:t>List 4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&lt;/li&gt;</a:t>
            </a:r>
            <a:r>
              <a:rPr lang="it-IT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 </a:t>
            </a:r>
            <a:r>
              <a:rPr lang="it-IT" sz="1200" dirty="0">
                <a:solidFill>
                  <a:srgbClr val="0000FF"/>
                </a:solidFill>
                <a:latin typeface="+mj-lt"/>
              </a:rPr>
              <a:t>&lt;/ul&gt;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13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5E91-D27D-48BF-A366-BC74DE964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6DAE-347C-45E9-B6CE-8E4738182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24EE2D3D-8A38-4326-ACC0-6C6859B39672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4.</a:t>
            </a:r>
          </a:p>
          <a:p>
            <a:r>
              <a:rPr lang="en-US" dirty="0"/>
              <a:t>HTML5 video &amp; audio</a:t>
            </a:r>
          </a:p>
        </p:txBody>
      </p:sp>
    </p:spTree>
    <p:extLst>
      <p:ext uri="{BB962C8B-B14F-4D97-AF65-F5344CB8AC3E}">
        <p14:creationId xmlns:p14="http://schemas.microsoft.com/office/powerpoint/2010/main" val="33894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ED4F69B3-8A6B-4253-94D1-B1E23D971714}"/>
              </a:ext>
            </a:extLst>
          </p:cNvPr>
          <p:cNvSpPr txBox="1">
            <a:spLocks/>
          </p:cNvSpPr>
          <p:nvPr/>
        </p:nvSpPr>
        <p:spPr>
          <a:xfrm>
            <a:off x="921122" y="1105233"/>
            <a:ext cx="6513898" cy="61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Video tag or &lt;video&gt;  HTML5 Video </a:t>
            </a:r>
            <a:r>
              <a:rPr lang="th-TH" sz="1200" b="0" dirty="0"/>
              <a:t>ที่มีเหนือ </a:t>
            </a:r>
            <a:r>
              <a:rPr lang="en-US" sz="1200" b="0" dirty="0"/>
              <a:t>Adobe Flash </a:t>
            </a:r>
            <a:r>
              <a:rPr lang="th-TH" sz="1200" b="0" dirty="0"/>
              <a:t>คือ มันรันได้โดยที่ไม่ต้องใช้ปลั๊กอินอะไรเพิ่ม</a:t>
            </a:r>
            <a:endParaRPr lang="en-US" sz="1200" b="0" dirty="0"/>
          </a:p>
          <a:p>
            <a:r>
              <a:rPr lang="th-TH" sz="1200" b="0" dirty="0"/>
              <a:t>ไฟล์วีดิโอนามสกุลไหนบ้างที่</a:t>
            </a:r>
            <a:r>
              <a:rPr lang="th-TH" sz="1200" b="0" dirty="0" err="1"/>
              <a:t>ซัพ</a:t>
            </a:r>
            <a:r>
              <a:rPr lang="th-TH" sz="1200" b="0" dirty="0"/>
              <a:t>พอร์ทบนเว็บบราวเซอร์</a:t>
            </a:r>
            <a:r>
              <a:rPr lang="en-US" sz="1200" b="0" dirty="0"/>
              <a:t> </a:t>
            </a:r>
            <a:r>
              <a:rPr lang="th-TH" sz="1200" b="0" dirty="0"/>
              <a:t>:</a:t>
            </a:r>
            <a:r>
              <a:rPr lang="en-US" sz="1200" b="0" dirty="0"/>
              <a:t>  </a:t>
            </a:r>
            <a:r>
              <a:rPr lang="en-US" sz="1200" b="0" dirty="0" err="1"/>
              <a:t>ogg</a:t>
            </a:r>
            <a:r>
              <a:rPr lang="en-US" sz="1200" b="0" dirty="0"/>
              <a:t> (</a:t>
            </a:r>
            <a:r>
              <a:rPr lang="en-US" sz="1200" b="0" dirty="0" err="1"/>
              <a:t>ogv</a:t>
            </a:r>
            <a:r>
              <a:rPr lang="en-US" sz="1200" b="0" dirty="0"/>
              <a:t>), H.264 (mp4)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66ABE-BCA5-4002-9ACD-6E986DC464ED}"/>
              </a:ext>
            </a:extLst>
          </p:cNvPr>
          <p:cNvSpPr/>
          <p:nvPr/>
        </p:nvSpPr>
        <p:spPr>
          <a:xfrm>
            <a:off x="3396479" y="358114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HTML5 Video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672EF-3CFB-45C7-B544-507277048E46}"/>
              </a:ext>
            </a:extLst>
          </p:cNvPr>
          <p:cNvSpPr/>
          <p:nvPr/>
        </p:nvSpPr>
        <p:spPr>
          <a:xfrm>
            <a:off x="992922" y="1810389"/>
            <a:ext cx="809837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ตัวอย่าง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F28-AB88-48B2-80C0-C93D1F2BA5C3}"/>
              </a:ext>
            </a:extLst>
          </p:cNvPr>
          <p:cNvSpPr/>
          <p:nvPr/>
        </p:nvSpPr>
        <p:spPr>
          <a:xfrm>
            <a:off x="1743448" y="220434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&lt;video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controls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&gt;&lt;/video&gt;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 or </a:t>
            </a:r>
            <a:endParaRPr lang="th-TH" sz="1200" dirty="0"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&lt;video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controls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&lt;source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"video/mp4"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 </a:t>
            </a:r>
            <a:r>
              <a:rPr lang="th-TH" sz="1200" dirty="0"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&lt;source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"video.ogg"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"video/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ogg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&lt;/video&gt;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79DA-FE06-45A8-9DD8-4CD6FC5D3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F4FBC4-BA9F-47E6-95A8-AEA95FCD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44244"/>
              </p:ext>
            </p:extLst>
          </p:nvPr>
        </p:nvGraphicFramePr>
        <p:xfrm>
          <a:off x="969745" y="490888"/>
          <a:ext cx="7204510" cy="43458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668247583"/>
                    </a:ext>
                  </a:extLst>
                </a:gridCol>
                <a:gridCol w="1058022">
                  <a:extLst>
                    <a:ext uri="{9D8B030D-6E8A-4147-A177-3AD203B41FA5}">
                      <a16:colId xmlns:a16="http://schemas.microsoft.com/office/drawing/2014/main" val="1939921512"/>
                    </a:ext>
                  </a:extLst>
                </a:gridCol>
                <a:gridCol w="4880010">
                  <a:extLst>
                    <a:ext uri="{9D8B030D-6E8A-4147-A177-3AD203B41FA5}">
                      <a16:colId xmlns:a16="http://schemas.microsoft.com/office/drawing/2014/main" val="3935900864"/>
                    </a:ext>
                  </a:extLst>
                </a:gridCol>
              </a:tblGrid>
              <a:tr h="243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Attributes</a:t>
                      </a:r>
                    </a:p>
                  </a:txBody>
                  <a:tcPr marL="9808" marR="9808" marT="9808" marB="980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Values</a:t>
                      </a:r>
                    </a:p>
                  </a:txBody>
                  <a:tcPr marL="9808" marR="9808" marT="9808" marB="980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Use</a:t>
                      </a:r>
                    </a:p>
                  </a:txBody>
                  <a:tcPr marL="9808" marR="9808" marT="9808" marB="9808" anchor="b"/>
                </a:tc>
                <a:extLst>
                  <a:ext uri="{0D108BD9-81ED-4DB2-BD59-A6C34878D82A}">
                    <a16:rowId xmlns:a16="http://schemas.microsoft.com/office/drawing/2014/main" val="3255169275"/>
                  </a:ext>
                </a:extLst>
              </a:tr>
              <a:tr h="324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file.mp4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เพื่อเชื่อมโยงไฟล์วิดีโอกับเครื่องเล่น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1281285319"/>
                  </a:ext>
                </a:extLst>
              </a:tr>
              <a:tr h="2574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เพื่อแสดงปุ่ม 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/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pause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timeline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volume controller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ปุ่ม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full screen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บน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video player.</a:t>
                      </a: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898384793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"on" or "off"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video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อัตโนมัติ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3048732078"/>
                  </a:ext>
                </a:extLst>
              </a:tr>
              <a:tr h="238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loop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วนซ้ำหลังจากจบ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762477895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 px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กำหนดความกว้างของ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536095933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pixel height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กำหนดความสูงของ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(in px)</a:t>
                      </a: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63716730"/>
                  </a:ext>
                </a:extLst>
              </a:tr>
              <a:tr h="256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controlsList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nodownload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หากต้องการปิดใช้งานปุ่มดาวน์โหลดใน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chrome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ทำได้โดย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เวอร์ชั่น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ขึ้นไป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890966101"/>
                  </a:ext>
                </a:extLst>
              </a:tr>
              <a:tr h="2958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poster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image.jpg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แสดงรูปภาพ (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jpg 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</a:t>
                      </a:r>
                      <a:r>
                        <a:rPr lang="en-US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png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บน </a:t>
                      </a:r>
                      <a:r>
                        <a:rPr lang="en-US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pageload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จะไม่ทำงานหากเปิดอัตโนมัติ 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91871765"/>
                  </a:ext>
                </a:extLst>
              </a:tr>
              <a:tr h="2502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muted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audio="muted" 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ปิดเสียงวิดีโอ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20574894"/>
                  </a:ext>
                </a:extLst>
              </a:tr>
              <a:tr h="1763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track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sub.vtt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ใช้เพื่อเพิ่ม</a:t>
                      </a:r>
                      <a:r>
                        <a:rPr lang="th-TH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คำบรรยาย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ของวิดีโอ ดูตัวอย่าง</a:t>
                      </a:r>
                      <a:endParaRPr lang="en-US" sz="1400" b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  <a:sym typeface="Arial"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&lt;video width="400" controls 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&lt;source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="video.mp4" type="video/mp4"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&lt;track kind="captions"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sub.vtt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srclang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-us" label="English"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&lt;track kind="captions"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="sub2.vtt"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srclang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="hi" label="label”&gt;</a:t>
                      </a:r>
                      <a:endParaRPr lang="hi-IN" sz="1400" dirty="0">
                        <a:effectLst/>
                        <a:latin typeface="Angsana New" panose="02020603050405020304" pitchFamily="18" charset="-34"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&lt;/video&gt;	</a:t>
                      </a:r>
                    </a:p>
                    <a:p>
                      <a:pPr fontAlgn="t"/>
                      <a:r>
                        <a:rPr lang="th-TH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แทร็ก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จะทำงานในโปรโตคอล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http: //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หรือ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https: //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เท่านั้น</a:t>
                      </a:r>
                      <a:endParaRPr lang="en-US" sz="1400" b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  <a:sym typeface="Arial"/>
                      </a:endParaRPr>
                    </a:p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  <a:hlinkClick r:id="rId2"/>
                        </a:rPr>
                        <a:t>ดูไฟล์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  <a:hlinkClick r:id="rId2"/>
                        </a:rPr>
                        <a:t>Sub.vtt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60247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3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FC39-D4D8-4482-B898-A37A5304D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6A935-B089-4F15-A036-5085E0C76A56}"/>
              </a:ext>
            </a:extLst>
          </p:cNvPr>
          <p:cNvSpPr/>
          <p:nvPr/>
        </p:nvSpPr>
        <p:spPr>
          <a:xfrm>
            <a:off x="3396479" y="358114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HTML5 Audio</a:t>
            </a:r>
            <a:endParaRPr lang="en-US"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3C47286E-539F-4319-8416-54D2DFF0C6A2}"/>
              </a:ext>
            </a:extLst>
          </p:cNvPr>
          <p:cNvSpPr txBox="1">
            <a:spLocks/>
          </p:cNvSpPr>
          <p:nvPr/>
        </p:nvSpPr>
        <p:spPr>
          <a:xfrm>
            <a:off x="492858" y="1090795"/>
            <a:ext cx="6513898" cy="41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Audio tag or &lt;audio&gt; 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จะใช้ในการเล่นไฟล์เสียงเช่น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mp3 , OGG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AAC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9DAB3-E038-464C-8316-5F8E6BC908A3}"/>
              </a:ext>
            </a:extLst>
          </p:cNvPr>
          <p:cNvSpPr/>
          <p:nvPr/>
        </p:nvSpPr>
        <p:spPr>
          <a:xfrm>
            <a:off x="492858" y="1440486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HTML5 Audio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A8656-02B2-4601-AD94-C5C7B2DF204E}"/>
              </a:ext>
            </a:extLst>
          </p:cNvPr>
          <p:cNvSpPr/>
          <p:nvPr/>
        </p:nvSpPr>
        <p:spPr>
          <a:xfrm>
            <a:off x="1304138" y="205844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latin typeface="+mj-lt"/>
              </a:rPr>
              <a:t>&lt;audio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="sound.mp3" controls&gt;&lt;/audio&gt;</a:t>
            </a:r>
          </a:p>
          <a:p>
            <a:r>
              <a:rPr lang="en-US" dirty="0">
                <a:latin typeface="+mj-lt"/>
              </a:rPr>
              <a:t>		</a:t>
            </a:r>
          </a:p>
          <a:p>
            <a:r>
              <a:rPr lang="en-US" dirty="0">
                <a:latin typeface="+mj-lt"/>
              </a:rPr>
              <a:t>    or</a:t>
            </a:r>
          </a:p>
          <a:p>
            <a:r>
              <a:rPr lang="en-US" dirty="0">
                <a:latin typeface="+mj-lt"/>
              </a:rPr>
              <a:t>     </a:t>
            </a:r>
          </a:p>
          <a:p>
            <a:r>
              <a:rPr lang="en-US" dirty="0">
                <a:latin typeface="+mj-lt"/>
              </a:rPr>
              <a:t>    &lt;audio controls&gt;</a:t>
            </a:r>
          </a:p>
          <a:p>
            <a:r>
              <a:rPr lang="en-US" dirty="0">
                <a:latin typeface="+mj-lt"/>
              </a:rPr>
              <a:t>        &lt;source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="songname.mp3" type="audio/mp3"&gt;</a:t>
            </a:r>
          </a:p>
          <a:p>
            <a:r>
              <a:rPr lang="en-US" dirty="0">
                <a:latin typeface="+mj-lt"/>
              </a:rPr>
              <a:t>        &lt;source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="songname.ogg" type="audio/</a:t>
            </a:r>
            <a:r>
              <a:rPr lang="en-US" dirty="0" err="1">
                <a:latin typeface="+mj-lt"/>
              </a:rPr>
              <a:t>ogg</a:t>
            </a:r>
            <a:r>
              <a:rPr lang="en-US" dirty="0">
                <a:latin typeface="+mj-lt"/>
              </a:rPr>
              <a:t>"&gt;</a:t>
            </a:r>
          </a:p>
          <a:p>
            <a:r>
              <a:rPr lang="en-US" dirty="0">
                <a:latin typeface="+mj-lt"/>
              </a:rPr>
              <a:t>    &lt;/audio&gt;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95ACE-4343-4F91-B394-802975CA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4" y="4184507"/>
            <a:ext cx="3284871" cy="6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1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04E-0F93-4486-A0CC-2B540C7D0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4AAA48-7EEC-4C54-854E-B5A46BD9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7127"/>
              </p:ext>
            </p:extLst>
          </p:nvPr>
        </p:nvGraphicFramePr>
        <p:xfrm>
          <a:off x="909588" y="1419729"/>
          <a:ext cx="7522145" cy="16362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91528">
                  <a:extLst>
                    <a:ext uri="{9D8B030D-6E8A-4147-A177-3AD203B41FA5}">
                      <a16:colId xmlns:a16="http://schemas.microsoft.com/office/drawing/2014/main" val="3540956953"/>
                    </a:ext>
                  </a:extLst>
                </a:gridCol>
                <a:gridCol w="1631118">
                  <a:extLst>
                    <a:ext uri="{9D8B030D-6E8A-4147-A177-3AD203B41FA5}">
                      <a16:colId xmlns:a16="http://schemas.microsoft.com/office/drawing/2014/main" val="1733466760"/>
                    </a:ext>
                  </a:extLst>
                </a:gridCol>
                <a:gridCol w="4299499">
                  <a:extLst>
                    <a:ext uri="{9D8B030D-6E8A-4147-A177-3AD203B41FA5}">
                      <a16:colId xmlns:a16="http://schemas.microsoft.com/office/drawing/2014/main" val="4036994009"/>
                    </a:ext>
                  </a:extLst>
                </a:gridCol>
              </a:tblGrid>
              <a:tr h="19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Attribute</a:t>
                      </a:r>
                    </a:p>
                  </a:txBody>
                  <a:tcPr marL="19464" marR="19464" marT="19464" marB="1946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Values</a:t>
                      </a:r>
                    </a:p>
                  </a:txBody>
                  <a:tcPr marL="19464" marR="19464" marT="19464" marB="1946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Use</a:t>
                      </a:r>
                    </a:p>
                  </a:txBody>
                  <a:tcPr marL="19464" marR="19464" marT="19464" marB="19464" anchor="b"/>
                </a:tc>
                <a:extLst>
                  <a:ext uri="{0D108BD9-81ED-4DB2-BD59-A6C34878D82A}">
                    <a16:rowId xmlns:a16="http://schemas.microsoft.com/office/drawing/2014/main" val="3491328532"/>
                  </a:ext>
                </a:extLst>
              </a:tr>
              <a:tr h="277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song.mp3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เพื่อเชื่อมโยงไฟล์เสียงกับเครื่องเล่น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4208813689"/>
                  </a:ext>
                </a:extLst>
              </a:tr>
              <a:tr h="3128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เพื่อแสดงปุ่ม 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pause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timeline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volume controller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player</a:t>
                      </a: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058156989"/>
                  </a:ext>
                </a:extLst>
              </a:tr>
              <a:tr h="21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"on" or "off".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อัตโนมัติ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3626609876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loop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วนซ้ำหลังจากเล่นจบ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74258222"/>
                  </a:ext>
                </a:extLst>
              </a:tr>
              <a:tr h="2695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controlsList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nodownload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หากต้องการปิดใช้งานปุ่มดาวน์โหลดใน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chrome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ทำได้โดยเวอร์ชั่น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55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ขึ้นไป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13934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1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CDB314-1D92-4F51-B97E-E31B0D5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58" y="1560241"/>
            <a:ext cx="2347042" cy="1011509"/>
          </a:xfrm>
        </p:spPr>
        <p:txBody>
          <a:bodyPr/>
          <a:lstStyle/>
          <a:p>
            <a:pPr algn="ctr"/>
            <a:r>
              <a:rPr lang="en-US" sz="5400" dirty="0"/>
              <a:t>Part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4EB57-B666-4042-B516-740F2956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863751"/>
            <a:ext cx="7859027" cy="1067141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		</a:t>
            </a:r>
            <a:r>
              <a:rPr lang="th-TH" sz="2400" b="1" dirty="0"/>
              <a:t>การที่เราจะสร้างหน้าเว็บขึ้นมาหนึ่งหน้าจะต้องประกอบไปด้วยส่วนหลักๆ อะไรบ้าง</a:t>
            </a:r>
          </a:p>
          <a:p>
            <a:pPr marL="101600" indent="0">
              <a:buNone/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7EA35-2FAC-49A9-80B9-EB812B68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85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9C08B-EB87-49B8-AB14-8EA558EFF5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19680AC8-FF41-446A-BFCD-E9D6E3B1F857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5.</a:t>
            </a:r>
          </a:p>
          <a:p>
            <a:r>
              <a:rPr lang="en-US" dirty="0"/>
              <a:t>HTML5 canvas &amp; </a:t>
            </a:r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6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Google Shape;202;p17">
            <a:extLst>
              <a:ext uri="{FF2B5EF4-FFF2-40B4-BE49-F238E27FC236}">
                <a16:creationId xmlns:a16="http://schemas.microsoft.com/office/drawing/2014/main" id="{A7260588-7B53-429D-9D79-C4B78AAE0BCB}"/>
              </a:ext>
            </a:extLst>
          </p:cNvPr>
          <p:cNvSpPr txBox="1">
            <a:spLocks/>
          </p:cNvSpPr>
          <p:nvPr/>
        </p:nvSpPr>
        <p:spPr>
          <a:xfrm>
            <a:off x="1496016" y="1359156"/>
            <a:ext cx="6829836" cy="68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เป็นการสร้างรูปร่างแบบ 2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D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เช่น ภาพวาด , รูปร่างเหมือนเส้น / สี่เหลี่ยมผืนผ้า / วงกลม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ภาพเคลื่อนไหว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canvas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เป็นเพียงองค์ประกอบของหน้าเว็บ เราสามารถใช้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เพื่อวาดสิ่งที่เราต้องการได้</a:t>
            </a:r>
            <a:endParaRPr lang="en-US" sz="2000" b="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B33073F7-11FF-42C4-BE0C-E49E96CCB354}"/>
              </a:ext>
            </a:extLst>
          </p:cNvPr>
          <p:cNvSpPr txBox="1">
            <a:spLocks/>
          </p:cNvSpPr>
          <p:nvPr/>
        </p:nvSpPr>
        <p:spPr>
          <a:xfrm>
            <a:off x="3371339" y="372109"/>
            <a:ext cx="2706121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/>
              <a:t>HTML5 Canvas ( &lt;canvas&gt;)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4A93A-8CDC-4BD3-B18A-236362D4465F}"/>
              </a:ext>
            </a:extLst>
          </p:cNvPr>
          <p:cNvSpPr/>
          <p:nvPr/>
        </p:nvSpPr>
        <p:spPr>
          <a:xfrm>
            <a:off x="1530924" y="2126284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1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2C35-D96A-4E61-A61E-335449781AB1}"/>
              </a:ext>
            </a:extLst>
          </p:cNvPr>
          <p:cNvSpPr/>
          <p:nvPr/>
        </p:nvSpPr>
        <p:spPr>
          <a:xfrm>
            <a:off x="2829197" y="2225265"/>
            <a:ext cx="317747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Angsana New" panose="02020603050405020304" pitchFamily="18" charset="-34"/>
              </a:rPr>
              <a:t>&lt;canvas id="</a:t>
            </a:r>
            <a:r>
              <a:rPr lang="en-US" dirty="0" err="1">
                <a:latin typeface="+mj-lt"/>
                <a:cs typeface="Angsana New" panose="02020603050405020304" pitchFamily="18" charset="-34"/>
              </a:rPr>
              <a:t>mycanvas</a:t>
            </a:r>
            <a:r>
              <a:rPr lang="en-US" dirty="0">
                <a:latin typeface="+mj-lt"/>
                <a:cs typeface="Angsana New" panose="02020603050405020304" pitchFamily="18" charset="-34"/>
              </a:rPr>
              <a:t>"&gt;&lt;/canvas&gt;</a:t>
            </a:r>
          </a:p>
          <a:p>
            <a:endParaRPr lang="en-US" dirty="0">
              <a:latin typeface="+mj-lt"/>
              <a:cs typeface="Angsana New" panose="02020603050405020304" pitchFamily="18" charset="-34"/>
            </a:endParaRP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&lt;style&gt;</a:t>
            </a: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    #mycanvas{ border:1px solid gray;}</a:t>
            </a: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&lt;/style&gt;</a:t>
            </a:r>
            <a:endParaRPr lang="en-US" dirty="0"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72CF-C762-4F52-9236-47DB2375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97" y="3316344"/>
            <a:ext cx="3433261" cy="17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BB32-CDE2-43F4-A808-14AD8E875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8F302-5048-493B-BC6F-E260B86DF4D4}"/>
              </a:ext>
            </a:extLst>
          </p:cNvPr>
          <p:cNvSpPr/>
          <p:nvPr/>
        </p:nvSpPr>
        <p:spPr>
          <a:xfrm>
            <a:off x="1674796" y="1284597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2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F3EFE-A560-4935-A73E-6DD9D7DB1111}"/>
              </a:ext>
            </a:extLst>
          </p:cNvPr>
          <p:cNvSpPr/>
          <p:nvPr/>
        </p:nvSpPr>
        <p:spPr>
          <a:xfrm>
            <a:off x="1674796" y="790736"/>
            <a:ext cx="7238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เมื่อต้องการสร้างเนื้อหาภายใน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Canvas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จำเป็นต้องเพิ่ม </a:t>
            </a:r>
            <a:r>
              <a:rPr lang="en-US" sz="2000" dirty="0" err="1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getContext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("2d") function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ของ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Canvas Element.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AF54C-8496-405F-808E-8847F9627481}"/>
              </a:ext>
            </a:extLst>
          </p:cNvPr>
          <p:cNvSpPr/>
          <p:nvPr/>
        </p:nvSpPr>
        <p:spPr>
          <a:xfrm>
            <a:off x="2771639" y="127997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    #</a:t>
            </a:r>
            <a:r>
              <a:rPr lang="en-US" dirty="0" err="1"/>
              <a:t>mycanvas</a:t>
            </a:r>
            <a:r>
              <a:rPr lang="en-US" dirty="0"/>
              <a:t>{ border:1px solid gray;}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"&gt;&lt;/canvas&gt;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    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		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403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ADCD-952C-427C-B258-31C00605A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0AA7A-A3D7-43AB-B06B-45E4A4850425}"/>
              </a:ext>
            </a:extLst>
          </p:cNvPr>
          <p:cNvSpPr/>
          <p:nvPr/>
        </p:nvSpPr>
        <p:spPr>
          <a:xfrm>
            <a:off x="3561146" y="331554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3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การสร้างเส้น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D42CD-DD77-4BA9-8539-DCAC0F393255}"/>
              </a:ext>
            </a:extLst>
          </p:cNvPr>
          <p:cNvSpPr/>
          <p:nvPr/>
        </p:nvSpPr>
        <p:spPr>
          <a:xfrm>
            <a:off x="553452" y="1239095"/>
            <a:ext cx="5014762" cy="266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"&gt;&lt;/canvas&gt;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/>
              <a:t>      </a:t>
            </a:r>
            <a:r>
              <a:rPr lang="en-US" dirty="0" err="1"/>
              <a:t>ctx.moveTo</a:t>
            </a:r>
            <a:r>
              <a:rPr lang="en-US" dirty="0"/>
              <a:t>(0,0);            </a:t>
            </a:r>
          </a:p>
          <a:p>
            <a:r>
              <a:rPr lang="en-US" dirty="0"/>
              <a:t>      // move pointer to coordinates where x=0 and y=0;</a:t>
            </a:r>
          </a:p>
          <a:p>
            <a:r>
              <a:rPr lang="en-US" dirty="0"/>
              <a:t>      </a:t>
            </a:r>
            <a:r>
              <a:rPr lang="en-US" dirty="0" err="1"/>
              <a:t>ctx.lineTo</a:t>
            </a:r>
            <a:r>
              <a:rPr lang="en-US" dirty="0"/>
              <a:t>(200,150);        </a:t>
            </a:r>
          </a:p>
          <a:p>
            <a:r>
              <a:rPr lang="en-US" dirty="0"/>
              <a:t>      // draw line to coordinates where x=200, and y=150</a:t>
            </a:r>
          </a:p>
          <a:p>
            <a:r>
              <a:rPr lang="en-US" dirty="0"/>
              <a:t>      </a:t>
            </a:r>
            <a:r>
              <a:rPr lang="en-US" dirty="0" err="1"/>
              <a:t>ctx.stroke</a:t>
            </a:r>
            <a:r>
              <a:rPr lang="en-US" dirty="0"/>
              <a:t>();               </a:t>
            </a:r>
          </a:p>
          <a:p>
            <a:r>
              <a:rPr lang="en-US" dirty="0"/>
              <a:t>      // draw outline of stroke</a:t>
            </a:r>
          </a:p>
          <a:p>
            <a:r>
              <a:rPr lang="en-US" dirty="0"/>
              <a:t>&lt;/script&gt;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F6570-E666-4DEC-A4CF-AF6B41B9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76" y="1148389"/>
            <a:ext cx="2408141" cy="22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7305-A796-4E39-BCA2-447F3C32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52C35-0186-4590-BC94-27BC5C2D73A5}"/>
              </a:ext>
            </a:extLst>
          </p:cNvPr>
          <p:cNvSpPr/>
          <p:nvPr/>
        </p:nvSpPr>
        <p:spPr>
          <a:xfrm>
            <a:off x="3541910" y="196801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4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กล่องจดหมาย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63430-06AF-45E7-BC7B-C3A94A1DFB15}"/>
              </a:ext>
            </a:extLst>
          </p:cNvPr>
          <p:cNvSpPr/>
          <p:nvPr/>
        </p:nvSpPr>
        <p:spPr>
          <a:xfrm>
            <a:off x="1669983" y="711517"/>
            <a:ext cx="543827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&lt;canvas id="</a:t>
            </a:r>
            <a:r>
              <a:rPr lang="en-US" sz="1200" dirty="0" err="1"/>
              <a:t>mycanvas</a:t>
            </a:r>
            <a:r>
              <a:rPr lang="en-US" sz="1200" dirty="0"/>
              <a:t>" width="400" height="300"&gt;&lt;/canvas&gt;</a:t>
            </a:r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    var c3 = </a:t>
            </a:r>
            <a:r>
              <a:rPr lang="en-US" sz="1200" dirty="0" err="1"/>
              <a:t>document.querySelector</a:t>
            </a:r>
            <a:r>
              <a:rPr lang="en-US" sz="1200" dirty="0"/>
              <a:t>('#mycanvas3’);</a:t>
            </a:r>
          </a:p>
          <a:p>
            <a:pPr lvl="1"/>
            <a:r>
              <a:rPr lang="en-US" sz="1200" dirty="0"/>
              <a:t>    var ctx3 = c3.getContext("2d");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ctx3.beginPath();</a:t>
            </a:r>
          </a:p>
          <a:p>
            <a:pPr lvl="1"/>
            <a:r>
              <a:rPr lang="en-US" sz="1200" dirty="0"/>
              <a:t>    ctx3.moveTo(10, 10);</a:t>
            </a:r>
          </a:p>
          <a:p>
            <a:pPr lvl="1"/>
            <a:r>
              <a:rPr lang="en-US" sz="1200" dirty="0"/>
              <a:t>    ctx3.lineTo(280, 10);</a:t>
            </a:r>
          </a:p>
          <a:p>
            <a:pPr lvl="1"/>
            <a:r>
              <a:rPr lang="en-US" sz="1200" dirty="0"/>
              <a:t>    ctx3.lineTo(280, 140);</a:t>
            </a:r>
          </a:p>
          <a:p>
            <a:pPr lvl="1"/>
            <a:r>
              <a:rPr lang="en-US" sz="1200" dirty="0"/>
              <a:t>    ctx3.lineTo(10, 140);</a:t>
            </a:r>
          </a:p>
          <a:p>
            <a:pPr lvl="1"/>
            <a:r>
              <a:rPr lang="en-US" sz="1200" dirty="0"/>
              <a:t>    ctx3.lineTo(10, 10);</a:t>
            </a:r>
          </a:p>
          <a:p>
            <a:pPr lvl="1"/>
            <a:r>
              <a:rPr lang="en-US" sz="1200" dirty="0"/>
              <a:t>    ctx3.fillStyle = "#</a:t>
            </a:r>
            <a:r>
              <a:rPr lang="en-US" sz="1200" dirty="0" err="1"/>
              <a:t>aaa</a:t>
            </a:r>
            <a:r>
              <a:rPr lang="en-US" sz="1200" dirty="0"/>
              <a:t>"</a:t>
            </a:r>
          </a:p>
          <a:p>
            <a:pPr lvl="1"/>
            <a:r>
              <a:rPr lang="en-US" sz="1200" dirty="0"/>
              <a:t>    ctx3.fill();</a:t>
            </a:r>
          </a:p>
          <a:p>
            <a:pPr lvl="1"/>
            <a:r>
              <a:rPr lang="en-US" sz="1200" dirty="0"/>
              <a:t>    ctx3.closePath();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ctx3.beginPath();</a:t>
            </a:r>
          </a:p>
          <a:p>
            <a:pPr lvl="1"/>
            <a:r>
              <a:rPr lang="en-US" sz="1200" dirty="0"/>
              <a:t>    ctx3.moveTo(10, 10);</a:t>
            </a:r>
          </a:p>
          <a:p>
            <a:pPr lvl="1"/>
            <a:r>
              <a:rPr lang="en-US" sz="1200" dirty="0"/>
              <a:t>    ctx3.lineTo(140, 80);</a:t>
            </a:r>
          </a:p>
          <a:p>
            <a:pPr lvl="1"/>
            <a:r>
              <a:rPr lang="en-US" sz="1200" dirty="0"/>
              <a:t>    ctx3.lineTo(280, 10);</a:t>
            </a:r>
          </a:p>
          <a:p>
            <a:pPr lvl="1"/>
            <a:r>
              <a:rPr lang="en-US" sz="1200" dirty="0"/>
              <a:t>    ctx3.fillStyle = "#888";</a:t>
            </a:r>
          </a:p>
          <a:p>
            <a:pPr lvl="1"/>
            <a:r>
              <a:rPr lang="en-US" sz="1200" dirty="0"/>
              <a:t>    ctx3.fill();</a:t>
            </a:r>
          </a:p>
          <a:p>
            <a:pPr lvl="1"/>
            <a:r>
              <a:rPr lang="en-US" sz="1200" dirty="0"/>
              <a:t>    ctx3.closePath();           </a:t>
            </a:r>
          </a:p>
          <a:p>
            <a:r>
              <a:rPr lang="en-US" sz="1200" dirty="0"/>
              <a:t>&lt;/script&gt;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422B0-51CA-4751-9A3D-D0C29551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617044"/>
            <a:ext cx="3102649" cy="25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B27-CA12-4BDA-AEDB-3447171BB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72B1B-D946-4819-A6EE-D5688E955B60}"/>
              </a:ext>
            </a:extLst>
          </p:cNvPr>
          <p:cNvSpPr/>
          <p:nvPr/>
        </p:nvSpPr>
        <p:spPr>
          <a:xfrm>
            <a:off x="3507445" y="393601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5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สร้างวงกลม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4B7FA-C8C1-4794-9736-D0C0DFB3187A}"/>
              </a:ext>
            </a:extLst>
          </p:cNvPr>
          <p:cNvSpPr/>
          <p:nvPr/>
        </p:nvSpPr>
        <p:spPr>
          <a:xfrm>
            <a:off x="1063592" y="1340643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width="400" height="300"&gt;</a:t>
            </a:r>
          </a:p>
          <a:p>
            <a:r>
              <a:rPr lang="en-US" dirty="0"/>
              <a:t>    &lt;/canvas&gt;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    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/>
              <a:t>    ctx.arc(200,150,50,0,2*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</a:t>
            </a:r>
          </a:p>
          <a:p>
            <a:r>
              <a:rPr lang="en-US" dirty="0"/>
              <a:t>    </a:t>
            </a:r>
            <a:r>
              <a:rPr lang="en-US" dirty="0" err="1"/>
              <a:t>ctx.fill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F2D6C-9E25-4CF3-B69F-05204ABA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92" y="1400475"/>
            <a:ext cx="2519428" cy="20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28A9-1EC8-472B-852B-686F19C27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4D5348C9-9097-45B4-9FA1-8D431858C44F}"/>
              </a:ext>
            </a:extLst>
          </p:cNvPr>
          <p:cNvSpPr txBox="1">
            <a:spLocks/>
          </p:cNvSpPr>
          <p:nvPr/>
        </p:nvSpPr>
        <p:spPr>
          <a:xfrm>
            <a:off x="3880229" y="245443"/>
            <a:ext cx="1383541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/>
              <a:t>HTML5 SVG</a:t>
            </a:r>
          </a:p>
        </p:txBody>
      </p:sp>
      <p:sp>
        <p:nvSpPr>
          <p:cNvPr id="8" name="Google Shape;202;p17">
            <a:extLst>
              <a:ext uri="{FF2B5EF4-FFF2-40B4-BE49-F238E27FC236}">
                <a16:creationId xmlns:a16="http://schemas.microsoft.com/office/drawing/2014/main" id="{19AC308E-8B66-48BD-AB6A-B62965D1ED6F}"/>
              </a:ext>
            </a:extLst>
          </p:cNvPr>
          <p:cNvSpPr txBox="1">
            <a:spLocks/>
          </p:cNvSpPr>
          <p:nvPr/>
        </p:nvSpPr>
        <p:spPr>
          <a:xfrm>
            <a:off x="1607063" y="641684"/>
            <a:ext cx="7026798" cy="11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HTML5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SVG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(กราฟิกแบบเวกเตอร์ที่ปรับขนาดได้)เป็นวิธีใหม่ในการเพิ่มกราฟิกบนหน้าเว็บ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SVG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สามารถสร้างการวาดตามเวกเตอร์และวัตถุเช่นเส้น , สี่เหลี่ยมผืนผ้า , วงกลม , รูปหลายเหลี่ยม , ข้อความเป็นต้น</a:t>
            </a:r>
            <a:endParaRPr lang="en-US" sz="2000" b="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95B207-FCA0-438F-BAC1-B072584E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44595"/>
              </p:ext>
            </p:extLst>
          </p:nvPr>
        </p:nvGraphicFramePr>
        <p:xfrm>
          <a:off x="1690753" y="2159171"/>
          <a:ext cx="4835175" cy="20422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7412">
                  <a:extLst>
                    <a:ext uri="{9D8B030D-6E8A-4147-A177-3AD203B41FA5}">
                      <a16:colId xmlns:a16="http://schemas.microsoft.com/office/drawing/2014/main" val="289876621"/>
                    </a:ext>
                  </a:extLst>
                </a:gridCol>
                <a:gridCol w="3147763">
                  <a:extLst>
                    <a:ext uri="{9D8B030D-6E8A-4147-A177-3AD203B41FA5}">
                      <a16:colId xmlns:a16="http://schemas.microsoft.com/office/drawing/2014/main" val="1317248544"/>
                    </a:ext>
                  </a:extLst>
                </a:gridCol>
              </a:tblGrid>
              <a:tr h="28410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4287248806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35118718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12709400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0311666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45873665"/>
                  </a:ext>
                </a:extLst>
              </a:tr>
              <a:tr h="30088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สีของเว้น  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 Default color is black)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6528344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ความกว้างของเส้น 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 Default width is 1px)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98903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2B44F21-9B89-4E46-A647-B59C8079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73" y="1746985"/>
            <a:ext cx="1593337" cy="374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5067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SVG Line Attributes</a:t>
            </a:r>
          </a:p>
        </p:txBody>
      </p:sp>
    </p:spTree>
    <p:extLst>
      <p:ext uri="{BB962C8B-B14F-4D97-AF65-F5344CB8AC3E}">
        <p14:creationId xmlns:p14="http://schemas.microsoft.com/office/powerpoint/2010/main" val="2862050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B96D-3B19-43A5-A591-8B2640C136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86A20-2451-484E-BA2D-402BB6365602}"/>
              </a:ext>
            </a:extLst>
          </p:cNvPr>
          <p:cNvSpPr/>
          <p:nvPr/>
        </p:nvSpPr>
        <p:spPr>
          <a:xfrm>
            <a:off x="4196737" y="32459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1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33E18-E521-4E92-8EA3-71E725ECC427}"/>
              </a:ext>
            </a:extLst>
          </p:cNvPr>
          <p:cNvSpPr/>
          <p:nvPr/>
        </p:nvSpPr>
        <p:spPr>
          <a:xfrm>
            <a:off x="818148" y="873677"/>
            <a:ext cx="715638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 	           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"black"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"red"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"5"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"blue"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"3"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62FDB-A89D-4414-9F93-673A1284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34" y="3361755"/>
            <a:ext cx="4658627" cy="15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7A71-20C1-4D3B-B64E-B8E9FA50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F82C1-3CF3-46B5-B222-C596A63E1E76}"/>
              </a:ext>
            </a:extLst>
          </p:cNvPr>
          <p:cNvSpPr/>
          <p:nvPr/>
        </p:nvSpPr>
        <p:spPr>
          <a:xfrm>
            <a:off x="1721730" y="1104013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SVG Rectangle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BE02E6-85E0-4CEF-901C-AFF96A650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6113"/>
              </p:ext>
            </p:extLst>
          </p:nvPr>
        </p:nvGraphicFramePr>
        <p:xfrm>
          <a:off x="1813170" y="1473345"/>
          <a:ext cx="5517660" cy="23090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70237">
                  <a:extLst>
                    <a:ext uri="{9D8B030D-6E8A-4147-A177-3AD203B41FA5}">
                      <a16:colId xmlns:a16="http://schemas.microsoft.com/office/drawing/2014/main" val="3482251633"/>
                    </a:ext>
                  </a:extLst>
                </a:gridCol>
                <a:gridCol w="4047423">
                  <a:extLst>
                    <a:ext uri="{9D8B030D-6E8A-4147-A177-3AD203B41FA5}">
                      <a16:colId xmlns:a16="http://schemas.microsoft.com/office/drawing/2014/main" val="2114153033"/>
                    </a:ext>
                  </a:extLst>
                </a:gridCol>
              </a:tblGrid>
              <a:tr h="23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Attribute</a:t>
                      </a:r>
                    </a:p>
                  </a:txBody>
                  <a:tcPr marL="32507" marR="32507" marT="32507" marB="3250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32507" marR="32507" marT="32507" marB="32507" anchor="b"/>
                </a:tc>
                <a:extLst>
                  <a:ext uri="{0D108BD9-81ED-4DB2-BD59-A6C34878D82A}">
                    <a16:rowId xmlns:a16="http://schemas.microsoft.com/office/drawing/2014/main" val="642923440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Distance from x axis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2121438606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Distance from y axis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3454701133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4086061063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3251605192"/>
                  </a:ext>
                </a:extLst>
              </a:tr>
              <a:tr h="299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 background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799990765"/>
                  </a:ext>
                </a:extLst>
              </a:tr>
              <a:tr h="30038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color of outline.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color is black)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1254775521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stroke.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width is 1px)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137260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9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3539-D2FF-4722-A8D3-7AD82565F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27BAC-0086-471C-845A-0D2A980B40B1}"/>
              </a:ext>
            </a:extLst>
          </p:cNvPr>
          <p:cNvSpPr/>
          <p:nvPr/>
        </p:nvSpPr>
        <p:spPr>
          <a:xfrm>
            <a:off x="4196737" y="32459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2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3A7AD-E231-4970-9260-A113C0B739D7}"/>
              </a:ext>
            </a:extLst>
          </p:cNvPr>
          <p:cNvSpPr/>
          <p:nvPr/>
        </p:nvSpPr>
        <p:spPr>
          <a:xfrm>
            <a:off x="1357162" y="786879"/>
            <a:ext cx="70793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+mj-lt"/>
              </a:rPr>
              <a:t>	        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#ccc; margin-right:5px"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"aqua"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br>
              <a:rPr lang="en-US" sz="1100" dirty="0">
                <a:solidFill>
                  <a:srgbClr val="FFFFFF"/>
                </a:solidFill>
                <a:latin typeface="+mj-lt"/>
              </a:rPr>
            </a:br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"150"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"#ccc"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"red"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br>
              <a:rPr lang="en-US" sz="1100" dirty="0">
                <a:solidFill>
                  <a:srgbClr val="FFFFFF"/>
                </a:solidFill>
                <a:latin typeface="+mj-lt"/>
              </a:rPr>
            </a:br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"150"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"#444"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"#0ff"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"10px"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AC181-C501-4E5F-861E-6EDB6E5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3258615"/>
            <a:ext cx="5967663" cy="17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CB41DD-25E4-49D8-8B85-100BC414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34" y="717081"/>
            <a:ext cx="5760300" cy="1410101"/>
          </a:xfrm>
        </p:spPr>
        <p:txBody>
          <a:bodyPr/>
          <a:lstStyle/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8DF73F-5ACF-4A0B-A8ED-E5BF3A8A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233" y="1560556"/>
            <a:ext cx="7424369" cy="942012"/>
          </a:xfrm>
        </p:spPr>
        <p:txBody>
          <a:bodyPr/>
          <a:lstStyle/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การประกาศว่าเอกสารเว็บเพจน</a:t>
            </a:r>
            <a:r>
              <a:rPr lang="th-TH" sz="1800" dirty="0" err="1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ั้น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สร้างขึ้นมาโดยยึดหลักตามมาตราฐานใด ซึ่งมาตราฐานที่เราใช้กันทุกวันนี้กับการแสดงผลเว็บเพจ จะมีที่ใช้กันอยู่ 3 มาตราฐาน คือ - </a:t>
            </a:r>
            <a:r>
              <a:rPr lang="en-US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- XHTML - HTML 5</a:t>
            </a:r>
            <a:b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D8A62-ACB4-4C9E-B0E7-E0620DBEE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925D6CD-5870-4E3E-A02F-7A96459461E1}"/>
              </a:ext>
            </a:extLst>
          </p:cNvPr>
          <p:cNvSpPr txBox="1">
            <a:spLocks/>
          </p:cNvSpPr>
          <p:nvPr/>
        </p:nvSpPr>
        <p:spPr>
          <a:xfrm>
            <a:off x="882229" y="2454442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 html&gt;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EF2AFE-9846-477C-8102-2734A56F8DC5}"/>
              </a:ext>
            </a:extLst>
          </p:cNvPr>
          <p:cNvSpPr txBox="1">
            <a:spLocks/>
          </p:cNvSpPr>
          <p:nvPr/>
        </p:nvSpPr>
        <p:spPr>
          <a:xfrm>
            <a:off x="882231" y="3069193"/>
            <a:ext cx="7424369" cy="128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ในการใช้งาน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เราจะต้องเริ่มด้วย 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และปิดด้วย 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เสมอ 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lang</a:t>
            </a:r>
            <a:r>
              <a:rPr lang="en-US" sz="18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"</a:t>
            </a:r>
            <a:r>
              <a:rPr lang="en-US" sz="1800" dirty="0" err="1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en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" 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เป็นการกำหนดภาษาหลักสำหรับหน้าเว็บ</a:t>
            </a:r>
          </a:p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ดูรหัสภาษาเพิ่มเติมได้ที่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 http://www.w3bai.com/th/tags/ref_language_codes.html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b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1652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4DEE-7CE2-4CF7-877D-3DEFF11E22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346CC-5832-4990-B732-98ED50B32ED1}"/>
              </a:ext>
            </a:extLst>
          </p:cNvPr>
          <p:cNvSpPr/>
          <p:nvPr/>
        </p:nvSpPr>
        <p:spPr>
          <a:xfrm>
            <a:off x="1807387" y="103182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SVG Circle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75091-42C3-4116-8DEE-D23916644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19097"/>
              </p:ext>
            </p:extLst>
          </p:nvPr>
        </p:nvGraphicFramePr>
        <p:xfrm>
          <a:off x="1905803" y="1401157"/>
          <a:ext cx="5782412" cy="20269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26294">
                  <a:extLst>
                    <a:ext uri="{9D8B030D-6E8A-4147-A177-3AD203B41FA5}">
                      <a16:colId xmlns:a16="http://schemas.microsoft.com/office/drawing/2014/main" val="3313662381"/>
                    </a:ext>
                  </a:extLst>
                </a:gridCol>
                <a:gridCol w="3656118">
                  <a:extLst>
                    <a:ext uri="{9D8B030D-6E8A-4147-A177-3AD203B41FA5}">
                      <a16:colId xmlns:a16="http://schemas.microsoft.com/office/drawing/2014/main" val="3761416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Attribute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64143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Centre from x axis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7733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Centre from y axis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9925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Radius of circle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986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 background of Circle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6106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color of outline.</a:t>
                      </a:r>
                      <a:r>
                        <a:rPr lang="en-US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color is black)</a:t>
                      </a:r>
                      <a:endParaRPr lang="en-US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975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stroke.</a:t>
                      </a:r>
                      <a:r>
                        <a:rPr lang="en-US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width is 1px)</a:t>
                      </a:r>
                      <a:endParaRPr lang="en-US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2362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03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35AE-8BFF-4BF9-BFE6-365CEB8F7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F98D9-AC85-4BFA-8F74-9159A396D727}"/>
              </a:ext>
            </a:extLst>
          </p:cNvPr>
          <p:cNvSpPr/>
          <p:nvPr/>
        </p:nvSpPr>
        <p:spPr>
          <a:xfrm>
            <a:off x="928838" y="824660"/>
            <a:ext cx="7286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j-lt"/>
              </a:rPr>
              <a:t>	          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#ccc; margin-right:5px"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"aqua"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"silver"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"red"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'3'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id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+mj-lt"/>
              </a:rPr>
              <a:t>cir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"silver"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"blue"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   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'3'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91C8C-781B-43A5-916E-642038F26E77}"/>
              </a:ext>
            </a:extLst>
          </p:cNvPr>
          <p:cNvSpPr/>
          <p:nvPr/>
        </p:nvSpPr>
        <p:spPr>
          <a:xfrm>
            <a:off x="4124427" y="270546"/>
            <a:ext cx="145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3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CF483-F6F7-4F54-B207-7B2B6800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1" y="3594533"/>
            <a:ext cx="4745255" cy="1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644C-EB1C-43FE-8A3A-86D2622A6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67485-F858-41D9-AF23-1DB09B59E4B2}"/>
              </a:ext>
            </a:extLst>
          </p:cNvPr>
          <p:cNvSpPr/>
          <p:nvPr/>
        </p:nvSpPr>
        <p:spPr>
          <a:xfrm>
            <a:off x="2662578" y="1849971"/>
            <a:ext cx="35269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249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F98A-EAA5-4572-A767-E53E67C23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13FC3-1395-4A12-BE33-8576B23BDAC6}"/>
              </a:ext>
            </a:extLst>
          </p:cNvPr>
          <p:cNvSpPr txBox="1">
            <a:spLocks/>
          </p:cNvSpPr>
          <p:nvPr/>
        </p:nvSpPr>
        <p:spPr>
          <a:xfrm>
            <a:off x="853280" y="861461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5B6C6EE-9593-4DA3-84F4-D584C041A572}"/>
              </a:ext>
            </a:extLst>
          </p:cNvPr>
          <p:cNvSpPr txBox="1">
            <a:spLocks/>
          </p:cNvSpPr>
          <p:nvPr/>
        </p:nvSpPr>
        <p:spPr>
          <a:xfrm>
            <a:off x="770021" y="1461774"/>
            <a:ext cx="7786763" cy="1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เป็นส่วนที่ใช้ให้รายละเอียดเกี่ยวกับ เว็บเพจ ซึ่งจะไม่แสดงให้เห็นในส่วนของการแสดงผลของ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browser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แต่จะมีผลกับส่วน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เช่น การหาของ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search engine (</a:t>
            </a:r>
            <a:r>
              <a:rPr lang="en-US" sz="180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google,yahoo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การใช้งานก็จะมีคำสั่งย่อยลงไป เช่น 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…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meta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endParaRPr lang="th-TH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…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คำสั่งนี้จะแสดงที่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 bar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page</a:t>
            </a:r>
            <a:b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64A177-5C82-436A-BDA9-7676720BBA79}"/>
              </a:ext>
            </a:extLst>
          </p:cNvPr>
          <p:cNvSpPr txBox="1">
            <a:spLocks/>
          </p:cNvSpPr>
          <p:nvPr/>
        </p:nvSpPr>
        <p:spPr>
          <a:xfrm>
            <a:off x="770021" y="2851824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>
              <a:buClr>
                <a:srgbClr val="000000"/>
              </a:buClr>
              <a:buSzTx/>
            </a:pP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meta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 </a:t>
            </a:r>
            <a:r>
              <a:rPr lang="en-US" b="0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charset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=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"UTF-8"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  <a:cs typeface="Angsana New" panose="02020603050405020304" pitchFamily="18" charset="-34"/>
              <a:sym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2A65AD-FA11-44D0-ADCC-AE1E2B41DF3F}"/>
              </a:ext>
            </a:extLst>
          </p:cNvPr>
          <p:cNvSpPr txBox="1">
            <a:spLocks/>
          </p:cNvSpPr>
          <p:nvPr/>
        </p:nvSpPr>
        <p:spPr>
          <a:xfrm>
            <a:off x="770021" y="3506339"/>
            <a:ext cx="7786763" cy="1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เป็นการการกำหนดชุดตัวอักษร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ดูรหัส</a:t>
            </a:r>
            <a:r>
              <a:rPr lang="en-US" sz="1800" dirty="0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charset 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เพิ่มเติมได้ที่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https://www.w3schools.com/html/html_charset.asp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63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1A55-7FA6-4D07-ABC9-2EABBE9A2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C588DC3B-97AF-48A2-9C38-91C7C00A2E7B}"/>
              </a:ext>
            </a:extLst>
          </p:cNvPr>
          <p:cNvSpPr txBox="1">
            <a:spLocks/>
          </p:cNvSpPr>
          <p:nvPr/>
        </p:nvSpPr>
        <p:spPr>
          <a:xfrm>
            <a:off x="1318721" y="931583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EFB1A26-49A3-43BD-B519-CC5CC8130352}"/>
              </a:ext>
            </a:extLst>
          </p:cNvPr>
          <p:cNvSpPr txBox="1">
            <a:spLocks/>
          </p:cNvSpPr>
          <p:nvPr/>
        </p:nvSpPr>
        <p:spPr>
          <a:xfrm>
            <a:off x="1318721" y="1586098"/>
            <a:ext cx="7786763" cy="68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เป็นส่วนของการแสดงผล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browser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5CD3E3-F146-48C2-ACC2-6F31F368FD8B}"/>
              </a:ext>
            </a:extLst>
          </p:cNvPr>
          <p:cNvSpPr txBox="1">
            <a:spLocks/>
          </p:cNvSpPr>
          <p:nvPr/>
        </p:nvSpPr>
        <p:spPr>
          <a:xfrm>
            <a:off x="1318721" y="2439605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>
              <a:buClr>
                <a:srgbClr val="000000"/>
              </a:buClr>
              <a:buSzTx/>
            </a:pP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meta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 </a:t>
            </a:r>
            <a:r>
              <a:rPr lang="en-US" b="0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charset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=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"UTF-8"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  <a:cs typeface="Angsana New" panose="02020603050405020304" pitchFamily="18" charset="-34"/>
              <a:sym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61EDE4-2D43-420B-9128-E81CA1E0DC46}"/>
              </a:ext>
            </a:extLst>
          </p:cNvPr>
          <p:cNvSpPr txBox="1">
            <a:spLocks/>
          </p:cNvSpPr>
          <p:nvPr/>
        </p:nvSpPr>
        <p:spPr>
          <a:xfrm>
            <a:off x="1318721" y="3094120"/>
            <a:ext cx="7786763" cy="1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เป็นการการกำหนดชุดตัวอักษร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ดูรหัส</a:t>
            </a:r>
            <a:r>
              <a:rPr lang="en-US" sz="1800" dirty="0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charset 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เพิ่มเติมได้ที่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https://www.w3schools.com/html/html_charset.asp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7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F34-7BFF-4A31-991A-654361F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556" y="264066"/>
            <a:ext cx="7003836" cy="1082685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สรุปในการสร้างเว็บสักหน้าขึ้นมาจะต้องมี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เหลานี้เป็นองค์ประกอบหลักเสมอ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B7041-6E46-40C8-A80C-EFE95EC59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5343C-6524-419C-9888-143EA3F02B7F}"/>
              </a:ext>
            </a:extLst>
          </p:cNvPr>
          <p:cNvSpPr/>
          <p:nvPr/>
        </p:nvSpPr>
        <p:spPr>
          <a:xfrm>
            <a:off x="248793" y="1230438"/>
            <a:ext cx="72752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meta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charset</a:t>
            </a:r>
            <a:r>
              <a:rPr lang="en-US" dirty="0">
                <a:latin typeface="Consolas" panose="020B0609020204030204" pitchFamily="49" charset="0"/>
                <a:cs typeface="Angsana New" panose="02020603050405020304" pitchFamily="18" charset="-34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"UTF-8"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&gt;HTML5 &amp; CSS3&lt;/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	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ประกอบด้วย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Tag 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มากมายตามลักษณะของข้อมูล ที่ต้องการนำเสนอ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เช่น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 ,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 ,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 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ที่กำหนดส่วนหลักๆ ของหน้าแสดงผล และใน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Tag Element 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เหลานี้</a:t>
            </a:r>
          </a:p>
          <a:p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	ก็จะมี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Tag 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ย่อยให้ใช้อีก เช่น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&gt;,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&gt;-&lt;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h-TH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และ</a:t>
            </a:r>
            <a:r>
              <a:rPr lang="th-TH" dirty="0" err="1">
                <a:solidFill>
                  <a:srgbClr val="808080"/>
                </a:solidFill>
                <a:latin typeface="Consolas" panose="020B0609020204030204" pitchFamily="49" charset="0"/>
              </a:rPr>
              <a:t>อื่นๆ</a:t>
            </a:r>
            <a:r>
              <a:rPr lang="th-TH" dirty="0">
                <a:solidFill>
                  <a:srgbClr val="808080"/>
                </a:solidFill>
                <a:latin typeface="Consolas" panose="020B0609020204030204" pitchFamily="49" charset="0"/>
              </a:rPr>
              <a:t> อีกเยอะมาก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1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A53C-28AF-4E29-B5F8-6842FBE69D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C0A09-5116-458B-A050-699774254629}"/>
              </a:ext>
            </a:extLst>
          </p:cNvPr>
          <p:cNvSpPr/>
          <p:nvPr/>
        </p:nvSpPr>
        <p:spPr>
          <a:xfrm>
            <a:off x="2595947" y="378066"/>
            <a:ext cx="47704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ตัวอย่าง การสร้างฟอร์มสำหรับกรอกข้อมูล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0B3AC-F905-42E2-BE81-03A103C3FD5D}"/>
              </a:ext>
            </a:extLst>
          </p:cNvPr>
          <p:cNvSpPr/>
          <p:nvPr/>
        </p:nvSpPr>
        <p:spPr>
          <a:xfrm>
            <a:off x="1405579" y="1087291"/>
            <a:ext cx="71512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&lt;form action=""&gt;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&lt;label for="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"&gt;First name:&lt;/label&gt;&lt;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type="text" id="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name="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value="John"&gt;&lt;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&lt;label for="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"&gt;Last name:&lt;/label&gt;&lt;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type="text" id="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name="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value="Doe"&gt;&lt;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type="submit" value="Submit"&gt;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&lt;/form&gt;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0"/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0"/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BA86A-979A-4E23-B55A-7AB80527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0" y="3325330"/>
            <a:ext cx="2025512" cy="14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5B09-D51E-46D1-960F-942C0AE0B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95854-CD27-49ED-9C7E-2D31C7A315D2}"/>
              </a:ext>
            </a:extLst>
          </p:cNvPr>
          <p:cNvSpPr/>
          <p:nvPr/>
        </p:nvSpPr>
        <p:spPr>
          <a:xfrm>
            <a:off x="2364758" y="512761"/>
            <a:ext cx="46838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ตัวอย่าง การสร้างตารางแสดงรายการข้อมูล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3E1BB-7807-43AA-BC06-84FDEB039699}"/>
              </a:ext>
            </a:extLst>
          </p:cNvPr>
          <p:cNvSpPr/>
          <p:nvPr/>
        </p:nvSpPr>
        <p:spPr>
          <a:xfrm>
            <a:off x="520055" y="1197077"/>
            <a:ext cx="4008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&lt;table&gt;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&gt;Company&lt;/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&gt;Contact&lt;/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&gt;Country&lt;/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  <a:endParaRPr lang="th-TH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Alfreds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Futterkiste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 Maria Anders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&lt;td&gt; Germany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&lt;td&gt;Centro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comercial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Moctezuma&lt;/td&gt;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&lt;td&gt;Francisco Chang&lt;/td&gt;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&lt;td&gt;Mexico&lt;/td&gt;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</a:p>
          <a:p>
            <a:pPr lvl="1"/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&lt;/table&gt;</a:t>
            </a:r>
            <a:endParaRPr lang="th-TH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E4DA8-419E-4503-98BF-059F008F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79" y="1739917"/>
            <a:ext cx="3850105" cy="8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392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5113</Words>
  <Application>Microsoft Office PowerPoint</Application>
  <PresentationFormat>On-screen Show (16:9)</PresentationFormat>
  <Paragraphs>479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Roboto Condensed</vt:lpstr>
      <vt:lpstr>Consolas</vt:lpstr>
      <vt:lpstr>Oswald</vt:lpstr>
      <vt:lpstr>Angsana New</vt:lpstr>
      <vt:lpstr>Wolsey template</vt:lpstr>
      <vt:lpstr>HTML5 &amp; CSS3</vt:lpstr>
      <vt:lpstr>INTRODUCING FOR HTML5</vt:lpstr>
      <vt:lpstr>Part 1</vt:lpstr>
      <vt:lpstr>&lt;!DOCTYPE html&gt; </vt:lpstr>
      <vt:lpstr>PowerPoint Presentation</vt:lpstr>
      <vt:lpstr>PowerPoint Presentation</vt:lpstr>
      <vt:lpstr>สรุปในการสร้างเว็บสักหน้าขึ้นมาจะต้องมี Tag เหลานี้เป็นองค์ประกอบหลักเสมอ</vt:lpstr>
      <vt:lpstr>PowerPoint Presentation</vt:lpstr>
      <vt:lpstr>PowerPoint Presentation</vt:lpstr>
      <vt:lpstr>PowerPoint Presentation</vt:lpstr>
      <vt:lpstr>PowerPoint Presentation</vt:lpstr>
      <vt:lpstr>1. HTML5 New Element </vt:lpstr>
      <vt:lpstr>PowerPoint Presentation</vt:lpstr>
      <vt:lpstr>PowerPoint Presentation</vt:lpstr>
      <vt:lpstr>PowerPoint Presentation</vt:lpstr>
      <vt:lpstr>PowerPoint Presentation</vt:lpstr>
      <vt:lpstr>1.Input Type: color ใส่ค่าสี โดยค่าที่ใส่ อาจใช้เป็นรหัสสี หรือ ชื่อสีก็ได้ บราวเซอร์ที่สนับสนุน google chome ,opera</vt:lpstr>
      <vt:lpstr>6.Input Type: number สร้างกล่องให้ใส่เลข บราวเซอร์ที่สนับสนุน google chome ,opera,safari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Tinnakorn Boontawong</cp:lastModifiedBy>
  <cp:revision>317</cp:revision>
  <dcterms:modified xsi:type="dcterms:W3CDTF">2020-06-17T12:28:27Z</dcterms:modified>
</cp:coreProperties>
</file>