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57" r:id="rId5"/>
    <p:sldId id="259" r:id="rId6"/>
    <p:sldId id="260" r:id="rId7"/>
    <p:sldId id="262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>
        <p:scale>
          <a:sx n="97" d="100"/>
          <a:sy n="97" d="100"/>
        </p:scale>
        <p:origin x="10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F238E-3C50-3249-9371-E82DE6AA1DB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88CC7-2BBD-C243-8368-40392A54C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993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8CC7-2BBD-C243-8368-40392A54CDE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05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35AF-4C17-348D-3F65-16990D6A7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EBAD3-728D-E5C9-A0F8-96B9EA08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2C84-750A-FA31-14B2-44E61D2C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C54D-EB3F-22A1-D0A7-BEC7C9E7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8373-8FEC-1605-CB08-9A7FEA3E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1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54A6-B0A5-9799-7B33-4CAAC011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3DD9B-4BD0-76D6-A579-847F5DE8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7A68-7260-5978-79C2-A53B35A2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CB60-64E1-8CD9-A465-32EED336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0EA3-B7FD-4E85-344C-19DE4A1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53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38265-14DF-D9C0-0BD2-383CA8AB1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C637-6BC8-6EDF-C15E-55CE8022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108D-BCCD-22C8-5E63-4ADA0FBD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53DA-B5FE-9868-E3D1-5009F49A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607B-46CC-A01A-8524-78B157B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055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5C70-3716-42F5-5CA8-7344AB7B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246D-9CD9-3D93-7F67-0040A74A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3C9A-10FD-E79B-9097-150697DB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5C85-6F4E-CAD4-3155-46FCF85E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AEAB-897B-D7E1-0D9F-CF9A97F2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57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0362-0504-E091-A72E-9C562011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8FDC-F242-3F6F-6CF4-8F906E53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7074-77C3-01DD-780A-E8645084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B422-382E-85FC-B6C0-CBD4C61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4D1A-32A4-C8D5-FF83-E620DB53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9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5595-4307-1653-0A4A-3F762ACB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A36A-8382-6AEF-F848-169E9B0AD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62B1-0C42-75DB-F3E1-C09A8102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2C0C-342C-77A3-E3C6-730243CF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2ABB-0887-B31E-856F-8600245B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31A9-2BD3-5E77-D192-3C90D2D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24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267E-29A0-86A3-E7A1-4232A507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34B-AEB8-2938-1A4F-E915BFD9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7C72D-B2DE-FC77-D750-51D4AACC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836DC-62E2-40AE-3600-8F751B0AC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6602B-D75F-CC15-B32B-3BCC91649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8B5BA-F313-BE51-DE7D-5E852AFA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2C7BF-93E5-1022-0E8F-33185112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6ABBA-F548-2357-645A-BB14234F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65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46D8-3C83-2E55-5C53-70DAAF1F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E0DC7-6F4D-3C9C-D5E1-FAD2AB2A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958C1-1B05-25BE-AB28-77BE859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BDDC0-70B2-1FA6-D8F2-553F041A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783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D3345-8DBB-B4EE-3103-696BD46E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8A3FF-77ED-A89A-332A-C60F7C7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C6B6-065F-F2DA-1D24-DB6F4A30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A277-5D53-A5FA-8097-722004BF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1ACA-DD13-D772-E6A3-5191472D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8059A-E8F4-AD0E-9324-F11DAE3CC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18931-9C0C-EACC-1A32-00A635F1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AEC8-8ED8-497A-8E50-2B62F4CD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21BD-2DFD-9B23-3A80-B4708B29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3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120C-8FDA-A9EB-3261-E91B9BA1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70792-2B56-4F39-D81A-FABE83ADF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3C4F2-54CC-F9ED-B168-3AD4C6DF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9159-B885-E91C-EE9B-7945786D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F71C-E73A-CA8C-2A3E-7C6B38CB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C6C8-D27E-DC4F-A8B9-2E09C1AE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26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33713-518A-1D35-AE83-1B4C71F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F6929-9253-C57D-BA85-39572C2C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0BCE-D132-8BA0-4A16-C34B7E474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44E6-0152-A544-8EDB-0A6B11FDBADF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1F3E-AB1D-BC18-F40A-F4BA90C73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F752-803E-D4E0-1FDA-C6243434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BF86E4-A8F4-0F40-B5A9-F3DE140676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456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9614-2AFF-A859-3191-17B79E368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Self-employment Trajectories:</a:t>
            </a:r>
            <a:br>
              <a:rPr lang="en-DE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DE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 Sequence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DC11A-E2DB-35D5-A898-62CF957D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632"/>
            <a:ext cx="9144000" cy="1655762"/>
          </a:xfrm>
        </p:spPr>
        <p:txBody>
          <a:bodyPr/>
          <a:lstStyle/>
          <a:p>
            <a:r>
              <a:rPr lang="en-DE" dirty="0">
                <a:latin typeface="Aptos Light" panose="020B0004020202020204" pitchFamily="34" charset="0"/>
              </a:rPr>
              <a:t>18.04.2024</a:t>
            </a:r>
          </a:p>
          <a:p>
            <a:r>
              <a:rPr lang="en-DE" dirty="0">
                <a:latin typeface="Aptos Light" panose="020B0004020202020204" pitchFamily="34" charset="0"/>
              </a:rPr>
              <a:t>Jannes, Xingting &amp; Lea</a:t>
            </a:r>
          </a:p>
          <a:p>
            <a:r>
              <a:rPr lang="en-DE" dirty="0">
                <a:latin typeface="Aptos Light" panose="020B0004020202020204" pitchFamily="34" charset="0"/>
              </a:rPr>
              <a:t>Applied Longitudinal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4225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00DC-7623-D861-81B6-0B61560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9"/>
            <a:ext cx="10515600" cy="1325563"/>
          </a:xfrm>
        </p:spPr>
        <p:txBody>
          <a:bodyPr>
            <a:normAutofit/>
          </a:bodyPr>
          <a:lstStyle/>
          <a:p>
            <a:r>
              <a:rPr lang="en-DE" sz="4000" dirty="0"/>
              <a:t>Forest </a:t>
            </a:r>
            <a:r>
              <a:rPr lang="en-DE" sz="3600" dirty="0"/>
              <a:t>Plot</a:t>
            </a:r>
            <a:endParaRPr lang="en-DE" sz="4000" dirty="0"/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7A051EBC-F4E2-4856-924F-AF968FDC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790"/>
            <a:ext cx="9888707" cy="471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713ED-DD3F-D26C-1E85-0189AFBF61FC}"/>
              </a:ext>
            </a:extLst>
          </p:cNvPr>
          <p:cNvSpPr txBox="1"/>
          <p:nvPr/>
        </p:nvSpPr>
        <p:spPr>
          <a:xfrm>
            <a:off x="838200" y="6385836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 Source: SOEP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EE326-5BD6-FE66-6E24-9C53BF0CE82E}"/>
              </a:ext>
            </a:extLst>
          </p:cNvPr>
          <p:cNvSpPr txBox="1"/>
          <p:nvPr/>
        </p:nvSpPr>
        <p:spPr>
          <a:xfrm>
            <a:off x="838200" y="1164459"/>
            <a:ext cx="44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Figure 8: Results from Logit Midel:</a:t>
            </a:r>
          </a:p>
          <a:p>
            <a:r>
              <a:rPr lang="en-DE" b="1" dirty="0"/>
              <a:t>0: Commited Self-Employed 1: Switchers</a:t>
            </a:r>
          </a:p>
        </p:txBody>
      </p:sp>
    </p:spTree>
    <p:extLst>
      <p:ext uri="{BB962C8B-B14F-4D97-AF65-F5344CB8AC3E}">
        <p14:creationId xmlns:p14="http://schemas.microsoft.com/office/powerpoint/2010/main" val="355793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2D5-C849-69A2-FD87-CF96B451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740E-A57F-A6FD-A892-5276C2FA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We expect some individuals to be more consistently self-employed while others switch between self-employment and other forms of employment in Germany.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Men are more likely to be self-employed compared to women in Germany.</a:t>
            </a:r>
          </a:p>
        </p:txBody>
      </p:sp>
    </p:spTree>
    <p:extLst>
      <p:ext uri="{BB962C8B-B14F-4D97-AF65-F5344CB8AC3E}">
        <p14:creationId xmlns:p14="http://schemas.microsoft.com/office/powerpoint/2010/main" val="27192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3B57-951C-D005-70AF-AADD7EB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Variable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EC23-CDBF-497B-E0CB-3BBEC07F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Employment, three categories:</a:t>
            </a:r>
          </a:p>
          <a:p>
            <a:r>
              <a:rPr lang="en-DE" dirty="0"/>
              <a:t>Self-emplyoment</a:t>
            </a:r>
          </a:p>
          <a:p>
            <a:r>
              <a:rPr lang="en-DE" dirty="0"/>
              <a:t>Employment (part-time or full-time)</a:t>
            </a:r>
          </a:p>
          <a:p>
            <a:r>
              <a:rPr lang="en-DE" dirty="0"/>
              <a:t>Unemployment (not-working/unemployed)</a:t>
            </a:r>
          </a:p>
        </p:txBody>
      </p:sp>
    </p:spTree>
    <p:extLst>
      <p:ext uri="{BB962C8B-B14F-4D97-AF65-F5344CB8AC3E}">
        <p14:creationId xmlns:p14="http://schemas.microsoft.com/office/powerpoint/2010/main" val="412323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361E011E-ED1C-FF26-64C6-78688396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9" y="1929161"/>
            <a:ext cx="5607628" cy="3701282"/>
          </a:xfrm>
          <a:prstGeom prst="rect">
            <a:avLst/>
          </a:prstGeom>
        </p:spPr>
      </p:pic>
      <p:pic>
        <p:nvPicPr>
          <p:cNvPr id="6" name="Picture 5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E7A02C7-58B4-BB1B-37F3-FAE02603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030443"/>
            <a:ext cx="545418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C323-F778-82CA-8940-A9CCA78AAE64}"/>
              </a:ext>
            </a:extLst>
          </p:cNvPr>
          <p:cNvSpPr txBox="1"/>
          <p:nvPr/>
        </p:nvSpPr>
        <p:spPr>
          <a:xfrm>
            <a:off x="941346" y="1768833"/>
            <a:ext cx="351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Figure 1: Index Plot, Self-employment trajectories for the years 2016-2020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D8D76-2BF0-C405-25C2-AB58C89D320B}"/>
              </a:ext>
            </a:extLst>
          </p:cNvPr>
          <p:cNvSpPr txBox="1"/>
          <p:nvPr/>
        </p:nvSpPr>
        <p:spPr>
          <a:xfrm>
            <a:off x="941346" y="5517253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DATA: SOEP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4A079-C2B0-4BFC-7390-BFE04E37BA82}"/>
              </a:ext>
            </a:extLst>
          </p:cNvPr>
          <p:cNvSpPr txBox="1"/>
          <p:nvPr/>
        </p:nvSpPr>
        <p:spPr>
          <a:xfrm>
            <a:off x="6731619" y="1768833"/>
            <a:ext cx="351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Figure 2: Frequency Plot, Self-employment trajectories for the years 2016-2020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068F2-AF18-74AA-8F79-CBED8D1F36E0}"/>
              </a:ext>
            </a:extLst>
          </p:cNvPr>
          <p:cNvSpPr txBox="1"/>
          <p:nvPr/>
        </p:nvSpPr>
        <p:spPr>
          <a:xfrm>
            <a:off x="6731619" y="5630443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DATA: SOEP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8B3AC2-4E14-8431-A77E-2699A3FA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Plotting the Sequence</a:t>
            </a:r>
          </a:p>
        </p:txBody>
      </p:sp>
    </p:spTree>
    <p:extLst>
      <p:ext uri="{BB962C8B-B14F-4D97-AF65-F5344CB8AC3E}">
        <p14:creationId xmlns:p14="http://schemas.microsoft.com/office/powerpoint/2010/main" val="296571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0FC8-DFDD-8D51-3299-05F31812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8" y="2103437"/>
            <a:ext cx="3432717" cy="1325563"/>
          </a:xfrm>
        </p:spPr>
        <p:txBody>
          <a:bodyPr>
            <a:noAutofit/>
          </a:bodyPr>
          <a:lstStyle/>
          <a:p>
            <a:br>
              <a:rPr lang="en-DE" sz="4000" dirty="0"/>
            </a:br>
            <a:r>
              <a:rPr lang="en-DE" sz="4000" dirty="0"/>
              <a:t>Choosing the </a:t>
            </a:r>
            <a:br>
              <a:rPr lang="en-DE" sz="4000" dirty="0"/>
            </a:br>
            <a:r>
              <a:rPr lang="en-DE" sz="4000" dirty="0"/>
              <a:t>Optimal Number of</a:t>
            </a:r>
            <a:br>
              <a:rPr lang="en-DE" sz="4000" dirty="0"/>
            </a:br>
            <a:r>
              <a:rPr lang="en-DE" sz="4000" dirty="0"/>
              <a:t>Clusters</a:t>
            </a:r>
          </a:p>
        </p:txBody>
      </p: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89707F1-771E-E4F0-9601-3E0AC107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8" y="0"/>
            <a:ext cx="7110301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3674C02-64F3-8F6B-CA07-DB04B47E968B}"/>
              </a:ext>
            </a:extLst>
          </p:cNvPr>
          <p:cNvSpPr/>
          <p:nvPr/>
        </p:nvSpPr>
        <p:spPr>
          <a:xfrm>
            <a:off x="6779941" y="1806498"/>
            <a:ext cx="1048215" cy="92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EAD2F-BC99-B0F9-FAF1-A5B6814BD34F}"/>
              </a:ext>
            </a:extLst>
          </p:cNvPr>
          <p:cNvSpPr txBox="1"/>
          <p:nvPr/>
        </p:nvSpPr>
        <p:spPr>
          <a:xfrm>
            <a:off x="5547729" y="244833"/>
            <a:ext cx="428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Figure 3: Plotting of Potential Clusters, using ASW </a:t>
            </a:r>
          </a:p>
        </p:txBody>
      </p:sp>
    </p:spTree>
    <p:extLst>
      <p:ext uri="{BB962C8B-B14F-4D97-AF65-F5344CB8AC3E}">
        <p14:creationId xmlns:p14="http://schemas.microsoft.com/office/powerpoint/2010/main" val="3070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BBE6-E9FA-2A2D-41DB-5064C4E0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000" dirty="0"/>
              <a:t>Plotting and Naming our Clusters –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26D98-8C20-BD50-67CE-B2A87446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95707" y="1420014"/>
            <a:ext cx="8305303" cy="4713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BD919-3F2F-F0B5-65E9-7E96A0CAFE09}"/>
              </a:ext>
            </a:extLst>
          </p:cNvPr>
          <p:cNvSpPr txBox="1"/>
          <p:nvPr/>
        </p:nvSpPr>
        <p:spPr>
          <a:xfrm>
            <a:off x="1990990" y="6454404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 Source: SOEP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25E9F-9D7E-549E-ED1A-174A032B52B6}"/>
              </a:ext>
            </a:extLst>
          </p:cNvPr>
          <p:cNvSpPr txBox="1"/>
          <p:nvPr/>
        </p:nvSpPr>
        <p:spPr>
          <a:xfrm>
            <a:off x="1990990" y="6133194"/>
            <a:ext cx="472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Figure 4: Sequence Plot for the four Clusters</a:t>
            </a:r>
          </a:p>
        </p:txBody>
      </p:sp>
    </p:spTree>
    <p:extLst>
      <p:ext uri="{BB962C8B-B14F-4D97-AF65-F5344CB8AC3E}">
        <p14:creationId xmlns:p14="http://schemas.microsoft.com/office/powerpoint/2010/main" val="62852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BBE6-E9FA-2A2D-41DB-5064C4E0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000" dirty="0"/>
              <a:t>Plotting our Clusters –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26D98-8C20-BD50-67CE-B2A87446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2591" y="1243372"/>
            <a:ext cx="7772399" cy="500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95B3C-F6F3-88D4-EC6E-5A82C0D8E500}"/>
              </a:ext>
            </a:extLst>
          </p:cNvPr>
          <p:cNvSpPr txBox="1"/>
          <p:nvPr/>
        </p:nvSpPr>
        <p:spPr>
          <a:xfrm>
            <a:off x="2322591" y="6506308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 Source: SOEP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22B-7830-0FC3-642B-902B59C4D697}"/>
              </a:ext>
            </a:extLst>
          </p:cNvPr>
          <p:cNvSpPr txBox="1"/>
          <p:nvPr/>
        </p:nvSpPr>
        <p:spPr>
          <a:xfrm>
            <a:off x="2322591" y="6185098"/>
            <a:ext cx="472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Figure 5: Frequency Plot for the four Clusters</a:t>
            </a:r>
          </a:p>
        </p:txBody>
      </p:sp>
    </p:spTree>
    <p:extLst>
      <p:ext uri="{BB962C8B-B14F-4D97-AF65-F5344CB8AC3E}">
        <p14:creationId xmlns:p14="http://schemas.microsoft.com/office/powerpoint/2010/main" val="210428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229E-0C5A-5C9A-BD57-72C9B75E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43"/>
            <a:ext cx="10515600" cy="1325563"/>
          </a:xfrm>
        </p:spPr>
        <p:txBody>
          <a:bodyPr>
            <a:normAutofit/>
          </a:bodyPr>
          <a:lstStyle/>
          <a:p>
            <a:r>
              <a:rPr lang="en-DE" sz="3400" dirty="0"/>
              <a:t>Description of the Clusters</a:t>
            </a:r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01EB002-8823-7CCB-5EB4-D724165F4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4"/>
          <a:stretch/>
        </p:blipFill>
        <p:spPr>
          <a:xfrm>
            <a:off x="1187834" y="1799600"/>
            <a:ext cx="4908166" cy="4347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43AAC-7FED-C943-2D43-B8644DEEDDAB}"/>
              </a:ext>
            </a:extLst>
          </p:cNvPr>
          <p:cNvSpPr txBox="1"/>
          <p:nvPr/>
        </p:nvSpPr>
        <p:spPr>
          <a:xfrm>
            <a:off x="1187834" y="6146626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DATA: SOEP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4D422-BA64-59FF-5233-AEAC7F952DF8}"/>
              </a:ext>
            </a:extLst>
          </p:cNvPr>
          <p:cNvSpPr txBox="1"/>
          <p:nvPr/>
        </p:nvSpPr>
        <p:spPr>
          <a:xfrm>
            <a:off x="1187834" y="1502106"/>
            <a:ext cx="515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/>
              <a:t>Figure 6: Cluster Affiliation by Gender (four clusters)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E5F76-E6D9-3C5A-F5B5-503B79254CF9}"/>
              </a:ext>
            </a:extLst>
          </p:cNvPr>
          <p:cNvSpPr txBox="1"/>
          <p:nvPr/>
        </p:nvSpPr>
        <p:spPr>
          <a:xfrm>
            <a:off x="6887964" y="4306646"/>
            <a:ext cx="3928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Table 1: Percentage in each cluster based </a:t>
            </a:r>
            <a:r>
              <a:rPr lang="en-GB" sz="1400" dirty="0">
                <a:effectLst/>
              </a:rPr>
              <a:t>on the longest common subsequence as distance measure.</a:t>
            </a:r>
          </a:p>
          <a:p>
            <a:endParaRPr lang="en-DE" sz="1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4A87E0-05AB-CED4-5CF5-73A3BB77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27" y="2309274"/>
            <a:ext cx="3570890" cy="17611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9477C1-0549-78BE-2043-2DFE7E91A110}"/>
              </a:ext>
            </a:extLst>
          </p:cNvPr>
          <p:cNvSpPr/>
          <p:nvPr/>
        </p:nvSpPr>
        <p:spPr>
          <a:xfrm>
            <a:off x="9104243" y="3737113"/>
            <a:ext cx="884583" cy="324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01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A577-7D36-0513-2D1A-1CC5C176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Changing to 2 Clusters for the Logit Model</a:t>
            </a:r>
          </a:p>
        </p:txBody>
      </p:sp>
      <p:pic>
        <p:nvPicPr>
          <p:cNvPr id="5" name="Picture 4" descr="A graph of a person with a blue and orange line&#10;&#10;Description automatically generated with medium confidence">
            <a:extLst>
              <a:ext uri="{FF2B5EF4-FFF2-40B4-BE49-F238E27FC236}">
                <a16:creationId xmlns:a16="http://schemas.microsoft.com/office/drawing/2014/main" id="{299FB983-73F5-F24A-4D14-300DFD64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02" y="2207789"/>
            <a:ext cx="9000160" cy="3944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89D99-DC6C-C35A-40A3-7B827FE4979F}"/>
              </a:ext>
            </a:extLst>
          </p:cNvPr>
          <p:cNvSpPr txBox="1"/>
          <p:nvPr/>
        </p:nvSpPr>
        <p:spPr>
          <a:xfrm>
            <a:off x="1948512" y="6152706"/>
            <a:ext cx="292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/>
              <a:t>Data Source: SOEP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A4D46-1DDB-7939-7218-B3A57E42AC3F}"/>
              </a:ext>
            </a:extLst>
          </p:cNvPr>
          <p:cNvSpPr txBox="1"/>
          <p:nvPr/>
        </p:nvSpPr>
        <p:spPr>
          <a:xfrm>
            <a:off x="1980388" y="1704269"/>
            <a:ext cx="690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/>
              <a:t>Figure 7: Self-employment trajectories for the years 2016-2020, Sequence Plot, two clusters </a:t>
            </a:r>
          </a:p>
        </p:txBody>
      </p:sp>
    </p:spTree>
    <p:extLst>
      <p:ext uri="{BB962C8B-B14F-4D97-AF65-F5344CB8AC3E}">
        <p14:creationId xmlns:p14="http://schemas.microsoft.com/office/powerpoint/2010/main" val="331222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248</Words>
  <Application>Microsoft Macintosh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Aptos Light</vt:lpstr>
      <vt:lpstr>Arial</vt:lpstr>
      <vt:lpstr>Office Theme</vt:lpstr>
      <vt:lpstr>Self-employment Trajectories:  A Sequence Analysis</vt:lpstr>
      <vt:lpstr>Expectations</vt:lpstr>
      <vt:lpstr>Variable Decisions</vt:lpstr>
      <vt:lpstr>Plotting the Sequence</vt:lpstr>
      <vt:lpstr> Choosing the  Optimal Number of Clusters</vt:lpstr>
      <vt:lpstr>Plotting and Naming our Clusters – 1</vt:lpstr>
      <vt:lpstr>Plotting our Clusters – 2</vt:lpstr>
      <vt:lpstr>Description of the Clusters</vt:lpstr>
      <vt:lpstr>Changing to 2 Clusters for the Logit Model</vt:lpstr>
      <vt:lpstr>Forest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Child and Satisfaction with Friends, Social Contact</dc:title>
  <dc:creator>Lea Mathies</dc:creator>
  <cp:lastModifiedBy>Lea Mathies</cp:lastModifiedBy>
  <cp:revision>20</cp:revision>
  <dcterms:created xsi:type="dcterms:W3CDTF">2024-04-04T09:23:59Z</dcterms:created>
  <dcterms:modified xsi:type="dcterms:W3CDTF">2024-04-18T09:14:58Z</dcterms:modified>
</cp:coreProperties>
</file>