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22"/>
  </p:notesMasterIdLst>
  <p:sldIdLst>
    <p:sldId id="256" r:id="rId2"/>
    <p:sldId id="268" r:id="rId3"/>
    <p:sldId id="262"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23" r:id="rId20"/>
    <p:sldId id="32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B1FF"/>
    <a:srgbClr val="005B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A4AC54-02F3-44BD-B087-84D5C27C10B3}">
  <a:tblStyle styleId="{D0A4AC54-02F3-44BD-B087-84D5C27C10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9" autoAdjust="0"/>
    <p:restoredTop sz="94660"/>
  </p:normalViewPr>
  <p:slideViewPr>
    <p:cSldViewPr snapToGrid="0">
      <p:cViewPr varScale="1">
        <p:scale>
          <a:sx n="139" d="100"/>
          <a:sy n="139" d="100"/>
        </p:scale>
        <p:origin x="87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842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689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004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870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463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113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046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847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392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8a1f552b24_0_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8a1f552b24_0_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8a1f552b24_0_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8a1f552b24_0_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871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798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8a1f552b24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8a1f552b2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550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288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68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00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a1f552b24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a1f552b24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296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213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Font typeface="Abel"/>
              <a:buChar char="●"/>
              <a:defRPr sz="1300"/>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4 columns">
  <p:cSld name="SECTION_HEADER_1_2">
    <p:bg>
      <p:bgPr>
        <a:solidFill>
          <a:schemeClr val="lt2"/>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71" name="Google Shape;71;p1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72" name="Google Shape;72;p1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74" name="Google Shape;74;p14"/>
          <p:cNvSpPr txBox="1">
            <a:spLocks noGrp="1"/>
          </p:cNvSpPr>
          <p:nvPr>
            <p:ph type="subTitle" idx="1"/>
          </p:nvPr>
        </p:nvSpPr>
        <p:spPr>
          <a:xfrm>
            <a:off x="3685926" y="182146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75" name="Google Shape;75;p14"/>
          <p:cNvSpPr txBox="1">
            <a:spLocks noGrp="1"/>
          </p:cNvSpPr>
          <p:nvPr>
            <p:ph type="title" idx="2"/>
          </p:nvPr>
        </p:nvSpPr>
        <p:spPr>
          <a:xfrm>
            <a:off x="3739626" y="1329681"/>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r" rtl="0">
              <a:spcBef>
                <a:spcPts val="0"/>
              </a:spcBef>
              <a:spcAft>
                <a:spcPts val="0"/>
              </a:spcAft>
              <a:buClr>
                <a:schemeClr val="lt1"/>
              </a:buClr>
              <a:buSzPts val="3600"/>
              <a:buNone/>
              <a:defRPr sz="3600">
                <a:solidFill>
                  <a:schemeClr val="lt1"/>
                </a:solidFill>
              </a:defRPr>
            </a:lvl2pPr>
            <a:lvl3pPr lvl="2" algn="r" rtl="0">
              <a:spcBef>
                <a:spcPts val="0"/>
              </a:spcBef>
              <a:spcAft>
                <a:spcPts val="0"/>
              </a:spcAft>
              <a:buClr>
                <a:schemeClr val="lt1"/>
              </a:buClr>
              <a:buSzPts val="3600"/>
              <a:buNone/>
              <a:defRPr sz="3600">
                <a:solidFill>
                  <a:schemeClr val="lt1"/>
                </a:solidFill>
              </a:defRPr>
            </a:lvl3pPr>
            <a:lvl4pPr lvl="3" algn="r" rtl="0">
              <a:spcBef>
                <a:spcPts val="0"/>
              </a:spcBef>
              <a:spcAft>
                <a:spcPts val="0"/>
              </a:spcAft>
              <a:buClr>
                <a:schemeClr val="lt1"/>
              </a:buClr>
              <a:buSzPts val="3600"/>
              <a:buNone/>
              <a:defRPr sz="3600">
                <a:solidFill>
                  <a:schemeClr val="lt1"/>
                </a:solidFill>
              </a:defRPr>
            </a:lvl4pPr>
            <a:lvl5pPr lvl="4" algn="r" rtl="0">
              <a:spcBef>
                <a:spcPts val="0"/>
              </a:spcBef>
              <a:spcAft>
                <a:spcPts val="0"/>
              </a:spcAft>
              <a:buClr>
                <a:schemeClr val="lt1"/>
              </a:buClr>
              <a:buSzPts val="3600"/>
              <a:buNone/>
              <a:defRPr sz="3600">
                <a:solidFill>
                  <a:schemeClr val="lt1"/>
                </a:solidFill>
              </a:defRPr>
            </a:lvl5pPr>
            <a:lvl6pPr lvl="5" algn="r" rtl="0">
              <a:spcBef>
                <a:spcPts val="0"/>
              </a:spcBef>
              <a:spcAft>
                <a:spcPts val="0"/>
              </a:spcAft>
              <a:buClr>
                <a:schemeClr val="lt1"/>
              </a:buClr>
              <a:buSzPts val="3600"/>
              <a:buNone/>
              <a:defRPr sz="3600">
                <a:solidFill>
                  <a:schemeClr val="lt1"/>
                </a:solidFill>
              </a:defRPr>
            </a:lvl6pPr>
            <a:lvl7pPr lvl="6" algn="r" rtl="0">
              <a:spcBef>
                <a:spcPts val="0"/>
              </a:spcBef>
              <a:spcAft>
                <a:spcPts val="0"/>
              </a:spcAft>
              <a:buClr>
                <a:schemeClr val="lt1"/>
              </a:buClr>
              <a:buSzPts val="3600"/>
              <a:buNone/>
              <a:defRPr sz="3600">
                <a:solidFill>
                  <a:schemeClr val="lt1"/>
                </a:solidFill>
              </a:defRPr>
            </a:lvl7pPr>
            <a:lvl8pPr lvl="7" algn="r" rtl="0">
              <a:spcBef>
                <a:spcPts val="0"/>
              </a:spcBef>
              <a:spcAft>
                <a:spcPts val="0"/>
              </a:spcAft>
              <a:buClr>
                <a:schemeClr val="lt1"/>
              </a:buClr>
              <a:buSzPts val="3600"/>
              <a:buNone/>
              <a:defRPr sz="3600">
                <a:solidFill>
                  <a:schemeClr val="lt1"/>
                </a:solidFill>
              </a:defRPr>
            </a:lvl8pPr>
            <a:lvl9pPr lvl="8" algn="r" rtl="0">
              <a:spcBef>
                <a:spcPts val="0"/>
              </a:spcBef>
              <a:spcAft>
                <a:spcPts val="0"/>
              </a:spcAft>
              <a:buClr>
                <a:schemeClr val="lt1"/>
              </a:buClr>
              <a:buSzPts val="3600"/>
              <a:buNone/>
              <a:defRPr sz="3600">
                <a:solidFill>
                  <a:schemeClr val="lt1"/>
                </a:solidFill>
              </a:defRPr>
            </a:lvl9pPr>
          </a:lstStyle>
          <a:p>
            <a:endParaRPr/>
          </a:p>
        </p:txBody>
      </p:sp>
      <p:sp>
        <p:nvSpPr>
          <p:cNvPr id="76" name="Google Shape;76;p14"/>
          <p:cNvSpPr txBox="1">
            <a:spLocks noGrp="1"/>
          </p:cNvSpPr>
          <p:nvPr>
            <p:ph type="subTitle" idx="3"/>
          </p:nvPr>
        </p:nvSpPr>
        <p:spPr>
          <a:xfrm>
            <a:off x="3685926" y="375291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77" name="Google Shape;77;p14"/>
          <p:cNvSpPr txBox="1">
            <a:spLocks noGrp="1"/>
          </p:cNvSpPr>
          <p:nvPr>
            <p:ph type="title" idx="4"/>
          </p:nvPr>
        </p:nvSpPr>
        <p:spPr>
          <a:xfrm>
            <a:off x="3739626" y="3257056"/>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r" rtl="0">
              <a:spcBef>
                <a:spcPts val="0"/>
              </a:spcBef>
              <a:spcAft>
                <a:spcPts val="0"/>
              </a:spcAft>
              <a:buClr>
                <a:schemeClr val="lt1"/>
              </a:buClr>
              <a:buSzPts val="3600"/>
              <a:buNone/>
              <a:defRPr sz="3600">
                <a:solidFill>
                  <a:schemeClr val="lt1"/>
                </a:solidFill>
              </a:defRPr>
            </a:lvl2pPr>
            <a:lvl3pPr lvl="2" algn="r" rtl="0">
              <a:spcBef>
                <a:spcPts val="0"/>
              </a:spcBef>
              <a:spcAft>
                <a:spcPts val="0"/>
              </a:spcAft>
              <a:buClr>
                <a:schemeClr val="lt1"/>
              </a:buClr>
              <a:buSzPts val="3600"/>
              <a:buNone/>
              <a:defRPr sz="3600">
                <a:solidFill>
                  <a:schemeClr val="lt1"/>
                </a:solidFill>
              </a:defRPr>
            </a:lvl3pPr>
            <a:lvl4pPr lvl="3" algn="r" rtl="0">
              <a:spcBef>
                <a:spcPts val="0"/>
              </a:spcBef>
              <a:spcAft>
                <a:spcPts val="0"/>
              </a:spcAft>
              <a:buClr>
                <a:schemeClr val="lt1"/>
              </a:buClr>
              <a:buSzPts val="3600"/>
              <a:buNone/>
              <a:defRPr sz="3600">
                <a:solidFill>
                  <a:schemeClr val="lt1"/>
                </a:solidFill>
              </a:defRPr>
            </a:lvl4pPr>
            <a:lvl5pPr lvl="4" algn="r" rtl="0">
              <a:spcBef>
                <a:spcPts val="0"/>
              </a:spcBef>
              <a:spcAft>
                <a:spcPts val="0"/>
              </a:spcAft>
              <a:buClr>
                <a:schemeClr val="lt1"/>
              </a:buClr>
              <a:buSzPts val="3600"/>
              <a:buNone/>
              <a:defRPr sz="3600">
                <a:solidFill>
                  <a:schemeClr val="lt1"/>
                </a:solidFill>
              </a:defRPr>
            </a:lvl5pPr>
            <a:lvl6pPr lvl="5" algn="r" rtl="0">
              <a:spcBef>
                <a:spcPts val="0"/>
              </a:spcBef>
              <a:spcAft>
                <a:spcPts val="0"/>
              </a:spcAft>
              <a:buClr>
                <a:schemeClr val="lt1"/>
              </a:buClr>
              <a:buSzPts val="3600"/>
              <a:buNone/>
              <a:defRPr sz="3600">
                <a:solidFill>
                  <a:schemeClr val="lt1"/>
                </a:solidFill>
              </a:defRPr>
            </a:lvl6pPr>
            <a:lvl7pPr lvl="6" algn="r" rtl="0">
              <a:spcBef>
                <a:spcPts val="0"/>
              </a:spcBef>
              <a:spcAft>
                <a:spcPts val="0"/>
              </a:spcAft>
              <a:buClr>
                <a:schemeClr val="lt1"/>
              </a:buClr>
              <a:buSzPts val="3600"/>
              <a:buNone/>
              <a:defRPr sz="3600">
                <a:solidFill>
                  <a:schemeClr val="lt1"/>
                </a:solidFill>
              </a:defRPr>
            </a:lvl7pPr>
            <a:lvl8pPr lvl="7" algn="r" rtl="0">
              <a:spcBef>
                <a:spcPts val="0"/>
              </a:spcBef>
              <a:spcAft>
                <a:spcPts val="0"/>
              </a:spcAft>
              <a:buClr>
                <a:schemeClr val="lt1"/>
              </a:buClr>
              <a:buSzPts val="3600"/>
              <a:buNone/>
              <a:defRPr sz="3600">
                <a:solidFill>
                  <a:schemeClr val="lt1"/>
                </a:solidFill>
              </a:defRPr>
            </a:lvl8pPr>
            <a:lvl9pPr lvl="8" algn="r" rtl="0">
              <a:spcBef>
                <a:spcPts val="0"/>
              </a:spcBef>
              <a:spcAft>
                <a:spcPts val="0"/>
              </a:spcAft>
              <a:buClr>
                <a:schemeClr val="lt1"/>
              </a:buClr>
              <a:buSzPts val="3600"/>
              <a:buNone/>
              <a:defRPr sz="3600">
                <a:solidFill>
                  <a:schemeClr val="lt1"/>
                </a:solidFill>
              </a:defRPr>
            </a:lvl9pPr>
          </a:lstStyle>
          <a:p>
            <a:endParaRPr/>
          </a:p>
        </p:txBody>
      </p:sp>
      <p:sp>
        <p:nvSpPr>
          <p:cNvPr id="78" name="Google Shape;78;p14"/>
          <p:cNvSpPr txBox="1">
            <a:spLocks noGrp="1"/>
          </p:cNvSpPr>
          <p:nvPr>
            <p:ph type="subTitle" idx="5"/>
          </p:nvPr>
        </p:nvSpPr>
        <p:spPr>
          <a:xfrm>
            <a:off x="6132949" y="182146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79" name="Google Shape;79;p14"/>
          <p:cNvSpPr txBox="1">
            <a:spLocks noGrp="1"/>
          </p:cNvSpPr>
          <p:nvPr>
            <p:ph type="title" idx="6"/>
          </p:nvPr>
        </p:nvSpPr>
        <p:spPr>
          <a:xfrm>
            <a:off x="6186649" y="1329681"/>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0" name="Google Shape;80;p14"/>
          <p:cNvSpPr txBox="1">
            <a:spLocks noGrp="1"/>
          </p:cNvSpPr>
          <p:nvPr>
            <p:ph type="subTitle" idx="7"/>
          </p:nvPr>
        </p:nvSpPr>
        <p:spPr>
          <a:xfrm>
            <a:off x="6132949" y="375291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81" name="Google Shape;81;p14"/>
          <p:cNvSpPr txBox="1">
            <a:spLocks noGrp="1"/>
          </p:cNvSpPr>
          <p:nvPr>
            <p:ph type="title" idx="8"/>
          </p:nvPr>
        </p:nvSpPr>
        <p:spPr>
          <a:xfrm>
            <a:off x="6186649" y="3257056"/>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60" r:id="rId4"/>
    <p:sldLayoutId id="2147483668" r:id="rId5"/>
    <p:sldLayoutId id="214748366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s://doi.org/10.1016/J.CIRESP.2011.07.009" TargetMode="External"/><Relationship Id="rId3" Type="http://schemas.openxmlformats.org/officeDocument/2006/relationships/hyperlink" Target="http://ri.uaemex.mx/handle/20.500.11799/100155" TargetMode="External"/><Relationship Id="rId7" Type="http://schemas.openxmlformats.org/officeDocument/2006/relationships/hyperlink" Target="https://www.domo.com/data-never-sleep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idc.com/getdoc.jsp?containerId=prLA49040022" TargetMode="External"/><Relationship Id="rId5" Type="http://schemas.openxmlformats.org/officeDocument/2006/relationships/hyperlink" Target="https://doi.org/10.1016/j.ijinfomgt.2014.10.007" TargetMode="External"/><Relationship Id="rId10" Type="http://schemas.openxmlformats.org/officeDocument/2006/relationships/image" Target="../media/image3.png"/><Relationship Id="rId4" Type="http://schemas.openxmlformats.org/officeDocument/2006/relationships/hyperlink" Target="https://doi.org/10.1186/s40537-019-0206-3" TargetMode="External"/><Relationship Id="rId9" Type="http://schemas.openxmlformats.org/officeDocument/2006/relationships/hyperlink" Target="https://doi.org/10.1088/1757-899X/1022/1/01201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41"/>
        <p:cNvGrpSpPr/>
        <p:nvPr/>
      </p:nvGrpSpPr>
      <p:grpSpPr>
        <a:xfrm>
          <a:off x="0" y="0"/>
          <a:ext cx="0" cy="0"/>
          <a:chOff x="0" y="0"/>
          <a:chExt cx="0" cy="0"/>
        </a:xfrm>
      </p:grpSpPr>
      <p:sp>
        <p:nvSpPr>
          <p:cNvPr id="442" name="Google Shape;442;p42"/>
          <p:cNvSpPr txBox="1">
            <a:spLocks noGrp="1"/>
          </p:cNvSpPr>
          <p:nvPr>
            <p:ph type="ctrTitle"/>
          </p:nvPr>
        </p:nvSpPr>
        <p:spPr>
          <a:xfrm>
            <a:off x="1816046" y="592813"/>
            <a:ext cx="6613579" cy="18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100" b="1" dirty="0">
                <a:solidFill>
                  <a:schemeClr val="dk2"/>
                </a:solidFill>
                <a:latin typeface="Gill Sans MT" panose="020B0502020104020203" pitchFamily="34" charset="0"/>
              </a:rPr>
              <a:t>Tecnicas para la analitica de big data</a:t>
            </a:r>
            <a:endParaRPr sz="5400" dirty="0">
              <a:solidFill>
                <a:schemeClr val="dk2"/>
              </a:solidFill>
              <a:latin typeface="Gill Sans MT" panose="020B0502020104020203" pitchFamily="34" charset="0"/>
            </a:endParaRPr>
          </a:p>
        </p:txBody>
      </p:sp>
      <p:sp>
        <p:nvSpPr>
          <p:cNvPr id="443" name="Google Shape;443;p42"/>
          <p:cNvSpPr txBox="1">
            <a:spLocks noGrp="1"/>
          </p:cNvSpPr>
          <p:nvPr>
            <p:ph type="subTitle" idx="1"/>
          </p:nvPr>
        </p:nvSpPr>
        <p:spPr>
          <a:xfrm>
            <a:off x="5562775" y="2367438"/>
            <a:ext cx="2867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Gill Sans MT" panose="020B0502020104020203" pitchFamily="34" charset="0"/>
              </a:rPr>
              <a:t>Jonathan Hernandez Tinoco RSL</a:t>
            </a:r>
            <a:endParaRPr dirty="0">
              <a:latin typeface="Gill Sans MT" panose="020B0502020104020203" pitchFamily="34" charset="0"/>
            </a:endParaRPr>
          </a:p>
        </p:txBody>
      </p:sp>
      <p:grpSp>
        <p:nvGrpSpPr>
          <p:cNvPr id="444" name="Google Shape;444;p42"/>
          <p:cNvGrpSpPr/>
          <p:nvPr/>
        </p:nvGrpSpPr>
        <p:grpSpPr>
          <a:xfrm>
            <a:off x="637993" y="2365488"/>
            <a:ext cx="4048654" cy="2351539"/>
            <a:chOff x="953187" y="2352950"/>
            <a:chExt cx="4174300" cy="2424517"/>
          </a:xfrm>
        </p:grpSpPr>
        <p:sp>
          <p:nvSpPr>
            <p:cNvPr id="445" name="Google Shape;445;p42"/>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2"/>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2"/>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2"/>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2"/>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2"/>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2"/>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2"/>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2"/>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2"/>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2"/>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2"/>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2"/>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2"/>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930" y="2938173"/>
            <a:ext cx="2202075" cy="22020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Proceso de búsqueda</a:t>
            </a:r>
            <a:endParaRPr dirty="0">
              <a:latin typeface="Gill Sans MT" panose="020B0502020104020203" pitchFamily="34" charset="0"/>
            </a:endParaRPr>
          </a:p>
        </p:txBody>
      </p:sp>
      <p:sp>
        <p:nvSpPr>
          <p:cNvPr id="588" name="Google Shape;588;p48"/>
          <p:cNvSpPr txBox="1">
            <a:spLocks noGrp="1"/>
          </p:cNvSpPr>
          <p:nvPr>
            <p:ph type="title" idx="2"/>
          </p:nvPr>
        </p:nvSpPr>
        <p:spPr>
          <a:xfrm>
            <a:off x="1211048" y="1286833"/>
            <a:ext cx="2337669" cy="36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Gill Sans MT" panose="020B0502020104020203" pitchFamily="34" charset="0"/>
              </a:rPr>
              <a:t>Bases de datos</a:t>
            </a:r>
            <a:endParaRPr dirty="0">
              <a:latin typeface="Gill Sans MT" panose="020B0502020104020203"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pic>
        <p:nvPicPr>
          <p:cNvPr id="3074" name="Picture 2" descr="Mendeley - Wikipedia, la enciclopedia libre">
            <a:extLst>
              <a:ext uri="{FF2B5EF4-FFF2-40B4-BE49-F238E27FC236}">
                <a16:creationId xmlns:a16="http://schemas.microsoft.com/office/drawing/2014/main" id="{440C0087-0E25-A869-235C-081BE128D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242" y="1938803"/>
            <a:ext cx="1080264" cy="10802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dustry Update: IEEE Xplore Digital Library – 52nd LIBER Annual Conference">
            <a:extLst>
              <a:ext uri="{FF2B5EF4-FFF2-40B4-BE49-F238E27FC236}">
                <a16:creationId xmlns:a16="http://schemas.microsoft.com/office/drawing/2014/main" id="{AF6F5795-CD42-F73F-C5AA-4DEFF8C0E1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761" y="2193077"/>
            <a:ext cx="2345497" cy="5717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CM Digital Library now available in HAMK - Häme University of applied  sciences">
            <a:extLst>
              <a:ext uri="{FF2B5EF4-FFF2-40B4-BE49-F238E27FC236}">
                <a16:creationId xmlns:a16="http://schemas.microsoft.com/office/drawing/2014/main" id="{52A5BE63-7B23-BEC1-E708-93AA1BD428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3828" y="3245385"/>
            <a:ext cx="3361967" cy="80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884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Proceso de búsqueda</a:t>
            </a:r>
            <a:endParaRPr dirty="0">
              <a:latin typeface="Gill Sans MT" panose="020B0502020104020203"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
        <p:nvSpPr>
          <p:cNvPr id="4" name="Rectangle 1">
            <a:extLst>
              <a:ext uri="{FF2B5EF4-FFF2-40B4-BE49-F238E27FC236}">
                <a16:creationId xmlns:a16="http://schemas.microsoft.com/office/drawing/2014/main" id="{FD901D85-2DAC-46A9-D011-F543A5A8D70B}"/>
              </a:ext>
            </a:extLst>
          </p:cNvPr>
          <p:cNvSpPr>
            <a:spLocks noChangeArrowheads="1"/>
          </p:cNvSpPr>
          <p:nvPr/>
        </p:nvSpPr>
        <p:spPr bwMode="auto">
          <a:xfrm>
            <a:off x="1706563" y="2120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0DE223B0-FA96-74B7-F2FA-D1F491231560}"/>
              </a:ext>
            </a:extLst>
          </p:cNvPr>
          <p:cNvGraphicFramePr>
            <a:graphicFrameLocks noGrp="1"/>
          </p:cNvGraphicFramePr>
          <p:nvPr>
            <p:extLst>
              <p:ext uri="{D42A27DB-BD31-4B8C-83A1-F6EECF244321}">
                <p14:modId xmlns:p14="http://schemas.microsoft.com/office/powerpoint/2010/main" val="447714789"/>
              </p:ext>
            </p:extLst>
          </p:nvPr>
        </p:nvGraphicFramePr>
        <p:xfrm>
          <a:off x="1922526" y="1326320"/>
          <a:ext cx="4893273" cy="3416547"/>
        </p:xfrm>
        <a:graphic>
          <a:graphicData uri="http://schemas.openxmlformats.org/drawingml/2006/table">
            <a:tbl>
              <a:tblPr/>
              <a:tblGrid>
                <a:gridCol w="699039">
                  <a:extLst>
                    <a:ext uri="{9D8B030D-6E8A-4147-A177-3AD203B41FA5}">
                      <a16:colId xmlns:a16="http://schemas.microsoft.com/office/drawing/2014/main" val="4142963448"/>
                    </a:ext>
                  </a:extLst>
                </a:gridCol>
                <a:gridCol w="699039">
                  <a:extLst>
                    <a:ext uri="{9D8B030D-6E8A-4147-A177-3AD203B41FA5}">
                      <a16:colId xmlns:a16="http://schemas.microsoft.com/office/drawing/2014/main" val="3364310912"/>
                    </a:ext>
                  </a:extLst>
                </a:gridCol>
                <a:gridCol w="699039">
                  <a:extLst>
                    <a:ext uri="{9D8B030D-6E8A-4147-A177-3AD203B41FA5}">
                      <a16:colId xmlns:a16="http://schemas.microsoft.com/office/drawing/2014/main" val="1537446126"/>
                    </a:ext>
                  </a:extLst>
                </a:gridCol>
                <a:gridCol w="699039">
                  <a:extLst>
                    <a:ext uri="{9D8B030D-6E8A-4147-A177-3AD203B41FA5}">
                      <a16:colId xmlns:a16="http://schemas.microsoft.com/office/drawing/2014/main" val="945731575"/>
                    </a:ext>
                  </a:extLst>
                </a:gridCol>
                <a:gridCol w="699039">
                  <a:extLst>
                    <a:ext uri="{9D8B030D-6E8A-4147-A177-3AD203B41FA5}">
                      <a16:colId xmlns:a16="http://schemas.microsoft.com/office/drawing/2014/main" val="2030935611"/>
                    </a:ext>
                  </a:extLst>
                </a:gridCol>
                <a:gridCol w="699039">
                  <a:extLst>
                    <a:ext uri="{9D8B030D-6E8A-4147-A177-3AD203B41FA5}">
                      <a16:colId xmlns:a16="http://schemas.microsoft.com/office/drawing/2014/main" val="3689459625"/>
                    </a:ext>
                  </a:extLst>
                </a:gridCol>
                <a:gridCol w="699039">
                  <a:extLst>
                    <a:ext uri="{9D8B030D-6E8A-4147-A177-3AD203B41FA5}">
                      <a16:colId xmlns:a16="http://schemas.microsoft.com/office/drawing/2014/main" val="3180860490"/>
                    </a:ext>
                  </a:extLst>
                </a:gridCol>
              </a:tblGrid>
              <a:tr h="506956">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Base de datos</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Cadena de búsqueda resultante</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Resultados de búsqueda</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Etapa 1</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Etapa 2</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Etapa 3</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Etapa 4</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957940"/>
                  </a:ext>
                </a:extLst>
              </a:tr>
              <a:tr h="187283">
                <a:tc rowSpan="2">
                  <a:txBody>
                    <a:bodyPr/>
                    <a:lstStyle/>
                    <a:p>
                      <a:pPr algn="ctr" rtl="0" fontAlgn="t">
                        <a:spcBef>
                          <a:spcPts val="0"/>
                        </a:spcBef>
                        <a:spcAft>
                          <a:spcPts val="0"/>
                        </a:spcAft>
                      </a:pPr>
                      <a:br>
                        <a:rPr lang="en-US" sz="900">
                          <a:effectLst/>
                        </a:rPr>
                      </a:br>
                      <a:r>
                        <a:rPr lang="en-US" sz="700" b="0" i="0" u="none" strike="noStrike">
                          <a:solidFill>
                            <a:srgbClr val="000000"/>
                          </a:solidFill>
                          <a:effectLst/>
                          <a:latin typeface="Arial" panose="020B0604020202020204" pitchFamily="34" charset="0"/>
                        </a:rPr>
                        <a:t>IEEE Explore</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rtl="0" fontAlgn="t">
                        <a:spcBef>
                          <a:spcPts val="0"/>
                        </a:spcBef>
                        <a:spcAft>
                          <a:spcPts val="0"/>
                        </a:spcAft>
                      </a:pPr>
                      <a:br>
                        <a:rPr lang="en-US" sz="900">
                          <a:effectLst/>
                        </a:rPr>
                      </a:br>
                      <a:r>
                        <a:rPr lang="en-US" sz="700" b="0" i="0" u="none" strike="noStrike">
                          <a:solidFill>
                            <a:srgbClr val="000000"/>
                          </a:solidFill>
                          <a:effectLst/>
                          <a:latin typeface="Arial" panose="020B0604020202020204" pitchFamily="34" charset="0"/>
                        </a:rPr>
                        <a:t>("big data") AND ("analytics" OR "concepts" OR "techniques")</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t">
                        <a:spcBef>
                          <a:spcPts val="0"/>
                        </a:spcBef>
                        <a:spcAft>
                          <a:spcPts val="0"/>
                        </a:spcAft>
                      </a:pPr>
                      <a:br>
                        <a:rPr lang="en-US" sz="900">
                          <a:effectLst/>
                        </a:rPr>
                      </a:br>
                      <a:r>
                        <a:rPr lang="en-US" sz="700" b="0" i="0" u="none" strike="noStrike">
                          <a:solidFill>
                            <a:srgbClr val="000000"/>
                          </a:solidFill>
                          <a:effectLst/>
                          <a:latin typeface="Arial" panose="020B0604020202020204" pitchFamily="34" charset="0"/>
                        </a:rPr>
                        <a:t>14298</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CI1, CE1</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CI2, CE2</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CI3, CE3</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CI4, CE4</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173311"/>
                  </a:ext>
                </a:extLst>
              </a:tr>
              <a:tr h="881522">
                <a:tc vMerge="1">
                  <a:txBody>
                    <a:bodyPr/>
                    <a:lstStyle/>
                    <a:p>
                      <a:endParaRPr lang="es-MX"/>
                    </a:p>
                  </a:txBody>
                  <a:tcPr/>
                </a:tc>
                <a:tc vMerge="1">
                  <a:txBody>
                    <a:bodyPr/>
                    <a:lstStyle/>
                    <a:p>
                      <a:endParaRPr lang="es-MX"/>
                    </a:p>
                  </a:txBody>
                  <a:tcPr/>
                </a:tc>
                <a:tc vMerge="1">
                  <a:txBody>
                    <a:bodyPr/>
                    <a:lstStyle/>
                    <a:p>
                      <a:endParaRPr lang="es-MX"/>
                    </a:p>
                  </a:txBody>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13763</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1093</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352</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1" i="0" u="none" strike="noStrike">
                          <a:solidFill>
                            <a:srgbClr val="000000"/>
                          </a:solidFill>
                          <a:effectLst/>
                          <a:latin typeface="Arial" panose="020B0604020202020204" pitchFamily="34" charset="0"/>
                        </a:rPr>
                        <a:t>9</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454516"/>
                  </a:ext>
                </a:extLst>
              </a:tr>
              <a:tr h="933186">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Mendeley</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700" b="0" i="0" u="none" strike="noStrike">
                          <a:solidFill>
                            <a:srgbClr val="000000"/>
                          </a:solidFill>
                          <a:effectLst/>
                          <a:latin typeface="Arial" panose="020B0604020202020204" pitchFamily="34" charset="0"/>
                        </a:rPr>
                        <a:t>("big data") AND ("analytics" OR "concepts" OR "techniques")</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6538</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6399</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851</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109</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26</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5566485"/>
                  </a:ext>
                </a:extLst>
              </a:tr>
              <a:tr h="720071">
                <a:tc>
                  <a:txBody>
                    <a:bodyPr/>
                    <a:lstStyle/>
                    <a:p>
                      <a:pPr algn="ctr" rtl="0" fontAlgn="t">
                        <a:spcBef>
                          <a:spcPts val="0"/>
                        </a:spcBef>
                        <a:spcAft>
                          <a:spcPts val="0"/>
                        </a:spcAft>
                      </a:pPr>
                      <a:r>
                        <a:rPr lang="en-US" sz="700" b="0" i="0" u="none" strike="noStrike">
                          <a:solidFill>
                            <a:srgbClr val="202122"/>
                          </a:solidFill>
                          <a:effectLst/>
                          <a:latin typeface="Arial" panose="020B0604020202020204" pitchFamily="34" charset="0"/>
                        </a:rPr>
                        <a:t>ACM Digital Library</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700" b="0" i="0" u="none" strike="noStrike">
                          <a:solidFill>
                            <a:srgbClr val="000000"/>
                          </a:solidFill>
                          <a:effectLst/>
                          <a:latin typeface="Arial" panose="020B0604020202020204" pitchFamily="34" charset="0"/>
                        </a:rPr>
                        <a:t>("dataset") AND ("analytics" OR "techniques")</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14537</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14276</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674</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55</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3</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39214"/>
                  </a:ext>
                </a:extLst>
              </a:tr>
              <a:tr h="187283">
                <a:tc gridSpan="2">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Total</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35373</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34438</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2618</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a:solidFill>
                            <a:srgbClr val="000000"/>
                          </a:solidFill>
                          <a:effectLst/>
                          <a:latin typeface="Arial" panose="020B0604020202020204" pitchFamily="34" charset="0"/>
                        </a:rPr>
                        <a:t>516</a:t>
                      </a:r>
                      <a:endParaRPr lang="en-US" sz="90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700" b="0" i="0" u="none" strike="noStrike" dirty="0">
                          <a:solidFill>
                            <a:srgbClr val="000000"/>
                          </a:solidFill>
                          <a:effectLst/>
                          <a:latin typeface="Arial" panose="020B0604020202020204" pitchFamily="34" charset="0"/>
                        </a:rPr>
                        <a:t>38</a:t>
                      </a:r>
                      <a:endParaRPr lang="en-US" sz="900" dirty="0">
                        <a:effectLst/>
                      </a:endParaRPr>
                    </a:p>
                  </a:txBody>
                  <a:tcPr marL="40363" marR="40363" marT="40363" marB="403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8003907"/>
                  </a:ext>
                </a:extLst>
              </a:tr>
            </a:tbl>
          </a:graphicData>
        </a:graphic>
      </p:graphicFrame>
      <p:sp>
        <p:nvSpPr>
          <p:cNvPr id="8" name="Rectangle 2">
            <a:extLst>
              <a:ext uri="{FF2B5EF4-FFF2-40B4-BE49-F238E27FC236}">
                <a16:creationId xmlns:a16="http://schemas.microsoft.com/office/drawing/2014/main" id="{E7A68FDB-B224-64FA-2615-53CE782F8F5A}"/>
              </a:ext>
            </a:extLst>
          </p:cNvPr>
          <p:cNvSpPr>
            <a:spLocks noChangeArrowheads="1"/>
          </p:cNvSpPr>
          <p:nvPr/>
        </p:nvSpPr>
        <p:spPr bwMode="auto">
          <a:xfrm>
            <a:off x="2751138" y="10429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285334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487244" y="556414"/>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Resultados</a:t>
            </a:r>
            <a:endParaRPr dirty="0">
              <a:latin typeface="Gill Sans MT" panose="020B0502020104020203" pitchFamily="34" charset="0"/>
            </a:endParaRPr>
          </a:p>
        </p:txBody>
      </p:sp>
      <p:sp>
        <p:nvSpPr>
          <p:cNvPr id="587" name="Google Shape;587;p48"/>
          <p:cNvSpPr txBox="1">
            <a:spLocks noGrp="1"/>
          </p:cNvSpPr>
          <p:nvPr>
            <p:ph type="subTitle" idx="1"/>
          </p:nvPr>
        </p:nvSpPr>
        <p:spPr>
          <a:xfrm>
            <a:off x="1161800" y="2067946"/>
            <a:ext cx="6545285" cy="1894764"/>
          </a:xfrm>
          <a:prstGeom prst="rect">
            <a:avLst/>
          </a:prstGeom>
        </p:spPr>
        <p:txBody>
          <a:bodyPr spcFirstLastPara="1" wrap="square" lIns="91425" tIns="91425" rIns="91425" bIns="91425" anchor="ctr" anchorCtr="0">
            <a:noAutofit/>
          </a:bodyPr>
          <a:lstStyle/>
          <a:p>
            <a:pPr algn="just" rtl="0">
              <a:spcBef>
                <a:spcPts val="1200"/>
              </a:spcBef>
              <a:spcAft>
                <a:spcPts val="1200"/>
              </a:spcAft>
            </a:pPr>
            <a:r>
              <a:rPr lang="es-ES" sz="1000" b="0" i="0" u="none" strike="noStrike" dirty="0">
                <a:solidFill>
                  <a:schemeClr val="tx1"/>
                </a:solidFill>
                <a:effectLst/>
                <a:latin typeface="+mn-lt"/>
              </a:rPr>
              <a:t>	</a:t>
            </a:r>
            <a:r>
              <a:rPr lang="es-ES" sz="1200" b="0" i="0" u="none" strike="noStrike" dirty="0">
                <a:solidFill>
                  <a:schemeClr val="tx1"/>
                </a:solidFill>
                <a:effectLst/>
                <a:latin typeface="+mn-lt"/>
              </a:rPr>
              <a:t>“Los datos generados a un ritmo exponencial han dado lugar al Big Data. Estos datos tienen muchas características y se componen de formatos de datos estructurados, no estructurados y semiestructurados. Contienen información valiosa para los diferentes tipos de partes interesadas en función de sus necesidades, sin embargo, no es posible satisfacerlas con la ayuda de las herramientas y técnicas tradicionales. Aquí las tecnologías de </a:t>
            </a:r>
            <a:r>
              <a:rPr lang="es-ES" sz="1200" b="0" i="0" u="none" strike="noStrike" dirty="0" err="1">
                <a:solidFill>
                  <a:schemeClr val="tx1"/>
                </a:solidFill>
                <a:effectLst/>
                <a:latin typeface="+mn-lt"/>
              </a:rPr>
              <a:t>big</a:t>
            </a:r>
            <a:r>
              <a:rPr lang="es-ES" sz="1200" b="0" i="0" u="none" strike="noStrike" dirty="0">
                <a:solidFill>
                  <a:schemeClr val="tx1"/>
                </a:solidFill>
                <a:effectLst/>
                <a:latin typeface="+mn-lt"/>
              </a:rPr>
              <a:t> data juegan un papel crucial para manejar, almacenar y procesar esta enorme cantidad de datos en tiempo real.” (Rawat &amp; </a:t>
            </a:r>
            <a:r>
              <a:rPr lang="es-ES" sz="1200" b="0" i="0" u="none" strike="noStrike" dirty="0" err="1">
                <a:solidFill>
                  <a:schemeClr val="tx1"/>
                </a:solidFill>
                <a:effectLst/>
                <a:latin typeface="+mn-lt"/>
              </a:rPr>
              <a:t>Yadav</a:t>
            </a:r>
            <a:r>
              <a:rPr lang="es-ES" sz="1200" b="0" i="0" u="none" strike="noStrike" dirty="0">
                <a:solidFill>
                  <a:schemeClr val="tx1"/>
                </a:solidFill>
                <a:effectLst/>
                <a:latin typeface="+mn-lt"/>
              </a:rPr>
              <a:t>, 2021, p. 1).</a:t>
            </a:r>
            <a:br>
              <a:rPr lang="es-ES" sz="1200" dirty="0">
                <a:solidFill>
                  <a:schemeClr val="tx1"/>
                </a:solidFill>
                <a:latin typeface="+mn-lt"/>
              </a:rPr>
            </a:br>
            <a:endParaRPr lang="en-US" sz="1000" dirty="0">
              <a:solidFill>
                <a:schemeClr val="tx1"/>
              </a:solidFill>
              <a:latin typeface="+mn-lt"/>
            </a:endParaRPr>
          </a:p>
        </p:txBody>
      </p:sp>
      <p:sp>
        <p:nvSpPr>
          <p:cNvPr id="588" name="Google Shape;588;p48"/>
          <p:cNvSpPr txBox="1">
            <a:spLocks noGrp="1"/>
          </p:cNvSpPr>
          <p:nvPr>
            <p:ph type="title" idx="2"/>
          </p:nvPr>
        </p:nvSpPr>
        <p:spPr>
          <a:xfrm>
            <a:off x="1161801" y="1312180"/>
            <a:ext cx="3320821" cy="36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sz="1800" b="1" i="0" u="none" strike="noStrike" dirty="0">
                <a:solidFill>
                  <a:srgbClr val="000000"/>
                </a:solidFill>
                <a:effectLst/>
                <a:latin typeface="Arial" panose="020B0604020202020204" pitchFamily="34" charset="0"/>
              </a:rPr>
              <a:t>PI1. </a:t>
            </a:r>
            <a:r>
              <a:rPr lang="es-ES" sz="1800" b="0" i="0" u="none" strike="noStrike" dirty="0">
                <a:solidFill>
                  <a:srgbClr val="000000"/>
                </a:solidFill>
                <a:effectLst/>
                <a:latin typeface="Arial" panose="020B0604020202020204" pitchFamily="34" charset="0"/>
              </a:rPr>
              <a:t>¿Qué es </a:t>
            </a:r>
            <a:r>
              <a:rPr lang="es-ES" sz="1800" b="0" i="0" u="none" strike="noStrike" dirty="0" err="1">
                <a:solidFill>
                  <a:srgbClr val="000000"/>
                </a:solidFill>
                <a:effectLst/>
                <a:latin typeface="Arial" panose="020B0604020202020204" pitchFamily="34" charset="0"/>
              </a:rPr>
              <a:t>big</a:t>
            </a:r>
            <a:r>
              <a:rPr lang="es-ES" sz="1800" b="0" i="0" u="none" strike="noStrike" dirty="0">
                <a:solidFill>
                  <a:srgbClr val="000000"/>
                </a:solidFill>
                <a:effectLst/>
                <a:latin typeface="Arial" panose="020B0604020202020204" pitchFamily="34" charset="0"/>
              </a:rPr>
              <a:t> data?</a:t>
            </a:r>
            <a:endParaRPr dirty="0">
              <a:latin typeface="Gill Sans MT" panose="020B0502020104020203"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Tree>
    <p:extLst>
      <p:ext uri="{BB962C8B-B14F-4D97-AF65-F5344CB8AC3E}">
        <p14:creationId xmlns:p14="http://schemas.microsoft.com/office/powerpoint/2010/main" val="108831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487244" y="556414"/>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Resultados</a:t>
            </a:r>
            <a:endParaRPr dirty="0">
              <a:latin typeface="Gill Sans MT" panose="020B0502020104020203" pitchFamily="34" charset="0"/>
            </a:endParaRPr>
          </a:p>
        </p:txBody>
      </p:sp>
      <p:sp>
        <p:nvSpPr>
          <p:cNvPr id="587" name="Google Shape;587;p48"/>
          <p:cNvSpPr txBox="1">
            <a:spLocks noGrp="1"/>
          </p:cNvSpPr>
          <p:nvPr>
            <p:ph type="subTitle" idx="1"/>
          </p:nvPr>
        </p:nvSpPr>
        <p:spPr>
          <a:xfrm>
            <a:off x="1161800" y="2067946"/>
            <a:ext cx="6545285" cy="1894764"/>
          </a:xfrm>
          <a:prstGeom prst="rect">
            <a:avLst/>
          </a:prstGeom>
        </p:spPr>
        <p:txBody>
          <a:bodyPr spcFirstLastPara="1" wrap="square" lIns="91425" tIns="91425" rIns="91425" bIns="91425" anchor="ctr" anchorCtr="0">
            <a:noAutofit/>
          </a:bodyPr>
          <a:lstStyle/>
          <a:p>
            <a:pPr algn="just" rtl="0">
              <a:spcBef>
                <a:spcPts val="1200"/>
              </a:spcBef>
              <a:spcAft>
                <a:spcPts val="1200"/>
              </a:spcAft>
            </a:pPr>
            <a:r>
              <a:rPr lang="es-ES" sz="1000" b="0" i="0" u="none" strike="noStrike" dirty="0">
                <a:solidFill>
                  <a:schemeClr val="tx1"/>
                </a:solidFill>
                <a:effectLst/>
                <a:latin typeface="+mn-lt"/>
              </a:rPr>
              <a:t>	</a:t>
            </a:r>
            <a:r>
              <a:rPr lang="es-ES" sz="1200" b="0" i="0" u="none" strike="noStrike" dirty="0">
                <a:solidFill>
                  <a:schemeClr val="tx1"/>
                </a:solidFill>
                <a:effectLst/>
                <a:latin typeface="+mn-lt"/>
              </a:rPr>
              <a:t>Según Rawat y </a:t>
            </a:r>
            <a:r>
              <a:rPr lang="es-ES" sz="1200" b="0" i="0" u="none" strike="noStrike" dirty="0" err="1">
                <a:solidFill>
                  <a:schemeClr val="tx1"/>
                </a:solidFill>
                <a:effectLst/>
                <a:latin typeface="+mn-lt"/>
              </a:rPr>
              <a:t>Yadav</a:t>
            </a:r>
            <a:r>
              <a:rPr lang="es-ES" sz="1200" b="0" i="0" u="none" strike="noStrike" dirty="0">
                <a:solidFill>
                  <a:schemeClr val="tx1"/>
                </a:solidFill>
                <a:effectLst/>
                <a:latin typeface="+mn-lt"/>
              </a:rPr>
              <a:t> (2021):</a:t>
            </a:r>
          </a:p>
          <a:p>
            <a:pPr algn="just" rtl="0">
              <a:spcBef>
                <a:spcPts val="1200"/>
              </a:spcBef>
              <a:spcAft>
                <a:spcPts val="1200"/>
              </a:spcAft>
            </a:pPr>
            <a:r>
              <a:rPr lang="es-ES" sz="1200" b="0" i="0" u="none" strike="noStrike" dirty="0">
                <a:solidFill>
                  <a:schemeClr val="tx1"/>
                </a:solidFill>
                <a:effectLst/>
                <a:latin typeface="+mn-lt"/>
              </a:rPr>
              <a:t>	Los investigadores han dado muchas definiciones de </a:t>
            </a:r>
            <a:r>
              <a:rPr lang="es-ES" sz="1200" b="0" i="0" u="none" strike="noStrike" dirty="0" err="1">
                <a:solidFill>
                  <a:schemeClr val="tx1"/>
                </a:solidFill>
                <a:effectLst/>
                <a:latin typeface="+mn-lt"/>
              </a:rPr>
              <a:t>big</a:t>
            </a:r>
            <a:r>
              <a:rPr lang="es-ES" sz="1200" b="0" i="0" u="none" strike="noStrike" dirty="0">
                <a:solidFill>
                  <a:schemeClr val="tx1"/>
                </a:solidFill>
                <a:effectLst/>
                <a:latin typeface="+mn-lt"/>
              </a:rPr>
              <a:t> data y, basándose en su comprensión, han creado varias características nuevas de </a:t>
            </a:r>
            <a:r>
              <a:rPr lang="es-ES" sz="1200" b="0" i="0" u="none" strike="noStrike" dirty="0" err="1">
                <a:solidFill>
                  <a:schemeClr val="tx1"/>
                </a:solidFill>
                <a:effectLst/>
                <a:latin typeface="+mn-lt"/>
              </a:rPr>
              <a:t>big</a:t>
            </a:r>
            <a:r>
              <a:rPr lang="es-ES" sz="1200" b="0" i="0" u="none" strike="noStrike" dirty="0">
                <a:solidFill>
                  <a:schemeClr val="tx1"/>
                </a:solidFill>
                <a:effectLst/>
                <a:latin typeface="+mn-lt"/>
              </a:rPr>
              <a:t> data. Los investigadores han hablado de las 3 V de los datos (volumen, variedad y volumen), la cuarta V fue introducida por IBM como veracidad, los investigadores han hablado de la quinta y sexta V como variabilidad y valor.</a:t>
            </a:r>
          </a:p>
          <a:p>
            <a:pPr algn="just" rtl="0">
              <a:spcBef>
                <a:spcPts val="1200"/>
              </a:spcBef>
              <a:spcAft>
                <a:spcPts val="1200"/>
              </a:spcAft>
            </a:pPr>
            <a:endParaRPr lang="en-US" sz="1000" dirty="0">
              <a:solidFill>
                <a:schemeClr val="tx1"/>
              </a:solidFill>
              <a:latin typeface="+mn-lt"/>
            </a:endParaRPr>
          </a:p>
        </p:txBody>
      </p:sp>
      <p:sp>
        <p:nvSpPr>
          <p:cNvPr id="588" name="Google Shape;588;p48"/>
          <p:cNvSpPr txBox="1">
            <a:spLocks noGrp="1"/>
          </p:cNvSpPr>
          <p:nvPr>
            <p:ph type="title" idx="2"/>
          </p:nvPr>
        </p:nvSpPr>
        <p:spPr>
          <a:xfrm>
            <a:off x="1161801" y="1312180"/>
            <a:ext cx="4737110" cy="36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sz="1800" b="1" i="0" u="none" strike="noStrike" dirty="0">
                <a:solidFill>
                  <a:srgbClr val="000000"/>
                </a:solidFill>
                <a:effectLst/>
                <a:latin typeface="Arial" panose="020B0604020202020204" pitchFamily="34" charset="0"/>
              </a:rPr>
              <a:t>PI2.</a:t>
            </a:r>
            <a:r>
              <a:rPr lang="es-ES" sz="1800" b="0" i="0" u="none" strike="noStrike" dirty="0">
                <a:solidFill>
                  <a:srgbClr val="000000"/>
                </a:solidFill>
                <a:effectLst/>
                <a:latin typeface="Arial" panose="020B0604020202020204" pitchFamily="34" charset="0"/>
              </a:rPr>
              <a:t> ¿Cuáles son las 5 V del Big Data?</a:t>
            </a:r>
            <a:endParaRPr dirty="0">
              <a:latin typeface="Gill Sans MT" panose="020B0502020104020203"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Tree>
    <p:extLst>
      <p:ext uri="{BB962C8B-B14F-4D97-AF65-F5344CB8AC3E}">
        <p14:creationId xmlns:p14="http://schemas.microsoft.com/office/powerpoint/2010/main" val="231964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487244" y="556414"/>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Resultados</a:t>
            </a:r>
            <a:endParaRPr dirty="0">
              <a:latin typeface="Gill Sans MT" panose="020B0502020104020203" pitchFamily="34" charset="0"/>
            </a:endParaRPr>
          </a:p>
        </p:txBody>
      </p:sp>
      <p:sp>
        <p:nvSpPr>
          <p:cNvPr id="587" name="Google Shape;587;p48"/>
          <p:cNvSpPr txBox="1">
            <a:spLocks noGrp="1"/>
          </p:cNvSpPr>
          <p:nvPr>
            <p:ph type="subTitle" idx="1"/>
          </p:nvPr>
        </p:nvSpPr>
        <p:spPr>
          <a:xfrm>
            <a:off x="1161800" y="2067946"/>
            <a:ext cx="6545285" cy="1894764"/>
          </a:xfrm>
          <a:prstGeom prst="rect">
            <a:avLst/>
          </a:prstGeom>
        </p:spPr>
        <p:txBody>
          <a:bodyPr spcFirstLastPara="1" wrap="square" lIns="91425" tIns="91425" rIns="91425" bIns="91425" anchor="ctr" anchorCtr="0">
            <a:noAutofit/>
          </a:bodyPr>
          <a:lstStyle/>
          <a:p>
            <a:pPr algn="just" rtl="0">
              <a:spcBef>
                <a:spcPts val="1200"/>
              </a:spcBef>
              <a:spcAft>
                <a:spcPts val="1200"/>
              </a:spcAft>
            </a:pPr>
            <a:r>
              <a:rPr lang="es-ES" sz="1000" b="0" i="0" u="none" strike="noStrike" dirty="0">
                <a:solidFill>
                  <a:schemeClr val="tx1"/>
                </a:solidFill>
                <a:effectLst/>
                <a:latin typeface="+mn-lt"/>
              </a:rPr>
              <a:t>	Según </a:t>
            </a:r>
            <a:r>
              <a:rPr lang="es-ES" sz="1000" b="0" i="0" u="none" strike="noStrike" dirty="0" err="1">
                <a:solidFill>
                  <a:schemeClr val="tx1"/>
                </a:solidFill>
                <a:effectLst/>
                <a:latin typeface="+mn-lt"/>
              </a:rPr>
              <a:t>Oussous</a:t>
            </a:r>
            <a:r>
              <a:rPr lang="es-ES" sz="1000" b="0" i="0" u="none" strike="noStrike" dirty="0">
                <a:solidFill>
                  <a:schemeClr val="tx1"/>
                </a:solidFill>
                <a:effectLst/>
                <a:latin typeface="+mn-lt"/>
              </a:rPr>
              <a:t>, </a:t>
            </a:r>
            <a:r>
              <a:rPr lang="es-ES" sz="1000" b="0" i="0" u="none" strike="noStrike" dirty="0" err="1">
                <a:solidFill>
                  <a:schemeClr val="tx1"/>
                </a:solidFill>
                <a:effectLst/>
                <a:latin typeface="+mn-lt"/>
              </a:rPr>
              <a:t>Benjelloun</a:t>
            </a:r>
            <a:r>
              <a:rPr lang="es-ES" sz="1000" b="0" i="0" u="none" strike="noStrike" dirty="0">
                <a:solidFill>
                  <a:schemeClr val="tx1"/>
                </a:solidFill>
                <a:effectLst/>
                <a:latin typeface="+mn-lt"/>
              </a:rPr>
              <a:t>, </a:t>
            </a:r>
            <a:r>
              <a:rPr lang="es-ES" sz="1000" b="0" i="0" u="none" strike="noStrike" dirty="0" err="1">
                <a:solidFill>
                  <a:schemeClr val="tx1"/>
                </a:solidFill>
                <a:effectLst/>
                <a:latin typeface="+mn-lt"/>
              </a:rPr>
              <a:t>Ait</a:t>
            </a:r>
            <a:r>
              <a:rPr lang="es-ES" sz="1000" b="0" i="0" u="none" strike="noStrike" dirty="0">
                <a:solidFill>
                  <a:schemeClr val="tx1"/>
                </a:solidFill>
                <a:effectLst/>
                <a:latin typeface="+mn-lt"/>
              </a:rPr>
              <a:t> </a:t>
            </a:r>
            <a:r>
              <a:rPr lang="es-ES" sz="1000" b="0" i="0" u="none" strike="noStrike" dirty="0" err="1">
                <a:solidFill>
                  <a:schemeClr val="tx1"/>
                </a:solidFill>
                <a:effectLst/>
                <a:latin typeface="+mn-lt"/>
              </a:rPr>
              <a:t>Lahcen</a:t>
            </a:r>
            <a:r>
              <a:rPr lang="es-ES" sz="1000" b="0" i="0" u="none" strike="noStrike" dirty="0">
                <a:solidFill>
                  <a:schemeClr val="tx1"/>
                </a:solidFill>
                <a:effectLst/>
                <a:latin typeface="+mn-lt"/>
              </a:rPr>
              <a:t> &amp; </a:t>
            </a:r>
            <a:r>
              <a:rPr lang="es-ES" sz="1000" b="0" i="0" u="none" strike="noStrike" dirty="0" err="1">
                <a:solidFill>
                  <a:schemeClr val="tx1"/>
                </a:solidFill>
                <a:effectLst/>
                <a:latin typeface="+mn-lt"/>
              </a:rPr>
              <a:t>Belfkih</a:t>
            </a:r>
            <a:r>
              <a:rPr lang="es-ES" sz="1000" b="0" i="0" u="none" strike="noStrike" dirty="0">
                <a:solidFill>
                  <a:schemeClr val="tx1"/>
                </a:solidFill>
                <a:effectLst/>
                <a:latin typeface="+mn-lt"/>
              </a:rPr>
              <a:t> (2018) Un conjunto de datos son “largos volúmenes de datos que se generan diariamente a un ritmo sin precedentes de fuentes heterogéneas.” (p. 432).</a:t>
            </a:r>
            <a:endParaRPr lang="en-US" sz="1000" dirty="0">
              <a:solidFill>
                <a:schemeClr val="tx1"/>
              </a:solidFill>
              <a:latin typeface="+mn-lt"/>
            </a:endParaRPr>
          </a:p>
        </p:txBody>
      </p:sp>
      <p:sp>
        <p:nvSpPr>
          <p:cNvPr id="588" name="Google Shape;588;p48"/>
          <p:cNvSpPr txBox="1">
            <a:spLocks noGrp="1"/>
          </p:cNvSpPr>
          <p:nvPr>
            <p:ph type="title" idx="2"/>
          </p:nvPr>
        </p:nvSpPr>
        <p:spPr>
          <a:xfrm>
            <a:off x="1161801" y="1312180"/>
            <a:ext cx="4737110" cy="36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sz="1800" b="1" i="0" u="none" strike="noStrike" dirty="0">
                <a:solidFill>
                  <a:srgbClr val="000000"/>
                </a:solidFill>
                <a:effectLst/>
                <a:latin typeface="Arial" panose="020B0604020202020204" pitchFamily="34" charset="0"/>
              </a:rPr>
              <a:t>PI3. </a:t>
            </a:r>
            <a:r>
              <a:rPr lang="es-ES" sz="1800" b="0" i="0" u="none" strike="noStrike" dirty="0">
                <a:solidFill>
                  <a:srgbClr val="000000"/>
                </a:solidFill>
                <a:effectLst/>
                <a:latin typeface="Arial" panose="020B0604020202020204" pitchFamily="34" charset="0"/>
              </a:rPr>
              <a:t>¿Qué es un conjunto de datos?</a:t>
            </a:r>
            <a:endParaRPr dirty="0">
              <a:latin typeface="Gill Sans MT" panose="020B0502020104020203"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Tree>
    <p:extLst>
      <p:ext uri="{BB962C8B-B14F-4D97-AF65-F5344CB8AC3E}">
        <p14:creationId xmlns:p14="http://schemas.microsoft.com/office/powerpoint/2010/main" val="1909215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487244" y="556414"/>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Resultados</a:t>
            </a:r>
            <a:endParaRPr dirty="0">
              <a:latin typeface="Gill Sans MT" panose="020B0502020104020203" pitchFamily="34" charset="0"/>
            </a:endParaRPr>
          </a:p>
        </p:txBody>
      </p:sp>
      <p:sp>
        <p:nvSpPr>
          <p:cNvPr id="587" name="Google Shape;587;p48"/>
          <p:cNvSpPr txBox="1">
            <a:spLocks noGrp="1"/>
          </p:cNvSpPr>
          <p:nvPr>
            <p:ph type="subTitle" idx="1"/>
          </p:nvPr>
        </p:nvSpPr>
        <p:spPr>
          <a:xfrm>
            <a:off x="1161800" y="2067946"/>
            <a:ext cx="6545285" cy="1894764"/>
          </a:xfrm>
          <a:prstGeom prst="rect">
            <a:avLst/>
          </a:prstGeom>
        </p:spPr>
        <p:txBody>
          <a:bodyPr spcFirstLastPara="1" wrap="square" lIns="91425" tIns="91425" rIns="91425" bIns="91425" anchor="ctr" anchorCtr="0">
            <a:noAutofit/>
          </a:bodyPr>
          <a:lstStyle/>
          <a:p>
            <a:pPr algn="just" rtl="0">
              <a:spcBef>
                <a:spcPts val="1200"/>
              </a:spcBef>
              <a:spcAft>
                <a:spcPts val="1200"/>
              </a:spcAft>
            </a:pPr>
            <a:r>
              <a:rPr lang="es-ES" sz="1000" b="0" i="0" u="none" strike="noStrike" dirty="0">
                <a:solidFill>
                  <a:schemeClr val="tx1"/>
                </a:solidFill>
                <a:effectLst/>
                <a:latin typeface="+mn-lt"/>
              </a:rPr>
              <a:t>	“El análisis de datos es el proceso que descubre la información oculta de los datos y ayuda a las organizaciones a tomar una mejor decisión. Para extraer eficazmente el conocimiento de los grandes conjuntos de datos se necesitan técnicas extraordinarias. Para generar el patrón oculto de los grandes conjuntos de datos, </a:t>
            </a:r>
            <a:r>
              <a:rPr lang="es-ES" sz="1000" b="0" i="0" u="none" strike="noStrike" dirty="0" err="1">
                <a:solidFill>
                  <a:schemeClr val="tx1"/>
                </a:solidFill>
                <a:effectLst/>
                <a:latin typeface="+mn-lt"/>
              </a:rPr>
              <a:t>Wal-Marts</a:t>
            </a:r>
            <a:r>
              <a:rPr lang="es-ES" sz="1000" b="0" i="0" u="none" strike="noStrike" dirty="0">
                <a:solidFill>
                  <a:schemeClr val="tx1"/>
                </a:solidFill>
                <a:effectLst/>
                <a:latin typeface="+mn-lt"/>
              </a:rPr>
              <a:t> emplea técnicas estadísticas y de aprendizaje automático.” (Rawat y </a:t>
            </a:r>
            <a:r>
              <a:rPr lang="es-ES" sz="1000" b="0" i="0" u="none" strike="noStrike" dirty="0" err="1">
                <a:solidFill>
                  <a:schemeClr val="tx1"/>
                </a:solidFill>
                <a:effectLst/>
                <a:latin typeface="+mn-lt"/>
              </a:rPr>
              <a:t>Yadav</a:t>
            </a:r>
            <a:r>
              <a:rPr lang="es-ES" sz="1000" b="0" i="0" u="none" strike="noStrike" dirty="0">
                <a:solidFill>
                  <a:schemeClr val="tx1"/>
                </a:solidFill>
                <a:effectLst/>
                <a:latin typeface="+mn-lt"/>
              </a:rPr>
              <a:t>, 2021, p.4).</a:t>
            </a:r>
          </a:p>
        </p:txBody>
      </p:sp>
      <p:sp>
        <p:nvSpPr>
          <p:cNvPr id="588" name="Google Shape;588;p48"/>
          <p:cNvSpPr txBox="1">
            <a:spLocks noGrp="1"/>
          </p:cNvSpPr>
          <p:nvPr>
            <p:ph type="title" idx="2"/>
          </p:nvPr>
        </p:nvSpPr>
        <p:spPr>
          <a:xfrm>
            <a:off x="1161801" y="1312180"/>
            <a:ext cx="4737110" cy="36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sz="1800" b="1" i="0" u="none" strike="noStrike" dirty="0">
                <a:solidFill>
                  <a:srgbClr val="000000"/>
                </a:solidFill>
                <a:effectLst/>
                <a:latin typeface="Arial" panose="020B0604020202020204" pitchFamily="34" charset="0"/>
              </a:rPr>
              <a:t>PI4. </a:t>
            </a:r>
            <a:r>
              <a:rPr lang="es-ES" sz="1800" b="0" i="0" u="none" strike="noStrike" dirty="0">
                <a:solidFill>
                  <a:srgbClr val="000000"/>
                </a:solidFill>
                <a:effectLst/>
                <a:latin typeface="Arial" panose="020B0604020202020204" pitchFamily="34" charset="0"/>
              </a:rPr>
              <a:t>¿Qué es el análisis de datos?</a:t>
            </a:r>
            <a:endParaRPr dirty="0">
              <a:latin typeface="Gill Sans MT" panose="020B0502020104020203"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Tree>
    <p:extLst>
      <p:ext uri="{BB962C8B-B14F-4D97-AF65-F5344CB8AC3E}">
        <p14:creationId xmlns:p14="http://schemas.microsoft.com/office/powerpoint/2010/main" val="235438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487244" y="556414"/>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Resultados</a:t>
            </a:r>
            <a:endParaRPr dirty="0">
              <a:latin typeface="Gill Sans MT" panose="020B0502020104020203" pitchFamily="34" charset="0"/>
            </a:endParaRPr>
          </a:p>
        </p:txBody>
      </p:sp>
      <p:sp>
        <p:nvSpPr>
          <p:cNvPr id="587" name="Google Shape;587;p48"/>
          <p:cNvSpPr txBox="1">
            <a:spLocks noGrp="1"/>
          </p:cNvSpPr>
          <p:nvPr>
            <p:ph type="subTitle" idx="1"/>
          </p:nvPr>
        </p:nvSpPr>
        <p:spPr>
          <a:xfrm>
            <a:off x="1161800" y="2067946"/>
            <a:ext cx="6545285" cy="1894764"/>
          </a:xfrm>
          <a:prstGeom prst="rect">
            <a:avLst/>
          </a:prstGeom>
        </p:spPr>
        <p:txBody>
          <a:bodyPr spcFirstLastPara="1" wrap="square" lIns="91425" tIns="91425" rIns="91425" bIns="91425" anchor="ctr" anchorCtr="0">
            <a:noAutofit/>
          </a:bodyPr>
          <a:lstStyle/>
          <a:p>
            <a:pPr algn="just" rtl="0">
              <a:spcBef>
                <a:spcPts val="1200"/>
              </a:spcBef>
              <a:spcAft>
                <a:spcPts val="1200"/>
              </a:spcAft>
            </a:pPr>
            <a:r>
              <a:rPr lang="es-ES" sz="1000" b="0" i="0" u="none" strike="noStrike" dirty="0">
                <a:solidFill>
                  <a:schemeClr val="tx1"/>
                </a:solidFill>
                <a:effectLst/>
                <a:latin typeface="+mn-lt"/>
              </a:rPr>
              <a:t>	“La analítica de </a:t>
            </a:r>
            <a:r>
              <a:rPr lang="es-ES" sz="1000" b="0" i="0" u="none" strike="noStrike" dirty="0" err="1">
                <a:solidFill>
                  <a:schemeClr val="tx1"/>
                </a:solidFill>
                <a:effectLst/>
                <a:latin typeface="+mn-lt"/>
              </a:rPr>
              <a:t>big</a:t>
            </a:r>
            <a:r>
              <a:rPr lang="es-ES" sz="1000" b="0" i="0" u="none" strike="noStrike" dirty="0">
                <a:solidFill>
                  <a:schemeClr val="tx1"/>
                </a:solidFill>
                <a:effectLst/>
                <a:latin typeface="+mn-lt"/>
              </a:rPr>
              <a:t> data ayuda a las empresas y a los empresarios a tomar decisiones de negocio más informadas mediante técnicas de análisis y predicción. Permiten descubrir el patrón oculto, encontrar la correlación desconocida y extraer información significativa de los datos. Por ejemplo, el análisis de los datos puede mostrar dónde está el precio de la vivienda en una ciudad, el análisis de los informes de los pacientes puede mostrar la detección temprana de una enfermedad en un paciente, las tendencias de las ventas ayudan a la dirección a hacer mejores políticas para retener a los clientes en el negocio.”  (Rawat y </a:t>
            </a:r>
            <a:r>
              <a:rPr lang="es-ES" sz="1000" b="0" i="0" u="none" strike="noStrike" dirty="0" err="1">
                <a:solidFill>
                  <a:schemeClr val="tx1"/>
                </a:solidFill>
                <a:effectLst/>
                <a:latin typeface="+mn-lt"/>
              </a:rPr>
              <a:t>Yadav</a:t>
            </a:r>
            <a:r>
              <a:rPr lang="es-ES" sz="1000" b="0" i="0" u="none" strike="noStrike" dirty="0">
                <a:solidFill>
                  <a:schemeClr val="tx1"/>
                </a:solidFill>
                <a:effectLst/>
                <a:latin typeface="+mn-lt"/>
              </a:rPr>
              <a:t>, 2021, p.7).</a:t>
            </a:r>
          </a:p>
        </p:txBody>
      </p:sp>
      <p:sp>
        <p:nvSpPr>
          <p:cNvPr id="588" name="Google Shape;588;p48"/>
          <p:cNvSpPr txBox="1">
            <a:spLocks noGrp="1"/>
          </p:cNvSpPr>
          <p:nvPr>
            <p:ph type="title" idx="2"/>
          </p:nvPr>
        </p:nvSpPr>
        <p:spPr>
          <a:xfrm>
            <a:off x="1622437" y="1396260"/>
            <a:ext cx="5624010" cy="365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sz="1800" b="1" i="0" u="none" strike="noStrike" dirty="0">
                <a:solidFill>
                  <a:srgbClr val="000000"/>
                </a:solidFill>
                <a:effectLst/>
                <a:latin typeface="Arial" panose="020B0604020202020204" pitchFamily="34" charset="0"/>
              </a:rPr>
              <a:t>PI5. </a:t>
            </a:r>
            <a:r>
              <a:rPr lang="es-ES" sz="1800" b="0" i="0" u="none" strike="noStrike" dirty="0">
                <a:solidFill>
                  <a:srgbClr val="000000"/>
                </a:solidFill>
                <a:effectLst/>
                <a:latin typeface="Arial" panose="020B0604020202020204" pitchFamily="34" charset="0"/>
              </a:rPr>
              <a:t>¿Cuáles son los beneficios de aplicar la analítica de </a:t>
            </a:r>
            <a:r>
              <a:rPr lang="es-ES" sz="1800" b="0" i="0" u="none" strike="noStrike" dirty="0" err="1">
                <a:solidFill>
                  <a:srgbClr val="000000"/>
                </a:solidFill>
                <a:effectLst/>
                <a:latin typeface="Arial" panose="020B0604020202020204" pitchFamily="34" charset="0"/>
              </a:rPr>
              <a:t>big</a:t>
            </a:r>
            <a:r>
              <a:rPr lang="es-ES" sz="1800" b="0" i="0" u="none" strike="noStrike" dirty="0">
                <a:solidFill>
                  <a:srgbClr val="000000"/>
                </a:solidFill>
                <a:effectLst/>
                <a:latin typeface="Arial" panose="020B0604020202020204" pitchFamily="34" charset="0"/>
              </a:rPr>
              <a:t> data?</a:t>
            </a:r>
            <a:endParaRPr dirty="0">
              <a:latin typeface="Gill Sans MT" panose="020B0502020104020203"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Tree>
    <p:extLst>
      <p:ext uri="{BB962C8B-B14F-4D97-AF65-F5344CB8AC3E}">
        <p14:creationId xmlns:p14="http://schemas.microsoft.com/office/powerpoint/2010/main" val="1682245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487244" y="556414"/>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Resultados</a:t>
            </a:r>
            <a:endParaRPr dirty="0">
              <a:latin typeface="Gill Sans MT" panose="020B0502020104020203" pitchFamily="34" charset="0"/>
            </a:endParaRPr>
          </a:p>
        </p:txBody>
      </p:sp>
      <p:sp>
        <p:nvSpPr>
          <p:cNvPr id="587" name="Google Shape;587;p48"/>
          <p:cNvSpPr txBox="1">
            <a:spLocks noGrp="1"/>
          </p:cNvSpPr>
          <p:nvPr>
            <p:ph type="subTitle" idx="1"/>
          </p:nvPr>
        </p:nvSpPr>
        <p:spPr>
          <a:xfrm>
            <a:off x="1072451" y="1299410"/>
            <a:ext cx="6545285" cy="3550199"/>
          </a:xfrm>
          <a:prstGeom prst="rect">
            <a:avLst/>
          </a:prstGeom>
        </p:spPr>
        <p:txBody>
          <a:bodyPr spcFirstLastPara="1" wrap="square" lIns="91425" tIns="91425" rIns="91425" bIns="91425" anchor="ctr" anchorCtr="0">
            <a:noAutofit/>
          </a:bodyPr>
          <a:lstStyle/>
          <a:p>
            <a:pPr algn="just" rtl="0">
              <a:spcBef>
                <a:spcPts val="1200"/>
              </a:spcBef>
              <a:spcAft>
                <a:spcPts val="1200"/>
              </a:spcAft>
            </a:pPr>
            <a:endParaRPr lang="es-ES" sz="1000" b="0" i="0" u="none" strike="noStrike" dirty="0">
              <a:solidFill>
                <a:schemeClr val="tx1"/>
              </a:solidFill>
              <a:effectLst/>
              <a:latin typeface="+mn-lt"/>
            </a:endParaRPr>
          </a:p>
          <a:p>
            <a:pPr algn="just" rtl="0">
              <a:spcBef>
                <a:spcPts val="1200"/>
              </a:spcBef>
              <a:spcAft>
                <a:spcPts val="1200"/>
              </a:spcAft>
            </a:pPr>
            <a:endParaRPr lang="es-ES" sz="1000" dirty="0">
              <a:solidFill>
                <a:schemeClr val="tx1"/>
              </a:solidFill>
              <a:latin typeface="+mn-lt"/>
            </a:endParaRPr>
          </a:p>
          <a:p>
            <a:pPr algn="just" rtl="0">
              <a:lnSpc>
                <a:spcPct val="100000"/>
              </a:lnSpc>
              <a:spcBef>
                <a:spcPts val="1200"/>
              </a:spcBef>
              <a:spcAft>
                <a:spcPts val="1200"/>
              </a:spcAft>
            </a:pPr>
            <a:r>
              <a:rPr lang="es-ES" sz="1000" b="0" i="0" u="none" strike="noStrike" dirty="0">
                <a:solidFill>
                  <a:schemeClr val="tx1"/>
                </a:solidFill>
                <a:effectLst/>
                <a:latin typeface="+mn-lt"/>
              </a:rPr>
              <a:t>Según Rawat y </a:t>
            </a:r>
            <a:r>
              <a:rPr lang="es-ES" sz="1000" b="0" i="0" u="none" strike="noStrike" dirty="0" err="1">
                <a:solidFill>
                  <a:schemeClr val="tx1"/>
                </a:solidFill>
                <a:effectLst/>
                <a:latin typeface="+mn-lt"/>
              </a:rPr>
              <a:t>Yadav</a:t>
            </a:r>
            <a:r>
              <a:rPr lang="es-ES" sz="1000" b="0" i="0" u="none" strike="noStrike" dirty="0">
                <a:solidFill>
                  <a:schemeClr val="tx1"/>
                </a:solidFill>
                <a:effectLst/>
                <a:latin typeface="+mn-lt"/>
              </a:rPr>
              <a:t> (2021) algunas técnicas para la analítica de </a:t>
            </a:r>
            <a:r>
              <a:rPr lang="es-ES" sz="1000" b="0" i="0" u="none" strike="noStrike" dirty="0" err="1">
                <a:solidFill>
                  <a:schemeClr val="tx1"/>
                </a:solidFill>
                <a:effectLst/>
                <a:latin typeface="+mn-lt"/>
              </a:rPr>
              <a:t>big</a:t>
            </a:r>
            <a:r>
              <a:rPr lang="es-ES" sz="1000" b="0" i="0" u="none" strike="noStrike" dirty="0">
                <a:solidFill>
                  <a:schemeClr val="tx1"/>
                </a:solidFill>
                <a:effectLst/>
                <a:latin typeface="+mn-lt"/>
              </a:rPr>
              <a:t> data son:</a:t>
            </a:r>
          </a:p>
          <a:p>
            <a:pPr algn="just" rtl="0">
              <a:lnSpc>
                <a:spcPct val="100000"/>
              </a:lnSpc>
              <a:spcBef>
                <a:spcPts val="1200"/>
              </a:spcBef>
              <a:spcAft>
                <a:spcPts val="1200"/>
              </a:spcAft>
              <a:buFont typeface="Arial" panose="020B0604020202020204" pitchFamily="34" charset="0"/>
              <a:buChar char="•"/>
            </a:pPr>
            <a:r>
              <a:rPr lang="es-ES" sz="1000" b="0" i="0" u="none" strike="noStrike" dirty="0">
                <a:solidFill>
                  <a:schemeClr val="tx1"/>
                </a:solidFill>
                <a:effectLst/>
                <a:latin typeface="+mn-lt"/>
              </a:rPr>
              <a:t>Análisis de textos</a:t>
            </a:r>
          </a:p>
          <a:p>
            <a:pPr algn="just" rtl="0">
              <a:lnSpc>
                <a:spcPct val="100000"/>
              </a:lnSpc>
              <a:spcBef>
                <a:spcPts val="1200"/>
              </a:spcBef>
              <a:spcAft>
                <a:spcPts val="1200"/>
              </a:spcAft>
              <a:buFont typeface="Arial" panose="020B0604020202020204" pitchFamily="34" charset="0"/>
              <a:buChar char="•"/>
            </a:pPr>
            <a:r>
              <a:rPr lang="es-ES" sz="1000" b="0" i="0" u="none" strike="noStrike" dirty="0">
                <a:solidFill>
                  <a:schemeClr val="tx1"/>
                </a:solidFill>
                <a:effectLst/>
                <a:latin typeface="+mn-lt"/>
              </a:rPr>
              <a:t>Análisis de audio</a:t>
            </a:r>
          </a:p>
          <a:p>
            <a:pPr algn="just" rtl="0">
              <a:lnSpc>
                <a:spcPct val="100000"/>
              </a:lnSpc>
              <a:spcBef>
                <a:spcPts val="1200"/>
              </a:spcBef>
              <a:spcAft>
                <a:spcPts val="1200"/>
              </a:spcAft>
              <a:buFont typeface="Arial" panose="020B0604020202020204" pitchFamily="34" charset="0"/>
              <a:buChar char="•"/>
            </a:pPr>
            <a:r>
              <a:rPr lang="es-ES" sz="1000" b="0" i="0" u="none" strike="noStrike" dirty="0">
                <a:solidFill>
                  <a:schemeClr val="tx1"/>
                </a:solidFill>
                <a:effectLst/>
                <a:latin typeface="+mn-lt"/>
              </a:rPr>
              <a:t>Análisis de redes sociales</a:t>
            </a:r>
          </a:p>
          <a:p>
            <a:pPr algn="just" rtl="0">
              <a:lnSpc>
                <a:spcPct val="100000"/>
              </a:lnSpc>
              <a:spcBef>
                <a:spcPts val="1200"/>
              </a:spcBef>
              <a:spcAft>
                <a:spcPts val="1200"/>
              </a:spcAft>
              <a:buFont typeface="Arial" panose="020B0604020202020204" pitchFamily="34" charset="0"/>
              <a:buChar char="•"/>
            </a:pPr>
            <a:r>
              <a:rPr lang="es-ES" sz="1000" b="0" i="0" u="none" strike="noStrike" dirty="0">
                <a:solidFill>
                  <a:schemeClr val="tx1"/>
                </a:solidFill>
                <a:effectLst/>
                <a:latin typeface="+mn-lt"/>
              </a:rPr>
              <a:t>Análisis de redes sociales</a:t>
            </a:r>
          </a:p>
          <a:p>
            <a:pPr algn="just" rtl="0">
              <a:spcBef>
                <a:spcPts val="1200"/>
              </a:spcBef>
              <a:spcAft>
                <a:spcPts val="1200"/>
              </a:spcAft>
            </a:pPr>
            <a:endParaRPr lang="es-ES" sz="1000" b="0" i="0" u="none" strike="noStrike" dirty="0">
              <a:solidFill>
                <a:schemeClr val="tx1"/>
              </a:solidFill>
              <a:effectLst/>
              <a:latin typeface="+mn-lt"/>
            </a:endParaRPr>
          </a:p>
        </p:txBody>
      </p:sp>
      <p:sp>
        <p:nvSpPr>
          <p:cNvPr id="588" name="Google Shape;588;p48"/>
          <p:cNvSpPr txBox="1">
            <a:spLocks noGrp="1"/>
          </p:cNvSpPr>
          <p:nvPr>
            <p:ph type="title" idx="2"/>
          </p:nvPr>
        </p:nvSpPr>
        <p:spPr>
          <a:xfrm>
            <a:off x="1622437" y="1396260"/>
            <a:ext cx="5624010" cy="671686"/>
          </a:xfrm>
          <a:prstGeom prst="rect">
            <a:avLst/>
          </a:prstGeom>
        </p:spPr>
        <p:txBody>
          <a:bodyPr spcFirstLastPara="1" wrap="square" lIns="91425" tIns="91425" rIns="91425" bIns="91425" anchor="ctr" anchorCtr="0">
            <a:noAutofit/>
          </a:bodyPr>
          <a:lstStyle/>
          <a:p>
            <a:pPr algn="just" rtl="0">
              <a:spcBef>
                <a:spcPts val="1200"/>
              </a:spcBef>
              <a:spcAft>
                <a:spcPts val="1200"/>
              </a:spcAft>
            </a:pPr>
            <a:r>
              <a:rPr lang="es-ES" sz="1800" b="1" i="0" u="none" strike="noStrike" dirty="0">
                <a:solidFill>
                  <a:srgbClr val="000000"/>
                </a:solidFill>
                <a:effectLst/>
                <a:latin typeface="Arial" panose="020B0604020202020204" pitchFamily="34" charset="0"/>
              </a:rPr>
              <a:t>PI6. </a:t>
            </a:r>
            <a:r>
              <a:rPr lang="es-ES" sz="1800" b="0" i="0" u="none" strike="noStrike" dirty="0">
                <a:solidFill>
                  <a:srgbClr val="000000"/>
                </a:solidFill>
                <a:effectLst/>
                <a:latin typeface="Arial" panose="020B0604020202020204" pitchFamily="34" charset="0"/>
              </a:rPr>
              <a:t>¿Cuáles son las principales técnicas para la analítica de </a:t>
            </a:r>
            <a:r>
              <a:rPr lang="es-ES" sz="1800" b="0" i="0" u="none" strike="noStrike" dirty="0" err="1">
                <a:solidFill>
                  <a:srgbClr val="000000"/>
                </a:solidFill>
                <a:effectLst/>
                <a:latin typeface="Arial" panose="020B0604020202020204" pitchFamily="34" charset="0"/>
              </a:rPr>
              <a:t>big</a:t>
            </a:r>
            <a:r>
              <a:rPr lang="es-ES" sz="1800" b="0" i="0" u="none" strike="noStrike" dirty="0">
                <a:solidFill>
                  <a:srgbClr val="000000"/>
                </a:solidFill>
                <a:effectLst/>
                <a:latin typeface="Arial" panose="020B0604020202020204" pitchFamily="34" charset="0"/>
              </a:rPr>
              <a:t> data y en qué consisten?</a:t>
            </a:r>
            <a:br>
              <a:rPr lang="es-ES" sz="1600" b="0" dirty="0">
                <a:effectLst/>
              </a:rPr>
            </a:br>
            <a:br>
              <a:rPr lang="es-ES" sz="1600" dirty="0"/>
            </a:br>
            <a:endParaRPr dirty="0">
              <a:latin typeface="Gill Sans MT" panose="020B0502020104020203"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Tree>
    <p:extLst>
      <p:ext uri="{BB962C8B-B14F-4D97-AF65-F5344CB8AC3E}">
        <p14:creationId xmlns:p14="http://schemas.microsoft.com/office/powerpoint/2010/main" val="3584457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487244" y="556414"/>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Resultados</a:t>
            </a:r>
            <a:endParaRPr dirty="0">
              <a:latin typeface="Gill Sans MT" panose="020B0502020104020203" pitchFamily="34" charset="0"/>
            </a:endParaRPr>
          </a:p>
        </p:txBody>
      </p:sp>
      <p:sp>
        <p:nvSpPr>
          <p:cNvPr id="587" name="Google Shape;587;p48"/>
          <p:cNvSpPr txBox="1">
            <a:spLocks noGrp="1"/>
          </p:cNvSpPr>
          <p:nvPr>
            <p:ph type="subTitle" idx="1"/>
          </p:nvPr>
        </p:nvSpPr>
        <p:spPr>
          <a:xfrm>
            <a:off x="487245" y="1080001"/>
            <a:ext cx="7977954" cy="3550199"/>
          </a:xfrm>
          <a:prstGeom prst="rect">
            <a:avLst/>
          </a:prstGeom>
        </p:spPr>
        <p:txBody>
          <a:bodyPr spcFirstLastPara="1" wrap="square" lIns="91425" tIns="91425" rIns="91425" bIns="91425" anchor="ctr" anchorCtr="0">
            <a:noAutofit/>
          </a:bodyPr>
          <a:lstStyle/>
          <a:p>
            <a:pPr algn="just" rtl="0">
              <a:spcBef>
                <a:spcPts val="1200"/>
              </a:spcBef>
              <a:spcAft>
                <a:spcPts val="1200"/>
              </a:spcAft>
            </a:pPr>
            <a:endParaRPr lang="es-ES" sz="1000" b="0" i="0" u="none" strike="noStrike" dirty="0">
              <a:solidFill>
                <a:schemeClr val="tx1"/>
              </a:solidFill>
              <a:effectLst/>
              <a:latin typeface="+mn-lt"/>
            </a:endParaRPr>
          </a:p>
          <a:p>
            <a:pPr algn="just" rtl="0">
              <a:spcBef>
                <a:spcPts val="1200"/>
              </a:spcBef>
              <a:spcAft>
                <a:spcPts val="1200"/>
              </a:spcAft>
            </a:pPr>
            <a:endParaRPr lang="es-ES" sz="1000" dirty="0">
              <a:solidFill>
                <a:schemeClr val="tx1"/>
              </a:solidFill>
              <a:latin typeface="+mn-lt"/>
            </a:endParaRPr>
          </a:p>
          <a:p>
            <a:pPr algn="just" rtl="0">
              <a:spcBef>
                <a:spcPts val="1200"/>
              </a:spcBef>
              <a:spcAft>
                <a:spcPts val="1200"/>
              </a:spcAft>
            </a:pPr>
            <a:r>
              <a:rPr lang="es-ES" sz="1050" b="0" i="0" u="none" strike="noStrike" dirty="0" err="1">
                <a:solidFill>
                  <a:schemeClr val="tx1"/>
                </a:solidFill>
                <a:effectLst/>
                <a:latin typeface="+mn-lt"/>
              </a:rPr>
              <a:t>Oussous</a:t>
            </a:r>
            <a:r>
              <a:rPr lang="es-ES" sz="1050" b="0" i="0" u="none" strike="noStrike" dirty="0">
                <a:solidFill>
                  <a:schemeClr val="tx1"/>
                </a:solidFill>
                <a:effectLst/>
                <a:latin typeface="+mn-lt"/>
              </a:rPr>
              <a:t>, </a:t>
            </a:r>
            <a:r>
              <a:rPr lang="es-ES" sz="1050" b="0" i="0" u="none" strike="noStrike" dirty="0" err="1">
                <a:solidFill>
                  <a:schemeClr val="tx1"/>
                </a:solidFill>
                <a:effectLst/>
                <a:latin typeface="+mn-lt"/>
              </a:rPr>
              <a:t>Benjelloun</a:t>
            </a:r>
            <a:r>
              <a:rPr lang="es-ES" sz="1050" b="0" i="0" u="none" strike="noStrike" dirty="0">
                <a:solidFill>
                  <a:schemeClr val="tx1"/>
                </a:solidFill>
                <a:effectLst/>
                <a:latin typeface="+mn-lt"/>
              </a:rPr>
              <a:t>, </a:t>
            </a:r>
            <a:r>
              <a:rPr lang="es-ES" sz="1050" b="0" i="0" u="none" strike="noStrike" dirty="0" err="1">
                <a:solidFill>
                  <a:schemeClr val="tx1"/>
                </a:solidFill>
                <a:effectLst/>
                <a:latin typeface="+mn-lt"/>
              </a:rPr>
              <a:t>Ait</a:t>
            </a:r>
            <a:r>
              <a:rPr lang="es-ES" sz="1050" b="0" i="0" u="none" strike="noStrike" dirty="0">
                <a:solidFill>
                  <a:schemeClr val="tx1"/>
                </a:solidFill>
                <a:effectLst/>
                <a:latin typeface="+mn-lt"/>
              </a:rPr>
              <a:t> </a:t>
            </a:r>
            <a:r>
              <a:rPr lang="es-ES" sz="1050" b="0" i="0" u="none" strike="noStrike" dirty="0" err="1">
                <a:solidFill>
                  <a:schemeClr val="tx1"/>
                </a:solidFill>
                <a:effectLst/>
                <a:latin typeface="+mn-lt"/>
              </a:rPr>
              <a:t>Lahcen</a:t>
            </a:r>
            <a:r>
              <a:rPr lang="es-ES" sz="1050" b="0" i="0" u="none" strike="noStrike" dirty="0">
                <a:solidFill>
                  <a:schemeClr val="tx1"/>
                </a:solidFill>
                <a:effectLst/>
                <a:latin typeface="+mn-lt"/>
              </a:rPr>
              <a:t> &amp; </a:t>
            </a:r>
            <a:r>
              <a:rPr lang="es-ES" sz="1050" b="0" i="0" u="none" strike="noStrike" dirty="0" err="1">
                <a:solidFill>
                  <a:schemeClr val="tx1"/>
                </a:solidFill>
                <a:effectLst/>
                <a:latin typeface="+mn-lt"/>
              </a:rPr>
              <a:t>Belfkih</a:t>
            </a:r>
            <a:r>
              <a:rPr lang="es-ES" sz="1050" b="0" i="0" u="none" strike="noStrike" dirty="0">
                <a:solidFill>
                  <a:schemeClr val="tx1"/>
                </a:solidFill>
                <a:effectLst/>
                <a:latin typeface="+mn-lt"/>
              </a:rPr>
              <a:t> (2018) mencionan algunos ejemplos de aplicaciones de </a:t>
            </a:r>
            <a:r>
              <a:rPr lang="es-ES" sz="1050" b="0" i="0" u="none" strike="noStrike" dirty="0" err="1">
                <a:solidFill>
                  <a:schemeClr val="tx1"/>
                </a:solidFill>
                <a:effectLst/>
                <a:latin typeface="+mn-lt"/>
              </a:rPr>
              <a:t>big</a:t>
            </a:r>
            <a:r>
              <a:rPr lang="es-ES" sz="1050" b="0" i="0" u="none" strike="noStrike" dirty="0">
                <a:solidFill>
                  <a:schemeClr val="tx1"/>
                </a:solidFill>
                <a:effectLst/>
                <a:latin typeface="+mn-lt"/>
              </a:rPr>
              <a:t> data:</a:t>
            </a:r>
          </a:p>
          <a:p>
            <a:pPr algn="just" rtl="0">
              <a:spcBef>
                <a:spcPts val="1200"/>
              </a:spcBef>
              <a:spcAft>
                <a:spcPts val="1200"/>
              </a:spcAft>
              <a:buFont typeface="Arial" panose="020B0604020202020204" pitchFamily="34" charset="0"/>
              <a:buChar char="•"/>
            </a:pPr>
            <a:r>
              <a:rPr lang="es-ES" sz="1050" b="0" i="0" u="none" strike="noStrike" dirty="0">
                <a:solidFill>
                  <a:schemeClr val="tx1"/>
                </a:solidFill>
                <a:effectLst/>
                <a:latin typeface="+mn-lt"/>
              </a:rPr>
              <a:t>Smart </a:t>
            </a:r>
            <a:r>
              <a:rPr lang="es-ES" sz="1050" b="0" i="0" u="none" strike="noStrike" dirty="0" err="1">
                <a:solidFill>
                  <a:schemeClr val="tx1"/>
                </a:solidFill>
                <a:effectLst/>
                <a:latin typeface="+mn-lt"/>
              </a:rPr>
              <a:t>Grid</a:t>
            </a:r>
            <a:r>
              <a:rPr lang="es-ES" sz="1050" b="0" i="0" u="none" strike="noStrike" dirty="0">
                <a:solidFill>
                  <a:schemeClr val="tx1"/>
                </a:solidFill>
                <a:effectLst/>
                <a:latin typeface="+mn-lt"/>
              </a:rPr>
              <a:t>: Es crucial gestionar en tiempo real el consumo de energía electrónica nacional y supervisar las operaciones de Smart </a:t>
            </a:r>
            <a:r>
              <a:rPr lang="es-ES" sz="1050" b="0" i="0" u="none" strike="noStrike" dirty="0" err="1">
                <a:solidFill>
                  <a:schemeClr val="tx1"/>
                </a:solidFill>
                <a:effectLst/>
                <a:latin typeface="+mn-lt"/>
              </a:rPr>
              <a:t>Grid</a:t>
            </a:r>
            <a:r>
              <a:rPr lang="es-ES" sz="1050" b="0" i="0" u="none" strike="noStrike" dirty="0">
                <a:solidFill>
                  <a:schemeClr val="tx1"/>
                </a:solidFill>
                <a:effectLst/>
                <a:latin typeface="+mn-lt"/>
              </a:rPr>
              <a:t>.</a:t>
            </a:r>
          </a:p>
          <a:p>
            <a:pPr algn="just" rtl="0">
              <a:spcBef>
                <a:spcPts val="1200"/>
              </a:spcBef>
              <a:spcAft>
                <a:spcPts val="1200"/>
              </a:spcAft>
              <a:buFont typeface="Arial" panose="020B0604020202020204" pitchFamily="34" charset="0"/>
              <a:buChar char="•"/>
            </a:pPr>
            <a:r>
              <a:rPr lang="es-ES" sz="1050" b="0" i="0" u="none" strike="noStrike" dirty="0">
                <a:solidFill>
                  <a:schemeClr val="tx1"/>
                </a:solidFill>
                <a:effectLst/>
                <a:latin typeface="+mn-lt"/>
              </a:rPr>
              <a:t>E-</a:t>
            </a:r>
            <a:r>
              <a:rPr lang="es-ES" sz="1050" b="0" i="0" u="none" strike="noStrike" dirty="0" err="1">
                <a:solidFill>
                  <a:schemeClr val="tx1"/>
                </a:solidFill>
                <a:effectLst/>
                <a:latin typeface="+mn-lt"/>
              </a:rPr>
              <a:t>health</a:t>
            </a:r>
            <a:r>
              <a:rPr lang="es-ES" sz="1050" b="0" i="0" u="none" strike="noStrike" dirty="0">
                <a:solidFill>
                  <a:schemeClr val="tx1"/>
                </a:solidFill>
                <a:effectLst/>
                <a:latin typeface="+mn-lt"/>
              </a:rPr>
              <a:t>: Las plataformas de salud conectadas ya se utilizan para personalizar los servicios de salud (por ejemplo, la solución CISCO). Big Data se genera a partir de diferentes fuentes heterogéneas (por ejemplo, datos clínicos y de laboratorio, síntomas de pacientes cargados desde sensores distantes, operaciones de hospitales, datos farmacéuticos).</a:t>
            </a:r>
          </a:p>
          <a:p>
            <a:pPr algn="just" rtl="0">
              <a:spcBef>
                <a:spcPts val="1200"/>
              </a:spcBef>
              <a:spcAft>
                <a:spcPts val="1200"/>
              </a:spcAft>
              <a:buFont typeface="Arial" panose="020B0604020202020204" pitchFamily="34" charset="0"/>
              <a:buChar char="•"/>
            </a:pPr>
            <a:r>
              <a:rPr lang="es-ES" sz="1050" b="0" i="0" u="none" strike="noStrike" dirty="0">
                <a:solidFill>
                  <a:schemeClr val="tx1"/>
                </a:solidFill>
                <a:effectLst/>
                <a:latin typeface="+mn-lt"/>
              </a:rPr>
              <a:t>Internet de las cosas (</a:t>
            </a:r>
            <a:r>
              <a:rPr lang="es-ES" sz="1050" b="0" i="0" u="none" strike="noStrike" dirty="0" err="1">
                <a:solidFill>
                  <a:schemeClr val="tx1"/>
                </a:solidFill>
                <a:effectLst/>
                <a:latin typeface="+mn-lt"/>
              </a:rPr>
              <a:t>IoT</a:t>
            </a:r>
            <a:r>
              <a:rPr lang="es-ES" sz="1050" b="0" i="0" u="none" strike="noStrike" dirty="0">
                <a:solidFill>
                  <a:schemeClr val="tx1"/>
                </a:solidFill>
                <a:effectLst/>
                <a:latin typeface="+mn-lt"/>
              </a:rPr>
              <a:t>): </a:t>
            </a:r>
            <a:r>
              <a:rPr lang="es-ES" sz="1050" b="0" i="0" u="none" strike="noStrike" dirty="0" err="1">
                <a:solidFill>
                  <a:schemeClr val="tx1"/>
                </a:solidFill>
                <a:effectLst/>
                <a:latin typeface="+mn-lt"/>
              </a:rPr>
              <a:t>IoT</a:t>
            </a:r>
            <a:r>
              <a:rPr lang="es-ES" sz="1050" b="0" i="0" u="none" strike="noStrike" dirty="0">
                <a:solidFill>
                  <a:schemeClr val="tx1"/>
                </a:solidFill>
                <a:effectLst/>
                <a:latin typeface="+mn-lt"/>
              </a:rPr>
              <a:t> representa uno de los principales mercados de aplicaciones de </a:t>
            </a:r>
            <a:r>
              <a:rPr lang="es-ES" sz="1050" b="0" i="0" u="none" strike="noStrike" dirty="0" err="1">
                <a:solidFill>
                  <a:schemeClr val="tx1"/>
                </a:solidFill>
                <a:effectLst/>
                <a:latin typeface="+mn-lt"/>
              </a:rPr>
              <a:t>big</a:t>
            </a:r>
            <a:r>
              <a:rPr lang="es-ES" sz="1050" b="0" i="0" u="none" strike="noStrike" dirty="0">
                <a:solidFill>
                  <a:schemeClr val="tx1"/>
                </a:solidFill>
                <a:effectLst/>
                <a:latin typeface="+mn-lt"/>
              </a:rPr>
              <a:t> data. Debido a la gran variedad de objetos, las aplicaciones de </a:t>
            </a:r>
            <a:r>
              <a:rPr lang="es-ES" sz="1050" b="0" i="0" u="none" strike="noStrike" dirty="0" err="1">
                <a:solidFill>
                  <a:schemeClr val="tx1"/>
                </a:solidFill>
                <a:effectLst/>
                <a:latin typeface="+mn-lt"/>
              </a:rPr>
              <a:t>IoT</a:t>
            </a:r>
            <a:r>
              <a:rPr lang="es-ES" sz="1050" b="0" i="0" u="none" strike="noStrike" dirty="0">
                <a:solidFill>
                  <a:schemeClr val="tx1"/>
                </a:solidFill>
                <a:effectLst/>
                <a:latin typeface="+mn-lt"/>
              </a:rPr>
              <a:t> evolucionan continuamente. </a:t>
            </a:r>
          </a:p>
          <a:p>
            <a:pPr algn="just" rtl="0">
              <a:spcBef>
                <a:spcPts val="1200"/>
              </a:spcBef>
              <a:spcAft>
                <a:spcPts val="1200"/>
              </a:spcAft>
              <a:buFont typeface="Arial" panose="020B0604020202020204" pitchFamily="34" charset="0"/>
              <a:buChar char="•"/>
            </a:pPr>
            <a:r>
              <a:rPr lang="es-ES" sz="1050" b="0" i="0" u="none" strike="noStrike" dirty="0">
                <a:solidFill>
                  <a:schemeClr val="tx1"/>
                </a:solidFill>
                <a:effectLst/>
                <a:latin typeface="+mn-lt"/>
              </a:rPr>
              <a:t>Servicios públicos: Servicios públicos como las organizaciones de suministro de agua están colocando sensores en las tuberías para monitorear el flujo de agua en las complejas redes de suministro de agua.</a:t>
            </a:r>
          </a:p>
        </p:txBody>
      </p:sp>
      <p:sp>
        <p:nvSpPr>
          <p:cNvPr id="588" name="Google Shape;588;p48"/>
          <p:cNvSpPr txBox="1">
            <a:spLocks noGrp="1"/>
          </p:cNvSpPr>
          <p:nvPr>
            <p:ph type="title" idx="2"/>
          </p:nvPr>
        </p:nvSpPr>
        <p:spPr>
          <a:xfrm>
            <a:off x="1656813" y="1080001"/>
            <a:ext cx="5624010" cy="671686"/>
          </a:xfrm>
          <a:prstGeom prst="rect">
            <a:avLst/>
          </a:prstGeom>
        </p:spPr>
        <p:txBody>
          <a:bodyPr spcFirstLastPara="1" wrap="square" lIns="91425" tIns="91425" rIns="91425" bIns="91425" anchor="ctr" anchorCtr="0">
            <a:noAutofit/>
          </a:bodyPr>
          <a:lstStyle/>
          <a:p>
            <a:pPr algn="just" rtl="0">
              <a:spcBef>
                <a:spcPts val="1200"/>
              </a:spcBef>
              <a:spcAft>
                <a:spcPts val="1200"/>
              </a:spcAft>
            </a:pPr>
            <a:r>
              <a:rPr lang="es-ES" sz="1800" b="1" i="0" u="none" strike="noStrike" dirty="0">
                <a:solidFill>
                  <a:srgbClr val="000000"/>
                </a:solidFill>
                <a:effectLst/>
                <a:latin typeface="Arial" panose="020B0604020202020204" pitchFamily="34" charset="0"/>
              </a:rPr>
              <a:t>PI7. </a:t>
            </a:r>
            <a:r>
              <a:rPr lang="es-ES" sz="1800" b="0" i="0" u="none" strike="noStrike" dirty="0">
                <a:solidFill>
                  <a:srgbClr val="000000"/>
                </a:solidFill>
                <a:effectLst/>
                <a:latin typeface="Arial" panose="020B0604020202020204" pitchFamily="34" charset="0"/>
              </a:rPr>
              <a:t>¿Cuáles son los campos de aplicación del </a:t>
            </a:r>
            <a:r>
              <a:rPr lang="es-ES" sz="1800" b="0" i="0" u="none" strike="noStrike" dirty="0" err="1">
                <a:solidFill>
                  <a:srgbClr val="000000"/>
                </a:solidFill>
                <a:effectLst/>
                <a:latin typeface="Arial" panose="020B0604020202020204" pitchFamily="34" charset="0"/>
              </a:rPr>
              <a:t>big</a:t>
            </a:r>
            <a:r>
              <a:rPr lang="es-ES" sz="1800" b="0" i="0" u="none" strike="noStrike" dirty="0">
                <a:solidFill>
                  <a:srgbClr val="000000"/>
                </a:solidFill>
                <a:effectLst/>
                <a:latin typeface="Arial" panose="020B0604020202020204" pitchFamily="34" charset="0"/>
              </a:rPr>
              <a:t> data?</a:t>
            </a:r>
            <a:endParaRPr dirty="0">
              <a:latin typeface="Gill Sans MT" panose="020B0502020104020203"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Tree>
    <p:extLst>
      <p:ext uri="{BB962C8B-B14F-4D97-AF65-F5344CB8AC3E}">
        <p14:creationId xmlns:p14="http://schemas.microsoft.com/office/powerpoint/2010/main" val="2806669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6"/>
        <p:cNvGrpSpPr/>
        <p:nvPr/>
      </p:nvGrpSpPr>
      <p:grpSpPr>
        <a:xfrm>
          <a:off x="0" y="0"/>
          <a:ext cx="0" cy="0"/>
          <a:chOff x="0" y="0"/>
          <a:chExt cx="0" cy="0"/>
        </a:xfrm>
      </p:grpSpPr>
      <p:sp>
        <p:nvSpPr>
          <p:cNvPr id="1307" name="Google Shape;1307;p109"/>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Bibliografía</a:t>
            </a:r>
            <a:endParaRPr dirty="0"/>
          </a:p>
        </p:txBody>
      </p:sp>
      <p:sp>
        <p:nvSpPr>
          <p:cNvPr id="1308" name="Google Shape;1308;p109"/>
          <p:cNvSpPr txBox="1">
            <a:spLocks noGrp="1"/>
          </p:cNvSpPr>
          <p:nvPr>
            <p:ph type="body" idx="1"/>
          </p:nvPr>
        </p:nvSpPr>
        <p:spPr>
          <a:xfrm>
            <a:off x="198360" y="1257740"/>
            <a:ext cx="7716000" cy="3885760"/>
          </a:xfrm>
          <a:prstGeom prst="rect">
            <a:avLst/>
          </a:prstGeom>
        </p:spPr>
        <p:txBody>
          <a:bodyPr spcFirstLastPara="1" wrap="square" lIns="91425" tIns="91425" rIns="91425" bIns="91425" anchor="t" anchorCtr="0">
            <a:noAutofit/>
          </a:bodyPr>
          <a:lstStyle/>
          <a:p>
            <a:pPr marL="781050" marR="50800" indent="-171450">
              <a:lnSpc>
                <a:spcPct val="100000"/>
              </a:lnSpc>
              <a:buSzPts val="1200"/>
            </a:pPr>
            <a:r>
              <a:rPr lang="es-ES" sz="1100" dirty="0">
                <a:solidFill>
                  <a:schemeClr val="tx1"/>
                </a:solidFill>
                <a:latin typeface="Gill Sans MT" panose="020B0502020104020203" pitchFamily="34" charset="0"/>
              </a:rPr>
              <a:t>Sánchez Villaseñor, O. (2019). HERRAMIENTAS, RETOS,OPORTUNIDADES, SEGURIDAD Y TENDENCIAS DEL BIG DATA. </a:t>
            </a:r>
            <a:r>
              <a:rPr lang="es-ES" sz="1100" dirty="0">
                <a:solidFill>
                  <a:schemeClr val="tx1"/>
                </a:solidFill>
                <a:latin typeface="Gill Sans MT" panose="020B0502020104020203" pitchFamily="34" charset="0"/>
                <a:hlinkClick r:id="rId3"/>
              </a:rPr>
              <a:t>http://ri.uaemex.mx/handle/20.500.11799/100155</a:t>
            </a:r>
            <a:endParaRPr lang="es-ES" sz="1100" dirty="0">
              <a:solidFill>
                <a:schemeClr val="tx1"/>
              </a:solidFill>
              <a:latin typeface="Gill Sans MT" panose="020B0502020104020203" pitchFamily="34" charset="0"/>
            </a:endParaRPr>
          </a:p>
          <a:p>
            <a:pPr marL="781050" marR="50800" indent="-171450">
              <a:lnSpc>
                <a:spcPct val="100000"/>
              </a:lnSpc>
              <a:buSzPts val="1200"/>
            </a:pPr>
            <a:r>
              <a:rPr lang="en-US" sz="1100" dirty="0">
                <a:solidFill>
                  <a:schemeClr val="tx1"/>
                </a:solidFill>
                <a:latin typeface="Gill Sans MT" panose="020B0502020104020203" pitchFamily="34" charset="0"/>
              </a:rPr>
              <a:t>Hariri, R. H., Fredericks, E. M., &amp; Bowers, K. M. (2019). Uncertainty in big data analytics: survey, opportunities, and challenges. Journal of Big Data, 6(1). </a:t>
            </a:r>
            <a:r>
              <a:rPr lang="en-US" sz="1100" dirty="0">
                <a:solidFill>
                  <a:schemeClr val="tx1"/>
                </a:solidFill>
                <a:latin typeface="Gill Sans MT" panose="020B0502020104020203" pitchFamily="34" charset="0"/>
                <a:hlinkClick r:id="rId4"/>
              </a:rPr>
              <a:t>https://doi.org/10.1186/s40537-019-0206-3</a:t>
            </a:r>
            <a:endParaRPr lang="en-US" sz="1100" dirty="0">
              <a:solidFill>
                <a:schemeClr val="tx1"/>
              </a:solidFill>
              <a:latin typeface="Gill Sans MT" panose="020B0502020104020203" pitchFamily="34" charset="0"/>
            </a:endParaRPr>
          </a:p>
          <a:p>
            <a:pPr marL="781050" marR="50800" indent="-171450">
              <a:lnSpc>
                <a:spcPct val="100000"/>
              </a:lnSpc>
              <a:buSzPts val="1200"/>
            </a:pPr>
            <a:r>
              <a:rPr lang="en-US" sz="1100" dirty="0" err="1">
                <a:solidFill>
                  <a:schemeClr val="tx1"/>
                </a:solidFill>
                <a:latin typeface="Gill Sans MT" panose="020B0502020104020203" pitchFamily="34" charset="0"/>
              </a:rPr>
              <a:t>Gandomi</a:t>
            </a:r>
            <a:r>
              <a:rPr lang="en-US" sz="1100" dirty="0">
                <a:solidFill>
                  <a:schemeClr val="tx1"/>
                </a:solidFill>
                <a:latin typeface="Gill Sans MT" panose="020B0502020104020203" pitchFamily="34" charset="0"/>
              </a:rPr>
              <a:t>, A., &amp; Haider, M. (2015). Beyond the hype: Big data concepts, methods, and analytics. International Journal of Information Management, 35(2). </a:t>
            </a:r>
            <a:r>
              <a:rPr lang="en-US" sz="1100" dirty="0">
                <a:solidFill>
                  <a:schemeClr val="tx1"/>
                </a:solidFill>
                <a:latin typeface="Gill Sans MT" panose="020B0502020104020203" pitchFamily="34" charset="0"/>
                <a:hlinkClick r:id="rId5"/>
              </a:rPr>
              <a:t>https://doi.org/10.1016/j.ijinfomgt.2014.10.007</a:t>
            </a:r>
            <a:endParaRPr lang="en-US" sz="1100" dirty="0">
              <a:solidFill>
                <a:schemeClr val="tx1"/>
              </a:solidFill>
              <a:latin typeface="Gill Sans MT" panose="020B0502020104020203" pitchFamily="34" charset="0"/>
            </a:endParaRPr>
          </a:p>
          <a:p>
            <a:pPr marL="781050" marR="50800" indent="-171450">
              <a:lnSpc>
                <a:spcPct val="100000"/>
              </a:lnSpc>
              <a:buSzPts val="1200"/>
            </a:pPr>
            <a:r>
              <a:rPr lang="es-ES" sz="1100" dirty="0">
                <a:solidFill>
                  <a:schemeClr val="tx1"/>
                </a:solidFill>
                <a:latin typeface="Gill Sans MT" panose="020B0502020104020203" pitchFamily="34" charset="0"/>
              </a:rPr>
              <a:t>El mercado de Big Data y Business </a:t>
            </a:r>
            <a:r>
              <a:rPr lang="es-ES" sz="1100" dirty="0" err="1">
                <a:solidFill>
                  <a:schemeClr val="tx1"/>
                </a:solidFill>
                <a:latin typeface="Gill Sans MT" panose="020B0502020104020203" pitchFamily="34" charset="0"/>
              </a:rPr>
              <a:t>Intelligence</a:t>
            </a:r>
            <a:r>
              <a:rPr lang="es-ES" sz="1100" dirty="0">
                <a:solidFill>
                  <a:schemeClr val="tx1"/>
                </a:solidFill>
                <a:latin typeface="Gill Sans MT" panose="020B0502020104020203" pitchFamily="34" charset="0"/>
              </a:rPr>
              <a:t> representará una inversión de más 1800 MDD en 2021: IDC. (2021, </a:t>
            </a:r>
            <a:r>
              <a:rPr lang="es-ES" sz="1100" dirty="0" err="1">
                <a:solidFill>
                  <a:schemeClr val="tx1"/>
                </a:solidFill>
                <a:latin typeface="Gill Sans MT" panose="020B0502020104020203" pitchFamily="34" charset="0"/>
              </a:rPr>
              <a:t>November</a:t>
            </a:r>
            <a:r>
              <a:rPr lang="es-ES" sz="1100" dirty="0">
                <a:solidFill>
                  <a:schemeClr val="tx1"/>
                </a:solidFill>
                <a:latin typeface="Gill Sans MT" panose="020B0502020104020203" pitchFamily="34" charset="0"/>
              </a:rPr>
              <a:t> 11). </a:t>
            </a:r>
            <a:r>
              <a:rPr lang="es-ES" sz="1100" dirty="0">
                <a:solidFill>
                  <a:schemeClr val="tx1"/>
                </a:solidFill>
                <a:latin typeface="Gill Sans MT" panose="020B0502020104020203" pitchFamily="34" charset="0"/>
                <a:hlinkClick r:id="rId6"/>
              </a:rPr>
              <a:t>https://www.idc.com/getdoc.jsp?containerId=prLA49040022</a:t>
            </a:r>
            <a:endParaRPr lang="es-ES" sz="1100" dirty="0">
              <a:solidFill>
                <a:schemeClr val="tx1"/>
              </a:solidFill>
              <a:latin typeface="Gill Sans MT" panose="020B0502020104020203" pitchFamily="34" charset="0"/>
            </a:endParaRPr>
          </a:p>
          <a:p>
            <a:pPr marL="781050" marR="50800" indent="-171450">
              <a:lnSpc>
                <a:spcPct val="100000"/>
              </a:lnSpc>
              <a:buSzPts val="1200"/>
            </a:pPr>
            <a:r>
              <a:rPr lang="en-US" sz="1100" dirty="0">
                <a:solidFill>
                  <a:schemeClr val="tx1"/>
                </a:solidFill>
                <a:latin typeface="Gill Sans MT" panose="020B0502020104020203" pitchFamily="34" charset="0"/>
              </a:rPr>
              <a:t>Tsai, C. W., Lai, C. F., Chao, H. C., &amp; </a:t>
            </a:r>
            <a:r>
              <a:rPr lang="en-US" sz="1100" dirty="0" err="1">
                <a:solidFill>
                  <a:schemeClr val="tx1"/>
                </a:solidFill>
                <a:latin typeface="Gill Sans MT" panose="020B0502020104020203" pitchFamily="34" charset="0"/>
              </a:rPr>
              <a:t>Vasilakos</a:t>
            </a:r>
            <a:r>
              <a:rPr lang="en-US" sz="1100" dirty="0">
                <a:solidFill>
                  <a:schemeClr val="tx1"/>
                </a:solidFill>
                <a:latin typeface="Gill Sans MT" panose="020B0502020104020203" pitchFamily="34" charset="0"/>
              </a:rPr>
              <a:t>, A. v. (2015). Big data analytics: a survey. Journal of Big Data, 2(1). https://doi.org/10.1186/s40537-015-0030-3</a:t>
            </a:r>
          </a:p>
          <a:p>
            <a:pPr marL="781050" marR="50800" indent="-171450">
              <a:lnSpc>
                <a:spcPct val="100000"/>
              </a:lnSpc>
              <a:buSzPts val="1200"/>
            </a:pPr>
            <a:r>
              <a:rPr lang="en-US" sz="1100" dirty="0">
                <a:solidFill>
                  <a:schemeClr val="tx1"/>
                </a:solidFill>
                <a:latin typeface="Gill Sans MT" panose="020B0502020104020203" pitchFamily="34" charset="0"/>
              </a:rPr>
              <a:t>Data Never Sleeps 10.0 | Domo. (2022). </a:t>
            </a:r>
            <a:r>
              <a:rPr lang="en-US" sz="1100" dirty="0">
                <a:solidFill>
                  <a:schemeClr val="tx1"/>
                </a:solidFill>
                <a:latin typeface="Gill Sans MT" panose="020B0502020104020203" pitchFamily="34" charset="0"/>
                <a:hlinkClick r:id="rId7"/>
              </a:rPr>
              <a:t>https://www.domo.com/data-never-sleeps</a:t>
            </a:r>
            <a:endParaRPr lang="en-US" sz="1100" dirty="0">
              <a:solidFill>
                <a:schemeClr val="tx1"/>
              </a:solidFill>
              <a:latin typeface="Gill Sans MT" panose="020B0502020104020203" pitchFamily="34" charset="0"/>
            </a:endParaRPr>
          </a:p>
          <a:p>
            <a:pPr marL="781050" marR="50800" indent="-171450">
              <a:lnSpc>
                <a:spcPct val="100000"/>
              </a:lnSpc>
              <a:buSzPts val="1200"/>
            </a:pPr>
            <a:r>
              <a:rPr lang="es-ES" sz="1100" dirty="0">
                <a:solidFill>
                  <a:schemeClr val="tx1"/>
                </a:solidFill>
                <a:latin typeface="Gill Sans MT" panose="020B0502020104020203" pitchFamily="34" charset="0"/>
              </a:rPr>
              <a:t>Manterola, C., Astudillo, P., Arias, E., &amp; Claros, N. (2013). Revisiones sistemáticas de la literatura. Qué se debe saber acerca de ellas. Cirugía Española, 91(3), 149–155. </a:t>
            </a:r>
            <a:r>
              <a:rPr lang="es-ES" sz="1100" dirty="0">
                <a:solidFill>
                  <a:schemeClr val="tx1"/>
                </a:solidFill>
                <a:latin typeface="Gill Sans MT" panose="020B0502020104020203" pitchFamily="34" charset="0"/>
                <a:hlinkClick r:id="rId8"/>
              </a:rPr>
              <a:t>https://doi.org/10.1016/J.CIRESP.2011.07.009</a:t>
            </a:r>
            <a:endParaRPr lang="es-ES" sz="1100" dirty="0">
              <a:solidFill>
                <a:schemeClr val="tx1"/>
              </a:solidFill>
              <a:latin typeface="Gill Sans MT" panose="020B0502020104020203" pitchFamily="34" charset="0"/>
            </a:endParaRPr>
          </a:p>
          <a:p>
            <a:pPr marL="781050" marR="50800" indent="-171450">
              <a:lnSpc>
                <a:spcPct val="100000"/>
              </a:lnSpc>
              <a:buSzPts val="1200"/>
            </a:pPr>
            <a:r>
              <a:rPr lang="en-US" sz="1100" dirty="0">
                <a:solidFill>
                  <a:schemeClr val="tx1"/>
                </a:solidFill>
                <a:latin typeface="Gill Sans MT" panose="020B0502020104020203" pitchFamily="34" charset="0"/>
              </a:rPr>
              <a:t>Rawat, R., &amp; Yadav, R. (2021). Big Data: Big data analysis, issues and challenges and technologies. IOP Conference Series: Materials Science and Engineering, 1022(1). </a:t>
            </a:r>
            <a:r>
              <a:rPr lang="en-US" sz="1100" dirty="0">
                <a:solidFill>
                  <a:schemeClr val="tx1"/>
                </a:solidFill>
                <a:latin typeface="Gill Sans MT" panose="020B0502020104020203" pitchFamily="34" charset="0"/>
                <a:hlinkClick r:id="rId9"/>
              </a:rPr>
              <a:t>https://doi.org/10.1088/1757-899X/1022/1/012014</a:t>
            </a:r>
            <a:endParaRPr lang="en-US" sz="1100" dirty="0">
              <a:solidFill>
                <a:schemeClr val="tx1"/>
              </a:solidFill>
              <a:latin typeface="Gill Sans MT" panose="020B0502020104020203" pitchFamily="34" charset="0"/>
            </a:endParaRPr>
          </a:p>
          <a:p>
            <a:pPr marL="781050" marR="50800" indent="-171450">
              <a:lnSpc>
                <a:spcPct val="100000"/>
              </a:lnSpc>
              <a:buSzPts val="1200"/>
            </a:pPr>
            <a:r>
              <a:rPr lang="en-US" sz="1100" dirty="0" err="1">
                <a:solidFill>
                  <a:schemeClr val="tx1"/>
                </a:solidFill>
                <a:latin typeface="Gill Sans MT" panose="020B0502020104020203" pitchFamily="34" charset="0"/>
              </a:rPr>
              <a:t>Oussous</a:t>
            </a:r>
            <a:r>
              <a:rPr lang="en-US" sz="1100" dirty="0">
                <a:solidFill>
                  <a:schemeClr val="tx1"/>
                </a:solidFill>
                <a:latin typeface="Gill Sans MT" panose="020B0502020104020203" pitchFamily="34" charset="0"/>
              </a:rPr>
              <a:t>, A., </a:t>
            </a:r>
            <a:r>
              <a:rPr lang="en-US" sz="1100" dirty="0" err="1">
                <a:solidFill>
                  <a:schemeClr val="tx1"/>
                </a:solidFill>
                <a:latin typeface="Gill Sans MT" panose="020B0502020104020203" pitchFamily="34" charset="0"/>
              </a:rPr>
              <a:t>Benjelloun</a:t>
            </a:r>
            <a:r>
              <a:rPr lang="en-US" sz="1100" dirty="0">
                <a:solidFill>
                  <a:schemeClr val="tx1"/>
                </a:solidFill>
                <a:latin typeface="Gill Sans MT" panose="020B0502020104020203" pitchFamily="34" charset="0"/>
              </a:rPr>
              <a:t>, F. Z., </a:t>
            </a:r>
            <a:r>
              <a:rPr lang="en-US" sz="1100" dirty="0" err="1">
                <a:solidFill>
                  <a:schemeClr val="tx1"/>
                </a:solidFill>
                <a:latin typeface="Gill Sans MT" panose="020B0502020104020203" pitchFamily="34" charset="0"/>
              </a:rPr>
              <a:t>Ait</a:t>
            </a:r>
            <a:r>
              <a:rPr lang="en-US" sz="1100" dirty="0">
                <a:solidFill>
                  <a:schemeClr val="tx1"/>
                </a:solidFill>
                <a:latin typeface="Gill Sans MT" panose="020B0502020104020203" pitchFamily="34" charset="0"/>
              </a:rPr>
              <a:t> Lahcen, A., &amp; </a:t>
            </a:r>
            <a:r>
              <a:rPr lang="en-US" sz="1100" dirty="0" err="1">
                <a:solidFill>
                  <a:schemeClr val="tx1"/>
                </a:solidFill>
                <a:latin typeface="Gill Sans MT" panose="020B0502020104020203" pitchFamily="34" charset="0"/>
              </a:rPr>
              <a:t>Belfkih</a:t>
            </a:r>
            <a:r>
              <a:rPr lang="en-US" sz="1100" dirty="0">
                <a:solidFill>
                  <a:schemeClr val="tx1"/>
                </a:solidFill>
                <a:latin typeface="Gill Sans MT" panose="020B0502020104020203" pitchFamily="34" charset="0"/>
              </a:rPr>
              <a:t>, S. (2018). Big Data technologies: A survey. In Journal of King Saud University - Computer and Information Sciences (Vol. 30, Issue 4). https://doi.org/10.1016/j.jksuci.2017.06.001</a:t>
            </a:r>
            <a:endParaRPr sz="1100" dirty="0">
              <a:solidFill>
                <a:schemeClr val="tx1"/>
              </a:solidFill>
              <a:latin typeface="Gill Sans MT" panose="020B0502020104020203" pitchFamily="34" charset="0"/>
            </a:endParaRPr>
          </a:p>
        </p:txBody>
      </p:sp>
      <p:pic>
        <p:nvPicPr>
          <p:cNvPr id="5" name="Imagen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31029" y="-189670"/>
            <a:ext cx="1835940" cy="18359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9"/>
        <p:cNvGrpSpPr/>
        <p:nvPr/>
      </p:nvGrpSpPr>
      <p:grpSpPr>
        <a:xfrm>
          <a:off x="0" y="0"/>
          <a:ext cx="0" cy="0"/>
          <a:chOff x="0" y="0"/>
          <a:chExt cx="0" cy="0"/>
        </a:xfrm>
      </p:grpSpPr>
      <p:sp>
        <p:nvSpPr>
          <p:cNvPr id="690" name="Google Shape;690;p54"/>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latin typeface="Gill Sans MT" panose="020B0502020104020203" pitchFamily="34" charset="0"/>
              </a:rPr>
              <a:t>Planteamiento del problema</a:t>
            </a:r>
            <a:endParaRPr dirty="0">
              <a:latin typeface="Gill Sans MT" panose="020B0502020104020203" pitchFamily="34" charset="0"/>
            </a:endParaRPr>
          </a:p>
        </p:txBody>
      </p:sp>
      <p:sp>
        <p:nvSpPr>
          <p:cNvPr id="692" name="Google Shape;692;p54"/>
          <p:cNvSpPr txBox="1">
            <a:spLocks noGrp="1"/>
          </p:cNvSpPr>
          <p:nvPr>
            <p:ph type="subTitle" idx="1"/>
          </p:nvPr>
        </p:nvSpPr>
        <p:spPr>
          <a:xfrm>
            <a:off x="721030" y="1062119"/>
            <a:ext cx="8108263" cy="2662939"/>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s-ES" dirty="0">
                <a:solidFill>
                  <a:schemeClr val="tx1"/>
                </a:solidFill>
                <a:latin typeface="+mj-lt"/>
              </a:rPr>
              <a:t>El volumen de los datos se refiere a su magnitud, los tamaños en </a:t>
            </a:r>
            <a:r>
              <a:rPr lang="es-ES" dirty="0" err="1">
                <a:solidFill>
                  <a:schemeClr val="tx1"/>
                </a:solidFill>
                <a:latin typeface="+mj-lt"/>
              </a:rPr>
              <a:t>big</a:t>
            </a:r>
            <a:r>
              <a:rPr lang="es-ES" dirty="0">
                <a:solidFill>
                  <a:schemeClr val="tx1"/>
                </a:solidFill>
                <a:latin typeface="+mj-lt"/>
              </a:rPr>
              <a:t> data se manejan entre terabytes y </a:t>
            </a:r>
            <a:r>
              <a:rPr lang="es-ES" dirty="0" err="1">
                <a:solidFill>
                  <a:schemeClr val="tx1"/>
                </a:solidFill>
                <a:latin typeface="+mj-lt"/>
              </a:rPr>
              <a:t>petabytes</a:t>
            </a:r>
            <a:r>
              <a:rPr lang="es-ES" dirty="0">
                <a:solidFill>
                  <a:schemeClr val="tx1"/>
                </a:solidFill>
                <a:latin typeface="+mj-lt"/>
              </a:rPr>
              <a:t>. Big data requiere de técnicas de analítica avanzadas que permitan procesar y analizar estos grandes volúmenes de información que incluyen datos estructurados, semiestructurados y no estructurados</a:t>
            </a:r>
          </a:p>
          <a:p>
            <a:pPr marL="285750" lvl="0" indent="-285750" algn="just" rtl="0">
              <a:spcBef>
                <a:spcPts val="0"/>
              </a:spcBef>
              <a:spcAft>
                <a:spcPts val="0"/>
              </a:spcAft>
              <a:buFont typeface="Arial" panose="020B0604020202020204" pitchFamily="34" charset="0"/>
              <a:buChar char="•"/>
            </a:pPr>
            <a:r>
              <a:rPr lang="es-ES" dirty="0">
                <a:solidFill>
                  <a:schemeClr val="tx1"/>
                </a:solidFill>
                <a:latin typeface="+mj-lt"/>
              </a:rPr>
              <a:t>El propósito es encontrar información que resulte muy útil a negocios y organizaciones, por ejemplo, tendencias de mercado o preferencias de clientes, permitiendo predecir el futuro al tomar mejores decisiones basándose en datos. Tan solo en el sector financiero, la aplicación del </a:t>
            </a:r>
            <a:r>
              <a:rPr lang="es-ES" dirty="0" err="1">
                <a:solidFill>
                  <a:schemeClr val="tx1"/>
                </a:solidFill>
                <a:latin typeface="+mj-lt"/>
              </a:rPr>
              <a:t>big</a:t>
            </a:r>
            <a:r>
              <a:rPr lang="es-ES" dirty="0">
                <a:solidFill>
                  <a:schemeClr val="tx1"/>
                </a:solidFill>
                <a:latin typeface="+mj-lt"/>
              </a:rPr>
              <a:t> data permite reducir costos, segmentar certeramente a los clientes y evaluar los riesgos al realizar inversiones.</a:t>
            </a:r>
          </a:p>
          <a:p>
            <a:pPr marL="0" lvl="0" indent="0" algn="l" rtl="0">
              <a:spcBef>
                <a:spcPts val="0"/>
              </a:spcBef>
              <a:spcAft>
                <a:spcPts val="0"/>
              </a:spcAft>
              <a:buNone/>
            </a:pPr>
            <a:endParaRPr lang="en-US" sz="1600" dirty="0">
              <a:solidFill>
                <a:schemeClr val="tx1"/>
              </a:solidFill>
              <a:latin typeface="+mj-lt"/>
            </a:endParaRPr>
          </a:p>
        </p:txBody>
      </p:sp>
      <p:pic>
        <p:nvPicPr>
          <p:cNvPr id="61" name="Imagen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269" y="3147872"/>
            <a:ext cx="1835940" cy="18359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6"/>
        <p:cNvGrpSpPr/>
        <p:nvPr/>
      </p:nvGrpSpPr>
      <p:grpSpPr>
        <a:xfrm>
          <a:off x="0" y="0"/>
          <a:ext cx="0" cy="0"/>
          <a:chOff x="0" y="0"/>
          <a:chExt cx="0" cy="0"/>
        </a:xfrm>
      </p:grpSpPr>
      <p:sp>
        <p:nvSpPr>
          <p:cNvPr id="1307" name="Google Shape;1307;p109"/>
          <p:cNvSpPr txBox="1">
            <a:spLocks noGrp="1"/>
          </p:cNvSpPr>
          <p:nvPr>
            <p:ph type="title"/>
          </p:nvPr>
        </p:nvSpPr>
        <p:spPr>
          <a:xfrm>
            <a:off x="614112" y="2001275"/>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Gracias por su atención</a:t>
            </a:r>
            <a:endParaRPr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527" y="3307560"/>
            <a:ext cx="1835940" cy="1835940"/>
          </a:xfrm>
          <a:prstGeom prst="rect">
            <a:avLst/>
          </a:prstGeom>
        </p:spPr>
      </p:pic>
    </p:spTree>
    <p:extLst>
      <p:ext uri="{BB962C8B-B14F-4D97-AF65-F5344CB8AC3E}">
        <p14:creationId xmlns:p14="http://schemas.microsoft.com/office/powerpoint/2010/main" val="320677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Objetivos</a:t>
            </a:r>
            <a:endParaRPr dirty="0">
              <a:latin typeface="Gill Sans MT" panose="020B0502020104020203" pitchFamily="34" charset="0"/>
            </a:endParaRPr>
          </a:p>
        </p:txBody>
      </p:sp>
      <p:sp>
        <p:nvSpPr>
          <p:cNvPr id="587" name="Google Shape;587;p48"/>
          <p:cNvSpPr txBox="1">
            <a:spLocks noGrp="1"/>
          </p:cNvSpPr>
          <p:nvPr>
            <p:ph type="subTitle" idx="1"/>
          </p:nvPr>
        </p:nvSpPr>
        <p:spPr>
          <a:xfrm>
            <a:off x="1211048" y="2197321"/>
            <a:ext cx="6152278" cy="1894764"/>
          </a:xfrm>
          <a:prstGeom prst="rect">
            <a:avLst/>
          </a:prstGeom>
        </p:spPr>
        <p:txBody>
          <a:bodyPr spcFirstLastPara="1" wrap="square" lIns="91425" tIns="91425" rIns="91425" bIns="91425" anchor="ctr" anchorCtr="0">
            <a:noAutofit/>
          </a:bodyPr>
          <a:lstStyle/>
          <a:p>
            <a:pPr algn="just" rtl="0">
              <a:spcBef>
                <a:spcPts val="1200"/>
              </a:spcBef>
              <a:spcAft>
                <a:spcPts val="1200"/>
              </a:spcAft>
            </a:pPr>
            <a:r>
              <a:rPr lang="es-ES" sz="1200" b="0" i="0" u="none" strike="noStrike" dirty="0">
                <a:solidFill>
                  <a:srgbClr val="000000"/>
                </a:solidFill>
                <a:effectLst/>
                <a:latin typeface="+mj-lt"/>
              </a:rPr>
              <a:t>	El objetivo general de la investigación es examinar las diferentes técnicas para la analítica de </a:t>
            </a:r>
            <a:r>
              <a:rPr lang="es-ES" sz="1200" b="0" i="0" u="none" strike="noStrike" dirty="0" err="1">
                <a:solidFill>
                  <a:srgbClr val="000000"/>
                </a:solidFill>
                <a:effectLst/>
                <a:latin typeface="+mj-lt"/>
              </a:rPr>
              <a:t>big</a:t>
            </a:r>
            <a:r>
              <a:rPr lang="es-ES" sz="1200" b="0" i="0" u="none" strike="noStrike" dirty="0">
                <a:solidFill>
                  <a:srgbClr val="000000"/>
                </a:solidFill>
                <a:effectLst/>
                <a:latin typeface="+mj-lt"/>
              </a:rPr>
              <a:t> data, por medio de la consulta de diversos autores, se realizará la investigación de los conceptos y terminología relacionada con el Big Data, brindando un panorama general sobre este campo relativamente nuevo, indagando profundamente acerca de las principales técnicas para la analítica de </a:t>
            </a:r>
            <a:r>
              <a:rPr lang="es-ES" sz="1200" b="0" i="0" u="none" strike="noStrike" dirty="0" err="1">
                <a:solidFill>
                  <a:srgbClr val="000000"/>
                </a:solidFill>
                <a:effectLst/>
                <a:latin typeface="+mj-lt"/>
              </a:rPr>
              <a:t>big</a:t>
            </a:r>
            <a:r>
              <a:rPr lang="es-ES" sz="1200" b="0" i="0" u="none" strike="noStrike" dirty="0">
                <a:solidFill>
                  <a:srgbClr val="000000"/>
                </a:solidFill>
                <a:effectLst/>
                <a:latin typeface="+mj-lt"/>
              </a:rPr>
              <a:t> data, describiéndolas, conociendo sus características y beneficios para las empresas u organizaciones que las apliquen generando casos de éxito que justifiquen su aplicación.</a:t>
            </a:r>
            <a:endParaRPr lang="es-ES" sz="1200" b="0" dirty="0">
              <a:effectLst/>
              <a:latin typeface="+mj-lt"/>
            </a:endParaRPr>
          </a:p>
          <a:p>
            <a:br>
              <a:rPr lang="es-ES" sz="1000" dirty="0">
                <a:latin typeface="+mj-lt"/>
              </a:rPr>
            </a:br>
            <a:endParaRPr lang="en-US" sz="1000" dirty="0">
              <a:latin typeface="+mj-lt"/>
            </a:endParaRPr>
          </a:p>
        </p:txBody>
      </p:sp>
      <p:sp>
        <p:nvSpPr>
          <p:cNvPr id="588" name="Google Shape;588;p48"/>
          <p:cNvSpPr txBox="1">
            <a:spLocks noGrp="1"/>
          </p:cNvSpPr>
          <p:nvPr>
            <p:ph type="title" idx="2"/>
          </p:nvPr>
        </p:nvSpPr>
        <p:spPr>
          <a:xfrm>
            <a:off x="804292" y="1299997"/>
            <a:ext cx="1911600" cy="36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Gill Sans MT" panose="020B0502020104020203" pitchFamily="34" charset="0"/>
              </a:rPr>
              <a:t>General</a:t>
            </a:r>
            <a:endParaRPr dirty="0">
              <a:latin typeface="Gill Sans MT" panose="020B0502020104020203"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Objetivos</a:t>
            </a:r>
            <a:endParaRPr dirty="0">
              <a:latin typeface="Gill Sans MT" panose="020B0502020104020203" pitchFamily="34" charset="0"/>
            </a:endParaRPr>
          </a:p>
        </p:txBody>
      </p:sp>
      <p:sp>
        <p:nvSpPr>
          <p:cNvPr id="587" name="Google Shape;587;p48"/>
          <p:cNvSpPr txBox="1">
            <a:spLocks noGrp="1"/>
          </p:cNvSpPr>
          <p:nvPr>
            <p:ph type="subTitle" idx="1"/>
          </p:nvPr>
        </p:nvSpPr>
        <p:spPr>
          <a:xfrm>
            <a:off x="1145201" y="2020593"/>
            <a:ext cx="6853548" cy="1894764"/>
          </a:xfrm>
          <a:prstGeom prst="rect">
            <a:avLst/>
          </a:prstGeom>
        </p:spPr>
        <p:txBody>
          <a:bodyPr spcFirstLastPara="1" wrap="square" lIns="91425" tIns="91425" rIns="91425" bIns="91425" anchor="ctr" anchorCtr="0">
            <a:noAutofit/>
          </a:bodyPr>
          <a:lstStyle/>
          <a:p>
            <a:pPr algn="just" rtl="0" fontAlgn="base">
              <a:spcBef>
                <a:spcPts val="1200"/>
              </a:spcBef>
              <a:spcAft>
                <a:spcPts val="0"/>
              </a:spcAft>
              <a:buFont typeface="Arial" panose="020B0604020202020204" pitchFamily="34" charset="0"/>
              <a:buChar char="•"/>
            </a:pPr>
            <a:r>
              <a:rPr lang="es-ES" b="0" i="0" u="none" strike="noStrike" dirty="0">
                <a:solidFill>
                  <a:srgbClr val="000000"/>
                </a:solidFill>
                <a:effectLst/>
                <a:latin typeface="+mj-lt"/>
              </a:rPr>
              <a:t>Definir los conceptos básicos relacionados con el </a:t>
            </a:r>
            <a:r>
              <a:rPr lang="es-ES" b="0" i="0" u="none" strike="noStrike" dirty="0" err="1">
                <a:solidFill>
                  <a:srgbClr val="000000"/>
                </a:solidFill>
                <a:effectLst/>
                <a:latin typeface="+mj-lt"/>
              </a:rPr>
              <a:t>big</a:t>
            </a:r>
            <a:r>
              <a:rPr lang="es-ES" b="0" i="0" u="none" strike="noStrike" dirty="0">
                <a:solidFill>
                  <a:srgbClr val="000000"/>
                </a:solidFill>
                <a:effectLst/>
                <a:latin typeface="+mj-lt"/>
              </a:rPr>
              <a:t> data</a:t>
            </a:r>
          </a:p>
          <a:p>
            <a:pPr algn="just" rtl="0" fontAlgn="base">
              <a:spcBef>
                <a:spcPts val="0"/>
              </a:spcBef>
              <a:spcAft>
                <a:spcPts val="0"/>
              </a:spcAft>
              <a:buFont typeface="Arial" panose="020B0604020202020204" pitchFamily="34" charset="0"/>
              <a:buChar char="•"/>
            </a:pPr>
            <a:r>
              <a:rPr lang="es-ES" b="0" i="0" u="none" strike="noStrike" dirty="0">
                <a:solidFill>
                  <a:srgbClr val="000000"/>
                </a:solidFill>
                <a:effectLst/>
                <a:latin typeface="+mj-lt"/>
              </a:rPr>
              <a:t>Justificar la importancia de administrar los grandes volúmenes de datos mediante la aplicación de técnicas para la analítica de </a:t>
            </a:r>
            <a:r>
              <a:rPr lang="es-ES" b="0" i="0" u="none" strike="noStrike" dirty="0" err="1">
                <a:solidFill>
                  <a:srgbClr val="000000"/>
                </a:solidFill>
                <a:effectLst/>
                <a:latin typeface="+mj-lt"/>
              </a:rPr>
              <a:t>big</a:t>
            </a:r>
            <a:r>
              <a:rPr lang="es-ES" b="0" i="0" u="none" strike="noStrike" dirty="0">
                <a:solidFill>
                  <a:srgbClr val="000000"/>
                </a:solidFill>
                <a:effectLst/>
                <a:latin typeface="+mj-lt"/>
              </a:rPr>
              <a:t> data</a:t>
            </a:r>
          </a:p>
          <a:p>
            <a:pPr algn="just" rtl="0" fontAlgn="base">
              <a:spcBef>
                <a:spcPts val="0"/>
              </a:spcBef>
              <a:spcAft>
                <a:spcPts val="1200"/>
              </a:spcAft>
              <a:buFont typeface="Arial" panose="020B0604020202020204" pitchFamily="34" charset="0"/>
              <a:buChar char="•"/>
            </a:pPr>
            <a:r>
              <a:rPr lang="es-ES" b="0" i="0" u="none" strike="noStrike" dirty="0">
                <a:solidFill>
                  <a:srgbClr val="000000"/>
                </a:solidFill>
                <a:effectLst/>
                <a:latin typeface="+mj-lt"/>
              </a:rPr>
              <a:t>Identificar las principales técnicas para la analítica de </a:t>
            </a:r>
            <a:r>
              <a:rPr lang="es-ES" b="0" i="0" u="none" strike="noStrike" dirty="0" err="1">
                <a:solidFill>
                  <a:srgbClr val="000000"/>
                </a:solidFill>
                <a:effectLst/>
                <a:latin typeface="+mj-lt"/>
              </a:rPr>
              <a:t>big</a:t>
            </a:r>
            <a:r>
              <a:rPr lang="es-ES" b="0" i="0" u="none" strike="noStrike" dirty="0">
                <a:solidFill>
                  <a:srgbClr val="000000"/>
                </a:solidFill>
                <a:effectLst/>
                <a:latin typeface="+mj-lt"/>
              </a:rPr>
              <a:t> data</a:t>
            </a:r>
          </a:p>
          <a:p>
            <a:pPr algn="just" rtl="0" fontAlgn="base">
              <a:spcBef>
                <a:spcPts val="0"/>
              </a:spcBef>
              <a:spcAft>
                <a:spcPts val="1200"/>
              </a:spcAft>
              <a:buFont typeface="Arial" panose="020B0604020202020204" pitchFamily="34" charset="0"/>
              <a:buChar char="•"/>
            </a:pPr>
            <a:r>
              <a:rPr lang="es-ES" b="0" i="0" u="none" strike="noStrike" dirty="0">
                <a:solidFill>
                  <a:srgbClr val="000000"/>
                </a:solidFill>
                <a:effectLst/>
                <a:latin typeface="+mj-lt"/>
              </a:rPr>
              <a:t>Conocer los beneficios de la aplicación de las técnicas para la analítica de </a:t>
            </a:r>
            <a:r>
              <a:rPr lang="es-ES" b="0" i="0" u="none" strike="noStrike" dirty="0" err="1">
                <a:solidFill>
                  <a:srgbClr val="000000"/>
                </a:solidFill>
                <a:effectLst/>
                <a:latin typeface="+mj-lt"/>
              </a:rPr>
              <a:t>big</a:t>
            </a:r>
            <a:r>
              <a:rPr lang="es-ES" b="0" i="0" u="none" strike="noStrike" dirty="0">
                <a:solidFill>
                  <a:srgbClr val="000000"/>
                </a:solidFill>
                <a:effectLst/>
                <a:latin typeface="+mj-lt"/>
              </a:rPr>
              <a:t> data entre los diferentes sectores, empresas y organizaciones</a:t>
            </a:r>
          </a:p>
          <a:p>
            <a:pPr algn="l"/>
            <a:br>
              <a:rPr lang="es-ES" sz="1000" dirty="0">
                <a:latin typeface="+mj-lt"/>
              </a:rPr>
            </a:br>
            <a:endParaRPr lang="en-US" sz="1000" dirty="0">
              <a:latin typeface="+mj-lt"/>
            </a:endParaRPr>
          </a:p>
        </p:txBody>
      </p:sp>
      <p:sp>
        <p:nvSpPr>
          <p:cNvPr id="588" name="Google Shape;588;p48"/>
          <p:cNvSpPr txBox="1">
            <a:spLocks noGrp="1"/>
          </p:cNvSpPr>
          <p:nvPr>
            <p:ph type="title" idx="2"/>
          </p:nvPr>
        </p:nvSpPr>
        <p:spPr>
          <a:xfrm>
            <a:off x="1211048" y="1370776"/>
            <a:ext cx="1911600" cy="36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Gill Sans MT" panose="020B0502020104020203" pitchFamily="34" charset="0"/>
              </a:rPr>
              <a:t>Específicos</a:t>
            </a:r>
            <a:endParaRPr dirty="0">
              <a:latin typeface="Gill Sans MT" panose="020B0502020104020203"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Tree>
    <p:extLst>
      <p:ext uri="{BB962C8B-B14F-4D97-AF65-F5344CB8AC3E}">
        <p14:creationId xmlns:p14="http://schemas.microsoft.com/office/powerpoint/2010/main" val="129228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9"/>
        <p:cNvGrpSpPr/>
        <p:nvPr/>
      </p:nvGrpSpPr>
      <p:grpSpPr>
        <a:xfrm>
          <a:off x="0" y="0"/>
          <a:ext cx="0" cy="0"/>
          <a:chOff x="0" y="0"/>
          <a:chExt cx="0" cy="0"/>
        </a:xfrm>
      </p:grpSpPr>
      <p:sp>
        <p:nvSpPr>
          <p:cNvPr id="690" name="Google Shape;690;p54"/>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latin typeface="Gill Sans MT" panose="020B0502020104020203" pitchFamily="34" charset="0"/>
              </a:rPr>
              <a:t>Justificación</a:t>
            </a:r>
            <a:endParaRPr dirty="0">
              <a:latin typeface="Gill Sans MT" panose="020B0502020104020203" pitchFamily="34" charset="0"/>
            </a:endParaRPr>
          </a:p>
        </p:txBody>
      </p:sp>
      <p:sp>
        <p:nvSpPr>
          <p:cNvPr id="692" name="Google Shape;692;p54"/>
          <p:cNvSpPr txBox="1">
            <a:spLocks noGrp="1"/>
          </p:cNvSpPr>
          <p:nvPr>
            <p:ph type="subTitle" idx="1"/>
          </p:nvPr>
        </p:nvSpPr>
        <p:spPr>
          <a:xfrm>
            <a:off x="721030" y="1062119"/>
            <a:ext cx="8108263" cy="2662939"/>
          </a:xfrm>
          <a:prstGeom prst="rect">
            <a:avLst/>
          </a:prstGeom>
        </p:spPr>
        <p:txBody>
          <a:bodyPr spcFirstLastPara="1" wrap="square" lIns="91425" tIns="91425" rIns="91425" bIns="91425" anchor="ctr" anchorCtr="0">
            <a:noAutofit/>
          </a:bodyPr>
          <a:lstStyle/>
          <a:p>
            <a:pPr rtl="0">
              <a:spcBef>
                <a:spcPts val="1200"/>
              </a:spcBef>
              <a:spcAft>
                <a:spcPts val="0"/>
              </a:spcAft>
            </a:pPr>
            <a:r>
              <a:rPr lang="es-ES" sz="1000" b="0" i="0" u="none" strike="noStrike" dirty="0">
                <a:solidFill>
                  <a:schemeClr val="tx1"/>
                </a:solidFill>
                <a:effectLst/>
                <a:latin typeface="+mn-lt"/>
              </a:rPr>
              <a:t>	Globalmente, según la infografía </a:t>
            </a:r>
            <a:r>
              <a:rPr lang="es-ES" sz="1000" b="0" i="1" u="none" strike="noStrike" dirty="0">
                <a:solidFill>
                  <a:schemeClr val="tx1"/>
                </a:solidFill>
                <a:effectLst/>
                <a:latin typeface="+mn-lt"/>
              </a:rPr>
              <a:t>Data </a:t>
            </a:r>
            <a:r>
              <a:rPr lang="es-ES" sz="1000" b="0" i="1" u="none" strike="noStrike" dirty="0" err="1">
                <a:solidFill>
                  <a:schemeClr val="tx1"/>
                </a:solidFill>
                <a:effectLst/>
                <a:latin typeface="+mn-lt"/>
              </a:rPr>
              <a:t>Never</a:t>
            </a:r>
            <a:r>
              <a:rPr lang="es-ES" sz="1000" b="0" i="1" u="none" strike="noStrike" dirty="0">
                <a:solidFill>
                  <a:schemeClr val="tx1"/>
                </a:solidFill>
                <a:effectLst/>
                <a:latin typeface="+mn-lt"/>
              </a:rPr>
              <a:t> </a:t>
            </a:r>
            <a:r>
              <a:rPr lang="es-ES" sz="1000" b="0" i="1" u="none" strike="noStrike" dirty="0" err="1">
                <a:solidFill>
                  <a:schemeClr val="tx1"/>
                </a:solidFill>
                <a:effectLst/>
                <a:latin typeface="+mn-lt"/>
              </a:rPr>
              <a:t>Sleeps</a:t>
            </a:r>
            <a:r>
              <a:rPr lang="es-ES" sz="1000" b="0" i="0" u="none" strike="noStrike" dirty="0">
                <a:solidFill>
                  <a:schemeClr val="tx1"/>
                </a:solidFill>
                <a:effectLst/>
                <a:latin typeface="+mn-lt"/>
              </a:rPr>
              <a:t> (Domo, 2022) cada minuto Google registra 5.9 millones de búsquedas, los usuarios de </a:t>
            </a:r>
            <a:r>
              <a:rPr lang="es-ES" sz="1000" b="0" i="0" u="none" strike="noStrike" dirty="0" err="1">
                <a:solidFill>
                  <a:schemeClr val="tx1"/>
                </a:solidFill>
                <a:effectLst/>
                <a:latin typeface="+mn-lt"/>
              </a:rPr>
              <a:t>Youtube</a:t>
            </a:r>
            <a:r>
              <a:rPr lang="es-ES" sz="1000" b="0" i="0" u="none" strike="noStrike" dirty="0">
                <a:solidFill>
                  <a:schemeClr val="tx1"/>
                </a:solidFill>
                <a:effectLst/>
                <a:latin typeface="+mn-lt"/>
              </a:rPr>
              <a:t> suben 500 horas de videos, se envían 231.4 millones de mensajes de email, se generan 347.2 miles de tweets en Twitter y en Instagram se comparten 66 mil fotos y el total de datos predicho para ser creados, capturados, copiados y consumidos globalmente en 2022 es de 97 </a:t>
            </a:r>
            <a:r>
              <a:rPr lang="es-ES" sz="1000" b="0" i="0" u="none" strike="noStrike" dirty="0" err="1">
                <a:solidFill>
                  <a:schemeClr val="tx1"/>
                </a:solidFill>
                <a:effectLst/>
                <a:latin typeface="+mn-lt"/>
              </a:rPr>
              <a:t>zettabytes</a:t>
            </a:r>
            <a:r>
              <a:rPr lang="es-ES" sz="1000" b="0" i="0" u="none" strike="noStrike" dirty="0">
                <a:solidFill>
                  <a:schemeClr val="tx1"/>
                </a:solidFill>
                <a:effectLst/>
                <a:latin typeface="+mn-lt"/>
              </a:rPr>
              <a:t>.</a:t>
            </a:r>
            <a:endParaRPr lang="es-ES" sz="1000" dirty="0">
              <a:solidFill>
                <a:schemeClr val="tx1"/>
              </a:solidFill>
              <a:latin typeface="+mn-lt"/>
            </a:endParaRPr>
          </a:p>
          <a:p>
            <a:pPr rtl="0">
              <a:spcBef>
                <a:spcPts val="1200"/>
              </a:spcBef>
              <a:spcAft>
                <a:spcPts val="0"/>
              </a:spcAft>
            </a:pPr>
            <a:r>
              <a:rPr lang="es-ES" sz="1000" b="0" i="0" u="none" strike="noStrike" dirty="0">
                <a:solidFill>
                  <a:schemeClr val="tx1"/>
                </a:solidFill>
                <a:effectLst/>
                <a:latin typeface="+mn-lt"/>
              </a:rPr>
              <a:t>	Hoy en día cualquier </a:t>
            </a:r>
            <a:r>
              <a:rPr lang="es-ES" sz="1000" b="0" i="0" u="none" strike="noStrike" dirty="0" err="1">
                <a:solidFill>
                  <a:schemeClr val="tx1"/>
                </a:solidFill>
                <a:effectLst/>
                <a:latin typeface="+mn-lt"/>
              </a:rPr>
              <a:t>click</a:t>
            </a:r>
            <a:r>
              <a:rPr lang="es-ES" sz="1000" b="0" i="0" u="none" strike="noStrike" dirty="0">
                <a:solidFill>
                  <a:schemeClr val="tx1"/>
                </a:solidFill>
                <a:effectLst/>
                <a:latin typeface="+mn-lt"/>
              </a:rPr>
              <a:t> es un nuevo dato generado y los datos son oro en tiempos actuales, permiten generar conclusiones que antes no existían, es decir, generar un punto de referencia. Con una cantidad tan grande de información que es generada en cada momento y de diferentes fuentes es fundamental conocer las diversas técnicas de analítica de </a:t>
            </a:r>
            <a:r>
              <a:rPr lang="es-ES" sz="1000" b="0" i="0" u="none" strike="noStrike" dirty="0" err="1">
                <a:solidFill>
                  <a:schemeClr val="tx1"/>
                </a:solidFill>
                <a:effectLst/>
                <a:latin typeface="+mn-lt"/>
              </a:rPr>
              <a:t>big</a:t>
            </a:r>
            <a:r>
              <a:rPr lang="es-ES" sz="1000" b="0" i="0" u="none" strike="noStrike" dirty="0">
                <a:solidFill>
                  <a:schemeClr val="tx1"/>
                </a:solidFill>
                <a:effectLst/>
                <a:latin typeface="+mn-lt"/>
              </a:rPr>
              <a:t> data que permiten gestionar conjuntos de datos cuyo tamaño está más allá de la capacidad tradicional de procesamiento.</a:t>
            </a:r>
            <a:endParaRPr lang="es-ES" sz="1000" b="0" dirty="0">
              <a:solidFill>
                <a:schemeClr val="tx1"/>
              </a:solidFill>
              <a:effectLst/>
              <a:latin typeface="+mn-lt"/>
            </a:endParaRPr>
          </a:p>
          <a:p>
            <a:br>
              <a:rPr lang="es-ES" sz="1000" dirty="0">
                <a:latin typeface="+mj-lt"/>
              </a:rPr>
            </a:br>
            <a:endParaRPr lang="en-US" sz="1000" dirty="0">
              <a:solidFill>
                <a:schemeClr val="tx1"/>
              </a:solidFill>
              <a:latin typeface="+mj-lt"/>
            </a:endParaRPr>
          </a:p>
        </p:txBody>
      </p:sp>
      <p:pic>
        <p:nvPicPr>
          <p:cNvPr id="61" name="Imagen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269" y="3147872"/>
            <a:ext cx="1835940" cy="1835940"/>
          </a:xfrm>
          <a:prstGeom prst="rect">
            <a:avLst/>
          </a:prstGeom>
        </p:spPr>
      </p:pic>
    </p:spTree>
    <p:extLst>
      <p:ext uri="{BB962C8B-B14F-4D97-AF65-F5344CB8AC3E}">
        <p14:creationId xmlns:p14="http://schemas.microsoft.com/office/powerpoint/2010/main" val="348575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487244" y="556414"/>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Preguntas de investigación</a:t>
            </a:r>
            <a:endParaRPr dirty="0">
              <a:latin typeface="Gill Sans MT" panose="020B0502020104020203" pitchFamily="34" charset="0"/>
            </a:endParaRPr>
          </a:p>
        </p:txBody>
      </p:sp>
      <p:sp>
        <p:nvSpPr>
          <p:cNvPr id="587" name="Google Shape;587;p48"/>
          <p:cNvSpPr txBox="1">
            <a:spLocks noGrp="1"/>
          </p:cNvSpPr>
          <p:nvPr>
            <p:ph type="subTitle" idx="1"/>
          </p:nvPr>
        </p:nvSpPr>
        <p:spPr>
          <a:xfrm>
            <a:off x="1211048" y="2197321"/>
            <a:ext cx="6152278" cy="1894764"/>
          </a:xfrm>
          <a:prstGeom prst="rect">
            <a:avLst/>
          </a:prstGeom>
        </p:spPr>
        <p:txBody>
          <a:bodyPr spcFirstLastPara="1" wrap="square" lIns="91425" tIns="91425" rIns="91425" bIns="91425" anchor="ctr" anchorCtr="0">
            <a:noAutofit/>
          </a:bodyPr>
          <a:lstStyle/>
          <a:p>
            <a:pPr algn="just" rtl="0">
              <a:spcBef>
                <a:spcPts val="1200"/>
              </a:spcBef>
              <a:spcAft>
                <a:spcPts val="1200"/>
              </a:spcAft>
            </a:pPr>
            <a:r>
              <a:rPr lang="es-ES" sz="1800" b="0" i="0" u="none" strike="noStrike" dirty="0">
                <a:solidFill>
                  <a:schemeClr val="tx1"/>
                </a:solidFill>
                <a:effectLst/>
                <a:latin typeface="Arial" panose="020B0604020202020204" pitchFamily="34" charset="0"/>
              </a:rPr>
              <a:t>¿Cuáles son las técnicas óptimas para la analítica de Big Data?</a:t>
            </a:r>
            <a:br>
              <a:rPr lang="es-ES" sz="1000" dirty="0">
                <a:latin typeface="+mj-lt"/>
              </a:rPr>
            </a:br>
            <a:endParaRPr lang="en-US" sz="1000" dirty="0">
              <a:latin typeface="+mj-lt"/>
            </a:endParaRPr>
          </a:p>
        </p:txBody>
      </p:sp>
      <p:sp>
        <p:nvSpPr>
          <p:cNvPr id="588" name="Google Shape;588;p48"/>
          <p:cNvSpPr txBox="1">
            <a:spLocks noGrp="1"/>
          </p:cNvSpPr>
          <p:nvPr>
            <p:ph type="title" idx="2"/>
          </p:nvPr>
        </p:nvSpPr>
        <p:spPr>
          <a:xfrm>
            <a:off x="804292" y="1299997"/>
            <a:ext cx="1911600" cy="36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Gill Sans MT" panose="020B0502020104020203" pitchFamily="34" charset="0"/>
              </a:rPr>
              <a:t>General</a:t>
            </a:r>
            <a:endParaRPr dirty="0">
              <a:latin typeface="Gill Sans MT" panose="020B0502020104020203"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Tree>
    <p:extLst>
      <p:ext uri="{BB962C8B-B14F-4D97-AF65-F5344CB8AC3E}">
        <p14:creationId xmlns:p14="http://schemas.microsoft.com/office/powerpoint/2010/main" val="304113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Preguntas de investigación</a:t>
            </a:r>
            <a:endParaRPr dirty="0">
              <a:latin typeface="Gill Sans MT" panose="020B0502020104020203" pitchFamily="34" charset="0"/>
            </a:endParaRPr>
          </a:p>
        </p:txBody>
      </p:sp>
      <p:sp>
        <p:nvSpPr>
          <p:cNvPr id="587" name="Google Shape;587;p48"/>
          <p:cNvSpPr txBox="1">
            <a:spLocks noGrp="1"/>
          </p:cNvSpPr>
          <p:nvPr>
            <p:ph type="subTitle" idx="1"/>
          </p:nvPr>
        </p:nvSpPr>
        <p:spPr>
          <a:xfrm>
            <a:off x="1109828" y="1690063"/>
            <a:ext cx="7319997" cy="2888291"/>
          </a:xfrm>
          <a:prstGeom prst="rect">
            <a:avLst/>
          </a:prstGeom>
        </p:spPr>
        <p:txBody>
          <a:bodyPr spcFirstLastPara="1" wrap="square" lIns="91425" tIns="91425" rIns="91425" bIns="91425" anchor="ctr" anchorCtr="0">
            <a:noAutofit/>
          </a:bodyPr>
          <a:lstStyle/>
          <a:p>
            <a:pPr algn="just" rtl="0" fontAlgn="base">
              <a:spcBef>
                <a:spcPts val="1200"/>
              </a:spcBef>
              <a:spcAft>
                <a:spcPts val="0"/>
              </a:spcAft>
              <a:buFont typeface="Arial" panose="020B0604020202020204" pitchFamily="34" charset="0"/>
              <a:buChar char="•"/>
            </a:pPr>
            <a:r>
              <a:rPr lang="es-ES" b="0" i="0" u="none" strike="noStrike" dirty="0">
                <a:solidFill>
                  <a:srgbClr val="000000"/>
                </a:solidFill>
                <a:effectLst/>
                <a:latin typeface="+mj-lt"/>
              </a:rPr>
              <a:t>PI1. ¿Qué es </a:t>
            </a:r>
            <a:r>
              <a:rPr lang="es-ES" b="0" i="0" u="none" strike="noStrike" dirty="0" err="1">
                <a:solidFill>
                  <a:srgbClr val="000000"/>
                </a:solidFill>
                <a:effectLst/>
                <a:latin typeface="+mj-lt"/>
              </a:rPr>
              <a:t>big</a:t>
            </a:r>
            <a:r>
              <a:rPr lang="es-ES" b="0" i="0" u="none" strike="noStrike" dirty="0">
                <a:solidFill>
                  <a:srgbClr val="000000"/>
                </a:solidFill>
                <a:effectLst/>
                <a:latin typeface="+mj-lt"/>
              </a:rPr>
              <a:t> data? </a:t>
            </a:r>
          </a:p>
          <a:p>
            <a:pPr algn="just" rtl="0" fontAlgn="base">
              <a:spcBef>
                <a:spcPts val="1200"/>
              </a:spcBef>
              <a:spcAft>
                <a:spcPts val="0"/>
              </a:spcAft>
              <a:buFont typeface="Arial" panose="020B0604020202020204" pitchFamily="34" charset="0"/>
              <a:buChar char="•"/>
            </a:pPr>
            <a:r>
              <a:rPr lang="es-ES" b="0" i="0" u="none" strike="noStrike" dirty="0">
                <a:solidFill>
                  <a:srgbClr val="000000"/>
                </a:solidFill>
                <a:effectLst/>
                <a:latin typeface="+mj-lt"/>
              </a:rPr>
              <a:t>PI2. ¿Cuáles son las 5 V del Big Data?</a:t>
            </a:r>
          </a:p>
          <a:p>
            <a:pPr algn="just" rtl="0" fontAlgn="base">
              <a:spcBef>
                <a:spcPts val="1200"/>
              </a:spcBef>
              <a:spcAft>
                <a:spcPts val="0"/>
              </a:spcAft>
              <a:buFont typeface="Arial" panose="020B0604020202020204" pitchFamily="34" charset="0"/>
              <a:buChar char="•"/>
            </a:pPr>
            <a:r>
              <a:rPr lang="es-ES" b="0" i="0" u="none" strike="noStrike" dirty="0">
                <a:solidFill>
                  <a:srgbClr val="000000"/>
                </a:solidFill>
                <a:effectLst/>
                <a:latin typeface="+mj-lt"/>
              </a:rPr>
              <a:t>PI3. ¿Qué es un conjunto de datos?</a:t>
            </a:r>
          </a:p>
          <a:p>
            <a:pPr algn="just" rtl="0" fontAlgn="base">
              <a:spcBef>
                <a:spcPts val="1200"/>
              </a:spcBef>
              <a:spcAft>
                <a:spcPts val="0"/>
              </a:spcAft>
              <a:buFont typeface="Arial" panose="020B0604020202020204" pitchFamily="34" charset="0"/>
              <a:buChar char="•"/>
            </a:pPr>
            <a:r>
              <a:rPr lang="es-ES" b="0" i="0" u="none" strike="noStrike" dirty="0">
                <a:solidFill>
                  <a:srgbClr val="000000"/>
                </a:solidFill>
                <a:effectLst/>
                <a:latin typeface="+mj-lt"/>
              </a:rPr>
              <a:t>PI4. ¿Qué es el análisis de datos?</a:t>
            </a:r>
          </a:p>
          <a:p>
            <a:pPr algn="just" rtl="0" fontAlgn="base">
              <a:spcBef>
                <a:spcPts val="1200"/>
              </a:spcBef>
              <a:spcAft>
                <a:spcPts val="0"/>
              </a:spcAft>
              <a:buFont typeface="Arial" panose="020B0604020202020204" pitchFamily="34" charset="0"/>
              <a:buChar char="•"/>
            </a:pPr>
            <a:r>
              <a:rPr lang="es-ES" b="0" i="0" u="none" strike="noStrike" dirty="0">
                <a:solidFill>
                  <a:srgbClr val="000000"/>
                </a:solidFill>
                <a:effectLst/>
                <a:latin typeface="+mj-lt"/>
              </a:rPr>
              <a:t>PI5. ¿Cuáles son los beneficios de aplicar la analítica de </a:t>
            </a:r>
            <a:r>
              <a:rPr lang="es-ES" b="0" i="0" u="none" strike="noStrike" dirty="0" err="1">
                <a:solidFill>
                  <a:srgbClr val="000000"/>
                </a:solidFill>
                <a:effectLst/>
                <a:latin typeface="+mj-lt"/>
              </a:rPr>
              <a:t>big</a:t>
            </a:r>
            <a:r>
              <a:rPr lang="es-ES" b="0" i="0" u="none" strike="noStrike" dirty="0">
                <a:solidFill>
                  <a:srgbClr val="000000"/>
                </a:solidFill>
                <a:effectLst/>
                <a:latin typeface="+mj-lt"/>
              </a:rPr>
              <a:t> data?</a:t>
            </a:r>
          </a:p>
          <a:p>
            <a:pPr algn="just" rtl="0" fontAlgn="base">
              <a:spcBef>
                <a:spcPts val="1200"/>
              </a:spcBef>
              <a:spcAft>
                <a:spcPts val="0"/>
              </a:spcAft>
              <a:buFont typeface="Arial" panose="020B0604020202020204" pitchFamily="34" charset="0"/>
              <a:buChar char="•"/>
            </a:pPr>
            <a:r>
              <a:rPr lang="es-ES" b="0" i="0" u="none" strike="noStrike" dirty="0">
                <a:solidFill>
                  <a:srgbClr val="000000"/>
                </a:solidFill>
                <a:effectLst/>
                <a:latin typeface="+mj-lt"/>
              </a:rPr>
              <a:t>PI6. ¿Cuáles son las principales técnicas para la analítica de </a:t>
            </a:r>
            <a:r>
              <a:rPr lang="es-ES" b="0" i="0" u="none" strike="noStrike" dirty="0" err="1">
                <a:solidFill>
                  <a:srgbClr val="000000"/>
                </a:solidFill>
                <a:effectLst/>
                <a:latin typeface="+mj-lt"/>
              </a:rPr>
              <a:t>big</a:t>
            </a:r>
            <a:r>
              <a:rPr lang="es-ES" b="0" i="0" u="none" strike="noStrike" dirty="0">
                <a:solidFill>
                  <a:srgbClr val="000000"/>
                </a:solidFill>
                <a:effectLst/>
                <a:latin typeface="+mj-lt"/>
              </a:rPr>
              <a:t> data y en qué consisten?</a:t>
            </a:r>
          </a:p>
          <a:p>
            <a:pPr algn="just" rtl="0" fontAlgn="base">
              <a:spcBef>
                <a:spcPts val="1200"/>
              </a:spcBef>
              <a:spcAft>
                <a:spcPts val="0"/>
              </a:spcAft>
              <a:buFont typeface="Arial" panose="020B0604020202020204" pitchFamily="34" charset="0"/>
              <a:buChar char="•"/>
            </a:pPr>
            <a:r>
              <a:rPr lang="es-ES" b="0" i="0" u="none" strike="noStrike" dirty="0">
                <a:solidFill>
                  <a:srgbClr val="000000"/>
                </a:solidFill>
                <a:effectLst/>
                <a:latin typeface="+mj-lt"/>
              </a:rPr>
              <a:t>PI7. ¿Cuáles son los campos de aplicación del </a:t>
            </a:r>
            <a:r>
              <a:rPr lang="es-ES" b="0" i="0" u="none" strike="noStrike" dirty="0" err="1">
                <a:solidFill>
                  <a:srgbClr val="000000"/>
                </a:solidFill>
                <a:effectLst/>
                <a:latin typeface="+mj-lt"/>
              </a:rPr>
              <a:t>big</a:t>
            </a:r>
            <a:r>
              <a:rPr lang="es-ES" b="0" i="0" u="none" strike="noStrike" dirty="0">
                <a:solidFill>
                  <a:srgbClr val="000000"/>
                </a:solidFill>
                <a:effectLst/>
                <a:latin typeface="+mj-lt"/>
              </a:rPr>
              <a:t> data?</a:t>
            </a:r>
            <a:br>
              <a:rPr lang="es-ES" sz="1000" dirty="0">
                <a:latin typeface="+mj-lt"/>
              </a:rPr>
            </a:br>
            <a:endParaRPr lang="en-US" sz="1000" dirty="0">
              <a:latin typeface="+mj-lt"/>
            </a:endParaRPr>
          </a:p>
        </p:txBody>
      </p:sp>
      <p:sp>
        <p:nvSpPr>
          <p:cNvPr id="588" name="Google Shape;588;p48"/>
          <p:cNvSpPr txBox="1">
            <a:spLocks noGrp="1"/>
          </p:cNvSpPr>
          <p:nvPr>
            <p:ph type="title" idx="2"/>
          </p:nvPr>
        </p:nvSpPr>
        <p:spPr>
          <a:xfrm>
            <a:off x="1259174" y="1117147"/>
            <a:ext cx="1911600" cy="36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Gill Sans MT" panose="020B0502020104020203" pitchFamily="34" charset="0"/>
              </a:rPr>
              <a:t>Específicas</a:t>
            </a:r>
            <a:endParaRPr dirty="0">
              <a:latin typeface="Gill Sans MT" panose="020B0502020104020203"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Tree>
    <p:extLst>
      <p:ext uri="{BB962C8B-B14F-4D97-AF65-F5344CB8AC3E}">
        <p14:creationId xmlns:p14="http://schemas.microsoft.com/office/powerpoint/2010/main" val="239528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Criterios de inclusión</a:t>
            </a:r>
            <a:endParaRPr dirty="0">
              <a:latin typeface="Gill Sans MT" panose="020B0502020104020203" pitchFamily="34" charset="0"/>
            </a:endParaRPr>
          </a:p>
        </p:txBody>
      </p:sp>
      <p:sp>
        <p:nvSpPr>
          <p:cNvPr id="587" name="Google Shape;587;p48"/>
          <p:cNvSpPr txBox="1">
            <a:spLocks noGrp="1"/>
          </p:cNvSpPr>
          <p:nvPr>
            <p:ph type="subTitle" idx="1"/>
          </p:nvPr>
        </p:nvSpPr>
        <p:spPr>
          <a:xfrm>
            <a:off x="1109828" y="1690063"/>
            <a:ext cx="7319997" cy="2888291"/>
          </a:xfrm>
          <a:prstGeom prst="rect">
            <a:avLst/>
          </a:prstGeom>
        </p:spPr>
        <p:txBody>
          <a:bodyPr spcFirstLastPara="1" wrap="square" lIns="91425" tIns="91425" rIns="91425" bIns="91425" anchor="ctr" anchorCtr="0">
            <a:noAutofit/>
          </a:bodyPr>
          <a:lstStyle/>
          <a:p>
            <a:pPr marL="114300" indent="0" algn="just" rtl="0" fontAlgn="base">
              <a:spcBef>
                <a:spcPts val="1200"/>
              </a:spcBef>
              <a:spcAft>
                <a:spcPts val="0"/>
              </a:spcAft>
            </a:pPr>
            <a:br>
              <a:rPr lang="es-ES" sz="1000" dirty="0">
                <a:latin typeface="+mj-lt"/>
              </a:rPr>
            </a:br>
            <a:endParaRPr lang="en-US" sz="1000" dirty="0">
              <a:latin typeface="+mj-lt"/>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
        <p:nvSpPr>
          <p:cNvPr id="7" name="TextBox 6">
            <a:extLst>
              <a:ext uri="{FF2B5EF4-FFF2-40B4-BE49-F238E27FC236}">
                <a16:creationId xmlns:a16="http://schemas.microsoft.com/office/drawing/2014/main" id="{0EE6CA28-197D-CC70-885F-34835676435D}"/>
              </a:ext>
            </a:extLst>
          </p:cNvPr>
          <p:cNvSpPr txBox="1"/>
          <p:nvPr/>
        </p:nvSpPr>
        <p:spPr>
          <a:xfrm>
            <a:off x="1897552" y="1326911"/>
            <a:ext cx="4895134" cy="3139321"/>
          </a:xfrm>
          <a:prstGeom prst="rect">
            <a:avLst/>
          </a:prstGeom>
          <a:noFill/>
        </p:spPr>
        <p:txBody>
          <a:bodyPr wrap="square" rtlCol="0">
            <a:spAutoFit/>
          </a:bodyPr>
          <a:lstStyle/>
          <a:p>
            <a:pPr marL="285750" indent="-285750">
              <a:buFont typeface="Arial" panose="020B0604020202020204" pitchFamily="34" charset="0"/>
              <a:buChar char="•"/>
            </a:pPr>
            <a:r>
              <a:rPr lang="es-ES" sz="1800" b="0" i="0" u="none" strike="noStrike" dirty="0">
                <a:solidFill>
                  <a:srgbClr val="202122"/>
                </a:solidFill>
                <a:effectLst/>
                <a:latin typeface="Arial" panose="020B0604020202020204" pitchFamily="34" charset="0"/>
              </a:rPr>
              <a:t>CI1 El estudio está escrito en el idioma español o inglés</a:t>
            </a:r>
          </a:p>
          <a:p>
            <a:pPr marL="285750" indent="-285750">
              <a:buFont typeface="Arial" panose="020B0604020202020204" pitchFamily="34" charset="0"/>
              <a:buChar char="•"/>
            </a:pPr>
            <a:endParaRPr lang="es-ES" sz="1800" dirty="0">
              <a:solidFill>
                <a:srgbClr val="202122"/>
              </a:solidFill>
              <a:latin typeface="Arial" panose="020B0604020202020204" pitchFamily="34" charset="0"/>
            </a:endParaRPr>
          </a:p>
          <a:p>
            <a:pPr marL="285750" indent="-285750">
              <a:buFont typeface="Arial" panose="020B0604020202020204" pitchFamily="34" charset="0"/>
              <a:buChar char="•"/>
            </a:pPr>
            <a:r>
              <a:rPr lang="es-ES" sz="1800" b="0" i="0" u="none" strike="noStrike" dirty="0">
                <a:solidFill>
                  <a:srgbClr val="202122"/>
                </a:solidFill>
                <a:effectLst/>
                <a:latin typeface="Arial" panose="020B0604020202020204" pitchFamily="34" charset="0"/>
              </a:rPr>
              <a:t>CI2 El estudio ayuda a responder al menos a una pregunta de investigación</a:t>
            </a:r>
          </a:p>
          <a:p>
            <a:pPr marL="285750" indent="-285750">
              <a:buFont typeface="Arial" panose="020B0604020202020204" pitchFamily="34" charset="0"/>
              <a:buChar char="•"/>
            </a:pPr>
            <a:endParaRPr lang="es-ES" sz="1800" dirty="0">
              <a:solidFill>
                <a:srgbClr val="202122"/>
              </a:solidFill>
              <a:latin typeface="Arial" panose="020B0604020202020204" pitchFamily="34" charset="0"/>
            </a:endParaRPr>
          </a:p>
          <a:p>
            <a:pPr marL="285750" indent="-285750">
              <a:buFont typeface="Arial" panose="020B0604020202020204" pitchFamily="34" charset="0"/>
              <a:buChar char="•"/>
            </a:pPr>
            <a:r>
              <a:rPr lang="es-ES" sz="1800" b="0" i="0" u="none" strike="noStrike" dirty="0">
                <a:solidFill>
                  <a:srgbClr val="202122"/>
                </a:solidFill>
                <a:effectLst/>
                <a:latin typeface="Arial" panose="020B0604020202020204" pitchFamily="34" charset="0"/>
              </a:rPr>
              <a:t>CI3 El estudio incluye los términos de búsqueda dentro del título o resumen.</a:t>
            </a:r>
          </a:p>
          <a:p>
            <a:pPr marL="285750" indent="-285750">
              <a:buFont typeface="Arial" panose="020B0604020202020204" pitchFamily="34" charset="0"/>
              <a:buChar char="•"/>
            </a:pPr>
            <a:endParaRPr lang="es-ES" sz="1800" dirty="0">
              <a:solidFill>
                <a:srgbClr val="202122"/>
              </a:solidFill>
              <a:latin typeface="Arial" panose="020B0604020202020204" pitchFamily="34" charset="0"/>
            </a:endParaRPr>
          </a:p>
          <a:p>
            <a:pPr marL="285750" indent="-285750">
              <a:buFont typeface="Arial" panose="020B0604020202020204" pitchFamily="34" charset="0"/>
              <a:buChar char="•"/>
            </a:pPr>
            <a:r>
              <a:rPr lang="en-US" sz="1800" b="0" i="0" u="none" strike="noStrike" dirty="0">
                <a:solidFill>
                  <a:srgbClr val="202122"/>
                </a:solidFill>
                <a:effectLst/>
                <a:latin typeface="Arial" panose="020B0604020202020204" pitchFamily="34" charset="0"/>
              </a:rPr>
              <a:t>CI4 El </a:t>
            </a:r>
            <a:r>
              <a:rPr lang="en-US" sz="1800" b="0" i="0" u="none" strike="noStrike" dirty="0" err="1">
                <a:solidFill>
                  <a:srgbClr val="202122"/>
                </a:solidFill>
                <a:effectLst/>
                <a:latin typeface="Arial" panose="020B0604020202020204" pitchFamily="34" charset="0"/>
              </a:rPr>
              <a:t>estudio</a:t>
            </a:r>
            <a:r>
              <a:rPr lang="en-US" sz="1800" b="0" i="0" u="none" strike="noStrike" dirty="0">
                <a:solidFill>
                  <a:srgbClr val="202122"/>
                </a:solidFill>
                <a:effectLst/>
                <a:latin typeface="Arial" panose="020B0604020202020204" pitchFamily="34" charset="0"/>
              </a:rPr>
              <a:t> </a:t>
            </a:r>
            <a:r>
              <a:rPr lang="en-US" sz="1800" b="0" i="0" u="none" strike="noStrike" dirty="0" err="1">
                <a:solidFill>
                  <a:srgbClr val="202122"/>
                </a:solidFill>
                <a:effectLst/>
                <a:latin typeface="Arial" panose="020B0604020202020204" pitchFamily="34" charset="0"/>
              </a:rPr>
              <a:t>menciona</a:t>
            </a:r>
            <a:r>
              <a:rPr lang="en-US" sz="1800" b="0" i="0" u="none" strike="noStrike" dirty="0">
                <a:solidFill>
                  <a:srgbClr val="202122"/>
                </a:solidFill>
                <a:effectLst/>
                <a:latin typeface="Arial" panose="020B0604020202020204" pitchFamily="34" charset="0"/>
              </a:rPr>
              <a:t> </a:t>
            </a:r>
            <a:r>
              <a:rPr lang="en-US" sz="1800" b="0" i="0" u="none" strike="noStrike" dirty="0" err="1">
                <a:solidFill>
                  <a:srgbClr val="202122"/>
                </a:solidFill>
                <a:effectLst/>
                <a:latin typeface="Arial" panose="020B0604020202020204" pitchFamily="34" charset="0"/>
              </a:rPr>
              <a:t>técnicas</a:t>
            </a:r>
            <a:r>
              <a:rPr lang="en-US" sz="1800" b="0" i="0" u="none" strike="noStrike" dirty="0">
                <a:solidFill>
                  <a:srgbClr val="202122"/>
                </a:solidFill>
                <a:effectLst/>
                <a:latin typeface="Arial" panose="020B0604020202020204" pitchFamily="34" charset="0"/>
              </a:rPr>
              <a:t> de </a:t>
            </a:r>
            <a:r>
              <a:rPr lang="en-US" sz="1800" b="0" i="0" u="none" strike="noStrike" dirty="0" err="1">
                <a:solidFill>
                  <a:srgbClr val="202122"/>
                </a:solidFill>
                <a:effectLst/>
                <a:latin typeface="Arial" panose="020B0604020202020204" pitchFamily="34" charset="0"/>
              </a:rPr>
              <a:t>analítica</a:t>
            </a:r>
            <a:r>
              <a:rPr lang="en-US" sz="1800" b="0" i="0" u="none" strike="noStrike" dirty="0">
                <a:solidFill>
                  <a:srgbClr val="202122"/>
                </a:solidFill>
                <a:effectLst/>
                <a:latin typeface="Arial" panose="020B0604020202020204" pitchFamily="34" charset="0"/>
              </a:rPr>
              <a:t> de big data</a:t>
            </a:r>
            <a:endParaRPr lang="es-MX" dirty="0"/>
          </a:p>
        </p:txBody>
      </p:sp>
    </p:spTree>
    <p:extLst>
      <p:ext uri="{BB962C8B-B14F-4D97-AF65-F5344CB8AC3E}">
        <p14:creationId xmlns:p14="http://schemas.microsoft.com/office/powerpoint/2010/main" val="73373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5"/>
        <p:cNvGrpSpPr/>
        <p:nvPr/>
      </p:nvGrpSpPr>
      <p:grpSpPr>
        <a:xfrm>
          <a:off x="0" y="0"/>
          <a:ext cx="0" cy="0"/>
          <a:chOff x="0" y="0"/>
          <a:chExt cx="0" cy="0"/>
        </a:xfrm>
      </p:grpSpPr>
      <p:sp>
        <p:nvSpPr>
          <p:cNvPr id="586" name="Google Shape;586;p48"/>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Gill Sans MT" panose="020B0502020104020203" pitchFamily="34" charset="0"/>
              </a:rPr>
              <a:t>Criterios de exclusión</a:t>
            </a:r>
            <a:endParaRPr dirty="0">
              <a:latin typeface="Gill Sans MT" panose="020B0502020104020203" pitchFamily="34" charset="0"/>
            </a:endParaRPr>
          </a:p>
        </p:txBody>
      </p:sp>
      <p:sp>
        <p:nvSpPr>
          <p:cNvPr id="587" name="Google Shape;587;p48"/>
          <p:cNvSpPr txBox="1">
            <a:spLocks noGrp="1"/>
          </p:cNvSpPr>
          <p:nvPr>
            <p:ph type="subTitle" idx="1"/>
          </p:nvPr>
        </p:nvSpPr>
        <p:spPr>
          <a:xfrm>
            <a:off x="1109828" y="1690063"/>
            <a:ext cx="7319997" cy="2888291"/>
          </a:xfrm>
          <a:prstGeom prst="rect">
            <a:avLst/>
          </a:prstGeom>
        </p:spPr>
        <p:txBody>
          <a:bodyPr spcFirstLastPara="1" wrap="square" lIns="91425" tIns="91425" rIns="91425" bIns="91425" anchor="ctr" anchorCtr="0">
            <a:noAutofit/>
          </a:bodyPr>
          <a:lstStyle/>
          <a:p>
            <a:pPr marL="114300" indent="0" algn="just" rtl="0" fontAlgn="base">
              <a:spcBef>
                <a:spcPts val="1200"/>
              </a:spcBef>
              <a:spcAft>
                <a:spcPts val="0"/>
              </a:spcAft>
            </a:pPr>
            <a:br>
              <a:rPr lang="es-ES" sz="1000" dirty="0">
                <a:latin typeface="+mj-lt"/>
              </a:rPr>
            </a:br>
            <a:endParaRPr lang="en-US" sz="1000" dirty="0">
              <a:latin typeface="+mj-lt"/>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258" y="-28685"/>
            <a:ext cx="1835940" cy="1835940"/>
          </a:xfrm>
          <a:prstGeom prst="rect">
            <a:avLst/>
          </a:prstGeom>
        </p:spPr>
      </p:pic>
      <p:sp>
        <p:nvSpPr>
          <p:cNvPr id="7" name="TextBox 6">
            <a:extLst>
              <a:ext uri="{FF2B5EF4-FFF2-40B4-BE49-F238E27FC236}">
                <a16:creationId xmlns:a16="http://schemas.microsoft.com/office/drawing/2014/main" id="{0EE6CA28-197D-CC70-885F-34835676435D}"/>
              </a:ext>
            </a:extLst>
          </p:cNvPr>
          <p:cNvSpPr txBox="1"/>
          <p:nvPr/>
        </p:nvSpPr>
        <p:spPr>
          <a:xfrm>
            <a:off x="1897552" y="1326911"/>
            <a:ext cx="4895134" cy="2308324"/>
          </a:xfrm>
          <a:prstGeom prst="rect">
            <a:avLst/>
          </a:prstGeom>
          <a:noFill/>
        </p:spPr>
        <p:txBody>
          <a:bodyPr wrap="square" rtlCol="0">
            <a:spAutoFit/>
          </a:bodyPr>
          <a:lstStyle/>
          <a:p>
            <a:pPr marL="285750" indent="-285750">
              <a:buFont typeface="Arial" panose="020B0604020202020204" pitchFamily="34" charset="0"/>
              <a:buChar char="•"/>
            </a:pPr>
            <a:r>
              <a:rPr lang="es-ES" sz="1800" b="0" i="0" u="none" strike="noStrike" dirty="0">
                <a:solidFill>
                  <a:srgbClr val="202122"/>
                </a:solidFill>
                <a:effectLst/>
                <a:latin typeface="Arial" panose="020B0604020202020204" pitchFamily="34" charset="0"/>
              </a:rPr>
              <a:t>CE1 El estudio no tiene un autor ni es de procedencia confiable</a:t>
            </a:r>
          </a:p>
          <a:p>
            <a:pPr marL="285750" indent="-285750">
              <a:buFont typeface="Arial" panose="020B0604020202020204" pitchFamily="34" charset="0"/>
              <a:buChar char="•"/>
            </a:pPr>
            <a:endParaRPr lang="es-ES" sz="1800" dirty="0">
              <a:solidFill>
                <a:srgbClr val="202122"/>
              </a:solidFill>
              <a:latin typeface="Arial" panose="020B0604020202020204" pitchFamily="34" charset="0"/>
            </a:endParaRPr>
          </a:p>
          <a:p>
            <a:pPr marL="285750" indent="-285750">
              <a:buFont typeface="Arial" panose="020B0604020202020204" pitchFamily="34" charset="0"/>
              <a:buChar char="•"/>
            </a:pPr>
            <a:r>
              <a:rPr lang="es-ES" sz="1800" b="0" i="0" u="none" strike="noStrike" dirty="0">
                <a:solidFill>
                  <a:srgbClr val="202122"/>
                </a:solidFill>
                <a:effectLst/>
                <a:latin typeface="Arial" panose="020B0604020202020204" pitchFamily="34" charset="0"/>
              </a:rPr>
              <a:t>CE2 El estudio no es de libre acceso</a:t>
            </a:r>
          </a:p>
          <a:p>
            <a:pPr marL="285750" indent="-285750">
              <a:buFont typeface="Arial" panose="020B0604020202020204" pitchFamily="34" charset="0"/>
              <a:buChar char="•"/>
            </a:pPr>
            <a:endParaRPr lang="es-ES" sz="1800" dirty="0">
              <a:solidFill>
                <a:srgbClr val="202122"/>
              </a:solidFill>
              <a:latin typeface="Arial" panose="020B0604020202020204" pitchFamily="34" charset="0"/>
            </a:endParaRPr>
          </a:p>
          <a:p>
            <a:pPr marL="285750" indent="-285750">
              <a:buFont typeface="Arial" panose="020B0604020202020204" pitchFamily="34" charset="0"/>
              <a:buChar char="•"/>
            </a:pPr>
            <a:r>
              <a:rPr lang="es-ES" sz="1800" b="0" i="0" u="none" strike="noStrike" dirty="0">
                <a:solidFill>
                  <a:srgbClr val="202122"/>
                </a:solidFill>
                <a:effectLst/>
                <a:latin typeface="Arial" panose="020B0604020202020204" pitchFamily="34" charset="0"/>
              </a:rPr>
              <a:t>CE3 El estudio está duplicado</a:t>
            </a:r>
          </a:p>
          <a:p>
            <a:pPr marL="285750" indent="-285750">
              <a:buFont typeface="Arial" panose="020B0604020202020204" pitchFamily="34" charset="0"/>
              <a:buChar char="•"/>
            </a:pPr>
            <a:endParaRPr lang="es-ES" sz="1800" dirty="0">
              <a:solidFill>
                <a:srgbClr val="202122"/>
              </a:solidFill>
              <a:latin typeface="Arial" panose="020B0604020202020204" pitchFamily="34" charset="0"/>
            </a:endParaRPr>
          </a:p>
          <a:p>
            <a:pPr marL="285750" indent="-285750">
              <a:buFont typeface="Arial" panose="020B0604020202020204" pitchFamily="34" charset="0"/>
              <a:buChar char="•"/>
            </a:pPr>
            <a:r>
              <a:rPr lang="es-ES" sz="1800" b="0" i="0" u="none" strike="noStrike" dirty="0">
                <a:solidFill>
                  <a:srgbClr val="202122"/>
                </a:solidFill>
                <a:effectLst/>
                <a:latin typeface="Arial" panose="020B0604020202020204" pitchFamily="34" charset="0"/>
              </a:rPr>
              <a:t>CE4 El estudio es antiguo al año 2017</a:t>
            </a:r>
            <a:endParaRPr lang="es-MX" dirty="0"/>
          </a:p>
        </p:txBody>
      </p:sp>
    </p:spTree>
    <p:extLst>
      <p:ext uri="{BB962C8B-B14F-4D97-AF65-F5344CB8AC3E}">
        <p14:creationId xmlns:p14="http://schemas.microsoft.com/office/powerpoint/2010/main" val="2596295191"/>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1890</Words>
  <Application>Microsoft Office PowerPoint</Application>
  <PresentationFormat>On-screen Show (16:9)</PresentationFormat>
  <Paragraphs>136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Abel</vt:lpstr>
      <vt:lpstr>Arial</vt:lpstr>
      <vt:lpstr>Gill Sans MT</vt:lpstr>
      <vt:lpstr>Libre Baskerville</vt:lpstr>
      <vt:lpstr>Roboto</vt:lpstr>
      <vt:lpstr>Roboto Condensed Light</vt:lpstr>
      <vt:lpstr>Generation of '27 by Slidesgo</vt:lpstr>
      <vt:lpstr>Tecnicas para la analitica de big data</vt:lpstr>
      <vt:lpstr>Planteamiento del problema</vt:lpstr>
      <vt:lpstr>Objetivos</vt:lpstr>
      <vt:lpstr>Objetivos</vt:lpstr>
      <vt:lpstr>Justificación</vt:lpstr>
      <vt:lpstr>Preguntas de investigación</vt:lpstr>
      <vt:lpstr>Preguntas de investigación</vt:lpstr>
      <vt:lpstr>Criterios de inclusión</vt:lpstr>
      <vt:lpstr>Criterios de exclusión</vt:lpstr>
      <vt:lpstr>Proceso de búsqueda</vt:lpstr>
      <vt:lpstr>Proceso de búsqueda</vt:lpstr>
      <vt:lpstr>Resultados</vt:lpstr>
      <vt:lpstr>Resultados</vt:lpstr>
      <vt:lpstr>Resultados</vt:lpstr>
      <vt:lpstr>Resultados</vt:lpstr>
      <vt:lpstr>Resultados</vt:lpstr>
      <vt:lpstr>Resultados</vt:lpstr>
      <vt:lpstr>Resultados</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dc:title>
  <dc:creator>Jonathan Hernandez Tinoco</dc:creator>
  <cp:lastModifiedBy>HERNANDEZ TINOCO JONATHAN</cp:lastModifiedBy>
  <cp:revision>6</cp:revision>
  <dcterms:modified xsi:type="dcterms:W3CDTF">2022-12-09T15:50:06Z</dcterms:modified>
</cp:coreProperties>
</file>