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Nunito"/>
      <p:regular r:id="rId17"/>
      <p:bold r:id="rId18"/>
      <p:italic r:id="rId19"/>
      <p:boldItalic r:id="rId20"/>
    </p:embeddedFont>
    <p:embeddedFont>
      <p:font typeface="Maven Pro"/>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22" Type="http://schemas.openxmlformats.org/officeDocument/2006/relationships/font" Target="fonts/MavenPro-bold.fntdata"/><Relationship Id="rId10" Type="http://schemas.openxmlformats.org/officeDocument/2006/relationships/slide" Target="slides/slide5.xml"/><Relationship Id="rId21" Type="http://schemas.openxmlformats.org/officeDocument/2006/relationships/font" Target="fonts/MavenPro-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24124b70c2_0_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24124b70c2_0_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24124b70c2_0_6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24124b70c2_0_6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24124b70c2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24124b70c2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24124b70c2_0_6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24124b70c2_0_6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24124b70c2_0_6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24124b70c2_0_6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24124b70c2_0_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24124b70c2_0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24124b70c2_0_6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24124b70c2_0_6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24124b70c2_0_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24124b70c2_0_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24124b70c2_0_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24124b70c2_0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24124b70c2_0_6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24124b70c2_0_6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INFO 450 Final Project </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Tinodaishe Mahlunge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47" name="Google Shape;347;p2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53" name="Google Shape;353;p2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Statement </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For my project I will be analyzing the most popular kinds of cereals and how healthy they actually are &amp; what you may not exactly know about the real ingredients included in your favorite cereals. </a:t>
            </a:r>
            <a:endParaRPr/>
          </a:p>
          <a:p>
            <a:pPr indent="-311150" lvl="0" marL="457200" rtl="0" algn="l">
              <a:spcBef>
                <a:spcPts val="0"/>
              </a:spcBef>
              <a:spcAft>
                <a:spcPts val="0"/>
              </a:spcAft>
              <a:buSzPts val="1300"/>
              <a:buChar char="❖"/>
            </a:pPr>
            <a:r>
              <a:rPr lang="en"/>
              <a:t>Most cereals are full of unhealthy amounts of sodium, carbs, things that are commonly overlooked in even the most healthily perceived breakfast cereals can pose a health risk and analyzing such is beneficial; it’s good to know what you’re consuming.  </a:t>
            </a:r>
            <a:endParaRPr/>
          </a:p>
          <a:p>
            <a:pPr indent="-311150" lvl="0" marL="457200" rtl="0" algn="l">
              <a:spcBef>
                <a:spcPts val="0"/>
              </a:spcBef>
              <a:spcAft>
                <a:spcPts val="0"/>
              </a:spcAft>
              <a:buSzPts val="1300"/>
              <a:buChar char="❖"/>
            </a:pPr>
            <a:r>
              <a:rPr lang="en"/>
              <a:t>Another </a:t>
            </a:r>
            <a:r>
              <a:rPr lang="en"/>
              <a:t>brief</a:t>
            </a:r>
            <a:r>
              <a:rPr lang="en"/>
              <a:t> </a:t>
            </a:r>
            <a:r>
              <a:rPr lang="en"/>
              <a:t>purpose in this analysis is to observe which companies are more popular amongst consumers.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Analyzing </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In analyzing this dataset of cereals, I went deep into analysis of all things cereal, from the ingredients to the companies that make/sell all cereal. </a:t>
            </a:r>
            <a:endParaRPr/>
          </a:p>
          <a:p>
            <a:pPr indent="-298450" lvl="1" marL="914400" rtl="0" algn="l">
              <a:spcBef>
                <a:spcPts val="0"/>
              </a:spcBef>
              <a:spcAft>
                <a:spcPts val="0"/>
              </a:spcAft>
              <a:buSzPts val="1100"/>
              <a:buChar char="➢"/>
            </a:pPr>
            <a:r>
              <a:rPr lang="en"/>
              <a:t>Prior to research, I proposed that more popular companies such as Kellogg’s and General Mills will have a higher calorie/sodium intake due to the fact that they make cereals including Frosted Flake, Froot Loops, Trix, Lucky Charms, &amp; Reeses Puffs.</a:t>
            </a:r>
            <a:endParaRPr/>
          </a:p>
          <a:p>
            <a:pPr indent="-298450" lvl="1" marL="914400" rtl="0" algn="l">
              <a:spcBef>
                <a:spcPts val="0"/>
              </a:spcBef>
              <a:spcAft>
                <a:spcPts val="0"/>
              </a:spcAft>
              <a:buSzPts val="1100"/>
              <a:buChar char="➢"/>
            </a:pPr>
            <a:r>
              <a:rPr lang="en"/>
              <a:t>Also I predict prior to analysis that customers may enjoy these companies more due to the fact that they are high in ingredients such as sugar, a common drive in attracting more purchases.</a:t>
            </a:r>
            <a:endParaRPr/>
          </a:p>
          <a:p>
            <a:pPr indent="-298450" lvl="1" marL="914400" rtl="0" algn="l">
              <a:spcBef>
                <a:spcPts val="0"/>
              </a:spcBef>
              <a:spcAft>
                <a:spcPts val="0"/>
              </a:spcAft>
              <a:buSzPts val="1100"/>
              <a:buChar char="➢"/>
            </a:pPr>
            <a:r>
              <a:rPr lang="en"/>
              <a:t>In the analysis I used a bar chart, heatmap/ </a:t>
            </a:r>
            <a:r>
              <a:rPr lang="en"/>
              <a:t>correlation</a:t>
            </a:r>
            <a:r>
              <a:rPr lang="en"/>
              <a:t> matrix, pie chart, skewed bar chart &amp; 3 scatter plots to analyze various aspects of cereal </a:t>
            </a:r>
            <a:r>
              <a:rPr lang="en"/>
              <a:t>ingredients</a:t>
            </a:r>
            <a:r>
              <a:rPr lang="en"/>
              <a:t> and companies.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96" name="Google Shape;296;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97" name="Google Shape;297;p16"/>
          <p:cNvPicPr preferRelativeResize="0"/>
          <p:nvPr/>
        </p:nvPicPr>
        <p:blipFill>
          <a:blip r:embed="rId3">
            <a:alphaModFix/>
          </a:blip>
          <a:stretch>
            <a:fillRect/>
          </a:stretch>
        </p:blipFill>
        <p:spPr>
          <a:xfrm>
            <a:off x="2186750" y="85025"/>
            <a:ext cx="4339399" cy="3938850"/>
          </a:xfrm>
          <a:prstGeom prst="rect">
            <a:avLst/>
          </a:prstGeom>
          <a:noFill/>
          <a:ln>
            <a:noFill/>
          </a:ln>
        </p:spPr>
      </p:pic>
      <p:sp>
        <p:nvSpPr>
          <p:cNvPr id="298" name="Google Shape;298;p16"/>
          <p:cNvSpPr txBox="1"/>
          <p:nvPr/>
        </p:nvSpPr>
        <p:spPr>
          <a:xfrm>
            <a:off x="1303800" y="4023875"/>
            <a:ext cx="6371400" cy="1532400"/>
          </a:xfrm>
          <a:prstGeom prst="rect">
            <a:avLst/>
          </a:prstGeom>
          <a:noFill/>
          <a:ln>
            <a:noFill/>
          </a:ln>
        </p:spPr>
        <p:txBody>
          <a:bodyPr anchorCtr="0" anchor="t" bIns="91425" lIns="91425" spcFirstLastPara="1" rIns="91425" wrap="square" tIns="91425">
            <a:spAutoFit/>
          </a:bodyPr>
          <a:lstStyle/>
          <a:p>
            <a:pPr indent="0" lvl="0" marL="0" rtl="0" algn="l">
              <a:lnSpc>
                <a:spcPct val="170000"/>
              </a:lnSpc>
              <a:spcBef>
                <a:spcPts val="0"/>
              </a:spcBef>
              <a:spcAft>
                <a:spcPts val="0"/>
              </a:spcAft>
              <a:buNone/>
            </a:pPr>
            <a:r>
              <a:rPr lang="en" sz="1050"/>
              <a:t>A = American Home Food Products, G = General Mills, K = Kelloggs, N = Nabisco, P = Post, Q = Quaker Oats, R = Ralston Purina</a:t>
            </a:r>
            <a:endParaRPr sz="1050"/>
          </a:p>
          <a:p>
            <a:pPr indent="0" lvl="0" marL="0" rtl="0" algn="l">
              <a:lnSpc>
                <a:spcPct val="170000"/>
              </a:lnSpc>
              <a:spcBef>
                <a:spcPts val="1200"/>
              </a:spcBef>
              <a:spcAft>
                <a:spcPts val="0"/>
              </a:spcAft>
              <a:buNone/>
            </a:pPr>
            <a:r>
              <a:rPr lang="en" sz="1050"/>
              <a:t>Nabisco and American Home Food Products are highest rated. </a:t>
            </a:r>
            <a:endParaRPr sz="1050"/>
          </a:p>
          <a:p>
            <a:pPr indent="0" lvl="0" marL="0" rtl="0" algn="l">
              <a:spcBef>
                <a:spcPts val="1200"/>
              </a:spcBef>
              <a:spcAft>
                <a:spcPts val="0"/>
              </a:spcAft>
              <a:buNone/>
            </a:pPr>
            <a:r>
              <a:t/>
            </a:r>
            <a:endParaRPr>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04" name="Google Shape;304;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05" name="Google Shape;305;p17"/>
          <p:cNvPicPr preferRelativeResize="0"/>
          <p:nvPr/>
        </p:nvPicPr>
        <p:blipFill>
          <a:blip r:embed="rId3">
            <a:alphaModFix/>
          </a:blip>
          <a:stretch>
            <a:fillRect/>
          </a:stretch>
        </p:blipFill>
        <p:spPr>
          <a:xfrm>
            <a:off x="1061875" y="-98452"/>
            <a:ext cx="6492975" cy="3906901"/>
          </a:xfrm>
          <a:prstGeom prst="rect">
            <a:avLst/>
          </a:prstGeom>
          <a:noFill/>
          <a:ln>
            <a:noFill/>
          </a:ln>
        </p:spPr>
      </p:pic>
      <p:sp>
        <p:nvSpPr>
          <p:cNvPr id="306" name="Google Shape;306;p17"/>
          <p:cNvSpPr txBox="1"/>
          <p:nvPr/>
        </p:nvSpPr>
        <p:spPr>
          <a:xfrm>
            <a:off x="1978963" y="3480825"/>
            <a:ext cx="4172100" cy="1860000"/>
          </a:xfrm>
          <a:prstGeom prst="rect">
            <a:avLst/>
          </a:prstGeom>
          <a:noFill/>
          <a:ln>
            <a:noFill/>
          </a:ln>
        </p:spPr>
        <p:txBody>
          <a:bodyPr anchorCtr="0" anchor="t" bIns="91425" lIns="91425" spcFirstLastPara="1" rIns="91425" wrap="square" tIns="91425">
            <a:spAutoFit/>
          </a:bodyPr>
          <a:lstStyle/>
          <a:p>
            <a:pPr indent="0" lvl="0" marL="0" rtl="0" algn="l">
              <a:lnSpc>
                <a:spcPct val="170000"/>
              </a:lnSpc>
              <a:spcBef>
                <a:spcPts val="0"/>
              </a:spcBef>
              <a:spcAft>
                <a:spcPts val="0"/>
              </a:spcAft>
              <a:buNone/>
            </a:pPr>
            <a:r>
              <a:rPr lang="en" sz="650"/>
              <a:t>From the above correlation</a:t>
            </a:r>
            <a:r>
              <a:rPr lang="en" sz="550"/>
              <a:t> </a:t>
            </a:r>
            <a:r>
              <a:rPr lang="en" sz="650"/>
              <a:t>matrix, we notice two things:</a:t>
            </a:r>
            <a:endParaRPr sz="650"/>
          </a:p>
          <a:p>
            <a:pPr indent="-269875" lvl="0" marL="457200" rtl="0" algn="l">
              <a:lnSpc>
                <a:spcPct val="170000"/>
              </a:lnSpc>
              <a:spcBef>
                <a:spcPts val="900"/>
              </a:spcBef>
              <a:spcAft>
                <a:spcPts val="0"/>
              </a:spcAft>
              <a:buSzPts val="650"/>
              <a:buChar char="❖"/>
            </a:pPr>
            <a:r>
              <a:rPr lang="en" sz="650"/>
              <a:t> Shelf is not correlated to rating. </a:t>
            </a:r>
            <a:r>
              <a:rPr lang="en" sz="650"/>
              <a:t>Which</a:t>
            </a:r>
            <a:r>
              <a:rPr lang="en" sz="650"/>
              <a:t> is to be plotted in  the pie chart for these below. This variable is, in fact, a categorical variable (with values as 1,2 and 3 only). Including dummy variables later (in my code) will show if the Shelf variable is relevant in predicting cereal ratings.</a:t>
            </a:r>
            <a:endParaRPr sz="650"/>
          </a:p>
          <a:p>
            <a:pPr indent="-269875" lvl="0" marL="457200" rtl="0" algn="l">
              <a:lnSpc>
                <a:spcPct val="170000"/>
              </a:lnSpc>
              <a:spcBef>
                <a:spcPts val="0"/>
              </a:spcBef>
              <a:spcAft>
                <a:spcPts val="0"/>
              </a:spcAft>
              <a:buSzPts val="650"/>
              <a:buChar char="❖"/>
            </a:pPr>
            <a:r>
              <a:rPr lang="en" sz="650"/>
              <a:t>Weight is highly correlated with other variables, especially calories. This makes sense, as more the ingredients, more the weight will be, and vice versa. This variable is creating unnecessary multi-collineairity in our model. This can be removed..</a:t>
            </a:r>
            <a:endParaRPr sz="650"/>
          </a:p>
          <a:p>
            <a:pPr indent="0" lvl="0" marL="0" rtl="0" algn="l">
              <a:spcBef>
                <a:spcPts val="1200"/>
              </a:spcBef>
              <a:spcAft>
                <a:spcPts val="0"/>
              </a:spcAft>
              <a:buNone/>
            </a:pPr>
            <a:r>
              <a:t/>
            </a:r>
            <a:endParaRPr>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12" name="Google Shape;312;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13" name="Google Shape;313;p18"/>
          <p:cNvPicPr preferRelativeResize="0"/>
          <p:nvPr/>
        </p:nvPicPr>
        <p:blipFill>
          <a:blip r:embed="rId3">
            <a:alphaModFix/>
          </a:blip>
          <a:stretch>
            <a:fillRect/>
          </a:stretch>
        </p:blipFill>
        <p:spPr>
          <a:xfrm>
            <a:off x="1381125" y="276225"/>
            <a:ext cx="6381750" cy="4591050"/>
          </a:xfrm>
          <a:prstGeom prst="rect">
            <a:avLst/>
          </a:prstGeom>
          <a:noFill/>
          <a:ln>
            <a:noFill/>
          </a:ln>
        </p:spPr>
      </p:pic>
      <p:sp>
        <p:nvSpPr>
          <p:cNvPr id="314" name="Google Shape;314;p18"/>
          <p:cNvSpPr txBox="1"/>
          <p:nvPr/>
        </p:nvSpPr>
        <p:spPr>
          <a:xfrm>
            <a:off x="1633350" y="4678950"/>
            <a:ext cx="6371400" cy="34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highlight>
                  <a:srgbClr val="FFFFFF"/>
                </a:highlight>
              </a:rPr>
              <a:t>26 cereals are put on shelf 1, 27 on shelf 2, 47 on shelf 3.</a:t>
            </a:r>
            <a:endParaRPr>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20" name="Google Shape;320;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21" name="Google Shape;321;p19"/>
          <p:cNvPicPr preferRelativeResize="0"/>
          <p:nvPr/>
        </p:nvPicPr>
        <p:blipFill>
          <a:blip r:embed="rId3">
            <a:alphaModFix/>
          </a:blip>
          <a:stretch>
            <a:fillRect/>
          </a:stretch>
        </p:blipFill>
        <p:spPr>
          <a:xfrm>
            <a:off x="387200" y="1482035"/>
            <a:ext cx="2449699" cy="2281215"/>
          </a:xfrm>
          <a:prstGeom prst="rect">
            <a:avLst/>
          </a:prstGeom>
          <a:noFill/>
          <a:ln>
            <a:noFill/>
          </a:ln>
        </p:spPr>
      </p:pic>
      <p:pic>
        <p:nvPicPr>
          <p:cNvPr id="322" name="Google Shape;322;p19"/>
          <p:cNvPicPr preferRelativeResize="0"/>
          <p:nvPr/>
        </p:nvPicPr>
        <p:blipFill>
          <a:blip r:embed="rId4">
            <a:alphaModFix/>
          </a:blip>
          <a:stretch>
            <a:fillRect/>
          </a:stretch>
        </p:blipFill>
        <p:spPr>
          <a:xfrm>
            <a:off x="6532925" y="1072949"/>
            <a:ext cx="2221699" cy="2230275"/>
          </a:xfrm>
          <a:prstGeom prst="rect">
            <a:avLst/>
          </a:prstGeom>
          <a:noFill/>
          <a:ln>
            <a:noFill/>
          </a:ln>
        </p:spPr>
      </p:pic>
      <p:pic>
        <p:nvPicPr>
          <p:cNvPr id="323" name="Google Shape;323;p19"/>
          <p:cNvPicPr preferRelativeResize="0"/>
          <p:nvPr/>
        </p:nvPicPr>
        <p:blipFill>
          <a:blip r:embed="rId5">
            <a:alphaModFix/>
          </a:blip>
          <a:stretch>
            <a:fillRect/>
          </a:stretch>
        </p:blipFill>
        <p:spPr>
          <a:xfrm>
            <a:off x="3293700" y="2756200"/>
            <a:ext cx="2391800" cy="2387299"/>
          </a:xfrm>
          <a:prstGeom prst="rect">
            <a:avLst/>
          </a:prstGeom>
          <a:noFill/>
          <a:ln>
            <a:noFill/>
          </a:ln>
        </p:spPr>
      </p:pic>
      <p:sp>
        <p:nvSpPr>
          <p:cNvPr id="324" name="Google Shape;324;p19"/>
          <p:cNvSpPr txBox="1"/>
          <p:nvPr/>
        </p:nvSpPr>
        <p:spPr>
          <a:xfrm>
            <a:off x="387150" y="165925"/>
            <a:ext cx="2449800" cy="1316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highlight>
                  <a:srgbClr val="FFFFFF"/>
                </a:highlight>
              </a:rPr>
              <a:t>As seen from above, the rating falls on average as sugar amount increases in the cereal. This shows that consumers value the 'healthy' aspect of cereals and would ideally rate high those cereals that have minimum sugar.</a:t>
            </a:r>
            <a:endParaRPr>
              <a:latin typeface="Nunito"/>
              <a:ea typeface="Nunito"/>
              <a:cs typeface="Nunito"/>
              <a:sym typeface="Nunito"/>
            </a:endParaRPr>
          </a:p>
        </p:txBody>
      </p:sp>
      <p:sp>
        <p:nvSpPr>
          <p:cNvPr id="325" name="Google Shape;325;p19"/>
          <p:cNvSpPr txBox="1"/>
          <p:nvPr/>
        </p:nvSpPr>
        <p:spPr>
          <a:xfrm>
            <a:off x="5995225" y="553075"/>
            <a:ext cx="3174600" cy="6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highlight>
                  <a:srgbClr val="FFFFFF"/>
                </a:highlight>
              </a:rPr>
              <a:t>Again, consumers value less and less calories in their cereal intake. And the trend is visibly negative between calories &amp; rating.</a:t>
            </a:r>
            <a:endParaRPr>
              <a:latin typeface="Nunito"/>
              <a:ea typeface="Nunito"/>
              <a:cs typeface="Nunito"/>
              <a:sym typeface="Nunito"/>
            </a:endParaRPr>
          </a:p>
        </p:txBody>
      </p:sp>
      <p:sp>
        <p:nvSpPr>
          <p:cNvPr id="326" name="Google Shape;326;p19"/>
          <p:cNvSpPr txBox="1"/>
          <p:nvPr/>
        </p:nvSpPr>
        <p:spPr>
          <a:xfrm>
            <a:off x="3293699" y="1222675"/>
            <a:ext cx="2497500" cy="2004000"/>
          </a:xfrm>
          <a:prstGeom prst="rect">
            <a:avLst/>
          </a:prstGeom>
          <a:noFill/>
          <a:ln>
            <a:noFill/>
          </a:ln>
        </p:spPr>
        <p:txBody>
          <a:bodyPr anchorCtr="0" anchor="t" bIns="91425" lIns="91425" spcFirstLastPara="1" rIns="91425" wrap="square" tIns="91425">
            <a:spAutoFit/>
          </a:bodyPr>
          <a:lstStyle/>
          <a:p>
            <a:pPr indent="0" lvl="0" marL="0" rtl="0" algn="l">
              <a:lnSpc>
                <a:spcPct val="170000"/>
              </a:lnSpc>
              <a:spcBef>
                <a:spcPts val="0"/>
              </a:spcBef>
              <a:spcAft>
                <a:spcPts val="0"/>
              </a:spcAft>
              <a:buNone/>
            </a:pPr>
            <a:r>
              <a:rPr lang="en" sz="850"/>
              <a:t>There's a visible positive correlation between fiber and cereal rating. People like fiber-rich cereals.</a:t>
            </a:r>
            <a:endParaRPr sz="850"/>
          </a:p>
          <a:p>
            <a:pPr indent="0" lvl="0" marL="0" rtl="0" algn="l">
              <a:lnSpc>
                <a:spcPct val="170000"/>
              </a:lnSpc>
              <a:spcBef>
                <a:spcPts val="900"/>
              </a:spcBef>
              <a:spcAft>
                <a:spcPts val="0"/>
              </a:spcAft>
              <a:buNone/>
            </a:pPr>
            <a:r>
              <a:rPr lang="en" sz="850"/>
              <a:t>NOTE: We removed the outlier before from fiber attribute that had the value of 14. Imagine how that would have distorted our best fit line!</a:t>
            </a:r>
            <a:endParaRPr sz="850"/>
          </a:p>
          <a:p>
            <a:pPr indent="0" lvl="0" marL="0" rtl="0" algn="l">
              <a:spcBef>
                <a:spcPts val="1200"/>
              </a:spcBef>
              <a:spcAft>
                <a:spcPts val="0"/>
              </a:spcAft>
              <a:buNone/>
            </a:pPr>
            <a:r>
              <a:t/>
            </a:r>
            <a:endParaRPr>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0"/>
          <p:cNvSpPr txBox="1"/>
          <p:nvPr>
            <p:ph type="title"/>
          </p:nvPr>
        </p:nvSpPr>
        <p:spPr>
          <a:xfrm>
            <a:off x="983025" y="37735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32" name="Google Shape;332;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33" name="Google Shape;333;p20"/>
          <p:cNvPicPr preferRelativeResize="0"/>
          <p:nvPr/>
        </p:nvPicPr>
        <p:blipFill rotWithShape="1">
          <a:blip r:embed="rId3">
            <a:alphaModFix/>
          </a:blip>
          <a:srcRect b="0" l="-8802" r="0" t="-8802"/>
          <a:stretch/>
        </p:blipFill>
        <p:spPr>
          <a:xfrm>
            <a:off x="2368200" y="752175"/>
            <a:ext cx="4832849" cy="4267650"/>
          </a:xfrm>
          <a:prstGeom prst="rect">
            <a:avLst/>
          </a:prstGeom>
          <a:noFill/>
          <a:ln>
            <a:noFill/>
          </a:ln>
        </p:spPr>
      </p:pic>
      <p:sp>
        <p:nvSpPr>
          <p:cNvPr id="334" name="Google Shape;334;p20"/>
          <p:cNvSpPr txBox="1"/>
          <p:nvPr/>
        </p:nvSpPr>
        <p:spPr>
          <a:xfrm>
            <a:off x="2676825" y="619425"/>
            <a:ext cx="637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35" name="Google Shape;335;p20"/>
          <p:cNvSpPr txBox="1"/>
          <p:nvPr/>
        </p:nvSpPr>
        <p:spPr>
          <a:xfrm>
            <a:off x="2466675" y="646425"/>
            <a:ext cx="61389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50" u="sng">
                <a:highlight>
                  <a:srgbClr val="FFFFFF"/>
                </a:highlight>
              </a:rPr>
              <a:t>Distribution of Company Ratings </a:t>
            </a:r>
            <a:endParaRPr b="1" sz="1050" u="sng">
              <a:highlight>
                <a:srgbClr val="FFFFFF"/>
              </a:highlight>
            </a:endParaRPr>
          </a:p>
          <a:p>
            <a:pPr indent="0" lvl="0" marL="0" rtl="0" algn="l">
              <a:spcBef>
                <a:spcPts val="0"/>
              </a:spcBef>
              <a:spcAft>
                <a:spcPts val="0"/>
              </a:spcAft>
              <a:buNone/>
            </a:pPr>
            <a:r>
              <a:rPr lang="en" sz="1050">
                <a:highlight>
                  <a:srgbClr val="FFFFFF"/>
                </a:highlight>
              </a:rPr>
              <a:t>It is somewhat normal, but slightly skewed to the left.</a:t>
            </a:r>
            <a:endParaRPr>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Recommendations</a:t>
            </a:r>
            <a:endParaRPr/>
          </a:p>
        </p:txBody>
      </p:sp>
      <p:sp>
        <p:nvSpPr>
          <p:cNvPr id="341" name="Google Shape;341;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In the future, I can recommend that cereal companies can prioritize creating </a:t>
            </a:r>
            <a:r>
              <a:rPr lang="en"/>
              <a:t>more</a:t>
            </a:r>
            <a:r>
              <a:rPr lang="en"/>
              <a:t> healthy breakfast alternatives, lacking in sugar and calories and more in fibers </a:t>
            </a:r>
            <a:endParaRPr/>
          </a:p>
          <a:p>
            <a:pPr indent="-298450" lvl="1" marL="914400" rtl="0" algn="l">
              <a:spcBef>
                <a:spcPts val="0"/>
              </a:spcBef>
              <a:spcAft>
                <a:spcPts val="0"/>
              </a:spcAft>
              <a:buSzPts val="1100"/>
              <a:buChar char="➢"/>
            </a:pPr>
            <a:r>
              <a:rPr lang="en"/>
              <a:t>This contradicts my theories of thinking that consumers would prefer more heavy intakes in sugar and </a:t>
            </a:r>
            <a:r>
              <a:rPr lang="en"/>
              <a:t>artificial ingredients which seems to taste better overall. </a:t>
            </a:r>
            <a:endParaRPr/>
          </a:p>
          <a:p>
            <a:pPr indent="-311150" lvl="0" marL="457200" rtl="0" algn="l">
              <a:spcBef>
                <a:spcPts val="0"/>
              </a:spcBef>
              <a:spcAft>
                <a:spcPts val="0"/>
              </a:spcAft>
              <a:buSzPts val="1300"/>
              <a:buChar char="❖"/>
            </a:pPr>
            <a:r>
              <a:rPr lang="en"/>
              <a:t>I would suggest that this problem is to be revisited yearly in order to keep track of consumer favorites and what they prefer in terms of ingredients. </a:t>
            </a:r>
            <a:endParaRPr/>
          </a:p>
          <a:p>
            <a:pPr indent="-311150" lvl="0" marL="457200" rtl="0" algn="l">
              <a:spcBef>
                <a:spcPts val="0"/>
              </a:spcBef>
              <a:spcAft>
                <a:spcPts val="0"/>
              </a:spcAft>
              <a:buSzPts val="1300"/>
              <a:buChar char="❖"/>
            </a:pPr>
            <a:r>
              <a:rPr lang="en"/>
              <a:t>In the future, I would try to do better in getting regression models and groupbby data and thinking more into my predictions.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