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6" r:id="rId4"/>
    <p:sldId id="281" r:id="rId5"/>
    <p:sldId id="282" r:id="rId6"/>
    <p:sldId id="291" r:id="rId7"/>
    <p:sldId id="283" r:id="rId8"/>
    <p:sldId id="284" r:id="rId9"/>
    <p:sldId id="289" r:id="rId10"/>
    <p:sldId id="285" r:id="rId11"/>
    <p:sldId id="286" r:id="rId12"/>
    <p:sldId id="292" r:id="rId13"/>
    <p:sldId id="287" r:id="rId14"/>
    <p:sldId id="288" r:id="rId15"/>
    <p:sldId id="272" r:id="rId16"/>
    <p:sldId id="258" r:id="rId17"/>
    <p:sldId id="269" r:id="rId18"/>
    <p:sldId id="263" r:id="rId19"/>
    <p:sldId id="264" r:id="rId20"/>
    <p:sldId id="257" r:id="rId21"/>
    <p:sldId id="265" r:id="rId22"/>
    <p:sldId id="270" r:id="rId23"/>
    <p:sldId id="271" r:id="rId24"/>
    <p:sldId id="261" r:id="rId25"/>
    <p:sldId id="280" r:id="rId26"/>
    <p:sldId id="290" r:id="rId27"/>
    <p:sldId id="26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01E5406-7F12-4E02-937D-A30923B878E7}" type="datetimeFigureOut">
              <a:rPr lang="en-GB" smtClean="0"/>
              <a:pPr/>
              <a:t>23/05/2012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8EAFE7-2BD8-4067-A2B1-4FA7DE5C0F2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01E5406-7F12-4E02-937D-A30923B878E7}" type="datetimeFigureOut">
              <a:rPr lang="en-GB" smtClean="0"/>
              <a:pPr/>
              <a:t>23/05/2012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8EAFE7-2BD8-4067-A2B1-4FA7DE5C0F2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01E5406-7F12-4E02-937D-A30923B878E7}" type="datetimeFigureOut">
              <a:rPr lang="en-GB" smtClean="0"/>
              <a:pPr/>
              <a:t>23/05/2012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8EAFE7-2BD8-4067-A2B1-4FA7DE5C0F2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01E5406-7F12-4E02-937D-A30923B878E7}" type="datetimeFigureOut">
              <a:rPr lang="en-GB" smtClean="0"/>
              <a:pPr/>
              <a:t>23/05/2012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8EAFE7-2BD8-4067-A2B1-4FA7DE5C0F2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1E5406-7F12-4E02-937D-A30923B878E7}" type="datetimeFigureOut">
              <a:rPr lang="en-GB" smtClean="0"/>
              <a:pPr/>
              <a:t>23/05/2012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8EAFE7-2BD8-4067-A2B1-4FA7DE5C0F2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01E5406-7F12-4E02-937D-A30923B878E7}" type="datetimeFigureOut">
              <a:rPr lang="en-GB" smtClean="0"/>
              <a:pPr/>
              <a:t>23/05/2012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8EAFE7-2BD8-4067-A2B1-4FA7DE5C0F2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01E5406-7F12-4E02-937D-A30923B878E7}" type="datetimeFigureOut">
              <a:rPr lang="en-GB" smtClean="0"/>
              <a:pPr/>
              <a:t>23/05/2012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58EAFE7-2BD8-4067-A2B1-4FA7DE5C0F2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01E5406-7F12-4E02-937D-A30923B878E7}" type="datetimeFigureOut">
              <a:rPr lang="en-GB" smtClean="0"/>
              <a:pPr/>
              <a:t>23/05/2012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58EAFE7-2BD8-4067-A2B1-4FA7DE5C0F2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1E5406-7F12-4E02-937D-A30923B878E7}" type="datetimeFigureOut">
              <a:rPr lang="en-GB" smtClean="0"/>
              <a:pPr/>
              <a:t>23/05/2012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58EAFE7-2BD8-4067-A2B1-4FA7DE5C0F2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1E5406-7F12-4E02-937D-A30923B878E7}" type="datetimeFigureOut">
              <a:rPr lang="en-GB" smtClean="0"/>
              <a:pPr/>
              <a:t>23/05/2012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8EAFE7-2BD8-4067-A2B1-4FA7DE5C0F2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1E5406-7F12-4E02-937D-A30923B878E7}" type="datetimeFigureOut">
              <a:rPr lang="en-GB" smtClean="0"/>
              <a:pPr/>
              <a:t>23/05/2012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8EAFE7-2BD8-4067-A2B1-4FA7DE5C0F2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1E5406-7F12-4E02-937D-A30923B878E7}" type="datetimeFigureOut">
              <a:rPr lang="en-GB" smtClean="0"/>
              <a:pPr/>
              <a:t>23/05/2012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EAFE7-2BD8-4067-A2B1-4FA7DE5C0F2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lordwilliams.oxon.sch.uk/" TargetMode="External"/><Relationship Id="rId2" Type="http://schemas.openxmlformats.org/officeDocument/2006/relationships/hyperlink" Target="mailto:tino.race@gmail.com"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maps.google.co.uk/maps/place?ftid=0x487692ccccc246a1:0xf5b79ef2a4cccee2&amp;q=thame&amp;hl=en&amp;gl=uk&amp;ved=0CA0Q-gswAA&amp;sa=X&amp;ei=btqzT8XxJ8Pa8AO-1-TUAg&amp;sig2=Qe1IoktKl0tX4gPk24RG4Q"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lwsphysics.wikispaces.com/" TargetMode="External"/><Relationship Id="rId2" Type="http://schemas.openxmlformats.org/officeDocument/2006/relationships/hyperlink" Target="http://lwsphysics.shorturl.com/"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tinorace.co.uk/img/science/ict2012/Y13%20work%202.JPG" TargetMode="Externa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hyperlink" Target="http://www.tinorace.co.uk/img/science/ict2012/Y13%20work%201.JPG" TargetMode="External"/><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hyperlink" Target="http://lwsphysics.shorturl.com/" TargetMode="External"/><Relationship Id="rId2" Type="http://schemas.openxmlformats.org/officeDocument/2006/relationships/hyperlink" Target="http://wordwall.co.uk/"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www.tinorace.co.uk/docs/ICT2012/Action%20Plan%20NEW.doc"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tinorace.co.uk/video/science/ict2012/Y7%20Feedback%202.wmv" TargetMode="External"/><Relationship Id="rId2" Type="http://schemas.openxmlformats.org/officeDocument/2006/relationships/image" Target="../media/image17.gif"/><Relationship Id="rId1" Type="http://schemas.openxmlformats.org/officeDocument/2006/relationships/slideLayout" Target="../slideLayouts/slideLayout2.xml"/><Relationship Id="rId4" Type="http://schemas.openxmlformats.org/officeDocument/2006/relationships/hyperlink" Target="http://www.tinorace.co.uk/video/science/ict2012/Y7%20Feedback%201.wmv"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www.tinorace.co.uk/video/science/ict2012/Y7%20Feedback%20Interview%20for%201.wmv" TargetMode="External"/><Relationship Id="rId2" Type="http://schemas.openxmlformats.org/officeDocument/2006/relationships/image" Target="../media/image17.gif"/><Relationship Id="rId1" Type="http://schemas.openxmlformats.org/officeDocument/2006/relationships/slideLayout" Target="../slideLayouts/slideLayout2.xml"/><Relationship Id="rId5" Type="http://schemas.openxmlformats.org/officeDocument/2006/relationships/hyperlink" Target="http://www.tinorace.co.uk/video/science/ict2012/Y7%20Feedback%20Interview%20against%201.wmv" TargetMode="External"/><Relationship Id="rId4" Type="http://schemas.openxmlformats.org/officeDocument/2006/relationships/hyperlink" Target="http://www.tinorace.co.uk/video/science/ict2012/Y7%20Feedback%20Interview%20for%202.wmv"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6002x.mitx.mit.edu/"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lwsphysics.wikispaces.com/" TargetMode="External"/><Relationship Id="rId7" Type="http://schemas.openxmlformats.org/officeDocument/2006/relationships/hyperlink" Target="http://ictinnovations2012.wikispaces.com/" TargetMode="External"/><Relationship Id="rId2" Type="http://schemas.openxmlformats.org/officeDocument/2006/relationships/hyperlink" Target="http://ww.tinorace.co.uk/" TargetMode="External"/><Relationship Id="rId1" Type="http://schemas.openxmlformats.org/officeDocument/2006/relationships/slideLayout" Target="../slideLayouts/slideLayout2.xml"/><Relationship Id="rId6" Type="http://schemas.openxmlformats.org/officeDocument/2006/relationships/hyperlink" Target="https://www.sciencelearningcentres.org.uk/" TargetMode="External"/><Relationship Id="rId5" Type="http://schemas.openxmlformats.org/officeDocument/2006/relationships/hyperlink" Target="https://twitter.com/" TargetMode="External"/><Relationship Id="rId4" Type="http://schemas.openxmlformats.org/officeDocument/2006/relationships/hyperlink" Target="http://lwsphysics.shortur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6649"/>
            <a:ext cx="7772400" cy="1470025"/>
          </a:xfrm>
        </p:spPr>
        <p:txBody>
          <a:bodyPr/>
          <a:lstStyle/>
          <a:p>
            <a:r>
              <a:rPr lang="en-GB" dirty="0" smtClean="0"/>
              <a:t>Innovations in ICT, 2012</a:t>
            </a:r>
            <a:endParaRPr lang="en-GB" dirty="0"/>
          </a:p>
        </p:txBody>
      </p:sp>
      <p:sp>
        <p:nvSpPr>
          <p:cNvPr id="3" name="Subtitle 2"/>
          <p:cNvSpPr>
            <a:spLocks noGrp="1"/>
          </p:cNvSpPr>
          <p:nvPr>
            <p:ph type="subTitle" idx="1"/>
          </p:nvPr>
        </p:nvSpPr>
        <p:spPr>
          <a:xfrm>
            <a:off x="1371600" y="1892424"/>
            <a:ext cx="6400800" cy="1752600"/>
          </a:xfrm>
        </p:spPr>
        <p:txBody>
          <a:bodyPr/>
          <a:lstStyle/>
          <a:p>
            <a:r>
              <a:rPr lang="en-GB" dirty="0" smtClean="0">
                <a:hlinkClick r:id="rId2"/>
              </a:rPr>
              <a:t>Martyn Race</a:t>
            </a:r>
            <a:endParaRPr lang="en-GB" dirty="0" smtClean="0"/>
          </a:p>
          <a:p>
            <a:r>
              <a:rPr lang="en-GB" dirty="0" smtClean="0">
                <a:hlinkClick r:id="rId3"/>
              </a:rPr>
              <a:t>Lord </a:t>
            </a:r>
            <a:r>
              <a:rPr lang="en-GB" dirty="0" err="1" smtClean="0">
                <a:hlinkClick r:id="rId3"/>
              </a:rPr>
              <a:t>Williams’s</a:t>
            </a:r>
            <a:r>
              <a:rPr lang="en-GB" dirty="0" smtClean="0">
                <a:hlinkClick r:id="rId3"/>
              </a:rPr>
              <a:t> School</a:t>
            </a:r>
            <a:endParaRPr lang="en-GB" dirty="0" smtClean="0"/>
          </a:p>
          <a:p>
            <a:r>
              <a:rPr lang="en-GB" dirty="0" smtClean="0">
                <a:hlinkClick r:id="rId4"/>
              </a:rPr>
              <a:t>Thame, Oxfordshire</a:t>
            </a:r>
            <a:endParaRPr lang="en-GB" dirty="0"/>
          </a:p>
        </p:txBody>
      </p:sp>
      <p:pic>
        <p:nvPicPr>
          <p:cNvPr id="1026" name="Picture 2" descr="http://www.lordwilliams.oxon.sch.uk/_files/images/web_photos/_MG_4138.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292080" y="4293096"/>
            <a:ext cx="2857500" cy="1905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http://upload.wikimedia.org/wikipedia/en/2/2b/LordBillsLogo.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403648" y="4188320"/>
            <a:ext cx="1876425" cy="200977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Explosion 2 4"/>
          <p:cNvSpPr/>
          <p:nvPr/>
        </p:nvSpPr>
        <p:spPr>
          <a:xfrm>
            <a:off x="755576" y="1268760"/>
            <a:ext cx="8496944" cy="558924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smtClean="0"/>
              <a:t>LWS Physics</a:t>
            </a:r>
          </a:p>
          <a:p>
            <a:pPr algn="ctr"/>
            <a:r>
              <a:rPr lang="en-GB" sz="4800" dirty="0" smtClean="0"/>
              <a:t>Website and Wiki</a:t>
            </a:r>
            <a:endParaRPr lang="en-GB" sz="4800" dirty="0"/>
          </a:p>
        </p:txBody>
      </p:sp>
    </p:spTree>
    <p:extLst>
      <p:ext uri="{BB962C8B-B14F-4D97-AF65-F5344CB8AC3E}">
        <p14:creationId xmlns:p14="http://schemas.microsoft.com/office/powerpoint/2010/main" xmlns="" val="140898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3424" y="341784"/>
            <a:ext cx="6491064" cy="1143000"/>
          </a:xfrm>
        </p:spPr>
        <p:txBody>
          <a:bodyPr/>
          <a:lstStyle/>
          <a:p>
            <a:r>
              <a:rPr lang="en-GB" dirty="0" smtClean="0"/>
              <a:t>Physics </a:t>
            </a:r>
            <a:r>
              <a:rPr lang="en-GB" dirty="0" smtClean="0">
                <a:hlinkClick r:id="rId2"/>
              </a:rPr>
              <a:t>Website </a:t>
            </a:r>
            <a:r>
              <a:rPr lang="en-GB" dirty="0" smtClean="0"/>
              <a:t>and </a:t>
            </a:r>
            <a:r>
              <a:rPr lang="en-GB" dirty="0" smtClean="0">
                <a:hlinkClick r:id="rId3"/>
              </a:rPr>
              <a:t>Wiki</a:t>
            </a:r>
            <a:endParaRPr lang="en-GB" dirty="0"/>
          </a:p>
        </p:txBody>
      </p:sp>
      <p:sp>
        <p:nvSpPr>
          <p:cNvPr id="3" name="Content Placeholder 2"/>
          <p:cNvSpPr>
            <a:spLocks noGrp="1"/>
          </p:cNvSpPr>
          <p:nvPr>
            <p:ph idx="1"/>
          </p:nvPr>
        </p:nvSpPr>
        <p:spPr>
          <a:xfrm>
            <a:off x="467544" y="2388021"/>
            <a:ext cx="8003232" cy="3993307"/>
          </a:xfrm>
        </p:spPr>
        <p:txBody>
          <a:bodyPr>
            <a:normAutofit fontScale="85000" lnSpcReduction="10000"/>
          </a:bodyPr>
          <a:lstStyle/>
          <a:p>
            <a:pPr>
              <a:buNone/>
            </a:pPr>
            <a:r>
              <a:rPr lang="en-GB" b="1" dirty="0" smtClean="0"/>
              <a:t>Class: </a:t>
            </a:r>
            <a:r>
              <a:rPr lang="en-GB" dirty="0" smtClean="0">
                <a:solidFill>
                  <a:srgbClr val="FF0000"/>
                </a:solidFill>
              </a:rPr>
              <a:t>Year 12/13</a:t>
            </a:r>
          </a:p>
          <a:p>
            <a:pPr>
              <a:buNone/>
            </a:pPr>
            <a:r>
              <a:rPr lang="en-GB" b="1" dirty="0" smtClean="0"/>
              <a:t>Class size: </a:t>
            </a:r>
            <a:r>
              <a:rPr lang="en-GB" dirty="0" smtClean="0"/>
              <a:t>8 / 12 students</a:t>
            </a:r>
          </a:p>
          <a:p>
            <a:pPr>
              <a:buNone/>
            </a:pPr>
            <a:r>
              <a:rPr lang="en-GB" b="1" dirty="0" smtClean="0"/>
              <a:t>Lesson: </a:t>
            </a:r>
            <a:r>
              <a:rPr lang="en-GB" dirty="0" smtClean="0"/>
              <a:t>Yet to be used in lessons </a:t>
            </a:r>
            <a:r>
              <a:rPr lang="en-GB" dirty="0" smtClean="0">
                <a:sym typeface="Wingdings" pitchFamily="2" charset="2"/>
              </a:rPr>
              <a:t></a:t>
            </a:r>
            <a:endParaRPr lang="en-GB" dirty="0" smtClean="0"/>
          </a:p>
          <a:p>
            <a:pPr>
              <a:buNone/>
            </a:pPr>
            <a:r>
              <a:rPr lang="en-GB" b="1" dirty="0" smtClean="0"/>
              <a:t>What I did: </a:t>
            </a:r>
          </a:p>
          <a:p>
            <a:pPr>
              <a:buNone/>
            </a:pPr>
            <a:r>
              <a:rPr lang="en-GB" dirty="0" smtClean="0"/>
              <a:t>	Wrote the code for a website from scratch.</a:t>
            </a:r>
          </a:p>
          <a:p>
            <a:pPr>
              <a:buNone/>
            </a:pPr>
            <a:r>
              <a:rPr lang="en-GB" dirty="0" smtClean="0"/>
              <a:t>	Uploaded relevant documents</a:t>
            </a:r>
          </a:p>
          <a:p>
            <a:pPr>
              <a:buNone/>
            </a:pPr>
            <a:r>
              <a:rPr lang="en-GB" dirty="0" smtClean="0"/>
              <a:t>	Put up course help and revision resources</a:t>
            </a:r>
          </a:p>
          <a:p>
            <a:pPr>
              <a:buNone/>
            </a:pPr>
            <a:r>
              <a:rPr lang="en-GB" dirty="0" smtClean="0"/>
              <a:t>	Questionnaire with Y12 students before making it</a:t>
            </a:r>
          </a:p>
          <a:p>
            <a:pPr>
              <a:buNone/>
            </a:pPr>
            <a:endParaRPr lang="en-GB" dirty="0"/>
          </a:p>
        </p:txBody>
      </p:sp>
      <p:pic>
        <p:nvPicPr>
          <p:cNvPr id="11266" name="Picture 2" descr="http://images.clipartof.com/small/33052-Clipart-Illustration-Of-A-Shocked-School-Girl-Conducting-A-Chemistry-Experiment-While-Her-Chemicals-Explode.jpg"/>
          <p:cNvPicPr>
            <a:picLocks noChangeAspect="1" noChangeArrowheads="1"/>
          </p:cNvPicPr>
          <p:nvPr/>
        </p:nvPicPr>
        <p:blipFill>
          <a:blip r:embed="rId4" cstate="print"/>
          <a:srcRect b="4255"/>
          <a:stretch>
            <a:fillRect/>
          </a:stretch>
        </p:blipFill>
        <p:spPr bwMode="auto">
          <a:xfrm>
            <a:off x="0" y="72647"/>
            <a:ext cx="2376264" cy="1916193"/>
          </a:xfrm>
          <a:prstGeom prst="rect">
            <a:avLst/>
          </a:prstGeom>
          <a:noFill/>
        </p:spPr>
      </p:pic>
      <p:pic>
        <p:nvPicPr>
          <p:cNvPr id="1026" name="Picture 2"/>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r="44661"/>
          <a:stretch/>
        </p:blipFill>
        <p:spPr bwMode="auto">
          <a:xfrm>
            <a:off x="5508104" y="1700808"/>
            <a:ext cx="3563888" cy="2146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32174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7071" r="51898"/>
          <a:stretch/>
        </p:blipFill>
        <p:spPr bwMode="auto">
          <a:xfrm>
            <a:off x="377130" y="0"/>
            <a:ext cx="8515350" cy="6917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84859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896" y="260648"/>
            <a:ext cx="8229600" cy="1143000"/>
          </a:xfrm>
        </p:spPr>
        <p:txBody>
          <a:bodyPr/>
          <a:lstStyle/>
          <a:p>
            <a:r>
              <a:rPr lang="en-GB" dirty="0" smtClean="0"/>
              <a:t>Feedback from Y12 students</a:t>
            </a:r>
            <a:endParaRPr lang="en-GB" dirty="0"/>
          </a:p>
        </p:txBody>
      </p:sp>
      <p:sp>
        <p:nvSpPr>
          <p:cNvPr id="3" name="Content Placeholder 2"/>
          <p:cNvSpPr>
            <a:spLocks noGrp="1"/>
          </p:cNvSpPr>
          <p:nvPr>
            <p:ph idx="1"/>
          </p:nvPr>
        </p:nvSpPr>
        <p:spPr>
          <a:xfrm>
            <a:off x="1187624" y="1916832"/>
            <a:ext cx="7581528" cy="4464496"/>
          </a:xfrm>
        </p:spPr>
        <p:txBody>
          <a:bodyPr>
            <a:normAutofit/>
          </a:bodyPr>
          <a:lstStyle/>
          <a:p>
            <a:pPr>
              <a:buNone/>
            </a:pPr>
            <a:r>
              <a:rPr lang="en-GB" dirty="0" smtClean="0"/>
              <a:t>	Y12 students broadly agreed with what should be on the Physics website. They said that the most useful thing would be being able to download all past papers from one place. While they didn’t mention coursework I think this is a big priority for the department, so I included lots of help for this on the site.</a:t>
            </a:r>
          </a:p>
        </p:txBody>
      </p:sp>
      <p:pic>
        <p:nvPicPr>
          <p:cNvPr id="8194" name="Picture 2" descr="http://images.clipartof.com/thumbnails/437160-Royalty-Free-RF-Clipart-Illustration-Of-A-3d-Rating-Check-List-On-A-Red-Clipboard-1.jpg"/>
          <p:cNvPicPr>
            <a:picLocks noChangeAspect="1" noChangeArrowheads="1"/>
          </p:cNvPicPr>
          <p:nvPr/>
        </p:nvPicPr>
        <p:blipFill>
          <a:blip r:embed="rId2" cstate="print"/>
          <a:srcRect b="12208"/>
          <a:stretch>
            <a:fillRect/>
          </a:stretch>
        </p:blipFill>
        <p:spPr bwMode="auto">
          <a:xfrm>
            <a:off x="46906" y="116632"/>
            <a:ext cx="1428750" cy="1296144"/>
          </a:xfrm>
          <a:prstGeom prst="rect">
            <a:avLst/>
          </a:prstGeom>
          <a:noFill/>
        </p:spPr>
      </p:pic>
      <p:pic>
        <p:nvPicPr>
          <p:cNvPr id="8196" name="Picture 4" descr="http://1.bp.blogspot.com/-tGzppoCKkak/TPhVLVdcNOI/AAAAAAAAACM/f-ed-Gp-OxI/s1600/24643-Clipart-Illustration-Of-Sherlock-Holmes-A-Caucasian-Man-In-A-Green-Hat-Coat-And-Pants-Smoking-A-Pipe-And-Peering-Through-A-Magnifying-Glass-While-Searching-For-Evidence.jpg"/>
          <p:cNvPicPr>
            <a:picLocks noChangeAspect="1" noChangeArrowheads="1"/>
          </p:cNvPicPr>
          <p:nvPr/>
        </p:nvPicPr>
        <p:blipFill>
          <a:blip r:embed="rId3" cstate="print"/>
          <a:srcRect r="5026"/>
          <a:stretch>
            <a:fillRect/>
          </a:stretch>
        </p:blipFill>
        <p:spPr bwMode="auto">
          <a:xfrm>
            <a:off x="323528" y="2636912"/>
            <a:ext cx="921706" cy="1097285"/>
          </a:xfrm>
          <a:prstGeom prst="rect">
            <a:avLst/>
          </a:prstGeom>
          <a:noFill/>
        </p:spPr>
      </p:pic>
    </p:spTree>
    <p:extLst>
      <p:ext uri="{BB962C8B-B14F-4D97-AF65-F5344CB8AC3E}">
        <p14:creationId xmlns:p14="http://schemas.microsoft.com/office/powerpoint/2010/main" xmlns="" val="2391715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57200" y="53752"/>
            <a:ext cx="8229600" cy="1143000"/>
          </a:xfrm>
        </p:spPr>
        <p:txBody>
          <a:bodyPr/>
          <a:lstStyle/>
          <a:p>
            <a:r>
              <a:rPr lang="en-GB" dirty="0" smtClean="0"/>
              <a:t>Evaluation and evidence</a:t>
            </a:r>
            <a:endParaRPr lang="en-GB" dirty="0"/>
          </a:p>
        </p:txBody>
      </p:sp>
      <p:sp>
        <p:nvSpPr>
          <p:cNvPr id="10" name="Content Placeholder 2"/>
          <p:cNvSpPr>
            <a:spLocks noGrp="1"/>
          </p:cNvSpPr>
          <p:nvPr>
            <p:ph idx="1"/>
          </p:nvPr>
        </p:nvSpPr>
        <p:spPr>
          <a:xfrm>
            <a:off x="457200" y="1340768"/>
            <a:ext cx="8229600" cy="4525963"/>
          </a:xfrm>
        </p:spPr>
        <p:txBody>
          <a:bodyPr/>
          <a:lstStyle/>
          <a:p>
            <a:r>
              <a:rPr lang="en-GB" sz="2800" dirty="0" smtClean="0"/>
              <a:t>None as yet (from students)</a:t>
            </a:r>
          </a:p>
          <a:p>
            <a:r>
              <a:rPr lang="en-GB" sz="2800" dirty="0" smtClean="0"/>
              <a:t>Next year I hope to see an improvement in coursework quality due to use of resources on site</a:t>
            </a:r>
          </a:p>
          <a:p>
            <a:r>
              <a:rPr lang="en-GB" sz="2800" dirty="0" smtClean="0"/>
              <a:t>I have improved my personal ability to code HTML5 and manage a website</a:t>
            </a:r>
          </a:p>
          <a:p>
            <a:r>
              <a:rPr lang="en-GB" sz="2800" dirty="0" smtClean="0"/>
              <a:t>I am personally very pleased with the website</a:t>
            </a:r>
          </a:p>
        </p:txBody>
      </p:sp>
      <p:pic>
        <p:nvPicPr>
          <p:cNvPr id="11" name="Picture 2" descr="http://cliparts101.com/files/134/53AC23948887632115085A9283B28A62/lrg_Thinking_1.png"/>
          <p:cNvPicPr>
            <a:picLocks noChangeAspect="1" noChangeArrowheads="1"/>
          </p:cNvPicPr>
          <p:nvPr/>
        </p:nvPicPr>
        <p:blipFill>
          <a:blip r:embed="rId2" cstate="print"/>
          <a:srcRect/>
          <a:stretch>
            <a:fillRect/>
          </a:stretch>
        </p:blipFill>
        <p:spPr bwMode="auto">
          <a:xfrm>
            <a:off x="251520" y="4553744"/>
            <a:ext cx="2304256" cy="2304256"/>
          </a:xfrm>
          <a:prstGeom prst="rect">
            <a:avLst/>
          </a:prstGeom>
          <a:noFill/>
        </p:spPr>
      </p:pic>
      <p:sp>
        <p:nvSpPr>
          <p:cNvPr id="12" name="Cloud 11"/>
          <p:cNvSpPr/>
          <p:nvPr/>
        </p:nvSpPr>
        <p:spPr>
          <a:xfrm>
            <a:off x="2195736" y="4293096"/>
            <a:ext cx="6768752" cy="25202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For the future: Ask students for feedback on the site next year and make improvements based on this</a:t>
            </a:r>
            <a:endParaRPr lang="en-GB" sz="2400" dirty="0"/>
          </a:p>
        </p:txBody>
      </p:sp>
      <p:pic>
        <p:nvPicPr>
          <p:cNvPr id="13" name="Picture 4" descr="http://1.bp.blogspot.com/-tGzppoCKkak/TPhVLVdcNOI/AAAAAAAAACM/f-ed-Gp-OxI/s1600/24643-Clipart-Illustration-Of-Sherlock-Holmes-A-Caucasian-Man-In-A-Green-Hat-Coat-And-Pants-Smoking-A-Pipe-And-Peering-Through-A-Magnifying-Glass-While-Searching-For-Evidence.jpg"/>
          <p:cNvPicPr>
            <a:picLocks noChangeAspect="1" noChangeArrowheads="1"/>
          </p:cNvPicPr>
          <p:nvPr/>
        </p:nvPicPr>
        <p:blipFill>
          <a:blip r:embed="rId3" cstate="print"/>
          <a:srcRect r="5026"/>
          <a:stretch>
            <a:fillRect/>
          </a:stretch>
        </p:blipFill>
        <p:spPr bwMode="auto">
          <a:xfrm>
            <a:off x="841982" y="171475"/>
            <a:ext cx="921706" cy="1097285"/>
          </a:xfrm>
          <a:prstGeom prst="rect">
            <a:avLst/>
          </a:prstGeom>
          <a:noFill/>
        </p:spPr>
      </p:pic>
    </p:spTree>
    <p:extLst>
      <p:ext uri="{BB962C8B-B14F-4D97-AF65-F5344CB8AC3E}">
        <p14:creationId xmlns:p14="http://schemas.microsoft.com/office/powerpoint/2010/main" xmlns="" val="271218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ttp://www.microsoft.com/hardware/_base_v1/products/lifecam-cinema/ic_lcc_large.jpg"/>
          <p:cNvPicPr>
            <a:picLocks noChangeAspect="1" noChangeArrowheads="1"/>
          </p:cNvPicPr>
          <p:nvPr/>
        </p:nvPicPr>
        <p:blipFill>
          <a:blip r:embed="rId2" cstate="print"/>
          <a:srcRect/>
          <a:stretch>
            <a:fillRect/>
          </a:stretch>
        </p:blipFill>
        <p:spPr bwMode="auto">
          <a:xfrm>
            <a:off x="1605001" y="1884833"/>
            <a:ext cx="8655631" cy="4968975"/>
          </a:xfrm>
          <a:prstGeom prst="rect">
            <a:avLst/>
          </a:prstGeom>
          <a:noFill/>
        </p:spPr>
      </p:pic>
      <p:sp>
        <p:nvSpPr>
          <p:cNvPr id="3" name="Title 1"/>
          <p:cNvSpPr>
            <a:spLocks noGrp="1"/>
          </p:cNvSpPr>
          <p:nvPr>
            <p:ph type="title"/>
          </p:nvPr>
        </p:nvSpPr>
        <p:spPr>
          <a:xfrm>
            <a:off x="395536" y="116632"/>
            <a:ext cx="3960440" cy="2367136"/>
          </a:xfrm>
        </p:spPr>
        <p:txBody>
          <a:bodyPr>
            <a:noAutofit/>
          </a:bodyPr>
          <a:lstStyle/>
          <a:p>
            <a:r>
              <a:rPr lang="en-GB" sz="7200" dirty="0" smtClean="0"/>
              <a:t>WEBCAM</a:t>
            </a:r>
            <a:endParaRPr lang="en-GB" sz="7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3424" y="341784"/>
            <a:ext cx="6491064" cy="1143000"/>
          </a:xfrm>
        </p:spPr>
        <p:txBody>
          <a:bodyPr/>
          <a:lstStyle/>
          <a:p>
            <a:r>
              <a:rPr lang="en-GB" dirty="0" smtClean="0"/>
              <a:t>Webcam for feedback</a:t>
            </a:r>
            <a:endParaRPr lang="en-GB" dirty="0"/>
          </a:p>
        </p:txBody>
      </p:sp>
      <p:sp>
        <p:nvSpPr>
          <p:cNvPr id="3" name="Content Placeholder 2"/>
          <p:cNvSpPr>
            <a:spLocks noGrp="1"/>
          </p:cNvSpPr>
          <p:nvPr>
            <p:ph idx="1"/>
          </p:nvPr>
        </p:nvSpPr>
        <p:spPr>
          <a:xfrm>
            <a:off x="467544" y="2388021"/>
            <a:ext cx="8003232" cy="3993307"/>
          </a:xfrm>
        </p:spPr>
        <p:txBody>
          <a:bodyPr>
            <a:normAutofit fontScale="85000" lnSpcReduction="20000"/>
          </a:bodyPr>
          <a:lstStyle/>
          <a:p>
            <a:pPr>
              <a:buNone/>
            </a:pPr>
            <a:r>
              <a:rPr lang="en-GB" b="1" dirty="0" smtClean="0"/>
              <a:t>Class: </a:t>
            </a:r>
            <a:r>
              <a:rPr lang="en-GB" dirty="0" smtClean="0">
                <a:solidFill>
                  <a:srgbClr val="FF0000"/>
                </a:solidFill>
              </a:rPr>
              <a:t>Year 13</a:t>
            </a:r>
          </a:p>
          <a:p>
            <a:pPr>
              <a:buNone/>
            </a:pPr>
            <a:r>
              <a:rPr lang="en-GB" b="1" dirty="0" smtClean="0"/>
              <a:t>Class size: </a:t>
            </a:r>
            <a:r>
              <a:rPr lang="en-GB" dirty="0" smtClean="0"/>
              <a:t>12 students</a:t>
            </a:r>
          </a:p>
          <a:p>
            <a:pPr>
              <a:buNone/>
            </a:pPr>
            <a:r>
              <a:rPr lang="en-GB" b="1" dirty="0" smtClean="0"/>
              <a:t>Lesson: </a:t>
            </a:r>
            <a:r>
              <a:rPr lang="en-GB" dirty="0" smtClean="0"/>
              <a:t>Physics revision (focus on explain questions)</a:t>
            </a:r>
          </a:p>
          <a:p>
            <a:pPr>
              <a:buNone/>
            </a:pPr>
            <a:r>
              <a:rPr lang="en-GB" b="1" dirty="0" smtClean="0"/>
              <a:t>Task: </a:t>
            </a:r>
          </a:p>
          <a:p>
            <a:pPr>
              <a:buNone/>
            </a:pPr>
            <a:r>
              <a:rPr lang="en-GB" dirty="0" smtClean="0"/>
              <a:t>	Students answered 3 explain questions. At the end I chose 3 people (low, middle, high ability each time) to show their answers, highlight where they thought their marks were achieved, and the rest of the class voted on how many marks it should get. Then I projected the mark scheme</a:t>
            </a:r>
            <a:endParaRPr lang="en-GB" dirty="0"/>
          </a:p>
        </p:txBody>
      </p:sp>
      <p:pic>
        <p:nvPicPr>
          <p:cNvPr id="11266" name="Picture 2" descr="http://images.clipartof.com/small/33052-Clipart-Illustration-Of-A-Shocked-School-Girl-Conducting-A-Chemistry-Experiment-While-Her-Chemicals-Explode.jpg"/>
          <p:cNvPicPr>
            <a:picLocks noChangeAspect="1" noChangeArrowheads="1"/>
          </p:cNvPicPr>
          <p:nvPr/>
        </p:nvPicPr>
        <p:blipFill>
          <a:blip r:embed="rId2" cstate="print"/>
          <a:srcRect b="4255"/>
          <a:stretch>
            <a:fillRect/>
          </a:stretch>
        </p:blipFill>
        <p:spPr bwMode="auto">
          <a:xfrm>
            <a:off x="0" y="72647"/>
            <a:ext cx="2376264" cy="1916193"/>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21776" t="8609" r="65073" b="30110"/>
          <a:stretch/>
        </p:blipFill>
        <p:spPr bwMode="auto">
          <a:xfrm>
            <a:off x="4860032" y="1484784"/>
            <a:ext cx="2886075" cy="4482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a:xfrm>
            <a:off x="518864" y="125760"/>
            <a:ext cx="8229600" cy="1143000"/>
          </a:xfrm>
        </p:spPr>
        <p:txBody>
          <a:bodyPr/>
          <a:lstStyle/>
          <a:p>
            <a:r>
              <a:rPr lang="en-GB" dirty="0" smtClean="0"/>
              <a:t>Webcam in action</a:t>
            </a:r>
            <a:endParaRPr lang="en-GB" dirty="0"/>
          </a:p>
        </p:txBody>
      </p:sp>
      <p:sp>
        <p:nvSpPr>
          <p:cNvPr id="4" name="Rectangular Callout 3"/>
          <p:cNvSpPr/>
          <p:nvPr/>
        </p:nvSpPr>
        <p:spPr>
          <a:xfrm>
            <a:off x="323528" y="1484784"/>
            <a:ext cx="2376264" cy="1296144"/>
          </a:xfrm>
          <a:prstGeom prst="wedgeRectCallout">
            <a:avLst>
              <a:gd name="adj1" fmla="val 45511"/>
              <a:gd name="adj2" fmla="val 102139"/>
            </a:avLst>
          </a:prstGeom>
          <a:solidFill>
            <a:schemeClr val="bg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While I was just trialling it I used my own webcam in a clamp stand!</a:t>
            </a:r>
            <a:endParaRPr lang="en-GB" b="1" dirty="0">
              <a:solidFill>
                <a:schemeClr val="tx1"/>
              </a:solidFill>
            </a:endParaRPr>
          </a:p>
        </p:txBody>
      </p:sp>
      <p:sp>
        <p:nvSpPr>
          <p:cNvPr id="5" name="Rectangular Callout 4"/>
          <p:cNvSpPr/>
          <p:nvPr/>
        </p:nvSpPr>
        <p:spPr>
          <a:xfrm>
            <a:off x="6012160" y="4797152"/>
            <a:ext cx="2736304" cy="1728192"/>
          </a:xfrm>
          <a:prstGeom prst="wedgeRectCallout">
            <a:avLst>
              <a:gd name="adj1" fmla="val -13712"/>
              <a:gd name="adj2" fmla="val -93388"/>
            </a:avLst>
          </a:prstGeom>
          <a:solidFill>
            <a:schemeClr val="bg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The image was displayed on the screen via ‘My computer’. Would be nice to have a full screen option</a:t>
            </a:r>
            <a:endParaRPr lang="en-GB" b="1" dirty="0">
              <a:solidFill>
                <a:schemeClr val="tx1"/>
              </a:solidFill>
            </a:endParaRPr>
          </a:p>
        </p:txBody>
      </p:sp>
      <p:pic>
        <p:nvPicPr>
          <p:cNvPr id="6" name="Picture 2" descr="http://www.microsoft.com/hardware/_base_v1/products/lifecam-cinema/ic_lcc_large.jpg"/>
          <p:cNvPicPr>
            <a:picLocks noChangeAspect="1" noChangeArrowheads="1"/>
          </p:cNvPicPr>
          <p:nvPr/>
        </p:nvPicPr>
        <p:blipFill>
          <a:blip r:embed="rId3" cstate="print"/>
          <a:srcRect/>
          <a:stretch>
            <a:fillRect/>
          </a:stretch>
        </p:blipFill>
        <p:spPr bwMode="auto">
          <a:xfrm>
            <a:off x="246181" y="3483124"/>
            <a:ext cx="4327816" cy="2484488"/>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hoto.JPG"/>
          <p:cNvPicPr>
            <a:picLocks noGrp="1" noChangeAspect="1"/>
          </p:cNvPicPr>
          <p:nvPr>
            <p:ph idx="1"/>
          </p:nvPr>
        </p:nvPicPr>
        <p:blipFill>
          <a:blip r:embed="rId2" cstate="print"/>
          <a:stretch>
            <a:fillRect/>
          </a:stretch>
        </p:blipFill>
        <p:spPr>
          <a:xfrm>
            <a:off x="0" y="0"/>
            <a:ext cx="9144000" cy="6858000"/>
          </a:xfrm>
        </p:spPr>
      </p:pic>
      <p:sp>
        <p:nvSpPr>
          <p:cNvPr id="5" name="Rectangular Callout 4"/>
          <p:cNvSpPr/>
          <p:nvPr/>
        </p:nvSpPr>
        <p:spPr>
          <a:xfrm>
            <a:off x="5004048" y="332656"/>
            <a:ext cx="2376264" cy="1296144"/>
          </a:xfrm>
          <a:prstGeom prst="wedgeRectCallout">
            <a:avLst>
              <a:gd name="adj1" fmla="val 69900"/>
              <a:gd name="adj2" fmla="val 94190"/>
            </a:avLst>
          </a:prstGeom>
          <a:solidFill>
            <a:schemeClr val="bg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Students were asked to highlight where they thought they achieved  marks</a:t>
            </a:r>
            <a:endParaRPr lang="en-GB" b="1" dirty="0">
              <a:solidFill>
                <a:schemeClr val="tx1"/>
              </a:solidFill>
            </a:endParaRPr>
          </a:p>
        </p:txBody>
      </p:sp>
      <p:pic>
        <p:nvPicPr>
          <p:cNvPr id="10242" name="Picture 2" descr="http://www.clker.com/cliparts/3/3/6/4/12074316411296807266camera%20white.svg.med.png">
            <a:hlinkClick r:id="rId3"/>
          </p:cNvPr>
          <p:cNvPicPr>
            <a:picLocks noChangeAspect="1" noChangeArrowheads="1"/>
          </p:cNvPicPr>
          <p:nvPr/>
        </p:nvPicPr>
        <p:blipFill>
          <a:blip r:embed="rId4" cstate="print"/>
          <a:srcRect/>
          <a:stretch>
            <a:fillRect/>
          </a:stretch>
        </p:blipFill>
        <p:spPr bwMode="auto">
          <a:xfrm>
            <a:off x="467544" y="260648"/>
            <a:ext cx="936104" cy="9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hoto.JPG"/>
          <p:cNvPicPr>
            <a:picLocks noChangeAspect="1"/>
          </p:cNvPicPr>
          <p:nvPr/>
        </p:nvPicPr>
        <p:blipFill>
          <a:blip r:embed="rId2" cstate="print"/>
          <a:stretch>
            <a:fillRect/>
          </a:stretch>
        </p:blipFill>
        <p:spPr>
          <a:xfrm>
            <a:off x="0" y="0"/>
            <a:ext cx="9144000" cy="6858000"/>
          </a:xfrm>
          <a:prstGeom prst="rect">
            <a:avLst/>
          </a:prstGeom>
        </p:spPr>
      </p:pic>
      <p:sp>
        <p:nvSpPr>
          <p:cNvPr id="3" name="Rectangular Callout 2"/>
          <p:cNvSpPr/>
          <p:nvPr/>
        </p:nvSpPr>
        <p:spPr>
          <a:xfrm>
            <a:off x="5580112" y="0"/>
            <a:ext cx="2520280" cy="1484784"/>
          </a:xfrm>
          <a:prstGeom prst="wedgeRectCallout">
            <a:avLst>
              <a:gd name="adj1" fmla="val -45675"/>
              <a:gd name="adj2" fmla="val 69405"/>
            </a:avLst>
          </a:prstGeom>
          <a:solidFill>
            <a:schemeClr val="bg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Extra highlighting was added by the teacher as the rest of the class argued for extra marks in the answers</a:t>
            </a:r>
            <a:endParaRPr lang="en-GB" b="1" dirty="0">
              <a:solidFill>
                <a:schemeClr val="tx1"/>
              </a:solidFill>
            </a:endParaRPr>
          </a:p>
        </p:txBody>
      </p:sp>
      <p:sp>
        <p:nvSpPr>
          <p:cNvPr id="4" name="Rectangular Callout 3"/>
          <p:cNvSpPr/>
          <p:nvPr/>
        </p:nvSpPr>
        <p:spPr>
          <a:xfrm>
            <a:off x="6012160" y="5229200"/>
            <a:ext cx="2520280" cy="1484784"/>
          </a:xfrm>
          <a:prstGeom prst="wedgeRectCallout">
            <a:avLst>
              <a:gd name="adj1" fmla="val -17639"/>
              <a:gd name="adj2" fmla="val 49810"/>
            </a:avLst>
          </a:prstGeom>
          <a:solidFill>
            <a:schemeClr val="bg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Then students voted for how many marks to award to each answer and finally compared to the mark scheme</a:t>
            </a:r>
            <a:endParaRPr lang="en-GB" b="1" dirty="0">
              <a:solidFill>
                <a:schemeClr val="tx1"/>
              </a:solidFill>
            </a:endParaRPr>
          </a:p>
        </p:txBody>
      </p:sp>
      <p:pic>
        <p:nvPicPr>
          <p:cNvPr id="5" name="Picture 2" descr="http://www.clker.com/cliparts/3/3/6/4/12074316411296807266camera%20white.svg.med.png">
            <a:hlinkClick r:id="rId3"/>
          </p:cNvPr>
          <p:cNvPicPr>
            <a:picLocks noChangeAspect="1" noChangeArrowheads="1"/>
          </p:cNvPicPr>
          <p:nvPr/>
        </p:nvPicPr>
        <p:blipFill>
          <a:blip r:embed="rId4" cstate="print"/>
          <a:srcRect/>
          <a:stretch>
            <a:fillRect/>
          </a:stretch>
        </p:blipFill>
        <p:spPr bwMode="auto">
          <a:xfrm>
            <a:off x="467544" y="260648"/>
            <a:ext cx="936104" cy="9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Action Plan</a:t>
            </a:r>
            <a:endParaRPr lang="en-GB"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sz="3500" b="1" dirty="0" smtClean="0">
                <a:hlinkClick r:id="rId2"/>
              </a:rPr>
              <a:t>Word Wall</a:t>
            </a:r>
            <a:r>
              <a:rPr lang="en-GB" sz="3500" b="1" dirty="0" smtClean="0"/>
              <a:t>: </a:t>
            </a:r>
          </a:p>
          <a:p>
            <a:pPr lvl="1">
              <a:buNone/>
            </a:pPr>
            <a:r>
              <a:rPr lang="en-GB" sz="3500" dirty="0" smtClean="0"/>
              <a:t>Trial</a:t>
            </a:r>
            <a:r>
              <a:rPr lang="en-GB" sz="3500" b="1" dirty="0" smtClean="0"/>
              <a:t> </a:t>
            </a:r>
            <a:r>
              <a:rPr lang="en-GB" sz="3500" dirty="0" smtClean="0"/>
              <a:t>with KS3 classes. </a:t>
            </a:r>
          </a:p>
          <a:p>
            <a:pPr marL="514350" indent="-514350">
              <a:buFont typeface="+mj-lt"/>
              <a:buAutoNum type="arabicPeriod"/>
            </a:pPr>
            <a:r>
              <a:rPr lang="en-GB" sz="3500" b="1" dirty="0" smtClean="0">
                <a:hlinkClick r:id="rId3"/>
              </a:rPr>
              <a:t>A-level Physics website</a:t>
            </a:r>
            <a:r>
              <a:rPr lang="en-GB" sz="3500" b="1" dirty="0" smtClean="0"/>
              <a:t>:</a:t>
            </a:r>
            <a:r>
              <a:rPr lang="en-GB" sz="3500" dirty="0" smtClean="0"/>
              <a:t> </a:t>
            </a:r>
          </a:p>
          <a:p>
            <a:pPr>
              <a:buNone/>
            </a:pPr>
            <a:r>
              <a:rPr lang="en-GB" sz="3500" dirty="0" smtClean="0"/>
              <a:t>	Develop before end-May, before starting on KS3/4 for next year </a:t>
            </a:r>
          </a:p>
          <a:p>
            <a:pPr marL="514350" indent="-514350">
              <a:buFont typeface="+mj-lt"/>
              <a:buAutoNum type="arabicPeriod" startAt="3"/>
            </a:pPr>
            <a:r>
              <a:rPr lang="en-GB" sz="3500" b="1" dirty="0" smtClean="0"/>
              <a:t>Using a webcam:</a:t>
            </a:r>
            <a:endParaRPr lang="en-GB" sz="3500" dirty="0" smtClean="0"/>
          </a:p>
          <a:p>
            <a:pPr>
              <a:buNone/>
            </a:pPr>
            <a:r>
              <a:rPr lang="en-GB" sz="3500" dirty="0" smtClean="0"/>
              <a:t>	Showing marked work and demos</a:t>
            </a:r>
          </a:p>
          <a:p>
            <a:pPr>
              <a:buNone/>
            </a:pPr>
            <a:endParaRPr lang="en-GB" dirty="0" smtClean="0"/>
          </a:p>
          <a:p>
            <a:pPr>
              <a:buNone/>
            </a:pPr>
            <a:r>
              <a:rPr lang="en-GB" dirty="0" smtClean="0"/>
              <a:t>		 </a:t>
            </a:r>
            <a:r>
              <a:rPr lang="en-GB" sz="1900" dirty="0" smtClean="0">
                <a:hlinkClick r:id="rId4"/>
              </a:rPr>
              <a:t>http://www.tinorace.co.uk/docs/ICT2012/Action%20Plan%20NEW.doc</a:t>
            </a:r>
            <a:endParaRPr lang="en-GB" sz="1900" dirty="0" smtClean="0"/>
          </a:p>
          <a:p>
            <a:pPr>
              <a:buNone/>
            </a:pPr>
            <a:endParaRPr lang="en-GB" dirty="0" smtClean="0"/>
          </a:p>
          <a:p>
            <a:pPr>
              <a:buNone/>
            </a:pPr>
            <a:endParaRPr lang="en-GB" dirty="0" smtClean="0"/>
          </a:p>
          <a:p>
            <a:pPr>
              <a:buNone/>
            </a:pPr>
            <a:endParaRPr lang="en-GB" dirty="0"/>
          </a:p>
        </p:txBody>
      </p:sp>
      <p:pic>
        <p:nvPicPr>
          <p:cNvPr id="2050" name="Picture 2" descr="Voxxi Crystal Download Icon Clip Art"/>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55576" y="5373216"/>
            <a:ext cx="557488" cy="55934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896" y="260648"/>
            <a:ext cx="8229600" cy="1143000"/>
          </a:xfrm>
        </p:spPr>
        <p:txBody>
          <a:bodyPr/>
          <a:lstStyle/>
          <a:p>
            <a:r>
              <a:rPr lang="en-GB" dirty="0" smtClean="0"/>
              <a:t>Feedback from Y13 students</a:t>
            </a:r>
            <a:endParaRPr lang="en-GB" dirty="0"/>
          </a:p>
        </p:txBody>
      </p:sp>
      <p:sp>
        <p:nvSpPr>
          <p:cNvPr id="3" name="Content Placeholder 2"/>
          <p:cNvSpPr>
            <a:spLocks noGrp="1"/>
          </p:cNvSpPr>
          <p:nvPr>
            <p:ph idx="1"/>
          </p:nvPr>
        </p:nvSpPr>
        <p:spPr>
          <a:xfrm>
            <a:off x="878904" y="1600200"/>
            <a:ext cx="8229600" cy="4853136"/>
          </a:xfrm>
        </p:spPr>
        <p:txBody>
          <a:bodyPr>
            <a:normAutofit fontScale="77500" lnSpcReduction="20000"/>
          </a:bodyPr>
          <a:lstStyle/>
          <a:p>
            <a:pPr>
              <a:buNone/>
            </a:pPr>
            <a:r>
              <a:rPr lang="en-GB" dirty="0" smtClean="0"/>
              <a:t>“</a:t>
            </a:r>
            <a:r>
              <a:rPr lang="en-GB" dirty="0" smtClean="0">
                <a:solidFill>
                  <a:srgbClr val="FF0000"/>
                </a:solidFill>
              </a:rPr>
              <a:t>Interactive</a:t>
            </a:r>
            <a:r>
              <a:rPr lang="en-GB" dirty="0" smtClean="0"/>
              <a:t>, everyone was involved”</a:t>
            </a:r>
          </a:p>
          <a:p>
            <a:pPr>
              <a:buNone/>
            </a:pPr>
            <a:r>
              <a:rPr lang="en-GB" dirty="0" smtClean="0"/>
              <a:t>“Good to see </a:t>
            </a:r>
            <a:r>
              <a:rPr lang="en-GB" dirty="0" smtClean="0">
                <a:solidFill>
                  <a:srgbClr val="FF0000"/>
                </a:solidFill>
              </a:rPr>
              <a:t>other students’ answers</a:t>
            </a:r>
            <a:r>
              <a:rPr lang="en-GB" dirty="0" smtClean="0"/>
              <a:t>”</a:t>
            </a:r>
          </a:p>
          <a:p>
            <a:pPr>
              <a:buNone/>
            </a:pPr>
            <a:r>
              <a:rPr lang="en-GB" dirty="0" smtClean="0"/>
              <a:t>“Good to see how to get marks </a:t>
            </a:r>
            <a:r>
              <a:rPr lang="en-GB" dirty="0" smtClean="0">
                <a:solidFill>
                  <a:srgbClr val="FF0000"/>
                </a:solidFill>
              </a:rPr>
              <a:t>concisely</a:t>
            </a:r>
            <a:r>
              <a:rPr lang="en-GB" dirty="0" smtClean="0"/>
              <a:t>”</a:t>
            </a:r>
          </a:p>
          <a:p>
            <a:pPr>
              <a:buNone/>
            </a:pPr>
            <a:r>
              <a:rPr lang="en-GB" dirty="0" smtClean="0"/>
              <a:t>“Good to see answers as its </a:t>
            </a:r>
            <a:r>
              <a:rPr lang="en-GB" dirty="0" smtClean="0">
                <a:solidFill>
                  <a:srgbClr val="FF0000"/>
                </a:solidFill>
              </a:rPr>
              <a:t>easy to forget </a:t>
            </a:r>
            <a:r>
              <a:rPr lang="en-GB" dirty="0" smtClean="0"/>
              <a:t>what’s been read out”</a:t>
            </a:r>
          </a:p>
          <a:p>
            <a:pPr>
              <a:buNone/>
            </a:pPr>
            <a:r>
              <a:rPr lang="en-GB" dirty="0" smtClean="0"/>
              <a:t>“Would be useful for </a:t>
            </a:r>
            <a:r>
              <a:rPr lang="en-GB" dirty="0" smtClean="0">
                <a:solidFill>
                  <a:srgbClr val="FF0000"/>
                </a:solidFill>
              </a:rPr>
              <a:t>diagrams</a:t>
            </a:r>
            <a:r>
              <a:rPr lang="en-GB" dirty="0" smtClean="0"/>
              <a:t> but answers could be read out just as easily”</a:t>
            </a:r>
          </a:p>
          <a:p>
            <a:pPr>
              <a:buNone/>
            </a:pPr>
            <a:r>
              <a:rPr lang="en-GB" dirty="0" smtClean="0"/>
              <a:t>“Good but a bit </a:t>
            </a:r>
            <a:r>
              <a:rPr lang="en-GB" dirty="0" smtClean="0">
                <a:solidFill>
                  <a:srgbClr val="FF0000"/>
                </a:solidFill>
              </a:rPr>
              <a:t>slow</a:t>
            </a:r>
            <a:r>
              <a:rPr lang="en-GB" dirty="0" smtClean="0"/>
              <a:t>”</a:t>
            </a:r>
          </a:p>
          <a:p>
            <a:pPr>
              <a:buNone/>
            </a:pPr>
            <a:r>
              <a:rPr lang="en-GB" dirty="0" smtClean="0"/>
              <a:t>“Highlighting </a:t>
            </a:r>
            <a:r>
              <a:rPr lang="en-GB" dirty="0" smtClean="0">
                <a:solidFill>
                  <a:srgbClr val="FF0000"/>
                </a:solidFill>
              </a:rPr>
              <a:t>key words </a:t>
            </a:r>
            <a:r>
              <a:rPr lang="en-GB" dirty="0" smtClean="0"/>
              <a:t>was </a:t>
            </a:r>
            <a:r>
              <a:rPr lang="en-GB" dirty="0"/>
              <a:t>very </a:t>
            </a:r>
            <a:r>
              <a:rPr lang="en-GB" dirty="0" smtClean="0"/>
              <a:t>useful”</a:t>
            </a:r>
          </a:p>
          <a:p>
            <a:pPr>
              <a:buNone/>
            </a:pPr>
            <a:r>
              <a:rPr lang="en-GB" dirty="0" smtClean="0"/>
              <a:t>“Could be </a:t>
            </a:r>
            <a:r>
              <a:rPr lang="en-GB" dirty="0" smtClean="0">
                <a:solidFill>
                  <a:srgbClr val="FF0000"/>
                </a:solidFill>
              </a:rPr>
              <a:t>embarrassing</a:t>
            </a:r>
            <a:r>
              <a:rPr lang="en-GB" dirty="0" smtClean="0"/>
              <a:t> for bad spellers”</a:t>
            </a:r>
          </a:p>
          <a:p>
            <a:pPr>
              <a:buNone/>
            </a:pPr>
            <a:endParaRPr lang="en-GB" dirty="0" smtClean="0"/>
          </a:p>
          <a:p>
            <a:pPr>
              <a:buNone/>
            </a:pPr>
            <a:r>
              <a:rPr lang="en-GB" b="1" dirty="0" smtClean="0"/>
              <a:t>	Evidence: Students were asked to evaluate what they had just done on paper and hand in to me.</a:t>
            </a:r>
            <a:endParaRPr lang="en-GB" b="1" dirty="0"/>
          </a:p>
        </p:txBody>
      </p:sp>
      <p:pic>
        <p:nvPicPr>
          <p:cNvPr id="8194" name="Picture 2" descr="http://images.clipartof.com/thumbnails/437160-Royalty-Free-RF-Clipart-Illustration-Of-A-3d-Rating-Check-List-On-A-Red-Clipboard-1.jpg"/>
          <p:cNvPicPr>
            <a:picLocks noChangeAspect="1" noChangeArrowheads="1"/>
          </p:cNvPicPr>
          <p:nvPr/>
        </p:nvPicPr>
        <p:blipFill>
          <a:blip r:embed="rId2" cstate="print"/>
          <a:srcRect b="12208"/>
          <a:stretch>
            <a:fillRect/>
          </a:stretch>
        </p:blipFill>
        <p:spPr bwMode="auto">
          <a:xfrm>
            <a:off x="46906" y="116632"/>
            <a:ext cx="1428750" cy="1296144"/>
          </a:xfrm>
          <a:prstGeom prst="rect">
            <a:avLst/>
          </a:prstGeom>
          <a:noFill/>
        </p:spPr>
      </p:pic>
      <p:pic>
        <p:nvPicPr>
          <p:cNvPr id="8196" name="Picture 4" descr="http://1.bp.blogspot.com/-tGzppoCKkak/TPhVLVdcNOI/AAAAAAAAACM/f-ed-Gp-OxI/s1600/24643-Clipart-Illustration-Of-Sherlock-Holmes-A-Caucasian-Man-In-A-Green-Hat-Coat-And-Pants-Smoking-A-Pipe-And-Peering-Through-A-Magnifying-Glass-While-Searching-For-Evidence.jpg"/>
          <p:cNvPicPr>
            <a:picLocks noChangeAspect="1" noChangeArrowheads="1"/>
          </p:cNvPicPr>
          <p:nvPr/>
        </p:nvPicPr>
        <p:blipFill>
          <a:blip r:embed="rId3" cstate="print"/>
          <a:srcRect r="5026"/>
          <a:stretch>
            <a:fillRect/>
          </a:stretch>
        </p:blipFill>
        <p:spPr bwMode="auto">
          <a:xfrm>
            <a:off x="265918" y="5373216"/>
            <a:ext cx="921706" cy="1097285"/>
          </a:xfrm>
          <a:prstGeom prst="rect">
            <a:avLst/>
          </a:prstGeom>
          <a:noFill/>
        </p:spPr>
      </p:pic>
      <p:sp>
        <p:nvSpPr>
          <p:cNvPr id="6" name="Rectangular Callout 5"/>
          <p:cNvSpPr/>
          <p:nvPr/>
        </p:nvSpPr>
        <p:spPr>
          <a:xfrm>
            <a:off x="4283968" y="3933056"/>
            <a:ext cx="4248472" cy="548680"/>
          </a:xfrm>
          <a:prstGeom prst="wedgeRectCallout">
            <a:avLst>
              <a:gd name="adj1" fmla="val -64051"/>
              <a:gd name="adj2" fmla="val -4642"/>
            </a:avLst>
          </a:prstGeom>
          <a:solidFill>
            <a:schemeClr val="bg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00B050"/>
                </a:solidFill>
              </a:rPr>
              <a:t>First time I had done this sort of activity!</a:t>
            </a:r>
            <a:endParaRPr lang="en-GB" b="1"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752"/>
            <a:ext cx="8229600" cy="1143000"/>
          </a:xfrm>
        </p:spPr>
        <p:txBody>
          <a:bodyPr/>
          <a:lstStyle/>
          <a:p>
            <a:r>
              <a:rPr lang="en-GB" dirty="0" smtClean="0"/>
              <a:t>Evidence of impact</a:t>
            </a:r>
            <a:endParaRPr lang="en-GB" dirty="0"/>
          </a:p>
        </p:txBody>
      </p:sp>
      <p:sp>
        <p:nvSpPr>
          <p:cNvPr id="3" name="Content Placeholder 2"/>
          <p:cNvSpPr>
            <a:spLocks noGrp="1"/>
          </p:cNvSpPr>
          <p:nvPr>
            <p:ph idx="1"/>
          </p:nvPr>
        </p:nvSpPr>
        <p:spPr>
          <a:xfrm>
            <a:off x="457200" y="1423317"/>
            <a:ext cx="8229600" cy="4525963"/>
          </a:xfrm>
        </p:spPr>
        <p:txBody>
          <a:bodyPr/>
          <a:lstStyle/>
          <a:p>
            <a:r>
              <a:rPr lang="en-GB" sz="2800" dirty="0" smtClean="0"/>
              <a:t>General positive feedback from students</a:t>
            </a:r>
          </a:p>
          <a:p>
            <a:r>
              <a:rPr lang="en-GB" sz="2800" dirty="0" smtClean="0"/>
              <a:t>Students were able to improve their answers immediately</a:t>
            </a:r>
          </a:p>
          <a:p>
            <a:r>
              <a:rPr lang="en-GB" sz="2800" dirty="0" smtClean="0"/>
              <a:t>Students were discussing/comparing work with a range of other students (normally they’d just talk to person next to them</a:t>
            </a:r>
            <a:r>
              <a:rPr lang="en-GB" dirty="0" smtClean="0"/>
              <a:t>)</a:t>
            </a:r>
            <a:endParaRPr lang="en-GB" dirty="0"/>
          </a:p>
        </p:txBody>
      </p:sp>
      <p:pic>
        <p:nvPicPr>
          <p:cNvPr id="7170" name="Picture 2" descr="http://cliparts101.com/files/134/53AC23948887632115085A9283B28A62/lrg_Thinking_1.png"/>
          <p:cNvPicPr>
            <a:picLocks noChangeAspect="1" noChangeArrowheads="1"/>
          </p:cNvPicPr>
          <p:nvPr/>
        </p:nvPicPr>
        <p:blipFill>
          <a:blip r:embed="rId2" cstate="print"/>
          <a:srcRect/>
          <a:stretch>
            <a:fillRect/>
          </a:stretch>
        </p:blipFill>
        <p:spPr bwMode="auto">
          <a:xfrm>
            <a:off x="251520" y="4553744"/>
            <a:ext cx="2304256" cy="2304256"/>
          </a:xfrm>
          <a:prstGeom prst="rect">
            <a:avLst/>
          </a:prstGeom>
          <a:noFill/>
        </p:spPr>
      </p:pic>
      <p:sp>
        <p:nvSpPr>
          <p:cNvPr id="5" name="Cloud 4"/>
          <p:cNvSpPr/>
          <p:nvPr/>
        </p:nvSpPr>
        <p:spPr>
          <a:xfrm>
            <a:off x="2195736" y="4293096"/>
            <a:ext cx="6768752" cy="25202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Next time: If I had more time before exams/RP2 I would set similar questions again to check for improvement</a:t>
            </a:r>
            <a:endParaRPr lang="en-GB" sz="2400" dirty="0"/>
          </a:p>
        </p:txBody>
      </p:sp>
      <p:pic>
        <p:nvPicPr>
          <p:cNvPr id="6" name="Picture 4" descr="http://1.bp.blogspot.com/-tGzppoCKkak/TPhVLVdcNOI/AAAAAAAAACM/f-ed-Gp-OxI/s1600/24643-Clipart-Illustration-Of-Sherlock-Holmes-A-Caucasian-Man-In-A-Green-Hat-Coat-And-Pants-Smoking-A-Pipe-And-Peering-Through-A-Magnifying-Glass-While-Searching-For-Evidence.jpg"/>
          <p:cNvPicPr>
            <a:picLocks noChangeAspect="1" noChangeArrowheads="1"/>
          </p:cNvPicPr>
          <p:nvPr/>
        </p:nvPicPr>
        <p:blipFill>
          <a:blip r:embed="rId3" cstate="print"/>
          <a:srcRect r="5026"/>
          <a:stretch>
            <a:fillRect/>
          </a:stretch>
        </p:blipFill>
        <p:spPr bwMode="auto">
          <a:xfrm>
            <a:off x="841982" y="171475"/>
            <a:ext cx="921706" cy="109728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3424" y="341784"/>
            <a:ext cx="6491064" cy="1143000"/>
          </a:xfrm>
        </p:spPr>
        <p:txBody>
          <a:bodyPr/>
          <a:lstStyle/>
          <a:p>
            <a:r>
              <a:rPr lang="en-GB" dirty="0" smtClean="0"/>
              <a:t>Webcam for feedback</a:t>
            </a:r>
            <a:endParaRPr lang="en-GB" dirty="0"/>
          </a:p>
        </p:txBody>
      </p:sp>
      <p:sp>
        <p:nvSpPr>
          <p:cNvPr id="3" name="Content Placeholder 2"/>
          <p:cNvSpPr>
            <a:spLocks noGrp="1"/>
          </p:cNvSpPr>
          <p:nvPr>
            <p:ph idx="1"/>
          </p:nvPr>
        </p:nvSpPr>
        <p:spPr>
          <a:xfrm>
            <a:off x="467544" y="2388021"/>
            <a:ext cx="8003232" cy="3993307"/>
          </a:xfrm>
        </p:spPr>
        <p:txBody>
          <a:bodyPr>
            <a:normAutofit fontScale="92500" lnSpcReduction="20000"/>
          </a:bodyPr>
          <a:lstStyle/>
          <a:p>
            <a:pPr>
              <a:buNone/>
            </a:pPr>
            <a:r>
              <a:rPr lang="en-GB" b="1" dirty="0" smtClean="0"/>
              <a:t>Class: </a:t>
            </a:r>
            <a:r>
              <a:rPr lang="en-GB" dirty="0" smtClean="0">
                <a:solidFill>
                  <a:srgbClr val="FF0000"/>
                </a:solidFill>
              </a:rPr>
              <a:t>Year 7</a:t>
            </a:r>
          </a:p>
          <a:p>
            <a:pPr>
              <a:buNone/>
            </a:pPr>
            <a:r>
              <a:rPr lang="en-GB" b="1" dirty="0" smtClean="0"/>
              <a:t>Class size: </a:t>
            </a:r>
            <a:r>
              <a:rPr lang="en-GB" dirty="0" smtClean="0"/>
              <a:t>29 students</a:t>
            </a:r>
          </a:p>
          <a:p>
            <a:pPr>
              <a:buNone/>
            </a:pPr>
            <a:r>
              <a:rPr lang="en-GB" b="1" dirty="0" smtClean="0"/>
              <a:t>Lesson: </a:t>
            </a:r>
            <a:r>
              <a:rPr lang="en-GB" dirty="0" smtClean="0"/>
              <a:t>Returning marked adaptations projects</a:t>
            </a:r>
          </a:p>
          <a:p>
            <a:pPr>
              <a:buNone/>
            </a:pPr>
            <a:r>
              <a:rPr lang="en-GB" b="1" dirty="0" smtClean="0"/>
              <a:t>Task: </a:t>
            </a:r>
          </a:p>
          <a:p>
            <a:pPr>
              <a:buNone/>
            </a:pPr>
            <a:r>
              <a:rPr lang="en-GB" dirty="0" smtClean="0"/>
              <a:t>	Students received their marked adaptations projects. I asked groups of students to choose the best project in their group, then show it under the webcam and explain why they thought it was the best one.</a:t>
            </a:r>
            <a:endParaRPr lang="en-GB" dirty="0"/>
          </a:p>
        </p:txBody>
      </p:sp>
      <p:pic>
        <p:nvPicPr>
          <p:cNvPr id="11266" name="Picture 2" descr="http://images.clipartof.com/small/33052-Clipart-Illustration-Of-A-Shocked-School-Girl-Conducting-A-Chemistry-Experiment-While-Her-Chemicals-Explode.jpg"/>
          <p:cNvPicPr>
            <a:picLocks noChangeAspect="1" noChangeArrowheads="1"/>
          </p:cNvPicPr>
          <p:nvPr/>
        </p:nvPicPr>
        <p:blipFill>
          <a:blip r:embed="rId2" cstate="print"/>
          <a:srcRect b="4255"/>
          <a:stretch>
            <a:fillRect/>
          </a:stretch>
        </p:blipFill>
        <p:spPr bwMode="auto">
          <a:xfrm>
            <a:off x="0" y="72647"/>
            <a:ext cx="2376264" cy="1916193"/>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www.stanleysteamers.com/images/clipart/Movie-Camera.gif"/>
          <p:cNvPicPr>
            <a:picLocks noChangeAspect="1" noChangeArrowheads="1"/>
          </p:cNvPicPr>
          <p:nvPr/>
        </p:nvPicPr>
        <p:blipFill>
          <a:blip r:embed="rId2" cstate="print"/>
          <a:srcRect/>
          <a:stretch>
            <a:fillRect/>
          </a:stretch>
        </p:blipFill>
        <p:spPr bwMode="auto">
          <a:xfrm>
            <a:off x="395536" y="260648"/>
            <a:ext cx="864096" cy="953849"/>
          </a:xfrm>
          <a:prstGeom prst="rect">
            <a:avLst/>
          </a:prstGeom>
          <a:noFill/>
        </p:spPr>
      </p:pic>
      <p:sp>
        <p:nvSpPr>
          <p:cNvPr id="5" name="Title 1"/>
          <p:cNvSpPr>
            <a:spLocks noGrp="1"/>
          </p:cNvSpPr>
          <p:nvPr>
            <p:ph type="title"/>
          </p:nvPr>
        </p:nvSpPr>
        <p:spPr>
          <a:xfrm>
            <a:off x="457200" y="274638"/>
            <a:ext cx="8229600" cy="1143000"/>
          </a:xfrm>
        </p:spPr>
        <p:txBody>
          <a:bodyPr/>
          <a:lstStyle/>
          <a:p>
            <a:r>
              <a:rPr lang="en-GB" dirty="0" smtClean="0"/>
              <a:t>Students peer assessing</a:t>
            </a:r>
            <a:endParaRPr lang="en-GB" dirty="0"/>
          </a:p>
        </p:txBody>
      </p:sp>
      <p:pic>
        <p:nvPicPr>
          <p:cNvPr id="4" name="Picture 2" descr="http://www.stanleysteamers.com/images/clipart/Movie-Camera.gif"/>
          <p:cNvPicPr>
            <a:picLocks noChangeAspect="1" noChangeArrowheads="1"/>
          </p:cNvPicPr>
          <p:nvPr/>
        </p:nvPicPr>
        <p:blipFill>
          <a:blip r:embed="rId2" cstate="print"/>
          <a:srcRect/>
          <a:stretch>
            <a:fillRect/>
          </a:stretch>
        </p:blipFill>
        <p:spPr bwMode="auto">
          <a:xfrm>
            <a:off x="1475656" y="2204864"/>
            <a:ext cx="2088232" cy="2305135"/>
          </a:xfrm>
          <a:prstGeom prst="rect">
            <a:avLst/>
          </a:prstGeom>
          <a:noFill/>
        </p:spPr>
      </p:pic>
      <p:sp>
        <p:nvSpPr>
          <p:cNvPr id="2" name="TextBox 1"/>
          <p:cNvSpPr txBox="1"/>
          <p:nvPr/>
        </p:nvSpPr>
        <p:spPr>
          <a:xfrm>
            <a:off x="1007604" y="4725144"/>
            <a:ext cx="3024336" cy="1200329"/>
          </a:xfrm>
          <a:prstGeom prst="rect">
            <a:avLst/>
          </a:prstGeom>
          <a:noFill/>
        </p:spPr>
        <p:txBody>
          <a:bodyPr wrap="square" rtlCol="0">
            <a:spAutoFit/>
          </a:bodyPr>
          <a:lstStyle/>
          <a:p>
            <a:pPr algn="ctr"/>
            <a:r>
              <a:rPr lang="en-GB" sz="2400" dirty="0" smtClean="0">
                <a:hlinkClick r:id="rId3"/>
              </a:rPr>
              <a:t>Example of students peer assessing homework #1</a:t>
            </a:r>
            <a:endParaRPr lang="en-GB" sz="2400" dirty="0"/>
          </a:p>
        </p:txBody>
      </p:sp>
      <p:pic>
        <p:nvPicPr>
          <p:cNvPr id="7" name="Picture 2" descr="http://www.stanleysteamers.com/images/clipart/Movie-Camera.gif"/>
          <p:cNvPicPr>
            <a:picLocks noChangeAspect="1" noChangeArrowheads="1"/>
          </p:cNvPicPr>
          <p:nvPr/>
        </p:nvPicPr>
        <p:blipFill>
          <a:blip r:embed="rId2" cstate="print"/>
          <a:srcRect/>
          <a:stretch>
            <a:fillRect/>
          </a:stretch>
        </p:blipFill>
        <p:spPr bwMode="auto">
          <a:xfrm>
            <a:off x="5580112" y="2204863"/>
            <a:ext cx="2088232" cy="2305135"/>
          </a:xfrm>
          <a:prstGeom prst="rect">
            <a:avLst/>
          </a:prstGeom>
          <a:noFill/>
        </p:spPr>
      </p:pic>
      <p:sp>
        <p:nvSpPr>
          <p:cNvPr id="8" name="TextBox 7"/>
          <p:cNvSpPr txBox="1"/>
          <p:nvPr/>
        </p:nvSpPr>
        <p:spPr>
          <a:xfrm>
            <a:off x="5112060" y="4725143"/>
            <a:ext cx="3024336" cy="1200329"/>
          </a:xfrm>
          <a:prstGeom prst="rect">
            <a:avLst/>
          </a:prstGeom>
          <a:noFill/>
        </p:spPr>
        <p:txBody>
          <a:bodyPr wrap="square" rtlCol="0">
            <a:spAutoFit/>
          </a:bodyPr>
          <a:lstStyle/>
          <a:p>
            <a:pPr algn="ctr"/>
            <a:r>
              <a:rPr lang="en-GB" sz="2400" dirty="0" smtClean="0">
                <a:hlinkClick r:id="rId4"/>
              </a:rPr>
              <a:t>Example of students peer assessing homework #2</a:t>
            </a:r>
            <a:endParaRPr lang="en-GB"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Feedback from Y7 students</a:t>
            </a:r>
            <a:endParaRPr lang="en-GB" dirty="0"/>
          </a:p>
        </p:txBody>
      </p:sp>
      <p:pic>
        <p:nvPicPr>
          <p:cNvPr id="4" name="Picture 2" descr="http://www.stanleysteamers.com/images/clipart/Movie-Camera.gif"/>
          <p:cNvPicPr>
            <a:picLocks noChangeAspect="1" noChangeArrowheads="1"/>
          </p:cNvPicPr>
          <p:nvPr/>
        </p:nvPicPr>
        <p:blipFill>
          <a:blip r:embed="rId2" cstate="print"/>
          <a:srcRect/>
          <a:stretch>
            <a:fillRect/>
          </a:stretch>
        </p:blipFill>
        <p:spPr bwMode="auto">
          <a:xfrm>
            <a:off x="755576" y="3771295"/>
            <a:ext cx="864096" cy="953849"/>
          </a:xfrm>
          <a:prstGeom prst="rect">
            <a:avLst/>
          </a:prstGeom>
          <a:noFill/>
        </p:spPr>
      </p:pic>
      <p:pic>
        <p:nvPicPr>
          <p:cNvPr id="5" name="Picture 2" descr="http://www.stanleysteamers.com/images/clipart/Movie-Camera.gif"/>
          <p:cNvPicPr>
            <a:picLocks noChangeAspect="1" noChangeArrowheads="1"/>
          </p:cNvPicPr>
          <p:nvPr/>
        </p:nvPicPr>
        <p:blipFill>
          <a:blip r:embed="rId2" cstate="print"/>
          <a:srcRect/>
          <a:stretch>
            <a:fillRect/>
          </a:stretch>
        </p:blipFill>
        <p:spPr bwMode="auto">
          <a:xfrm>
            <a:off x="755576" y="4725144"/>
            <a:ext cx="864096" cy="953849"/>
          </a:xfrm>
          <a:prstGeom prst="rect">
            <a:avLst/>
          </a:prstGeom>
          <a:noFill/>
        </p:spPr>
      </p:pic>
      <p:pic>
        <p:nvPicPr>
          <p:cNvPr id="10" name="Picture 2" descr="http://www.stanleysteamers.com/images/clipart/Movie-Camera.gif"/>
          <p:cNvPicPr>
            <a:picLocks noChangeAspect="1" noChangeArrowheads="1"/>
          </p:cNvPicPr>
          <p:nvPr/>
        </p:nvPicPr>
        <p:blipFill>
          <a:blip r:embed="rId2" cstate="print"/>
          <a:srcRect/>
          <a:stretch>
            <a:fillRect/>
          </a:stretch>
        </p:blipFill>
        <p:spPr bwMode="auto">
          <a:xfrm>
            <a:off x="755576" y="5715511"/>
            <a:ext cx="864096" cy="953849"/>
          </a:xfrm>
          <a:prstGeom prst="rect">
            <a:avLst/>
          </a:prstGeom>
          <a:noFill/>
        </p:spPr>
      </p:pic>
      <p:sp>
        <p:nvSpPr>
          <p:cNvPr id="11" name="Content Placeholder 2"/>
          <p:cNvSpPr>
            <a:spLocks noGrp="1"/>
          </p:cNvSpPr>
          <p:nvPr>
            <p:ph idx="1"/>
          </p:nvPr>
        </p:nvSpPr>
        <p:spPr>
          <a:xfrm>
            <a:off x="467544" y="1484784"/>
            <a:ext cx="8003232" cy="3993307"/>
          </a:xfrm>
        </p:spPr>
        <p:txBody>
          <a:bodyPr>
            <a:normAutofit/>
          </a:bodyPr>
          <a:lstStyle/>
          <a:p>
            <a:pPr>
              <a:buNone/>
            </a:pPr>
            <a:r>
              <a:rPr lang="en-GB" sz="2800" dirty="0" smtClean="0"/>
              <a:t>I took a vote: Do you agree that this sort of activity will help you improve your work in future homework?</a:t>
            </a:r>
          </a:p>
          <a:p>
            <a:pPr algn="ctr">
              <a:buNone/>
            </a:pPr>
            <a:r>
              <a:rPr lang="en-GB" sz="2800" dirty="0" smtClean="0"/>
              <a:t>Yes: 9		No: 10	Unsure: 3</a:t>
            </a:r>
            <a:endParaRPr lang="en-GB" sz="2800" dirty="0"/>
          </a:p>
        </p:txBody>
      </p:sp>
      <p:sp>
        <p:nvSpPr>
          <p:cNvPr id="12" name="TextBox 11"/>
          <p:cNvSpPr txBox="1"/>
          <p:nvPr/>
        </p:nvSpPr>
        <p:spPr>
          <a:xfrm>
            <a:off x="1954684" y="4017386"/>
            <a:ext cx="4176464" cy="461665"/>
          </a:xfrm>
          <a:prstGeom prst="rect">
            <a:avLst/>
          </a:prstGeom>
          <a:noFill/>
        </p:spPr>
        <p:txBody>
          <a:bodyPr wrap="square" rtlCol="0">
            <a:spAutoFit/>
          </a:bodyPr>
          <a:lstStyle/>
          <a:p>
            <a:pPr algn="ctr"/>
            <a:r>
              <a:rPr lang="en-GB" sz="2400" dirty="0" smtClean="0">
                <a:hlinkClick r:id="rId3"/>
              </a:rPr>
              <a:t>Student interview (agreed) 1</a:t>
            </a:r>
            <a:endParaRPr lang="en-GB" sz="2400" dirty="0"/>
          </a:p>
        </p:txBody>
      </p:sp>
      <p:sp>
        <p:nvSpPr>
          <p:cNvPr id="13" name="TextBox 12"/>
          <p:cNvSpPr txBox="1"/>
          <p:nvPr/>
        </p:nvSpPr>
        <p:spPr>
          <a:xfrm>
            <a:off x="1979712" y="4971235"/>
            <a:ext cx="4176464" cy="461665"/>
          </a:xfrm>
          <a:prstGeom prst="rect">
            <a:avLst/>
          </a:prstGeom>
          <a:noFill/>
        </p:spPr>
        <p:txBody>
          <a:bodyPr wrap="square" rtlCol="0">
            <a:spAutoFit/>
          </a:bodyPr>
          <a:lstStyle/>
          <a:p>
            <a:pPr algn="ctr"/>
            <a:r>
              <a:rPr lang="en-GB" sz="2400" dirty="0" smtClean="0">
                <a:hlinkClick r:id="rId4"/>
              </a:rPr>
              <a:t>Student interview (agreed) 2</a:t>
            </a:r>
            <a:endParaRPr lang="en-GB" sz="2400" dirty="0"/>
          </a:p>
        </p:txBody>
      </p:sp>
      <p:sp>
        <p:nvSpPr>
          <p:cNvPr id="14" name="TextBox 13"/>
          <p:cNvSpPr txBox="1"/>
          <p:nvPr/>
        </p:nvSpPr>
        <p:spPr>
          <a:xfrm>
            <a:off x="1979712" y="5961602"/>
            <a:ext cx="4176464" cy="461665"/>
          </a:xfrm>
          <a:prstGeom prst="rect">
            <a:avLst/>
          </a:prstGeom>
          <a:noFill/>
        </p:spPr>
        <p:txBody>
          <a:bodyPr wrap="square" rtlCol="0">
            <a:spAutoFit/>
          </a:bodyPr>
          <a:lstStyle/>
          <a:p>
            <a:pPr algn="ctr"/>
            <a:r>
              <a:rPr lang="en-GB" sz="2400" dirty="0" smtClean="0">
                <a:hlinkClick r:id="rId5"/>
              </a:rPr>
              <a:t>Student interview (disagreed) 1</a:t>
            </a:r>
            <a:endParaRPr lang="en-GB"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57200" y="53752"/>
            <a:ext cx="8229600" cy="1143000"/>
          </a:xfrm>
        </p:spPr>
        <p:txBody>
          <a:bodyPr/>
          <a:lstStyle/>
          <a:p>
            <a:r>
              <a:rPr lang="en-GB" dirty="0" smtClean="0"/>
              <a:t>Evaluation and evidence</a:t>
            </a:r>
            <a:endParaRPr lang="en-GB" dirty="0"/>
          </a:p>
        </p:txBody>
      </p:sp>
      <p:sp>
        <p:nvSpPr>
          <p:cNvPr id="10" name="Content Placeholder 2"/>
          <p:cNvSpPr>
            <a:spLocks noGrp="1"/>
          </p:cNvSpPr>
          <p:nvPr>
            <p:ph idx="1"/>
          </p:nvPr>
        </p:nvSpPr>
        <p:spPr>
          <a:xfrm>
            <a:off x="457200" y="1340768"/>
            <a:ext cx="8229600" cy="4525963"/>
          </a:xfrm>
        </p:spPr>
        <p:txBody>
          <a:bodyPr/>
          <a:lstStyle/>
          <a:p>
            <a:r>
              <a:rPr lang="en-GB" sz="2800" dirty="0" smtClean="0"/>
              <a:t>Sixth Form students very positive (written feedback)</a:t>
            </a:r>
          </a:p>
          <a:p>
            <a:r>
              <a:rPr lang="en-GB" sz="2800" dirty="0" smtClean="0"/>
              <a:t>KS3 students unsure (interviews and vote)</a:t>
            </a:r>
          </a:p>
          <a:p>
            <a:r>
              <a:rPr lang="en-GB" sz="2800" dirty="0" smtClean="0"/>
              <a:t>I personally feel a lot more confident leading feedback sessions which will result in improved work</a:t>
            </a:r>
          </a:p>
          <a:p>
            <a:r>
              <a:rPr lang="en-GB" sz="2800" dirty="0" smtClean="0"/>
              <a:t>Another teacher tested (for a demo) and found it useful</a:t>
            </a:r>
          </a:p>
        </p:txBody>
      </p:sp>
      <p:pic>
        <p:nvPicPr>
          <p:cNvPr id="11" name="Picture 2" descr="http://cliparts101.com/files/134/53AC23948887632115085A9283B28A62/lrg_Thinking_1.png"/>
          <p:cNvPicPr>
            <a:picLocks noChangeAspect="1" noChangeArrowheads="1"/>
          </p:cNvPicPr>
          <p:nvPr/>
        </p:nvPicPr>
        <p:blipFill>
          <a:blip r:embed="rId2" cstate="print"/>
          <a:srcRect/>
          <a:stretch>
            <a:fillRect/>
          </a:stretch>
        </p:blipFill>
        <p:spPr bwMode="auto">
          <a:xfrm>
            <a:off x="251520" y="4553744"/>
            <a:ext cx="2304256" cy="2304256"/>
          </a:xfrm>
          <a:prstGeom prst="rect">
            <a:avLst/>
          </a:prstGeom>
          <a:noFill/>
        </p:spPr>
      </p:pic>
      <p:sp>
        <p:nvSpPr>
          <p:cNvPr id="12" name="Cloud 11"/>
          <p:cNvSpPr/>
          <p:nvPr/>
        </p:nvSpPr>
        <p:spPr>
          <a:xfrm>
            <a:off x="2195736" y="4293096"/>
            <a:ext cx="6768752" cy="25202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t>For the future: I will definitely continue to use a webcam for feedback and demos. I will need to show this in a meeting and encourage other teachers to use this</a:t>
            </a:r>
            <a:endParaRPr lang="en-GB" sz="2000" dirty="0"/>
          </a:p>
        </p:txBody>
      </p:sp>
      <p:pic>
        <p:nvPicPr>
          <p:cNvPr id="13" name="Picture 4" descr="http://1.bp.blogspot.com/-tGzppoCKkak/TPhVLVdcNOI/AAAAAAAAACM/f-ed-Gp-OxI/s1600/24643-Clipart-Illustration-Of-Sherlock-Holmes-A-Caucasian-Man-In-A-Green-Hat-Coat-And-Pants-Smoking-A-Pipe-And-Peering-Through-A-Magnifying-Glass-While-Searching-For-Evidence.jpg"/>
          <p:cNvPicPr>
            <a:picLocks noChangeAspect="1" noChangeArrowheads="1"/>
          </p:cNvPicPr>
          <p:nvPr/>
        </p:nvPicPr>
        <p:blipFill>
          <a:blip r:embed="rId3" cstate="print"/>
          <a:srcRect r="5026"/>
          <a:stretch>
            <a:fillRect/>
          </a:stretch>
        </p:blipFill>
        <p:spPr bwMode="auto">
          <a:xfrm>
            <a:off x="841982" y="171475"/>
            <a:ext cx="921706" cy="1097285"/>
          </a:xfrm>
          <a:prstGeom prst="rect">
            <a:avLst/>
          </a:prstGeom>
          <a:noFill/>
        </p:spPr>
      </p:pic>
    </p:spTree>
    <p:extLst>
      <p:ext uri="{BB962C8B-B14F-4D97-AF65-F5344CB8AC3E}">
        <p14:creationId xmlns:p14="http://schemas.microsoft.com/office/powerpoint/2010/main" xmlns="" val="12526674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future of education…?</a:t>
            </a:r>
            <a:endParaRPr lang="en-GB" dirty="0"/>
          </a:p>
        </p:txBody>
      </p:sp>
      <p:sp>
        <p:nvSpPr>
          <p:cNvPr id="4" name="Rectangle 3"/>
          <p:cNvSpPr/>
          <p:nvPr/>
        </p:nvSpPr>
        <p:spPr>
          <a:xfrm>
            <a:off x="1259632" y="3429000"/>
            <a:ext cx="6635150" cy="769441"/>
          </a:xfrm>
          <a:prstGeom prst="rect">
            <a:avLst/>
          </a:prstGeom>
        </p:spPr>
        <p:txBody>
          <a:bodyPr wrap="none">
            <a:spAutoFit/>
          </a:bodyPr>
          <a:lstStyle/>
          <a:p>
            <a:r>
              <a:rPr lang="en-GB" sz="4400" dirty="0">
                <a:hlinkClick r:id="rId2"/>
              </a:rPr>
              <a:t>https://6002x.mitx.mit.edu/</a:t>
            </a:r>
            <a:endParaRPr lang="en-GB" sz="4400" dirty="0"/>
          </a:p>
        </p:txBody>
      </p:sp>
    </p:spTree>
    <p:extLst>
      <p:ext uri="{BB962C8B-B14F-4D97-AF65-F5344CB8AC3E}">
        <p14:creationId xmlns:p14="http://schemas.microsoft.com/office/powerpoint/2010/main" xmlns="" val="2720499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Links related to my project</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Website/Blog: </a:t>
            </a:r>
          </a:p>
          <a:p>
            <a:pPr lvl="1"/>
            <a:r>
              <a:rPr lang="en-GB" dirty="0" smtClean="0">
                <a:hlinkClick r:id="rId2"/>
              </a:rPr>
              <a:t>http://ww.tinorace.co.uk</a:t>
            </a:r>
            <a:endParaRPr lang="en-GB" dirty="0" smtClean="0"/>
          </a:p>
          <a:p>
            <a:r>
              <a:rPr lang="en-GB" dirty="0" smtClean="0"/>
              <a:t>Physics Wiki:</a:t>
            </a:r>
          </a:p>
          <a:p>
            <a:pPr lvl="1"/>
            <a:r>
              <a:rPr lang="en-GB" dirty="0" smtClean="0">
                <a:hlinkClick r:id="rId3"/>
              </a:rPr>
              <a:t>http://lwsphysics.wikispaces.com/</a:t>
            </a:r>
            <a:endParaRPr lang="en-GB" dirty="0" smtClean="0"/>
          </a:p>
          <a:p>
            <a:r>
              <a:rPr lang="en-GB" dirty="0" smtClean="0"/>
              <a:t>Website: </a:t>
            </a:r>
          </a:p>
          <a:p>
            <a:pPr lvl="1"/>
            <a:r>
              <a:rPr lang="en-GB" dirty="0" smtClean="0">
                <a:hlinkClick r:id="rId4"/>
              </a:rPr>
              <a:t>http://lwsphysics.shorturl.com/</a:t>
            </a:r>
            <a:endParaRPr lang="en-GB" dirty="0" smtClean="0"/>
          </a:p>
          <a:p>
            <a:r>
              <a:rPr lang="en-GB" dirty="0" smtClean="0"/>
              <a:t>Twitter: </a:t>
            </a:r>
          </a:p>
          <a:p>
            <a:pPr lvl="1"/>
            <a:r>
              <a:rPr lang="en-GB" dirty="0" smtClean="0">
                <a:hlinkClick r:id="rId5"/>
              </a:rPr>
              <a:t>https://twitter.com/#!/tinorace</a:t>
            </a:r>
            <a:endParaRPr lang="en-GB" dirty="0" smtClean="0"/>
          </a:p>
          <a:p>
            <a:pPr>
              <a:buNone/>
            </a:pPr>
            <a:endParaRPr lang="en-GB" dirty="0" smtClean="0"/>
          </a:p>
          <a:p>
            <a:pPr>
              <a:buNone/>
            </a:pPr>
            <a:r>
              <a:rPr lang="en-GB" dirty="0" smtClean="0"/>
              <a:t>This project was done as part of the Innovations in ICT course run by the </a:t>
            </a:r>
            <a:r>
              <a:rPr lang="en-GB" dirty="0" smtClean="0">
                <a:hlinkClick r:id="rId6"/>
              </a:rPr>
              <a:t>National Science Learning Centre</a:t>
            </a:r>
            <a:endParaRPr lang="en-GB" dirty="0" smtClean="0"/>
          </a:p>
          <a:p>
            <a:pPr>
              <a:buNone/>
            </a:pPr>
            <a:r>
              <a:rPr lang="en-GB" dirty="0" smtClean="0"/>
              <a:t>Course wiki: </a:t>
            </a:r>
            <a:r>
              <a:rPr lang="en-GB" dirty="0" smtClean="0">
                <a:hlinkClick r:id="rId7"/>
              </a:rPr>
              <a:t>http://ictinnovations2012.wikispaces.com/</a:t>
            </a:r>
            <a:endParaRPr lang="en-GB" dirty="0" smtClean="0"/>
          </a:p>
          <a:p>
            <a:pPr>
              <a:buNone/>
            </a:pPr>
            <a:r>
              <a:rPr lang="en-GB" dirty="0" smtClean="0"/>
              <a:t>Course Leader: John Walker</a:t>
            </a:r>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0000" lnSpcReduction="20000"/>
          </a:bodyPr>
          <a:lstStyle/>
          <a:p>
            <a:r>
              <a:rPr lang="en-GB" dirty="0" smtClean="0"/>
              <a:t>·          Did your action plan achieve what you hoped it would? (consider the timings and actions)If it did, why was it successful? If it didn’t, why not? ·          What have you learnt about your own practice from implementing your action plan?·          What would you change if you were going to do it again?·          What evidence do you have of the level of impact of your action plan (see ‘How We Assess the Level of Impact’)?</a:t>
            </a:r>
          </a:p>
          <a:p>
            <a:endParaRPr lang="en-GB" dirty="0" smtClean="0"/>
          </a:p>
          <a:p>
            <a:endParaRPr lang="en-GB" dirty="0" smtClean="0"/>
          </a:p>
          <a:p>
            <a:r>
              <a:rPr lang="en-GB" dirty="0" smtClean="0"/>
              <a:t>Examples of evidence to collect could include: ·          Digital photographs.·          Pupils/students’ written work.·          Taped or transcribed interviews with pupils/students and/or staff.·          Video/DVD clips (if you need a VCR/DVD player please let me know).·          Questionnaires.·          Assessment data before and after the gap task.</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sahararesources.com/images/Logo_WordWall.jpg"/>
          <p:cNvPicPr>
            <a:picLocks noChangeAspect="1" noChangeArrowheads="1"/>
          </p:cNvPicPr>
          <p:nvPr/>
        </p:nvPicPr>
        <p:blipFill>
          <a:blip r:embed="rId2" cstate="print"/>
          <a:srcRect/>
          <a:stretch>
            <a:fillRect/>
          </a:stretch>
        </p:blipFill>
        <p:spPr bwMode="auto">
          <a:xfrm>
            <a:off x="0" y="2420888"/>
            <a:ext cx="9144000" cy="2048656"/>
          </a:xfrm>
          <a:prstGeom prst="rect">
            <a:avLst/>
          </a:prstGeom>
          <a:noFill/>
        </p:spPr>
      </p:pic>
    </p:spTree>
    <p:extLst>
      <p:ext uri="{BB962C8B-B14F-4D97-AF65-F5344CB8AC3E}">
        <p14:creationId xmlns:p14="http://schemas.microsoft.com/office/powerpoint/2010/main" xmlns="" val="782272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3424" y="341784"/>
            <a:ext cx="6491064" cy="1143000"/>
          </a:xfrm>
        </p:spPr>
        <p:txBody>
          <a:bodyPr/>
          <a:lstStyle/>
          <a:p>
            <a:r>
              <a:rPr lang="en-GB" dirty="0" err="1" smtClean="0"/>
              <a:t>WordWall</a:t>
            </a:r>
            <a:r>
              <a:rPr lang="en-GB" dirty="0" smtClean="0"/>
              <a:t> - activities</a:t>
            </a:r>
            <a:endParaRPr lang="en-GB" dirty="0"/>
          </a:p>
        </p:txBody>
      </p:sp>
      <p:sp>
        <p:nvSpPr>
          <p:cNvPr id="3" name="Content Placeholder 2"/>
          <p:cNvSpPr>
            <a:spLocks noGrp="1"/>
          </p:cNvSpPr>
          <p:nvPr>
            <p:ph idx="1"/>
          </p:nvPr>
        </p:nvSpPr>
        <p:spPr>
          <a:xfrm>
            <a:off x="467544" y="2388021"/>
            <a:ext cx="8003232" cy="3993307"/>
          </a:xfrm>
        </p:spPr>
        <p:txBody>
          <a:bodyPr>
            <a:normAutofit fontScale="92500" lnSpcReduction="20000"/>
          </a:bodyPr>
          <a:lstStyle/>
          <a:p>
            <a:pPr>
              <a:buNone/>
            </a:pPr>
            <a:r>
              <a:rPr lang="en-GB" b="1" dirty="0" smtClean="0"/>
              <a:t>Class: </a:t>
            </a:r>
            <a:r>
              <a:rPr lang="en-GB" dirty="0" smtClean="0">
                <a:solidFill>
                  <a:srgbClr val="FF0000"/>
                </a:solidFill>
              </a:rPr>
              <a:t>Year 7</a:t>
            </a:r>
          </a:p>
          <a:p>
            <a:pPr>
              <a:buNone/>
            </a:pPr>
            <a:r>
              <a:rPr lang="en-GB" b="1" dirty="0" smtClean="0"/>
              <a:t>Class size: </a:t>
            </a:r>
            <a:r>
              <a:rPr lang="en-GB" dirty="0" smtClean="0"/>
              <a:t>27 students</a:t>
            </a:r>
          </a:p>
          <a:p>
            <a:pPr>
              <a:buNone/>
            </a:pPr>
            <a:r>
              <a:rPr lang="en-GB" b="1" dirty="0" smtClean="0"/>
              <a:t>Lesson: </a:t>
            </a:r>
            <a:r>
              <a:rPr lang="en-GB" dirty="0" smtClean="0"/>
              <a:t>e.g. </a:t>
            </a:r>
            <a:r>
              <a:rPr lang="en-GB" dirty="0" smtClean="0"/>
              <a:t>Cells and Organs revision </a:t>
            </a:r>
            <a:r>
              <a:rPr lang="en-GB" dirty="0" smtClean="0"/>
              <a:t>(focus on keywords)</a:t>
            </a:r>
          </a:p>
          <a:p>
            <a:pPr>
              <a:buNone/>
            </a:pPr>
            <a:r>
              <a:rPr lang="en-GB" b="1" dirty="0" smtClean="0"/>
              <a:t>What I did: </a:t>
            </a:r>
          </a:p>
          <a:p>
            <a:pPr>
              <a:buNone/>
            </a:pPr>
            <a:r>
              <a:rPr lang="en-GB" dirty="0" smtClean="0"/>
              <a:t>	</a:t>
            </a:r>
            <a:r>
              <a:rPr lang="en-GB" dirty="0" smtClean="0"/>
              <a:t>The first time I used </a:t>
            </a:r>
            <a:r>
              <a:rPr lang="en-GB" dirty="0" err="1" smtClean="0"/>
              <a:t>WordWall</a:t>
            </a:r>
            <a:r>
              <a:rPr lang="en-GB" dirty="0" smtClean="0"/>
              <a:t>. I created a keyword matching exercise. After the words were guessed I shuffled them and played again with new people. Then again...</a:t>
            </a:r>
            <a:endParaRPr lang="en-GB" dirty="0"/>
          </a:p>
        </p:txBody>
      </p:sp>
      <p:pic>
        <p:nvPicPr>
          <p:cNvPr id="11266" name="Picture 2" descr="http://images.clipartof.com/small/33052-Clipart-Illustration-Of-A-Shocked-School-Girl-Conducting-A-Chemistry-Experiment-While-Her-Chemicals-Explode.jpg"/>
          <p:cNvPicPr>
            <a:picLocks noChangeAspect="1" noChangeArrowheads="1"/>
          </p:cNvPicPr>
          <p:nvPr/>
        </p:nvPicPr>
        <p:blipFill>
          <a:blip r:embed="rId2" cstate="print"/>
          <a:srcRect b="4255"/>
          <a:stretch>
            <a:fillRect/>
          </a:stretch>
        </p:blipFill>
        <p:spPr bwMode="auto">
          <a:xfrm>
            <a:off x="0" y="72647"/>
            <a:ext cx="2376264" cy="1916193"/>
          </a:xfrm>
          <a:prstGeom prst="rect">
            <a:avLst/>
          </a:prstGeom>
          <a:noFill/>
        </p:spPr>
      </p:pic>
    </p:spTree>
    <p:extLst>
      <p:ext uri="{BB962C8B-B14F-4D97-AF65-F5344CB8AC3E}">
        <p14:creationId xmlns:p14="http://schemas.microsoft.com/office/powerpoint/2010/main" xmlns="" val="1437969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896" y="260648"/>
            <a:ext cx="8229600" cy="1143000"/>
          </a:xfrm>
        </p:spPr>
        <p:txBody>
          <a:bodyPr/>
          <a:lstStyle/>
          <a:p>
            <a:r>
              <a:rPr lang="en-GB" dirty="0" smtClean="0"/>
              <a:t>Evaluation</a:t>
            </a:r>
            <a:endParaRPr lang="en-GB" dirty="0"/>
          </a:p>
        </p:txBody>
      </p:sp>
      <p:sp>
        <p:nvSpPr>
          <p:cNvPr id="3" name="Content Placeholder 2"/>
          <p:cNvSpPr>
            <a:spLocks noGrp="1"/>
          </p:cNvSpPr>
          <p:nvPr>
            <p:ph idx="1"/>
          </p:nvPr>
        </p:nvSpPr>
        <p:spPr>
          <a:xfrm>
            <a:off x="1500166" y="1600200"/>
            <a:ext cx="7608338" cy="4853136"/>
          </a:xfrm>
        </p:spPr>
        <p:txBody>
          <a:bodyPr>
            <a:normAutofit fontScale="92500" lnSpcReduction="10000"/>
          </a:bodyPr>
          <a:lstStyle/>
          <a:p>
            <a:r>
              <a:rPr lang="en-GB" dirty="0" smtClean="0"/>
              <a:t>Every student in the class participated</a:t>
            </a:r>
          </a:p>
          <a:p>
            <a:r>
              <a:rPr lang="en-GB" dirty="0" smtClean="0"/>
              <a:t>Every student eventually succeeded (even if they didn’t know any of the key words before the activity</a:t>
            </a:r>
          </a:p>
          <a:p>
            <a:r>
              <a:rPr lang="en-GB" dirty="0" smtClean="0"/>
              <a:t>Very easy to run the activity</a:t>
            </a:r>
          </a:p>
          <a:p>
            <a:endParaRPr lang="en-GB" dirty="0" smtClean="0"/>
          </a:p>
          <a:p>
            <a:pPr>
              <a:buNone/>
            </a:pPr>
            <a:r>
              <a:rPr lang="en-GB" dirty="0" smtClean="0"/>
              <a:t>Things to consider:</a:t>
            </a:r>
          </a:p>
          <a:p>
            <a:r>
              <a:rPr lang="en-GB" dirty="0" smtClean="0"/>
              <a:t>Can only use evaluation copy in 1 lab per day</a:t>
            </a:r>
          </a:p>
          <a:p>
            <a:r>
              <a:rPr lang="en-GB" dirty="0" smtClean="0"/>
              <a:t>Would others find the interface easy to use?</a:t>
            </a:r>
          </a:p>
          <a:p>
            <a:r>
              <a:rPr lang="en-GB" dirty="0" smtClean="0"/>
              <a:t>Takes time to develop activities</a:t>
            </a:r>
            <a:endParaRPr lang="en-GB" dirty="0"/>
          </a:p>
        </p:txBody>
      </p:sp>
      <p:pic>
        <p:nvPicPr>
          <p:cNvPr id="8194" name="Picture 2" descr="http://images.clipartof.com/thumbnails/437160-Royalty-Free-RF-Clipart-Illustration-Of-A-3d-Rating-Check-List-On-A-Red-Clipboard-1.jpg"/>
          <p:cNvPicPr>
            <a:picLocks noChangeAspect="1" noChangeArrowheads="1"/>
          </p:cNvPicPr>
          <p:nvPr/>
        </p:nvPicPr>
        <p:blipFill>
          <a:blip r:embed="rId2" cstate="print"/>
          <a:srcRect b="12208"/>
          <a:stretch>
            <a:fillRect/>
          </a:stretch>
        </p:blipFill>
        <p:spPr bwMode="auto">
          <a:xfrm>
            <a:off x="46906" y="116632"/>
            <a:ext cx="1428750" cy="1296144"/>
          </a:xfrm>
          <a:prstGeom prst="rect">
            <a:avLst/>
          </a:prstGeom>
          <a:noFill/>
        </p:spPr>
      </p:pic>
      <p:pic>
        <p:nvPicPr>
          <p:cNvPr id="8196" name="Picture 4" descr="http://1.bp.blogspot.com/-tGzppoCKkak/TPhVLVdcNOI/AAAAAAAAACM/f-ed-Gp-OxI/s1600/24643-Clipart-Illustration-Of-Sherlock-Holmes-A-Caucasian-Man-In-A-Green-Hat-Coat-And-Pants-Smoking-A-Pipe-And-Peering-Through-A-Magnifying-Glass-While-Searching-For-Evidence.jpg"/>
          <p:cNvPicPr>
            <a:picLocks noChangeAspect="1" noChangeArrowheads="1"/>
          </p:cNvPicPr>
          <p:nvPr/>
        </p:nvPicPr>
        <p:blipFill>
          <a:blip r:embed="rId3" cstate="print"/>
          <a:srcRect r="5026"/>
          <a:stretch>
            <a:fillRect/>
          </a:stretch>
        </p:blipFill>
        <p:spPr bwMode="auto">
          <a:xfrm>
            <a:off x="323528" y="2636912"/>
            <a:ext cx="921706" cy="1097285"/>
          </a:xfrm>
          <a:prstGeom prst="rect">
            <a:avLst/>
          </a:prstGeom>
          <a:noFill/>
        </p:spPr>
      </p:pic>
    </p:spTree>
    <p:extLst>
      <p:ext uri="{BB962C8B-B14F-4D97-AF65-F5344CB8AC3E}">
        <p14:creationId xmlns:p14="http://schemas.microsoft.com/office/powerpoint/2010/main" xmlns="" val="1072228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3424" y="341784"/>
            <a:ext cx="6491064" cy="1143000"/>
          </a:xfrm>
        </p:spPr>
        <p:txBody>
          <a:bodyPr/>
          <a:lstStyle/>
          <a:p>
            <a:r>
              <a:rPr lang="en-GB" dirty="0" err="1" smtClean="0"/>
              <a:t>WordWall</a:t>
            </a:r>
            <a:r>
              <a:rPr lang="en-GB" dirty="0" smtClean="0"/>
              <a:t> – seating plans</a:t>
            </a:r>
            <a:endParaRPr lang="en-GB" dirty="0"/>
          </a:p>
        </p:txBody>
      </p:sp>
      <p:sp>
        <p:nvSpPr>
          <p:cNvPr id="3" name="Content Placeholder 2"/>
          <p:cNvSpPr>
            <a:spLocks noGrp="1"/>
          </p:cNvSpPr>
          <p:nvPr>
            <p:ph idx="1"/>
          </p:nvPr>
        </p:nvSpPr>
        <p:spPr>
          <a:xfrm>
            <a:off x="467544" y="2388021"/>
            <a:ext cx="8003232" cy="3993307"/>
          </a:xfrm>
        </p:spPr>
        <p:txBody>
          <a:bodyPr>
            <a:normAutofit lnSpcReduction="10000"/>
          </a:bodyPr>
          <a:lstStyle/>
          <a:p>
            <a:pPr>
              <a:buNone/>
            </a:pPr>
            <a:r>
              <a:rPr lang="en-GB" b="1" dirty="0" smtClean="0"/>
              <a:t>Class: </a:t>
            </a:r>
            <a:r>
              <a:rPr lang="en-GB" dirty="0" smtClean="0">
                <a:solidFill>
                  <a:srgbClr val="FF0000"/>
                </a:solidFill>
              </a:rPr>
              <a:t>Year 7</a:t>
            </a:r>
          </a:p>
          <a:p>
            <a:pPr>
              <a:buNone/>
            </a:pPr>
            <a:r>
              <a:rPr lang="en-GB" b="1" dirty="0" smtClean="0"/>
              <a:t>Class size: </a:t>
            </a:r>
            <a:r>
              <a:rPr lang="en-GB" dirty="0" smtClean="0"/>
              <a:t>29 / 28 students</a:t>
            </a:r>
          </a:p>
          <a:p>
            <a:pPr>
              <a:buNone/>
            </a:pPr>
            <a:r>
              <a:rPr lang="en-GB" b="1" dirty="0" smtClean="0"/>
              <a:t>What I did: </a:t>
            </a:r>
          </a:p>
          <a:p>
            <a:pPr>
              <a:buNone/>
            </a:pPr>
            <a:r>
              <a:rPr lang="en-GB" b="1" dirty="0" smtClean="0"/>
              <a:t>	</a:t>
            </a:r>
            <a:r>
              <a:rPr lang="en-GB" dirty="0" smtClean="0"/>
              <a:t>I used Word Wall to create seating plans for my Year 7 classes. I have also used it to randomly select students to answer questions.</a:t>
            </a:r>
            <a:endParaRPr lang="en-GB" b="1" dirty="0" smtClean="0"/>
          </a:p>
          <a:p>
            <a:pPr>
              <a:buNone/>
            </a:pPr>
            <a:r>
              <a:rPr lang="en-GB" dirty="0" smtClean="0"/>
              <a:t>	</a:t>
            </a:r>
            <a:endParaRPr lang="en-GB" dirty="0"/>
          </a:p>
        </p:txBody>
      </p:sp>
      <p:pic>
        <p:nvPicPr>
          <p:cNvPr id="11266" name="Picture 2" descr="http://images.clipartof.com/small/33052-Clipart-Illustration-Of-A-Shocked-School-Girl-Conducting-A-Chemistry-Experiment-While-Her-Chemicals-Explode.jpg"/>
          <p:cNvPicPr>
            <a:picLocks noChangeAspect="1" noChangeArrowheads="1"/>
          </p:cNvPicPr>
          <p:nvPr/>
        </p:nvPicPr>
        <p:blipFill>
          <a:blip r:embed="rId2" cstate="print"/>
          <a:srcRect b="4255"/>
          <a:stretch>
            <a:fillRect/>
          </a:stretch>
        </p:blipFill>
        <p:spPr bwMode="auto">
          <a:xfrm>
            <a:off x="0" y="72647"/>
            <a:ext cx="2376264" cy="1916193"/>
          </a:xfrm>
          <a:prstGeom prst="rect">
            <a:avLst/>
          </a:prstGeom>
          <a:noFill/>
        </p:spPr>
      </p:pic>
    </p:spTree>
    <p:extLst>
      <p:ext uri="{BB962C8B-B14F-4D97-AF65-F5344CB8AC3E}">
        <p14:creationId xmlns:p14="http://schemas.microsoft.com/office/powerpoint/2010/main" xmlns="" val="2487616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896" y="260648"/>
            <a:ext cx="8229600" cy="1143000"/>
          </a:xfrm>
        </p:spPr>
        <p:txBody>
          <a:bodyPr/>
          <a:lstStyle/>
          <a:p>
            <a:r>
              <a:rPr lang="en-GB" dirty="0" smtClean="0"/>
              <a:t>Feedback from TA</a:t>
            </a:r>
            <a:endParaRPr lang="en-GB" dirty="0"/>
          </a:p>
        </p:txBody>
      </p:sp>
      <p:sp>
        <p:nvSpPr>
          <p:cNvPr id="3" name="Content Placeholder 2"/>
          <p:cNvSpPr>
            <a:spLocks noGrp="1"/>
          </p:cNvSpPr>
          <p:nvPr>
            <p:ph idx="1"/>
          </p:nvPr>
        </p:nvSpPr>
        <p:spPr>
          <a:xfrm>
            <a:off x="878904" y="1600200"/>
            <a:ext cx="8229600" cy="4853136"/>
          </a:xfrm>
        </p:spPr>
        <p:txBody>
          <a:bodyPr>
            <a:normAutofit/>
          </a:bodyPr>
          <a:lstStyle/>
          <a:p>
            <a:pPr>
              <a:buNone/>
            </a:pPr>
            <a:endParaRPr lang="en-GB" dirty="0" smtClean="0"/>
          </a:p>
          <a:p>
            <a:pPr>
              <a:buNone/>
            </a:pPr>
            <a:r>
              <a:rPr lang="en-GB" b="1" dirty="0" smtClean="0"/>
              <a:t>	Evidence: A bigger range of students were answering questions than before with hand up (or even by me choosing</a:t>
            </a:r>
            <a:r>
              <a:rPr lang="en-GB" b="1" dirty="0" smtClean="0"/>
              <a:t>)</a:t>
            </a:r>
          </a:p>
          <a:p>
            <a:pPr>
              <a:buNone/>
            </a:pPr>
            <a:endParaRPr lang="en-GB" b="1" dirty="0" smtClean="0"/>
          </a:p>
          <a:p>
            <a:pPr>
              <a:buNone/>
            </a:pPr>
            <a:r>
              <a:rPr lang="en-GB" sz="2800" dirty="0" smtClean="0"/>
              <a:t>Some annoying niggles with the software</a:t>
            </a:r>
          </a:p>
          <a:p>
            <a:pPr>
              <a:buNone/>
            </a:pPr>
            <a:r>
              <a:rPr lang="en-GB" sz="2800" dirty="0" smtClean="0"/>
              <a:t>No obvious help/instructions</a:t>
            </a:r>
          </a:p>
          <a:p>
            <a:pPr>
              <a:buNone/>
            </a:pPr>
            <a:r>
              <a:rPr lang="en-GB" sz="2800" dirty="0" smtClean="0"/>
              <a:t>Not going to be for everyone</a:t>
            </a:r>
            <a:endParaRPr lang="en-GB" sz="2800" dirty="0"/>
          </a:p>
        </p:txBody>
      </p:sp>
      <p:pic>
        <p:nvPicPr>
          <p:cNvPr id="8194" name="Picture 2" descr="http://images.clipartof.com/thumbnails/437160-Royalty-Free-RF-Clipart-Illustration-Of-A-3d-Rating-Check-List-On-A-Red-Clipboard-1.jpg"/>
          <p:cNvPicPr>
            <a:picLocks noChangeAspect="1" noChangeArrowheads="1"/>
          </p:cNvPicPr>
          <p:nvPr/>
        </p:nvPicPr>
        <p:blipFill>
          <a:blip r:embed="rId2" cstate="print"/>
          <a:srcRect b="12208"/>
          <a:stretch>
            <a:fillRect/>
          </a:stretch>
        </p:blipFill>
        <p:spPr bwMode="auto">
          <a:xfrm>
            <a:off x="46906" y="116632"/>
            <a:ext cx="1428750" cy="1296144"/>
          </a:xfrm>
          <a:prstGeom prst="rect">
            <a:avLst/>
          </a:prstGeom>
          <a:noFill/>
        </p:spPr>
      </p:pic>
      <p:pic>
        <p:nvPicPr>
          <p:cNvPr id="8196" name="Picture 4" descr="http://1.bp.blogspot.com/-tGzppoCKkak/TPhVLVdcNOI/AAAAAAAAACM/f-ed-Gp-OxI/s1600/24643-Clipart-Illustration-Of-Sherlock-Holmes-A-Caucasian-Man-In-A-Green-Hat-Coat-And-Pants-Smoking-A-Pipe-And-Peering-Through-A-Magnifying-Glass-While-Searching-For-Evidence.jpg"/>
          <p:cNvPicPr>
            <a:picLocks noChangeAspect="1" noChangeArrowheads="1"/>
          </p:cNvPicPr>
          <p:nvPr/>
        </p:nvPicPr>
        <p:blipFill>
          <a:blip r:embed="rId3" cstate="print"/>
          <a:srcRect r="5026"/>
          <a:stretch>
            <a:fillRect/>
          </a:stretch>
        </p:blipFill>
        <p:spPr bwMode="auto">
          <a:xfrm>
            <a:off x="323528" y="2636912"/>
            <a:ext cx="921706" cy="1097285"/>
          </a:xfrm>
          <a:prstGeom prst="rect">
            <a:avLst/>
          </a:prstGeom>
          <a:noFill/>
        </p:spPr>
      </p:pic>
    </p:spTree>
    <p:extLst>
      <p:ext uri="{BB962C8B-B14F-4D97-AF65-F5344CB8AC3E}">
        <p14:creationId xmlns:p14="http://schemas.microsoft.com/office/powerpoint/2010/main" xmlns="" val="3808859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57200" y="53752"/>
            <a:ext cx="8229600" cy="1143000"/>
          </a:xfrm>
        </p:spPr>
        <p:txBody>
          <a:bodyPr/>
          <a:lstStyle/>
          <a:p>
            <a:r>
              <a:rPr lang="en-GB" dirty="0" smtClean="0"/>
              <a:t>Evaluation</a:t>
            </a:r>
            <a:endParaRPr lang="en-GB" dirty="0"/>
          </a:p>
        </p:txBody>
      </p:sp>
      <p:sp>
        <p:nvSpPr>
          <p:cNvPr id="10" name="Content Placeholder 2"/>
          <p:cNvSpPr>
            <a:spLocks noGrp="1"/>
          </p:cNvSpPr>
          <p:nvPr>
            <p:ph idx="1"/>
          </p:nvPr>
        </p:nvSpPr>
        <p:spPr>
          <a:xfrm>
            <a:off x="457200" y="1340769"/>
            <a:ext cx="8229600" cy="3159801"/>
          </a:xfrm>
        </p:spPr>
        <p:txBody>
          <a:bodyPr>
            <a:normAutofit fontScale="92500" lnSpcReduction="10000"/>
          </a:bodyPr>
          <a:lstStyle/>
          <a:p>
            <a:r>
              <a:rPr lang="en-GB" sz="2800" dirty="0" smtClean="0"/>
              <a:t>Ran out of time on this one</a:t>
            </a:r>
          </a:p>
          <a:p>
            <a:r>
              <a:rPr lang="en-GB" sz="2800" dirty="0" smtClean="0"/>
              <a:t>Reduced emphasis on this part of action plan to focus on other two parts.</a:t>
            </a:r>
          </a:p>
          <a:p>
            <a:endParaRPr lang="en-GB" sz="2800" dirty="0" smtClean="0"/>
          </a:p>
          <a:p>
            <a:r>
              <a:rPr lang="en-GB" sz="2800" dirty="0" smtClean="0"/>
              <a:t>Enjoyed using the software</a:t>
            </a:r>
          </a:p>
          <a:p>
            <a:r>
              <a:rPr lang="en-GB" sz="2800" dirty="0" smtClean="0"/>
              <a:t>See massive potential</a:t>
            </a:r>
          </a:p>
          <a:p>
            <a:r>
              <a:rPr lang="en-GB" sz="2800" dirty="0" smtClean="0"/>
              <a:t>Would require the whole school to buy into it really</a:t>
            </a:r>
            <a:endParaRPr lang="en-GB" sz="2800" dirty="0" smtClean="0"/>
          </a:p>
        </p:txBody>
      </p:sp>
      <p:pic>
        <p:nvPicPr>
          <p:cNvPr id="11" name="Picture 2" descr="http://cliparts101.com/files/134/53AC23948887632115085A9283B28A62/lrg_Thinking_1.png"/>
          <p:cNvPicPr>
            <a:picLocks noChangeAspect="1" noChangeArrowheads="1"/>
          </p:cNvPicPr>
          <p:nvPr/>
        </p:nvPicPr>
        <p:blipFill>
          <a:blip r:embed="rId2" cstate="print"/>
          <a:srcRect/>
          <a:stretch>
            <a:fillRect/>
          </a:stretch>
        </p:blipFill>
        <p:spPr bwMode="auto">
          <a:xfrm>
            <a:off x="251520" y="4553744"/>
            <a:ext cx="2304256" cy="2304256"/>
          </a:xfrm>
          <a:prstGeom prst="rect">
            <a:avLst/>
          </a:prstGeom>
          <a:noFill/>
        </p:spPr>
      </p:pic>
      <p:sp>
        <p:nvSpPr>
          <p:cNvPr id="12" name="Cloud 11"/>
          <p:cNvSpPr/>
          <p:nvPr/>
        </p:nvSpPr>
        <p:spPr>
          <a:xfrm>
            <a:off x="2195736" y="4293096"/>
            <a:ext cx="6768752" cy="25202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For the future: When there is time I will show this software at a faculty meeting and get at least 2 other people to create an activity and use it in a lesson</a:t>
            </a:r>
            <a:endParaRPr lang="en-GB" sz="2400" dirty="0"/>
          </a:p>
        </p:txBody>
      </p:sp>
      <p:pic>
        <p:nvPicPr>
          <p:cNvPr id="13" name="Picture 4" descr="http://1.bp.blogspot.com/-tGzppoCKkak/TPhVLVdcNOI/AAAAAAAAACM/f-ed-Gp-OxI/s1600/24643-Clipart-Illustration-Of-Sherlock-Holmes-A-Caucasian-Man-In-A-Green-Hat-Coat-And-Pants-Smoking-A-Pipe-And-Peering-Through-A-Magnifying-Glass-While-Searching-For-Evidence.jpg"/>
          <p:cNvPicPr>
            <a:picLocks noChangeAspect="1" noChangeArrowheads="1"/>
          </p:cNvPicPr>
          <p:nvPr/>
        </p:nvPicPr>
        <p:blipFill>
          <a:blip r:embed="rId3" cstate="print"/>
          <a:srcRect r="5026"/>
          <a:stretch>
            <a:fillRect/>
          </a:stretch>
        </p:blipFill>
        <p:spPr bwMode="auto">
          <a:xfrm>
            <a:off x="841982" y="171475"/>
            <a:ext cx="921706" cy="1097285"/>
          </a:xfrm>
          <a:prstGeom prst="rect">
            <a:avLst/>
          </a:prstGeom>
          <a:noFill/>
        </p:spPr>
      </p:pic>
    </p:spTree>
    <p:extLst>
      <p:ext uri="{BB962C8B-B14F-4D97-AF65-F5344CB8AC3E}">
        <p14:creationId xmlns:p14="http://schemas.microsoft.com/office/powerpoint/2010/main" xmlns="" val="2894800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957</Words>
  <Application>Microsoft Office PowerPoint</Application>
  <PresentationFormat>On-screen Show (4:3)</PresentationFormat>
  <Paragraphs>139</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Innovations in ICT, 2012</vt:lpstr>
      <vt:lpstr>Action Plan</vt:lpstr>
      <vt:lpstr>Slide 3</vt:lpstr>
      <vt:lpstr>Slide 4</vt:lpstr>
      <vt:lpstr>WordWall - activities</vt:lpstr>
      <vt:lpstr>Evaluation</vt:lpstr>
      <vt:lpstr>WordWall – seating plans</vt:lpstr>
      <vt:lpstr>Feedback from TA</vt:lpstr>
      <vt:lpstr>Evaluation</vt:lpstr>
      <vt:lpstr>Slide 10</vt:lpstr>
      <vt:lpstr>Physics Website and Wiki</vt:lpstr>
      <vt:lpstr>Slide 12</vt:lpstr>
      <vt:lpstr>Feedback from Y12 students</vt:lpstr>
      <vt:lpstr>Evaluation and evidence</vt:lpstr>
      <vt:lpstr>WEBCAM</vt:lpstr>
      <vt:lpstr>Webcam for feedback</vt:lpstr>
      <vt:lpstr>Webcam in action</vt:lpstr>
      <vt:lpstr>Slide 18</vt:lpstr>
      <vt:lpstr>Slide 19</vt:lpstr>
      <vt:lpstr>Feedback from Y13 students</vt:lpstr>
      <vt:lpstr>Evidence of impact</vt:lpstr>
      <vt:lpstr>Webcam for feedback</vt:lpstr>
      <vt:lpstr>Students peer assessing</vt:lpstr>
      <vt:lpstr>Feedback from Y7 students</vt:lpstr>
      <vt:lpstr>Evaluation and evidence</vt:lpstr>
      <vt:lpstr>The future of education…?</vt:lpstr>
      <vt:lpstr>Links related to my project</vt:lpstr>
    </vt:vector>
  </TitlesOfParts>
  <Company>RM plc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Race</dc:creator>
  <cp:lastModifiedBy> </cp:lastModifiedBy>
  <cp:revision>23</cp:revision>
  <dcterms:created xsi:type="dcterms:W3CDTF">2012-05-14T16:20:49Z</dcterms:created>
  <dcterms:modified xsi:type="dcterms:W3CDTF">2012-05-23T10:57:03Z</dcterms:modified>
</cp:coreProperties>
</file>