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8d7f5d61d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b8d7f5d61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8d7f5d61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8d7f5d61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8d7f5d61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8d7f5d61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8d7f5d61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8d7f5d61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8d7f5d61d_0_1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8d7f5d61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8d7f5d61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8d7f5d61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8d7f5d61d_0_1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b8d7f5d61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b8d7f5d61d_0_1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b8d7f5d61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8d7f5d61d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8d7f5d61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8d7f5d61d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8d7f5d6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8d7f5d61d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8d7f5d61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8d7f5d61d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8d7f5d61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d7f5d61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d7f5d6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8d7f5d61d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8d7f5d6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hubham2703/smartphone-retail-outlet-sales-data?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Smartphone Retail Outlet Data</a:t>
            </a:r>
            <a:endParaRPr/>
          </a:p>
        </p:txBody>
      </p:sp>
      <p:sp>
        <p:nvSpPr>
          <p:cNvPr id="86" name="Google Shape;86;p13"/>
          <p:cNvSpPr txBox="1">
            <a:spLocks noGrp="1"/>
          </p:cNvSpPr>
          <p:nvPr>
            <p:ph type="subTitle" idx="1"/>
          </p:nvPr>
        </p:nvSpPr>
        <p:spPr>
          <a:xfrm>
            <a:off x="598100" y="2715952"/>
            <a:ext cx="8222100" cy="139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Tinotenda Muchenje</a:t>
            </a:r>
            <a:endParaRPr/>
          </a:p>
          <a:p>
            <a:pPr marL="0" lvl="0" indent="0" algn="l" rtl="0">
              <a:spcBef>
                <a:spcPts val="0"/>
              </a:spcBef>
              <a:spcAft>
                <a:spcPts val="0"/>
              </a:spcAft>
              <a:buNone/>
            </a:pPr>
            <a:r>
              <a:rPr lang="en"/>
              <a:t>M50095364</a:t>
            </a:r>
            <a:endParaRPr/>
          </a:p>
          <a:p>
            <a:pPr marL="0" lvl="0" indent="0" algn="l" rtl="0">
              <a:spcBef>
                <a:spcPts val="0"/>
              </a:spcBef>
              <a:spcAft>
                <a:spcPts val="0"/>
              </a:spcAft>
              <a:buNone/>
            </a:pPr>
            <a:r>
              <a:rPr lang="en"/>
              <a:t>CSIT 558</a:t>
            </a:r>
            <a:endParaRPr/>
          </a:p>
          <a:p>
            <a:pPr marL="0" lvl="0" indent="0" algn="l" rtl="0">
              <a:spcBef>
                <a:spcPts val="0"/>
              </a:spcBef>
              <a:spcAft>
                <a:spcPts val="0"/>
              </a:spcAft>
              <a:buNone/>
            </a:pPr>
            <a:r>
              <a:rPr lang="en"/>
              <a:t>Data Preprocessing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265500" y="360000"/>
            <a:ext cx="4045200" cy="7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Measures of Central Tendency</a:t>
            </a:r>
            <a:endParaRPr sz="2000"/>
          </a:p>
          <a:p>
            <a:pPr marL="0" lvl="0" indent="0" algn="ctr" rtl="0">
              <a:spcBef>
                <a:spcPts val="0"/>
              </a:spcBef>
              <a:spcAft>
                <a:spcPts val="0"/>
              </a:spcAft>
              <a:buNone/>
            </a:pPr>
            <a:r>
              <a:rPr lang="en" sz="2000"/>
              <a:t>Price</a:t>
            </a:r>
            <a:endParaRPr sz="2000"/>
          </a:p>
        </p:txBody>
      </p:sp>
      <p:pic>
        <p:nvPicPr>
          <p:cNvPr id="156" name="Google Shape;156;p22"/>
          <p:cNvPicPr preferRelativeResize="0"/>
          <p:nvPr/>
        </p:nvPicPr>
        <p:blipFill>
          <a:blip r:embed="rId3">
            <a:alphaModFix/>
          </a:blip>
          <a:stretch>
            <a:fillRect/>
          </a:stretch>
        </p:blipFill>
        <p:spPr>
          <a:xfrm>
            <a:off x="5266775" y="152400"/>
            <a:ext cx="3112250" cy="2883525"/>
          </a:xfrm>
          <a:prstGeom prst="rect">
            <a:avLst/>
          </a:prstGeom>
          <a:noFill/>
          <a:ln>
            <a:noFill/>
          </a:ln>
        </p:spPr>
      </p:pic>
      <p:pic>
        <p:nvPicPr>
          <p:cNvPr id="157" name="Google Shape;157;p22"/>
          <p:cNvPicPr preferRelativeResize="0"/>
          <p:nvPr/>
        </p:nvPicPr>
        <p:blipFill>
          <a:blip r:embed="rId4">
            <a:alphaModFix/>
          </a:blip>
          <a:stretch>
            <a:fillRect/>
          </a:stretch>
        </p:blipFill>
        <p:spPr>
          <a:xfrm>
            <a:off x="5266775" y="3168550"/>
            <a:ext cx="3112251" cy="1740000"/>
          </a:xfrm>
          <a:prstGeom prst="rect">
            <a:avLst/>
          </a:prstGeom>
          <a:noFill/>
          <a:ln>
            <a:noFill/>
          </a:ln>
        </p:spPr>
      </p:pic>
      <p:sp>
        <p:nvSpPr>
          <p:cNvPr id="158" name="Google Shape;158;p22"/>
          <p:cNvSpPr txBox="1">
            <a:spLocks noGrp="1"/>
          </p:cNvSpPr>
          <p:nvPr>
            <p:ph type="subTitle" idx="1"/>
          </p:nvPr>
        </p:nvSpPr>
        <p:spPr>
          <a:xfrm>
            <a:off x="265500" y="1242900"/>
            <a:ext cx="4045200" cy="3368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018"/>
              <a:buNone/>
            </a:pPr>
            <a:r>
              <a:rPr lang="en" sz="1025"/>
              <a:t>Based on the measures of central tendency provided for the amount paid for smartphones and accessories, we can draw the following conclusions:</a:t>
            </a:r>
            <a:endParaRPr sz="1025"/>
          </a:p>
          <a:p>
            <a:pPr marL="0" lvl="0" indent="0" algn="l" rtl="0">
              <a:lnSpc>
                <a:spcPct val="90000"/>
              </a:lnSpc>
              <a:spcBef>
                <a:spcPts val="0"/>
              </a:spcBef>
              <a:spcAft>
                <a:spcPts val="0"/>
              </a:spcAft>
              <a:buSzPts val="1018"/>
              <a:buNone/>
            </a:pPr>
            <a:endParaRPr sz="1025"/>
          </a:p>
          <a:p>
            <a:pPr marL="457200" lvl="0" indent="-293687" algn="l" rtl="0">
              <a:lnSpc>
                <a:spcPct val="90000"/>
              </a:lnSpc>
              <a:spcBef>
                <a:spcPts val="0"/>
              </a:spcBef>
              <a:spcAft>
                <a:spcPts val="0"/>
              </a:spcAft>
              <a:buSzPts val="1025"/>
              <a:buChar char="●"/>
            </a:pPr>
            <a:r>
              <a:rPr lang="en" sz="1025"/>
              <a:t>Mean Price: The mean cost of smartphones is $18,061. The mean is calculated by summing up all the prices and dividing it by the total number of observations. On average, cost of a smartphone approximately is $18,061.</a:t>
            </a:r>
            <a:endParaRPr sz="1025"/>
          </a:p>
          <a:p>
            <a:pPr marL="457200" lvl="0" indent="-293687" algn="l" rtl="0">
              <a:lnSpc>
                <a:spcPct val="90000"/>
              </a:lnSpc>
              <a:spcBef>
                <a:spcPts val="0"/>
              </a:spcBef>
              <a:spcAft>
                <a:spcPts val="0"/>
              </a:spcAft>
              <a:buSzPts val="1025"/>
              <a:buChar char="●"/>
            </a:pPr>
            <a:r>
              <a:rPr lang="en" sz="1025"/>
              <a:t>Median Price: The median cost of smartphones is $12,446.42. The median represents the value that separates the higher half of the data from the lower half. In this case, the median cost indicates that 50% of the transactions had an amount less than or equal to $12,446.42.</a:t>
            </a:r>
            <a:endParaRPr sz="1025"/>
          </a:p>
          <a:p>
            <a:pPr marL="457200" lvl="0" indent="-293687" algn="l" rtl="0">
              <a:lnSpc>
                <a:spcPct val="90000"/>
              </a:lnSpc>
              <a:spcBef>
                <a:spcPts val="0"/>
              </a:spcBef>
              <a:spcAft>
                <a:spcPts val="0"/>
              </a:spcAft>
              <a:buSzPts val="1025"/>
              <a:buChar char="●"/>
            </a:pPr>
            <a:r>
              <a:rPr lang="en" sz="1025"/>
              <a:t>Mode Price: The mode cost is $508.48. The mode represents the most common cost for smartphones and accessories. In this case, the mode cost suggests that $508.48 was the most frequently observed amount in the dataset.</a:t>
            </a:r>
            <a:endParaRPr sz="1025"/>
          </a:p>
          <a:p>
            <a:pPr marL="0" lvl="0" indent="0" algn="l" rtl="0">
              <a:lnSpc>
                <a:spcPct val="90000"/>
              </a:lnSpc>
              <a:spcBef>
                <a:spcPts val="0"/>
              </a:spcBef>
              <a:spcAft>
                <a:spcPts val="0"/>
              </a:spcAft>
              <a:buSzPts val="1018"/>
              <a:buNone/>
            </a:pPr>
            <a:endParaRPr sz="10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Qualitative Analysis of Categorical Data</a:t>
            </a:r>
            <a:endParaRPr/>
          </a:p>
        </p:txBody>
      </p:sp>
      <p:sp>
        <p:nvSpPr>
          <p:cNvPr id="164" name="Google Shape;164;p23"/>
          <p:cNvSpPr txBox="1">
            <a:spLocks noGrp="1"/>
          </p:cNvSpPr>
          <p:nvPr>
            <p:ph type="subTitle" idx="4294967295"/>
          </p:nvPr>
        </p:nvSpPr>
        <p:spPr>
          <a:xfrm>
            <a:off x="311700" y="1017800"/>
            <a:ext cx="4045200" cy="813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400"/>
              <a:t>In this section we analyse our categorical data of different types of payment used to pay for the smartphones</a:t>
            </a:r>
            <a:endParaRPr sz="1400"/>
          </a:p>
        </p:txBody>
      </p:sp>
      <p:pic>
        <p:nvPicPr>
          <p:cNvPr id="165" name="Google Shape;165;p23"/>
          <p:cNvPicPr preferRelativeResize="0"/>
          <p:nvPr/>
        </p:nvPicPr>
        <p:blipFill>
          <a:blip r:embed="rId3">
            <a:alphaModFix/>
          </a:blip>
          <a:stretch>
            <a:fillRect/>
          </a:stretch>
        </p:blipFill>
        <p:spPr>
          <a:xfrm>
            <a:off x="0" y="1697182"/>
            <a:ext cx="4528499" cy="3446332"/>
          </a:xfrm>
          <a:prstGeom prst="rect">
            <a:avLst/>
          </a:prstGeom>
          <a:noFill/>
          <a:ln>
            <a:noFill/>
          </a:ln>
        </p:spPr>
      </p:pic>
      <p:pic>
        <p:nvPicPr>
          <p:cNvPr id="166" name="Google Shape;166;p23"/>
          <p:cNvPicPr preferRelativeResize="0"/>
          <p:nvPr/>
        </p:nvPicPr>
        <p:blipFill>
          <a:blip r:embed="rId4">
            <a:alphaModFix/>
          </a:blip>
          <a:stretch>
            <a:fillRect/>
          </a:stretch>
        </p:blipFill>
        <p:spPr>
          <a:xfrm>
            <a:off x="4528500" y="1593950"/>
            <a:ext cx="4528500" cy="3538637"/>
          </a:xfrm>
          <a:prstGeom prst="rect">
            <a:avLst/>
          </a:prstGeom>
          <a:noFill/>
          <a:ln>
            <a:noFill/>
          </a:ln>
        </p:spPr>
      </p:pic>
      <p:sp>
        <p:nvSpPr>
          <p:cNvPr id="167" name="Google Shape;167;p23"/>
          <p:cNvSpPr txBox="1">
            <a:spLocks noGrp="1"/>
          </p:cNvSpPr>
          <p:nvPr>
            <p:ph type="subTitle" idx="4294967295"/>
          </p:nvPr>
        </p:nvSpPr>
        <p:spPr>
          <a:xfrm>
            <a:off x="4691150" y="994550"/>
            <a:ext cx="4365900" cy="6078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sz="1400"/>
              <a:t>In this section we analyse our categorical data of number of transactions against each type of product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65500" y="308925"/>
            <a:ext cx="4045200" cy="6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Qualitative Analysis of </a:t>
            </a:r>
            <a:br>
              <a:rPr lang="en" sz="2000"/>
            </a:br>
            <a:r>
              <a:rPr lang="en" sz="2000"/>
              <a:t>Categorical Data</a:t>
            </a:r>
            <a:endParaRPr sz="2000"/>
          </a:p>
        </p:txBody>
      </p:sp>
      <p:pic>
        <p:nvPicPr>
          <p:cNvPr id="173" name="Google Shape;173;p24"/>
          <p:cNvPicPr preferRelativeResize="0"/>
          <p:nvPr/>
        </p:nvPicPr>
        <p:blipFill>
          <a:blip r:embed="rId3">
            <a:alphaModFix/>
          </a:blip>
          <a:stretch>
            <a:fillRect/>
          </a:stretch>
        </p:blipFill>
        <p:spPr>
          <a:xfrm>
            <a:off x="4572000" y="878542"/>
            <a:ext cx="4528500" cy="3586116"/>
          </a:xfrm>
          <a:prstGeom prst="rect">
            <a:avLst/>
          </a:prstGeom>
          <a:noFill/>
          <a:ln>
            <a:noFill/>
          </a:ln>
        </p:spPr>
      </p:pic>
      <p:sp>
        <p:nvSpPr>
          <p:cNvPr id="174" name="Google Shape;174;p24"/>
          <p:cNvSpPr txBox="1">
            <a:spLocks noGrp="1"/>
          </p:cNvSpPr>
          <p:nvPr>
            <p:ph type="subTitle" idx="1"/>
          </p:nvPr>
        </p:nvSpPr>
        <p:spPr>
          <a:xfrm>
            <a:off x="265500" y="2241850"/>
            <a:ext cx="4045200" cy="859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a:t>In this section we analyse our categorical data of  the products bought vs the payment types. This analysis aids in analysing the correlation between the product purchased and the payment type.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180"/>
              <a:t> Measures of Dispersion &amp; Outlier Detection</a:t>
            </a:r>
            <a:endParaRPr sz="3180"/>
          </a:p>
        </p:txBody>
      </p:sp>
      <p:sp>
        <p:nvSpPr>
          <p:cNvPr id="180" name="Google Shape;180;p25"/>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000">
                <a:solidFill>
                  <a:schemeClr val="lt1"/>
                </a:solidFill>
              </a:rPr>
              <a:t>In this section we calculate the measures of dispersion using our price of products.</a:t>
            </a:r>
            <a:endParaRPr sz="1000">
              <a:solidFill>
                <a:schemeClr val="lt1"/>
              </a:solidFill>
            </a:endParaRPr>
          </a:p>
          <a:p>
            <a:pPr marL="457200" lvl="0" indent="-282575" algn="l" rtl="0">
              <a:spcBef>
                <a:spcPts val="800"/>
              </a:spcBef>
              <a:spcAft>
                <a:spcPts val="0"/>
              </a:spcAft>
              <a:buClr>
                <a:srgbClr val="FFFFFF"/>
              </a:buClr>
              <a:buSzPct val="100000"/>
              <a:buChar char="●"/>
            </a:pPr>
            <a:r>
              <a:rPr lang="en" sz="1000">
                <a:solidFill>
                  <a:srgbClr val="FFFFFF"/>
                </a:solidFill>
              </a:rPr>
              <a:t>Price Range : represents the span of prices observed in the dataset. In this case, the price range suggests that prices for smartphones vary from the minimum value to the maximum value by $104,357.15.</a:t>
            </a:r>
            <a:endParaRPr sz="1000">
              <a:solidFill>
                <a:srgbClr val="FFFFFF"/>
              </a:solidFill>
            </a:endParaRPr>
          </a:p>
          <a:p>
            <a:pPr marL="457200" lvl="0" indent="-282575" algn="l" rtl="0">
              <a:spcBef>
                <a:spcPts val="0"/>
              </a:spcBef>
              <a:spcAft>
                <a:spcPts val="0"/>
              </a:spcAft>
              <a:buClr>
                <a:srgbClr val="FFFFFF"/>
              </a:buClr>
              <a:buSzPct val="100000"/>
              <a:buChar char="●"/>
            </a:pPr>
            <a:r>
              <a:rPr lang="en" sz="1000">
                <a:solidFill>
                  <a:srgbClr val="FFFFFF"/>
                </a:solidFill>
              </a:rPr>
              <a:t>Price Variance : the high variance suggests that the prices of smartphones in the dataset are spread out or vary significantly from the mean.</a:t>
            </a:r>
            <a:endParaRPr sz="1000">
              <a:solidFill>
                <a:srgbClr val="FFFFFF"/>
              </a:solidFill>
            </a:endParaRPr>
          </a:p>
          <a:p>
            <a:pPr marL="457200" lvl="0" indent="-282575" algn="l" rtl="0">
              <a:spcBef>
                <a:spcPts val="0"/>
              </a:spcBef>
              <a:spcAft>
                <a:spcPts val="0"/>
              </a:spcAft>
              <a:buClr>
                <a:srgbClr val="FFFFFF"/>
              </a:buClr>
              <a:buSzPct val="100000"/>
              <a:buChar char="●"/>
            </a:pPr>
            <a:r>
              <a:rPr lang="en" sz="1000">
                <a:solidFill>
                  <a:srgbClr val="FFFFFF"/>
                </a:solidFill>
              </a:rPr>
              <a:t>Price Standard Deviation : the relatively high standard deviation suggests that there is considerable variability or dispersion in the prices of smartphones.</a:t>
            </a:r>
            <a:endParaRPr sz="1000">
              <a:solidFill>
                <a:srgbClr val="FFFFFF"/>
              </a:solidFill>
            </a:endParaRPr>
          </a:p>
          <a:p>
            <a:pPr marL="0" lvl="0" indent="0" algn="l" rtl="0">
              <a:spcBef>
                <a:spcPts val="800"/>
              </a:spcBef>
              <a:spcAft>
                <a:spcPts val="800"/>
              </a:spcAft>
              <a:buNone/>
            </a:pPr>
            <a:r>
              <a:rPr lang="en" sz="1000">
                <a:solidFill>
                  <a:srgbClr val="FFFFFF"/>
                </a:solidFill>
              </a:rPr>
              <a:t>The wide price range, high variance, and relatively high standard deviation indicate that there is a significant variation in the prices of smartphones, suggesting a diverse range of prices or potentially influential factors affecting pricing.</a:t>
            </a:r>
            <a:endParaRPr sz="1600">
              <a:solidFill>
                <a:schemeClr val="lt1"/>
              </a:solidFill>
            </a:endParaRPr>
          </a:p>
        </p:txBody>
      </p:sp>
      <p:pic>
        <p:nvPicPr>
          <p:cNvPr id="181" name="Google Shape;181;p25"/>
          <p:cNvPicPr preferRelativeResize="0"/>
          <p:nvPr/>
        </p:nvPicPr>
        <p:blipFill>
          <a:blip r:embed="rId3">
            <a:alphaModFix/>
          </a:blip>
          <a:stretch>
            <a:fillRect/>
          </a:stretch>
        </p:blipFill>
        <p:spPr>
          <a:xfrm>
            <a:off x="3056450" y="949849"/>
            <a:ext cx="5238750" cy="2143125"/>
          </a:xfrm>
          <a:prstGeom prst="rect">
            <a:avLst/>
          </a:prstGeom>
          <a:noFill/>
          <a:ln>
            <a:noFill/>
          </a:ln>
        </p:spPr>
      </p:pic>
      <p:pic>
        <p:nvPicPr>
          <p:cNvPr id="182" name="Google Shape;182;p25"/>
          <p:cNvPicPr preferRelativeResize="0"/>
          <p:nvPr/>
        </p:nvPicPr>
        <p:blipFill>
          <a:blip r:embed="rId4">
            <a:alphaModFix/>
          </a:blip>
          <a:stretch>
            <a:fillRect/>
          </a:stretch>
        </p:blipFill>
        <p:spPr>
          <a:xfrm>
            <a:off x="3056450" y="3245374"/>
            <a:ext cx="2586878" cy="1745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180"/>
              <a:t> Measures of Dispersion &amp; Outlier Detection</a:t>
            </a:r>
            <a:endParaRPr sz="3180"/>
          </a:p>
        </p:txBody>
      </p:sp>
      <p:sp>
        <p:nvSpPr>
          <p:cNvPr id="188" name="Google Shape;188;p26"/>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u="sng">
                <a:solidFill>
                  <a:schemeClr val="lt1"/>
                </a:solidFill>
              </a:rPr>
              <a:t>Price Outlier Detection</a:t>
            </a:r>
            <a:endParaRPr sz="1600" u="sng">
              <a:solidFill>
                <a:schemeClr val="lt1"/>
              </a:solidFill>
            </a:endParaRPr>
          </a:p>
          <a:p>
            <a:pPr marL="0" lvl="0" indent="0" algn="l" rtl="0">
              <a:spcBef>
                <a:spcPts val="800"/>
              </a:spcBef>
              <a:spcAft>
                <a:spcPts val="0"/>
              </a:spcAft>
              <a:buNone/>
            </a:pPr>
            <a:r>
              <a:rPr lang="en" sz="1600">
                <a:solidFill>
                  <a:schemeClr val="lt1"/>
                </a:solidFill>
              </a:rPr>
              <a:t>In section we draw out some outliers in the price on smartphones. These outliers represent prices that are exceptionally high as compared to the majority of prices.</a:t>
            </a:r>
            <a:endParaRPr sz="1600">
              <a:solidFill>
                <a:schemeClr val="lt1"/>
              </a:solidFill>
            </a:endParaRPr>
          </a:p>
          <a:p>
            <a:pPr marL="0" lvl="0" indent="0" algn="l" rtl="0">
              <a:spcBef>
                <a:spcPts val="800"/>
              </a:spcBef>
              <a:spcAft>
                <a:spcPts val="800"/>
              </a:spcAft>
              <a:buNone/>
            </a:pPr>
            <a:r>
              <a:rPr lang="en" sz="1600">
                <a:solidFill>
                  <a:schemeClr val="lt1"/>
                </a:solidFill>
              </a:rPr>
              <a:t>In the case of prices, high outliers can inflate the average price, while low outliers can bring it down. Outliers can also affect measures of dispersion, such as variance or standard deviation, increasing their values and indicating greater variability in the data, as seen from the previous page.</a:t>
            </a:r>
            <a:endParaRPr sz="1600">
              <a:solidFill>
                <a:schemeClr val="lt1"/>
              </a:solidFill>
            </a:endParaRPr>
          </a:p>
        </p:txBody>
      </p:sp>
      <p:pic>
        <p:nvPicPr>
          <p:cNvPr id="189" name="Google Shape;189;p26"/>
          <p:cNvPicPr preferRelativeResize="0"/>
          <p:nvPr/>
        </p:nvPicPr>
        <p:blipFill>
          <a:blip r:embed="rId3">
            <a:alphaModFix/>
          </a:blip>
          <a:stretch>
            <a:fillRect/>
          </a:stretch>
        </p:blipFill>
        <p:spPr>
          <a:xfrm>
            <a:off x="3056450" y="949849"/>
            <a:ext cx="5734591" cy="404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180"/>
              <a:t> Measures of Dispersion &amp; Outlier Detection</a:t>
            </a:r>
            <a:endParaRPr sz="3180"/>
          </a:p>
        </p:txBody>
      </p:sp>
      <p:sp>
        <p:nvSpPr>
          <p:cNvPr id="195" name="Google Shape;195;p27"/>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000">
                <a:solidFill>
                  <a:schemeClr val="lt1"/>
                </a:solidFill>
              </a:rPr>
              <a:t>Based on the measures of dispersion provided for the amount paid by customers on smartphones, we can draw the following:</a:t>
            </a:r>
            <a:endParaRPr sz="1000">
              <a:solidFill>
                <a:schemeClr val="lt1"/>
              </a:solidFill>
            </a:endParaRPr>
          </a:p>
          <a:p>
            <a:pPr marL="457200" lvl="0" indent="-282575" algn="l" rtl="0">
              <a:spcBef>
                <a:spcPts val="800"/>
              </a:spcBef>
              <a:spcAft>
                <a:spcPts val="0"/>
              </a:spcAft>
              <a:buClr>
                <a:schemeClr val="lt1"/>
              </a:buClr>
              <a:buSzPct val="100000"/>
              <a:buChar char="●"/>
            </a:pPr>
            <a:r>
              <a:rPr lang="en" sz="1000">
                <a:solidFill>
                  <a:schemeClr val="lt1"/>
                </a:solidFill>
              </a:rPr>
              <a:t>Amount Paid Range : the amount paid range suggests that the amounts paid by customers for smartphones vary from the minimum value to the maximum value by $229,888.31.</a:t>
            </a:r>
            <a:endParaRPr sz="1000">
              <a:solidFill>
                <a:schemeClr val="lt1"/>
              </a:solidFill>
            </a:endParaRPr>
          </a:p>
          <a:p>
            <a:pPr marL="457200" lvl="0" indent="-282575" algn="l" rtl="0">
              <a:spcBef>
                <a:spcPts val="0"/>
              </a:spcBef>
              <a:spcAft>
                <a:spcPts val="0"/>
              </a:spcAft>
              <a:buClr>
                <a:schemeClr val="lt1"/>
              </a:buClr>
              <a:buSzPct val="100000"/>
              <a:buChar char="●"/>
            </a:pPr>
            <a:r>
              <a:rPr lang="en" sz="1000">
                <a:solidFill>
                  <a:schemeClr val="lt1"/>
                </a:solidFill>
              </a:rPr>
              <a:t>Amount Paid Variance : the high variance suggests that the amounts customers pay for smartphones in the dataset are spread out or vary significantly from the mean.</a:t>
            </a:r>
            <a:endParaRPr sz="1000">
              <a:solidFill>
                <a:schemeClr val="lt1"/>
              </a:solidFill>
            </a:endParaRPr>
          </a:p>
          <a:p>
            <a:pPr marL="457200" lvl="0" indent="-282575" algn="l" rtl="0">
              <a:spcBef>
                <a:spcPts val="0"/>
              </a:spcBef>
              <a:spcAft>
                <a:spcPts val="0"/>
              </a:spcAft>
              <a:buClr>
                <a:schemeClr val="lt1"/>
              </a:buClr>
              <a:buSzPct val="100000"/>
              <a:buChar char="●"/>
            </a:pPr>
            <a:r>
              <a:rPr lang="en" sz="1000">
                <a:solidFill>
                  <a:schemeClr val="lt1"/>
                </a:solidFill>
              </a:rPr>
              <a:t>Amount Paid Standard Deviation : the relatively high standard deviation suggests that there is considerable variability or dispersion in the amounts customers pay for smartphones.</a:t>
            </a:r>
            <a:endParaRPr sz="1000">
              <a:solidFill>
                <a:schemeClr val="lt1"/>
              </a:solidFill>
            </a:endParaRPr>
          </a:p>
          <a:p>
            <a:pPr marL="0" lvl="0" indent="0" algn="l" rtl="0">
              <a:spcBef>
                <a:spcPts val="800"/>
              </a:spcBef>
              <a:spcAft>
                <a:spcPts val="800"/>
              </a:spcAft>
              <a:buNone/>
            </a:pPr>
            <a:r>
              <a:rPr lang="en" sz="1000">
                <a:solidFill>
                  <a:schemeClr val="lt1"/>
                </a:solidFill>
              </a:rPr>
              <a:t>The wide amount paid range, high variance, and relatively high standard deviation indicate that there is a significant variation in the amounts paid by customers, suggesting diverse purchasing behaviors or potentially influential factors affecting the prices paid.</a:t>
            </a:r>
            <a:endParaRPr sz="1600">
              <a:solidFill>
                <a:schemeClr val="lt1"/>
              </a:solidFill>
            </a:endParaRPr>
          </a:p>
        </p:txBody>
      </p:sp>
      <p:pic>
        <p:nvPicPr>
          <p:cNvPr id="196" name="Google Shape;196;p27"/>
          <p:cNvPicPr preferRelativeResize="0"/>
          <p:nvPr/>
        </p:nvPicPr>
        <p:blipFill>
          <a:blip r:embed="rId3">
            <a:alphaModFix/>
          </a:blip>
          <a:stretch>
            <a:fillRect/>
          </a:stretch>
        </p:blipFill>
        <p:spPr>
          <a:xfrm>
            <a:off x="3056450" y="949849"/>
            <a:ext cx="5935151" cy="1990021"/>
          </a:xfrm>
          <a:prstGeom prst="rect">
            <a:avLst/>
          </a:prstGeom>
          <a:noFill/>
          <a:ln>
            <a:noFill/>
          </a:ln>
        </p:spPr>
      </p:pic>
      <p:pic>
        <p:nvPicPr>
          <p:cNvPr id="197" name="Google Shape;197;p27"/>
          <p:cNvPicPr preferRelativeResize="0"/>
          <p:nvPr/>
        </p:nvPicPr>
        <p:blipFill>
          <a:blip r:embed="rId4">
            <a:alphaModFix/>
          </a:blip>
          <a:stretch>
            <a:fillRect/>
          </a:stretch>
        </p:blipFill>
        <p:spPr>
          <a:xfrm>
            <a:off x="3056450" y="3092270"/>
            <a:ext cx="2846430" cy="18988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180"/>
              <a:t> Measures of Dispersion &amp; Outlier Detection</a:t>
            </a:r>
            <a:endParaRPr sz="3180"/>
          </a:p>
        </p:txBody>
      </p:sp>
      <p:pic>
        <p:nvPicPr>
          <p:cNvPr id="203" name="Google Shape;203;p28"/>
          <p:cNvPicPr preferRelativeResize="0"/>
          <p:nvPr/>
        </p:nvPicPr>
        <p:blipFill>
          <a:blip r:embed="rId3">
            <a:alphaModFix/>
          </a:blip>
          <a:stretch>
            <a:fillRect/>
          </a:stretch>
        </p:blipFill>
        <p:spPr>
          <a:xfrm>
            <a:off x="3056450" y="949849"/>
            <a:ext cx="5935148" cy="3812114"/>
          </a:xfrm>
          <a:prstGeom prst="rect">
            <a:avLst/>
          </a:prstGeom>
          <a:noFill/>
          <a:ln>
            <a:noFill/>
          </a:ln>
        </p:spPr>
      </p:pic>
      <p:sp>
        <p:nvSpPr>
          <p:cNvPr id="204" name="Google Shape;204;p28"/>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600" u="sng">
                <a:solidFill>
                  <a:schemeClr val="lt1"/>
                </a:solidFill>
              </a:rPr>
              <a:t>Amount Paid Outlier Detection</a:t>
            </a:r>
            <a:endParaRPr sz="1600" u="sng">
              <a:solidFill>
                <a:schemeClr val="lt1"/>
              </a:solidFill>
            </a:endParaRPr>
          </a:p>
          <a:p>
            <a:pPr marL="0" lvl="0" indent="0" algn="l" rtl="0">
              <a:spcBef>
                <a:spcPts val="800"/>
              </a:spcBef>
              <a:spcAft>
                <a:spcPts val="0"/>
              </a:spcAft>
              <a:buNone/>
            </a:pPr>
            <a:r>
              <a:rPr lang="en" sz="1600">
                <a:solidFill>
                  <a:schemeClr val="lt1"/>
                </a:solidFill>
              </a:rPr>
              <a:t>In section we draw out some outliers in the amount paid on smartphones. These outliers represent amount paid for smartphones that are exceptionally high as compared to the majority of amounts paid.</a:t>
            </a:r>
            <a:endParaRPr sz="1600">
              <a:solidFill>
                <a:schemeClr val="lt1"/>
              </a:solidFill>
            </a:endParaRPr>
          </a:p>
          <a:p>
            <a:pPr marL="0" lvl="0" indent="0" algn="l" rtl="0">
              <a:spcBef>
                <a:spcPts val="800"/>
              </a:spcBef>
              <a:spcAft>
                <a:spcPts val="800"/>
              </a:spcAft>
              <a:buNone/>
            </a:pPr>
            <a:r>
              <a:rPr lang="en" sz="1600">
                <a:solidFill>
                  <a:schemeClr val="lt1"/>
                </a:solidFill>
              </a:rPr>
              <a:t>In the case of amount paid, high outliers can inflate the average amount paid, while low outliers can bring it down. Outliers can also affect measures of dispersion, such as variance or standard deviation, increasing their values and indicating greater variability in the data, as seen from the previous page.</a:t>
            </a:r>
            <a:endParaRPr sz="1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265500" y="308925"/>
            <a:ext cx="4045200" cy="6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Scatter Plot</a:t>
            </a:r>
            <a:endParaRPr sz="2000"/>
          </a:p>
        </p:txBody>
      </p:sp>
      <p:pic>
        <p:nvPicPr>
          <p:cNvPr id="210" name="Google Shape;210;p29"/>
          <p:cNvPicPr preferRelativeResize="0"/>
          <p:nvPr/>
        </p:nvPicPr>
        <p:blipFill>
          <a:blip r:embed="rId3">
            <a:alphaModFix/>
          </a:blip>
          <a:stretch>
            <a:fillRect/>
          </a:stretch>
        </p:blipFill>
        <p:spPr>
          <a:xfrm>
            <a:off x="4572000" y="709338"/>
            <a:ext cx="4528501" cy="3724825"/>
          </a:xfrm>
          <a:prstGeom prst="rect">
            <a:avLst/>
          </a:prstGeom>
          <a:noFill/>
          <a:ln>
            <a:noFill/>
          </a:ln>
        </p:spPr>
      </p:pic>
      <p:sp>
        <p:nvSpPr>
          <p:cNvPr id="211" name="Google Shape;211;p29"/>
          <p:cNvSpPr txBox="1">
            <a:spLocks noGrp="1"/>
          </p:cNvSpPr>
          <p:nvPr>
            <p:ph type="subTitle" idx="1"/>
          </p:nvPr>
        </p:nvSpPr>
        <p:spPr>
          <a:xfrm>
            <a:off x="265500" y="1405526"/>
            <a:ext cx="4045200" cy="290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The scatterplot maps the relationship between the prices of smartphones and quantity sold by each product type.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Negative Relationship : In this case, as the price increases, the quantity sold tends to decrease. This suggests that customers are more likely to purchase smartphones when they are offered at lower prices.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265500" y="308925"/>
            <a:ext cx="4045200" cy="6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Regression Analysis</a:t>
            </a:r>
            <a:endParaRPr sz="2000"/>
          </a:p>
        </p:txBody>
      </p:sp>
      <p:pic>
        <p:nvPicPr>
          <p:cNvPr id="217" name="Google Shape;217;p30"/>
          <p:cNvPicPr preferRelativeResize="0"/>
          <p:nvPr/>
        </p:nvPicPr>
        <p:blipFill>
          <a:blip r:embed="rId3">
            <a:alphaModFix/>
          </a:blip>
          <a:stretch>
            <a:fillRect/>
          </a:stretch>
        </p:blipFill>
        <p:spPr>
          <a:xfrm>
            <a:off x="4615500" y="708100"/>
            <a:ext cx="4528501" cy="3727304"/>
          </a:xfrm>
          <a:prstGeom prst="rect">
            <a:avLst/>
          </a:prstGeom>
          <a:noFill/>
          <a:ln>
            <a:noFill/>
          </a:ln>
        </p:spPr>
      </p:pic>
      <p:sp>
        <p:nvSpPr>
          <p:cNvPr id="218" name="Google Shape;218;p30"/>
          <p:cNvSpPr txBox="1">
            <a:spLocks noGrp="1"/>
          </p:cNvSpPr>
          <p:nvPr>
            <p:ph type="subTitle" idx="1"/>
          </p:nvPr>
        </p:nvSpPr>
        <p:spPr>
          <a:xfrm>
            <a:off x="265500" y="1126750"/>
            <a:ext cx="4045200" cy="3426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a:t>Here we conduct a regression analysis to examine the price of smartphones and the amount customers ended up paying.</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The positive relationship between the amount paid and the price of smartphones may be influenced by market dynamics such as supply and demand. Limited supply, high demand, or exclusivity of certain smartphone models can drive up the prices customers are willing to pay.</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The steep rise in the line may reflect a deliberate pricing strategy employed by smartphone manufacturers or sellers. They may be targeting a specific market segment that is willing to pay higher prices for premium products, and have set their prices accordingly to maximize revenue and profitability.</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 name="Google Shape;223;p31">
            <a:extLst>
              <a:ext uri="{FF2B5EF4-FFF2-40B4-BE49-F238E27FC236}">
                <a16:creationId xmlns:a16="http://schemas.microsoft.com/office/drawing/2014/main" id="{3C7E422C-D9C8-8528-BAB1-EDAF13D6B4BE}"/>
              </a:ext>
            </a:extLst>
          </p:cNvPr>
          <p:cNvSpPr txBox="1">
            <a:spLocks/>
          </p:cNvSpPr>
          <p:nvPr/>
        </p:nvSpPr>
        <p:spPr>
          <a:xfrm>
            <a:off x="311700" y="1017800"/>
            <a:ext cx="8520600" cy="3715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45720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AKPOVIENEHE, L. (2023, December).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supermarket exploratory analysis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Retrieved from kaggle.com: https://www.kaggle.com/code/lydiaakpovienehe/supermarket-exploratory-analysis</a:t>
            </a:r>
          </a:p>
          <a:p>
            <a:pPr marL="457200" marR="0" indent="-45720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geeksforgeeks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Introduction to Matplotlib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Retrieved from geeksforgeeks.org: https://www.geeksforgeeks.org/python-introduction-matplotlib/</a:t>
            </a:r>
          </a:p>
          <a:p>
            <a:pPr marL="45720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pandas. (2024).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userguide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Retrieved from pandas.pydata.org: pandas.pydata.org/docs/</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user_guide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index.html#user-guide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SHARMA, S. (2023, December).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Smartphone Retail Outlet Sales 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Retrieved from kaggle.com: https://www.kaggle.com/datasets/shubham2703/smartphone-retail-outlet-sales-data?resource=download</a:t>
            </a:r>
          </a:p>
          <a:p>
            <a:endParaRPr lang="en-US" sz="1000" dirty="0">
              <a:solidFill>
                <a:schemeClr val="bg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2"/>
          </p:nvPr>
        </p:nvSpPr>
        <p:spPr>
          <a:xfrm>
            <a:off x="4939500" y="582150"/>
            <a:ext cx="3837000" cy="3695100"/>
          </a:xfrm>
          <a:prstGeom prst="rect">
            <a:avLst/>
          </a:prstGeom>
        </p:spPr>
        <p:txBody>
          <a:bodyPr spcFirstLastPara="1" wrap="square" lIns="91425" tIns="91425" rIns="91425" bIns="91425" anchor="ctr" anchorCtr="0">
            <a:normAutofit fontScale="47500" lnSpcReduction="20000"/>
          </a:bodyPr>
          <a:lstStyle/>
          <a:p>
            <a:pPr marL="0" lvl="0" indent="0" algn="just" rtl="0">
              <a:spcBef>
                <a:spcPts val="0"/>
              </a:spcBef>
              <a:spcAft>
                <a:spcPts val="0"/>
              </a:spcAft>
              <a:buNone/>
            </a:pPr>
            <a:r>
              <a:rPr lang="en" sz="2852" b="1"/>
              <a:t>                        </a:t>
            </a:r>
            <a:r>
              <a:rPr lang="en" sz="2852" b="1" u="sng"/>
              <a:t>Description of Dataset</a:t>
            </a:r>
            <a:endParaRPr sz="2852" b="1" u="sng"/>
          </a:p>
          <a:p>
            <a:pPr marL="0" lvl="0" indent="0" algn="l" rtl="0">
              <a:spcBef>
                <a:spcPts val="1200"/>
              </a:spcBef>
              <a:spcAft>
                <a:spcPts val="0"/>
              </a:spcAft>
              <a:buNone/>
            </a:pPr>
            <a:r>
              <a:rPr lang="en"/>
              <a:t>In this presentation we will be looking at a comprehensive  dataset that delves into the fascinating world of “Smartphone Retail Outlet Sales” which, provides us with a wealth of information on smartphone accessory sales within a retail environment.</a:t>
            </a:r>
            <a:endParaRPr/>
          </a:p>
          <a:p>
            <a:pPr marL="0" lvl="0" indent="0" algn="l" rtl="0">
              <a:spcBef>
                <a:spcPts val="1200"/>
              </a:spcBef>
              <a:spcAft>
                <a:spcPts val="0"/>
              </a:spcAft>
              <a:buNone/>
            </a:pPr>
            <a:r>
              <a:rPr lang="en"/>
              <a:t>The dataset provides information on product categories, quantities, pricing, and payment methods by capturing transactions throughout the course of a fiscal year.</a:t>
            </a:r>
            <a:endParaRPr/>
          </a:p>
          <a:p>
            <a:pPr marL="0" lvl="0" indent="0" algn="l" rtl="0">
              <a:spcBef>
                <a:spcPts val="1200"/>
              </a:spcBef>
              <a:spcAft>
                <a:spcPts val="0"/>
              </a:spcAft>
              <a:buNone/>
            </a:pPr>
            <a:r>
              <a:rPr lang="en"/>
              <a:t>This project's main goal is to identify trends and patterns in the sales of smartphone accessories, and analyzing the correlations between dimensions.  Examine how pricing tactics, payment habits, and product popularity interact in a retail setting. </a:t>
            </a:r>
            <a:endParaRPr/>
          </a:p>
          <a:p>
            <a:pPr marL="0" lvl="0" indent="0" algn="l" rtl="0">
              <a:spcBef>
                <a:spcPts val="1200"/>
              </a:spcBef>
              <a:spcAft>
                <a:spcPts val="0"/>
              </a:spcAft>
              <a:buNone/>
            </a:pPr>
            <a:r>
              <a:rPr lang="en"/>
              <a:t>Before preprocessing, the dataset is displayed in the window on the left.</a:t>
            </a:r>
            <a:endParaRPr/>
          </a:p>
          <a:p>
            <a:pPr marL="0" lvl="0" indent="0" algn="l" rtl="0">
              <a:spcBef>
                <a:spcPts val="1200"/>
              </a:spcBef>
              <a:spcAft>
                <a:spcPts val="0"/>
              </a:spcAft>
              <a:buNone/>
            </a:pPr>
            <a:r>
              <a:rPr lang="en" u="sng">
                <a:solidFill>
                  <a:schemeClr val="hlink"/>
                </a:solidFill>
                <a:hlinkClick r:id="rId3"/>
              </a:rPr>
              <a:t>ht</a:t>
            </a:r>
            <a:r>
              <a:rPr lang="en" u="sng">
                <a:solidFill>
                  <a:schemeClr val="hlink"/>
                </a:solidFill>
                <a:hlinkClick r:id="rId3"/>
              </a:rPr>
              <a:t>tps://www.kaggle.com/datasets/shubham2703/smartphone-retail-outlet-sales-data?resource=download</a:t>
            </a:r>
            <a:endParaRPr/>
          </a:p>
          <a:p>
            <a:pPr marL="0" lvl="0" indent="0" algn="l" rtl="0">
              <a:spcBef>
                <a:spcPts val="1200"/>
              </a:spcBef>
              <a:spcAft>
                <a:spcPts val="1200"/>
              </a:spcAft>
              <a:buNone/>
            </a:pPr>
            <a:r>
              <a:rPr lang="en"/>
              <a:t>The data includes 6421 rows and 10 columns, covering a period of four years, from 2018 to 2022.</a:t>
            </a:r>
            <a:endParaRPr/>
          </a:p>
        </p:txBody>
      </p:sp>
      <p:pic>
        <p:nvPicPr>
          <p:cNvPr id="92" name="Google Shape;92;p14"/>
          <p:cNvPicPr preferRelativeResize="0"/>
          <p:nvPr/>
        </p:nvPicPr>
        <p:blipFill>
          <a:blip r:embed="rId4">
            <a:alphaModFix/>
          </a:blip>
          <a:stretch>
            <a:fillRect/>
          </a:stretch>
        </p:blipFill>
        <p:spPr>
          <a:xfrm>
            <a:off x="246700" y="865250"/>
            <a:ext cx="4129251" cy="369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Python Libraries</a:t>
            </a:r>
            <a:endParaRPr>
              <a:solidFill>
                <a:schemeClr val="lt1"/>
              </a:solidFill>
            </a:endParaRPr>
          </a:p>
        </p:txBody>
      </p:sp>
      <p:sp>
        <p:nvSpPr>
          <p:cNvPr id="102" name="Google Shape;102;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attached snippet shows the python libraries which were used, through the entire project for data preprocessing.</a:t>
            </a:r>
            <a:endParaRPr sz="1600"/>
          </a:p>
        </p:txBody>
      </p:sp>
      <p:sp>
        <p:nvSpPr>
          <p:cNvPr id="103" name="Google Shape;103;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pic>
        <p:nvPicPr>
          <p:cNvPr id="104" name="Google Shape;104;p15"/>
          <p:cNvPicPr preferRelativeResize="0"/>
          <p:nvPr/>
        </p:nvPicPr>
        <p:blipFill>
          <a:blip r:embed="rId3">
            <a:alphaModFix/>
          </a:blip>
          <a:stretch>
            <a:fillRect/>
          </a:stretch>
        </p:blipFill>
        <p:spPr>
          <a:xfrm>
            <a:off x="3151539" y="1941200"/>
            <a:ext cx="5863226" cy="228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Data Cleaning : Column Names</a:t>
            </a:r>
            <a:endParaRPr/>
          </a:p>
        </p:txBody>
      </p:sp>
      <p:sp>
        <p:nvSpPr>
          <p:cNvPr id="110" name="Google Shape;110;p16"/>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1. Standardisation of column names for readability</a:t>
            </a:r>
            <a:endParaRPr sz="1600">
              <a:solidFill>
                <a:schemeClr val="lt1"/>
              </a:solidFill>
            </a:endParaRPr>
          </a:p>
          <a:p>
            <a:pPr marL="0" lvl="0" indent="0" algn="l" rtl="0">
              <a:spcBef>
                <a:spcPts val="800"/>
              </a:spcBef>
              <a:spcAft>
                <a:spcPts val="800"/>
              </a:spcAft>
              <a:buNone/>
            </a:pPr>
            <a:r>
              <a:rPr lang="en" sz="1600">
                <a:solidFill>
                  <a:schemeClr val="lt1"/>
                </a:solidFill>
              </a:rPr>
              <a:t>2. Removal of spaces and special characters on our column headers</a:t>
            </a:r>
            <a:endParaRPr sz="1600">
              <a:solidFill>
                <a:schemeClr val="lt1"/>
              </a:solidFill>
            </a:endParaRPr>
          </a:p>
        </p:txBody>
      </p:sp>
      <p:pic>
        <p:nvPicPr>
          <p:cNvPr id="111" name="Google Shape;111;p16"/>
          <p:cNvPicPr preferRelativeResize="0"/>
          <p:nvPr/>
        </p:nvPicPr>
        <p:blipFill>
          <a:blip r:embed="rId3">
            <a:alphaModFix/>
          </a:blip>
          <a:stretch>
            <a:fillRect/>
          </a:stretch>
        </p:blipFill>
        <p:spPr>
          <a:xfrm>
            <a:off x="3056450" y="936549"/>
            <a:ext cx="5935150" cy="363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Data Cleaning : Null Values</a:t>
            </a:r>
            <a:endParaRPr/>
          </a:p>
        </p:txBody>
      </p:sp>
      <p:sp>
        <p:nvSpPr>
          <p:cNvPr id="117" name="Google Shape;117;p17"/>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1. Counting number of missing values in each column</a:t>
            </a:r>
            <a:endParaRPr sz="1600">
              <a:solidFill>
                <a:schemeClr val="lt1"/>
              </a:solidFill>
            </a:endParaRPr>
          </a:p>
          <a:p>
            <a:pPr marL="0" lvl="0" indent="0" algn="l" rtl="0">
              <a:spcBef>
                <a:spcPts val="800"/>
              </a:spcBef>
              <a:spcAft>
                <a:spcPts val="800"/>
              </a:spcAft>
              <a:buNone/>
            </a:pPr>
            <a:r>
              <a:rPr lang="en" sz="1600">
                <a:solidFill>
                  <a:schemeClr val="lt1"/>
                </a:solidFill>
              </a:rPr>
              <a:t>2. We had less missing values and went ahead to drop them just because of their insignificance</a:t>
            </a:r>
            <a:endParaRPr sz="1600">
              <a:solidFill>
                <a:schemeClr val="lt1"/>
              </a:solidFill>
            </a:endParaRPr>
          </a:p>
        </p:txBody>
      </p:sp>
      <p:pic>
        <p:nvPicPr>
          <p:cNvPr id="118" name="Google Shape;118;p17"/>
          <p:cNvPicPr preferRelativeResize="0"/>
          <p:nvPr/>
        </p:nvPicPr>
        <p:blipFill>
          <a:blip r:embed="rId3">
            <a:alphaModFix/>
          </a:blip>
          <a:stretch>
            <a:fillRect/>
          </a:stretch>
        </p:blipFill>
        <p:spPr>
          <a:xfrm>
            <a:off x="3056450" y="949849"/>
            <a:ext cx="5219950" cy="4041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Data Cleaning : Duplicate Values</a:t>
            </a:r>
            <a:endParaRPr/>
          </a:p>
        </p:txBody>
      </p:sp>
      <p:sp>
        <p:nvSpPr>
          <p:cNvPr id="124" name="Google Shape;124;p18"/>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1. In this section duplicate data was removed from the data set. 665 rows of duplicate data were removed.</a:t>
            </a:r>
            <a:endParaRPr sz="1600">
              <a:solidFill>
                <a:schemeClr val="lt1"/>
              </a:solidFill>
            </a:endParaRPr>
          </a:p>
          <a:p>
            <a:pPr marL="0" lvl="0" indent="0" algn="l" rtl="0">
              <a:spcBef>
                <a:spcPts val="800"/>
              </a:spcBef>
              <a:spcAft>
                <a:spcPts val="800"/>
              </a:spcAft>
              <a:buNone/>
            </a:pPr>
            <a:r>
              <a:rPr lang="en" sz="1600">
                <a:solidFill>
                  <a:schemeClr val="lt1"/>
                </a:solidFill>
              </a:rPr>
              <a:t>2. This helps ensure data accuracy, integrity, efficiency and quality.</a:t>
            </a:r>
            <a:endParaRPr sz="1600">
              <a:solidFill>
                <a:schemeClr val="lt1"/>
              </a:solidFill>
            </a:endParaRPr>
          </a:p>
        </p:txBody>
      </p:sp>
      <p:pic>
        <p:nvPicPr>
          <p:cNvPr id="125" name="Google Shape;125;p18"/>
          <p:cNvPicPr preferRelativeResize="0"/>
          <p:nvPr/>
        </p:nvPicPr>
        <p:blipFill>
          <a:blip r:embed="rId3">
            <a:alphaModFix/>
          </a:blip>
          <a:stretch>
            <a:fillRect/>
          </a:stretch>
        </p:blipFill>
        <p:spPr>
          <a:xfrm>
            <a:off x="3669700" y="1067274"/>
            <a:ext cx="2971800" cy="885825"/>
          </a:xfrm>
          <a:prstGeom prst="rect">
            <a:avLst/>
          </a:prstGeom>
          <a:noFill/>
          <a:ln>
            <a:noFill/>
          </a:ln>
        </p:spPr>
      </p:pic>
      <p:pic>
        <p:nvPicPr>
          <p:cNvPr id="126" name="Google Shape;126;p18"/>
          <p:cNvPicPr preferRelativeResize="0"/>
          <p:nvPr/>
        </p:nvPicPr>
        <p:blipFill>
          <a:blip r:embed="rId4">
            <a:alphaModFix/>
          </a:blip>
          <a:stretch>
            <a:fillRect/>
          </a:stretch>
        </p:blipFill>
        <p:spPr>
          <a:xfrm>
            <a:off x="3669700" y="2092449"/>
            <a:ext cx="3409950" cy="590550"/>
          </a:xfrm>
          <a:prstGeom prst="rect">
            <a:avLst/>
          </a:prstGeom>
          <a:noFill/>
          <a:ln>
            <a:noFill/>
          </a:ln>
        </p:spPr>
      </p:pic>
      <p:pic>
        <p:nvPicPr>
          <p:cNvPr id="127" name="Google Shape;127;p18"/>
          <p:cNvPicPr preferRelativeResize="0"/>
          <p:nvPr/>
        </p:nvPicPr>
        <p:blipFill>
          <a:blip r:embed="rId5">
            <a:alphaModFix/>
          </a:blip>
          <a:stretch>
            <a:fillRect/>
          </a:stretch>
        </p:blipFill>
        <p:spPr>
          <a:xfrm>
            <a:off x="3669700" y="3105939"/>
            <a:ext cx="5365251" cy="12253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60950" y="158749"/>
            <a:ext cx="8222100" cy="63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Data Cleaning : Data Formats</a:t>
            </a:r>
            <a:endParaRPr/>
          </a:p>
        </p:txBody>
      </p:sp>
      <p:sp>
        <p:nvSpPr>
          <p:cNvPr id="133" name="Google Shape;133;p19"/>
          <p:cNvSpPr txBox="1">
            <a:spLocks noGrp="1"/>
          </p:cNvSpPr>
          <p:nvPr>
            <p:ph type="body" idx="4294967295"/>
          </p:nvPr>
        </p:nvSpPr>
        <p:spPr>
          <a:xfrm>
            <a:off x="432350" y="1143000"/>
            <a:ext cx="2471700" cy="3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lt1"/>
                </a:solidFill>
              </a:rPr>
              <a:t>1. Standardisation of the date format to facilitate date calculations and computations.</a:t>
            </a:r>
            <a:endParaRPr sz="1600">
              <a:solidFill>
                <a:schemeClr val="lt1"/>
              </a:solidFill>
            </a:endParaRPr>
          </a:p>
          <a:p>
            <a:pPr marL="0" lvl="0" indent="0" algn="l" rtl="0">
              <a:spcBef>
                <a:spcPts val="800"/>
              </a:spcBef>
              <a:spcAft>
                <a:spcPts val="800"/>
              </a:spcAft>
              <a:buNone/>
            </a:pPr>
            <a:r>
              <a:rPr lang="en" sz="1600">
                <a:solidFill>
                  <a:schemeClr val="lt1"/>
                </a:solidFill>
              </a:rPr>
              <a:t>2. Adding a new column that is, the difference between the amount paid for a product and the original price of a product</a:t>
            </a:r>
            <a:endParaRPr sz="1600">
              <a:solidFill>
                <a:schemeClr val="lt1"/>
              </a:solidFill>
            </a:endParaRPr>
          </a:p>
        </p:txBody>
      </p:sp>
      <p:pic>
        <p:nvPicPr>
          <p:cNvPr id="134" name="Google Shape;134;p19"/>
          <p:cNvPicPr preferRelativeResize="0"/>
          <p:nvPr/>
        </p:nvPicPr>
        <p:blipFill>
          <a:blip r:embed="rId3">
            <a:alphaModFix/>
          </a:blip>
          <a:stretch>
            <a:fillRect/>
          </a:stretch>
        </p:blipFill>
        <p:spPr>
          <a:xfrm>
            <a:off x="3520500" y="1396324"/>
            <a:ext cx="5162550" cy="4953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520500" y="2118449"/>
            <a:ext cx="5267325" cy="51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65500" y="360000"/>
            <a:ext cx="4045200" cy="36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Dimensionality Reduction</a:t>
            </a:r>
            <a:endParaRPr sz="2000"/>
          </a:p>
        </p:txBody>
      </p:sp>
      <p:sp>
        <p:nvSpPr>
          <p:cNvPr id="141" name="Google Shape;141;p20"/>
          <p:cNvSpPr txBox="1">
            <a:spLocks noGrp="1"/>
          </p:cNvSpPr>
          <p:nvPr>
            <p:ph type="subTitle" idx="1"/>
          </p:nvPr>
        </p:nvSpPr>
        <p:spPr>
          <a:xfrm>
            <a:off x="265500" y="887775"/>
            <a:ext cx="4045200" cy="393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t>The output provided indicates the explained variance ratio for each principal component obtained from PCA analysis that is, on the amount paid for a product, its original price and the difference between the two(amount_paid - original price).</a:t>
            </a:r>
            <a:endParaRPr sz="1000"/>
          </a:p>
          <a:p>
            <a:pPr marL="0" lvl="0" indent="0" algn="l" rtl="0">
              <a:spcBef>
                <a:spcPts val="0"/>
              </a:spcBef>
              <a:spcAft>
                <a:spcPts val="0"/>
              </a:spcAft>
              <a:buNone/>
            </a:pPr>
            <a:endParaRPr sz="1000"/>
          </a:p>
          <a:p>
            <a:pPr marL="457200" lvl="0" indent="-292100" algn="l" rtl="0">
              <a:spcBef>
                <a:spcPts val="0"/>
              </a:spcBef>
              <a:spcAft>
                <a:spcPts val="0"/>
              </a:spcAft>
              <a:buSzPts val="1000"/>
              <a:buChar char="●"/>
            </a:pPr>
            <a:r>
              <a:rPr lang="en" sz="1000"/>
              <a:t>Amount_paid explains approximately 66.37% of the total variance of data.</a:t>
            </a:r>
            <a:endParaRPr sz="1000"/>
          </a:p>
          <a:p>
            <a:pPr marL="457200" lvl="0" indent="-292100" algn="l" rtl="0">
              <a:spcBef>
                <a:spcPts val="0"/>
              </a:spcBef>
              <a:spcAft>
                <a:spcPts val="0"/>
              </a:spcAft>
              <a:buSzPts val="1000"/>
              <a:buChar char="●"/>
            </a:pPr>
            <a:r>
              <a:rPr lang="en" sz="1000"/>
              <a:t>Price explains approximately 33.62% of the total variance of data.</a:t>
            </a:r>
            <a:endParaRPr sz="1000"/>
          </a:p>
          <a:p>
            <a:pPr marL="457200" lvl="0" indent="-292100" algn="l" rtl="0">
              <a:spcBef>
                <a:spcPts val="0"/>
              </a:spcBef>
              <a:spcAft>
                <a:spcPts val="0"/>
              </a:spcAft>
              <a:buSzPts val="1000"/>
              <a:buChar char="●"/>
            </a:pPr>
            <a:r>
              <a:rPr lang="en" sz="1000"/>
              <a:t>Price_difference explains approximately 0.01% of the total variance of data.</a:t>
            </a:r>
            <a:endParaRPr sz="1000"/>
          </a:p>
          <a:p>
            <a:pPr marL="0" lvl="0" indent="0" algn="l" rtl="0">
              <a:spcBef>
                <a:spcPts val="0"/>
              </a:spcBef>
              <a:spcAft>
                <a:spcPts val="0"/>
              </a:spcAft>
              <a:buNone/>
            </a:pPr>
            <a:r>
              <a:rPr lang="en" sz="1000" b="1"/>
              <a:t>Conclusions Drawn Based on the Information</a:t>
            </a:r>
            <a:endParaRPr sz="1000" b="1"/>
          </a:p>
          <a:p>
            <a:pPr marL="457200" lvl="0" indent="-292100" algn="l" rtl="0">
              <a:spcBef>
                <a:spcPts val="0"/>
              </a:spcBef>
              <a:spcAft>
                <a:spcPts val="0"/>
              </a:spcAft>
              <a:buSzPts val="1000"/>
              <a:buChar char="●"/>
            </a:pPr>
            <a:r>
              <a:rPr lang="en" sz="1000"/>
              <a:t>The first principal component captures the majority of the variance in the data. This suggests that it represents the most important underlying pattern in the relationship between the price of the smartphone, the amount paid and the difference between the.</a:t>
            </a:r>
            <a:endParaRPr sz="1000"/>
          </a:p>
          <a:p>
            <a:pPr marL="457200" lvl="0" indent="-292100" algn="l" rtl="0">
              <a:spcBef>
                <a:spcPts val="0"/>
              </a:spcBef>
              <a:spcAft>
                <a:spcPts val="0"/>
              </a:spcAft>
              <a:buSzPts val="1000"/>
              <a:buChar char="●"/>
            </a:pPr>
            <a:r>
              <a:rPr lang="en" sz="1000"/>
              <a:t>Since the third principal component has an extremely small explained variance ratio, it indicates that it does not provide meaningful information  to the understanding of data. Therefore we can consider excluding it from  further analysis or visualization.</a:t>
            </a:r>
            <a:endParaRPr sz="1000"/>
          </a:p>
          <a:p>
            <a:pPr marL="0" lvl="0" indent="0" algn="l" rtl="0">
              <a:spcBef>
                <a:spcPts val="0"/>
              </a:spcBef>
              <a:spcAft>
                <a:spcPts val="0"/>
              </a:spcAft>
              <a:buNone/>
            </a:pPr>
            <a:endParaRPr sz="1000"/>
          </a:p>
        </p:txBody>
      </p:sp>
      <p:pic>
        <p:nvPicPr>
          <p:cNvPr id="142" name="Google Shape;142;p20"/>
          <p:cNvPicPr preferRelativeResize="0"/>
          <p:nvPr/>
        </p:nvPicPr>
        <p:blipFill>
          <a:blip r:embed="rId3">
            <a:alphaModFix/>
          </a:blip>
          <a:stretch>
            <a:fillRect/>
          </a:stretch>
        </p:blipFill>
        <p:spPr>
          <a:xfrm>
            <a:off x="4615500" y="1259625"/>
            <a:ext cx="4433250" cy="262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265500" y="360000"/>
            <a:ext cx="4045200" cy="6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Measures of Central Tendency</a:t>
            </a:r>
            <a:endParaRPr sz="2000"/>
          </a:p>
          <a:p>
            <a:pPr marL="0" lvl="0" indent="0" algn="ctr" rtl="0">
              <a:spcBef>
                <a:spcPts val="0"/>
              </a:spcBef>
              <a:spcAft>
                <a:spcPts val="0"/>
              </a:spcAft>
              <a:buNone/>
            </a:pPr>
            <a:r>
              <a:rPr lang="en" sz="2000"/>
              <a:t>Amount Paid</a:t>
            </a:r>
            <a:endParaRPr sz="2000"/>
          </a:p>
        </p:txBody>
      </p:sp>
      <p:sp>
        <p:nvSpPr>
          <p:cNvPr id="148" name="Google Shape;148;p21"/>
          <p:cNvSpPr txBox="1">
            <a:spLocks noGrp="1"/>
          </p:cNvSpPr>
          <p:nvPr>
            <p:ph type="subTitle" idx="1"/>
          </p:nvPr>
        </p:nvSpPr>
        <p:spPr>
          <a:xfrm>
            <a:off x="265500" y="1242900"/>
            <a:ext cx="4045200" cy="3368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018"/>
              <a:buNone/>
            </a:pPr>
            <a:r>
              <a:rPr lang="en" sz="1025"/>
              <a:t>Based on the measures of central tendency provided for the amount paid for smartphones and accessories, we can draw the following conclusions:</a:t>
            </a:r>
            <a:endParaRPr sz="1025"/>
          </a:p>
          <a:p>
            <a:pPr marL="0" lvl="0" indent="0" algn="l" rtl="0">
              <a:lnSpc>
                <a:spcPct val="90000"/>
              </a:lnSpc>
              <a:spcBef>
                <a:spcPts val="0"/>
              </a:spcBef>
              <a:spcAft>
                <a:spcPts val="0"/>
              </a:spcAft>
              <a:buSzPts val="1018"/>
              <a:buNone/>
            </a:pPr>
            <a:endParaRPr sz="1025"/>
          </a:p>
          <a:p>
            <a:pPr marL="457200" lvl="0" indent="-293687" algn="l" rtl="0">
              <a:lnSpc>
                <a:spcPct val="90000"/>
              </a:lnSpc>
              <a:spcBef>
                <a:spcPts val="0"/>
              </a:spcBef>
              <a:spcAft>
                <a:spcPts val="0"/>
              </a:spcAft>
              <a:buSzPts val="1025"/>
              <a:buChar char="●"/>
            </a:pPr>
            <a:r>
              <a:rPr lang="en" sz="1025"/>
              <a:t>Mean Amount Paid: The mean amount paid is $19,075.50. The mean is calculated by summing up all the amounts paid and dividing it by the total number of observations. On average, customers paid approximately $19,075.50 for smartphones and accessories.</a:t>
            </a:r>
            <a:endParaRPr sz="1025"/>
          </a:p>
          <a:p>
            <a:pPr marL="457200" lvl="0" indent="-293687" algn="l" rtl="0">
              <a:lnSpc>
                <a:spcPct val="90000"/>
              </a:lnSpc>
              <a:spcBef>
                <a:spcPts val="0"/>
              </a:spcBef>
              <a:spcAft>
                <a:spcPts val="0"/>
              </a:spcAft>
              <a:buSzPts val="1025"/>
              <a:buChar char="●"/>
            </a:pPr>
            <a:r>
              <a:rPr lang="en" sz="1025"/>
              <a:t>Median Amount Paid: The median amount paid is $13,383.92. The median represents the value that separates the higher half of the data from the lower half. In this case, the median cost indicates that 50% of the transactions had an amount less than or equal to $13,383.92.</a:t>
            </a:r>
            <a:endParaRPr sz="1025"/>
          </a:p>
          <a:p>
            <a:pPr marL="457200" lvl="0" indent="-293687" algn="l" rtl="0">
              <a:lnSpc>
                <a:spcPct val="90000"/>
              </a:lnSpc>
              <a:spcBef>
                <a:spcPts val="0"/>
              </a:spcBef>
              <a:spcAft>
                <a:spcPts val="0"/>
              </a:spcAft>
              <a:buSzPts val="1025"/>
              <a:buChar char="●"/>
            </a:pPr>
            <a:r>
              <a:rPr lang="en" sz="1025"/>
              <a:t>Mode Amount Paid: The mode amount paid is $1,008.48. The mode represents the most common amount paid for smartphones and accessories. In this case, the mode amount paid suggests that $1,008.48 was the most frequently observed amount in the dataset.</a:t>
            </a:r>
            <a:endParaRPr sz="1025"/>
          </a:p>
          <a:p>
            <a:pPr marL="0" lvl="0" indent="0" algn="l" rtl="0">
              <a:lnSpc>
                <a:spcPct val="90000"/>
              </a:lnSpc>
              <a:spcBef>
                <a:spcPts val="0"/>
              </a:spcBef>
              <a:spcAft>
                <a:spcPts val="0"/>
              </a:spcAft>
              <a:buSzPts val="1018"/>
              <a:buNone/>
            </a:pPr>
            <a:endParaRPr sz="1025"/>
          </a:p>
        </p:txBody>
      </p:sp>
      <p:pic>
        <p:nvPicPr>
          <p:cNvPr id="149" name="Google Shape;149;p21"/>
          <p:cNvPicPr preferRelativeResize="0"/>
          <p:nvPr/>
        </p:nvPicPr>
        <p:blipFill>
          <a:blip r:embed="rId3">
            <a:alphaModFix/>
          </a:blip>
          <a:stretch>
            <a:fillRect/>
          </a:stretch>
        </p:blipFill>
        <p:spPr>
          <a:xfrm>
            <a:off x="4694275" y="152400"/>
            <a:ext cx="4528500" cy="3147075"/>
          </a:xfrm>
          <a:prstGeom prst="rect">
            <a:avLst/>
          </a:prstGeom>
          <a:noFill/>
          <a:ln>
            <a:noFill/>
          </a:ln>
        </p:spPr>
      </p:pic>
      <p:pic>
        <p:nvPicPr>
          <p:cNvPr id="150" name="Google Shape;150;p21"/>
          <p:cNvPicPr preferRelativeResize="0"/>
          <p:nvPr/>
        </p:nvPicPr>
        <p:blipFill>
          <a:blip r:embed="rId4">
            <a:alphaModFix/>
          </a:blip>
          <a:stretch>
            <a:fillRect/>
          </a:stretch>
        </p:blipFill>
        <p:spPr>
          <a:xfrm>
            <a:off x="4859400" y="3299475"/>
            <a:ext cx="2825414" cy="1740001"/>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1749</Words>
  <Application>Microsoft Office PowerPoint</Application>
  <PresentationFormat>On-screen Show (16:9)</PresentationFormat>
  <Paragraphs>91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Roboto</vt:lpstr>
      <vt:lpstr>Arial</vt:lpstr>
      <vt:lpstr>Geometric</vt:lpstr>
      <vt:lpstr>Smartphone Retail Outlet Data</vt:lpstr>
      <vt:lpstr>PowerPoint Presentation</vt:lpstr>
      <vt:lpstr>Data Cleaning</vt:lpstr>
      <vt:lpstr>Data Cleaning : Column Names</vt:lpstr>
      <vt:lpstr>Data Cleaning : Null Values</vt:lpstr>
      <vt:lpstr>Data Cleaning : Duplicate Values</vt:lpstr>
      <vt:lpstr>Data Cleaning : Data Formats</vt:lpstr>
      <vt:lpstr>Dimensionality Reduction</vt:lpstr>
      <vt:lpstr>Measures of Central Tendency Amount Paid</vt:lpstr>
      <vt:lpstr>Measures of Central Tendency Price</vt:lpstr>
      <vt:lpstr>Qualitative Analysis of Categorical Data</vt:lpstr>
      <vt:lpstr>Qualitative Analysis of  Categorical Data</vt:lpstr>
      <vt:lpstr> Measures of Dispersion &amp; Outlier Detection</vt:lpstr>
      <vt:lpstr> Measures of Dispersion &amp; Outlier Detection</vt:lpstr>
      <vt:lpstr> Measures of Dispersion &amp; Outlier Detection</vt:lpstr>
      <vt:lpstr> Measures of Dispersion &amp; Outlier Detection</vt:lpstr>
      <vt:lpstr>Scatter Plot</vt:lpstr>
      <vt:lpstr>Regression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Retail Outlet Data</dc:title>
  <cp:lastModifiedBy>Tinotenda Muchenje</cp:lastModifiedBy>
  <cp:revision>1</cp:revision>
  <dcterms:modified xsi:type="dcterms:W3CDTF">2024-02-14T03:35:51Z</dcterms:modified>
</cp:coreProperties>
</file>