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7"/>
  </p:notesMasterIdLst>
  <p:sldIdLst>
    <p:sldId id="256" r:id="rId2"/>
    <p:sldId id="271" r:id="rId3"/>
    <p:sldId id="294" r:id="rId4"/>
    <p:sldId id="287" r:id="rId5"/>
    <p:sldId id="297" r:id="rId6"/>
    <p:sldId id="295" r:id="rId7"/>
    <p:sldId id="298" r:id="rId8"/>
    <p:sldId id="300" r:id="rId9"/>
    <p:sldId id="302" r:id="rId10"/>
    <p:sldId id="304" r:id="rId11"/>
    <p:sldId id="312" r:id="rId12"/>
    <p:sldId id="314" r:id="rId13"/>
    <p:sldId id="316" r:id="rId14"/>
    <p:sldId id="263" r:id="rId15"/>
    <p:sldId id="264" r:id="rId16"/>
    <p:sldId id="268" r:id="rId17"/>
    <p:sldId id="270" r:id="rId18"/>
    <p:sldId id="305" r:id="rId19"/>
    <p:sldId id="265" r:id="rId20"/>
    <p:sldId id="266" r:id="rId21"/>
    <p:sldId id="267" r:id="rId22"/>
    <p:sldId id="269" r:id="rId23"/>
    <p:sldId id="310" r:id="rId24"/>
    <p:sldId id="272" r:id="rId25"/>
    <p:sldId id="29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87" autoAdjust="0"/>
  </p:normalViewPr>
  <p:slideViewPr>
    <p:cSldViewPr snapToGrid="0">
      <p:cViewPr varScale="1">
        <p:scale>
          <a:sx n="75" d="100"/>
          <a:sy n="75" d="100"/>
        </p:scale>
        <p:origin x="76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EE5A0-F48C-4275-8AC4-D949148AC0DD}"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61F8A-128B-4300-9A19-1BFBADF68B2C}" type="slidenum">
              <a:rPr lang="en-US" smtClean="0"/>
              <a:t>‹#›</a:t>
            </a:fld>
            <a:endParaRPr lang="en-US"/>
          </a:p>
        </p:txBody>
      </p:sp>
    </p:spTree>
    <p:extLst>
      <p:ext uri="{BB962C8B-B14F-4D97-AF65-F5344CB8AC3E}">
        <p14:creationId xmlns:p14="http://schemas.microsoft.com/office/powerpoint/2010/main" val="161448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cleaning stage entails checking the missing values for ease analysis and visualization. We will either fill with the mean of the specified column (if quantitative values) or drop altogether.</a:t>
            </a:r>
            <a:endParaRPr lang="en-US" dirty="0"/>
          </a:p>
        </p:txBody>
      </p:sp>
      <p:sp>
        <p:nvSpPr>
          <p:cNvPr id="4" name="Slide Number Placeholder 3"/>
          <p:cNvSpPr>
            <a:spLocks noGrp="1"/>
          </p:cNvSpPr>
          <p:nvPr>
            <p:ph type="sldNum" sz="quarter" idx="5"/>
          </p:nvPr>
        </p:nvSpPr>
        <p:spPr/>
        <p:txBody>
          <a:bodyPr/>
          <a:lstStyle/>
          <a:p>
            <a:fld id="{AF761F8A-128B-4300-9A19-1BFBADF68B2C}" type="slidenum">
              <a:rPr lang="en-US" smtClean="0"/>
              <a:t>5</a:t>
            </a:fld>
            <a:endParaRPr lang="en-US"/>
          </a:p>
        </p:txBody>
      </p:sp>
    </p:spTree>
    <p:extLst>
      <p:ext uri="{BB962C8B-B14F-4D97-AF65-F5344CB8AC3E}">
        <p14:creationId xmlns:p14="http://schemas.microsoft.com/office/powerpoint/2010/main" val="1191323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138bb40588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138bb40588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3138bb40588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38bb40588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138bb40588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3138bb40588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138bb40588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138bb40588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3138bb40588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138bb40588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38bb40588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3138bb40588_0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Shape of Distribution</a:t>
            </a:r>
            <a:r>
              <a:rPr lang="en-US" dirty="0"/>
              <a:t>:</a:t>
            </a:r>
          </a:p>
          <a:p>
            <a:r>
              <a:rPr lang="en-US" b="0" dirty="0"/>
              <a:t>Each histogram displays a right-skewed distribution, as evidenced by a longer tail on the right. This indicates that most municipalities have moderate water usage, but a few exhibit significantly higher values.</a:t>
            </a:r>
          </a:p>
          <a:p>
            <a:r>
              <a:rPr lang="en-US" b="1" dirty="0"/>
              <a:t>Central Tendency</a:t>
            </a:r>
            <a:r>
              <a:rPr lang="en-US" dirty="0"/>
              <a:t>:</a:t>
            </a:r>
          </a:p>
          <a:p>
            <a:r>
              <a:rPr lang="en-US" dirty="0"/>
              <a:t>The </a:t>
            </a:r>
            <a:r>
              <a:rPr lang="en-US" b="1" dirty="0"/>
              <a:t>mean</a:t>
            </a:r>
            <a:r>
              <a:rPr lang="en-US" dirty="0"/>
              <a:t> (blue dashed line), </a:t>
            </a:r>
            <a:r>
              <a:rPr lang="en-US" b="1" dirty="0"/>
              <a:t>median</a:t>
            </a:r>
            <a:r>
              <a:rPr lang="en-US" dirty="0"/>
              <a:t> (green solid line), and </a:t>
            </a:r>
            <a:r>
              <a:rPr lang="en-US" b="1" dirty="0"/>
              <a:t>mode</a:t>
            </a:r>
            <a:r>
              <a:rPr lang="en-US" dirty="0"/>
              <a:t> (red dashed-dot line) are plotted for each year. Generally, the mean is higher than the median due to the right skew, highlighting the influence of high outlier values.</a:t>
            </a:r>
          </a:p>
          <a:p>
            <a:r>
              <a:rPr lang="en-US" b="1" dirty="0"/>
              <a:t>Comparison Over Years</a:t>
            </a:r>
            <a:r>
              <a:rPr lang="en-US" dirty="0"/>
              <a:t>:</a:t>
            </a:r>
          </a:p>
          <a:p>
            <a:r>
              <a:rPr lang="en-US" dirty="0"/>
              <a:t>The overall pattern remains similar across the years, with slight variations in the peaks and spread, indicating relatively stable water usage patterns with occasional shifts in extreme values.</a:t>
            </a:r>
          </a:p>
          <a:p>
            <a:r>
              <a:rPr lang="en-US" b="1" dirty="0"/>
              <a:t>KDE (Kernel Density Estimate)</a:t>
            </a:r>
            <a:r>
              <a:rPr lang="en-US" dirty="0"/>
              <a:t>:</a:t>
            </a:r>
          </a:p>
          <a:p>
            <a:r>
              <a:rPr lang="en-US" dirty="0"/>
              <a:t>The smooth KDE curve overlays the histogram, providing a clearer view of the data distribution. It shows that most water usage falls within a specific range, but there are notable peaks and a gradual decline in frequency as the values increase.</a:t>
            </a:r>
          </a:p>
        </p:txBody>
      </p:sp>
      <p:sp>
        <p:nvSpPr>
          <p:cNvPr id="4" name="Slide Number Placeholder 3"/>
          <p:cNvSpPr>
            <a:spLocks noGrp="1"/>
          </p:cNvSpPr>
          <p:nvPr>
            <p:ph type="sldNum" sz="quarter" idx="5"/>
          </p:nvPr>
        </p:nvSpPr>
        <p:spPr/>
        <p:txBody>
          <a:bodyPr/>
          <a:lstStyle/>
          <a:p>
            <a:fld id="{AF761F8A-128B-4300-9A19-1BFBADF68B2C}" type="slidenum">
              <a:rPr lang="en-US" smtClean="0"/>
              <a:t>18</a:t>
            </a:fld>
            <a:endParaRPr lang="en-US"/>
          </a:p>
        </p:txBody>
      </p:sp>
    </p:spTree>
    <p:extLst>
      <p:ext uri="{BB962C8B-B14F-4D97-AF65-F5344CB8AC3E}">
        <p14:creationId xmlns:p14="http://schemas.microsoft.com/office/powerpoint/2010/main" val="819548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38bb40588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138bb40588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3138bb40588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38bb40588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38bb40588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3138bb40588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138bb40588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138bb40588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3138bb40588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138bb40588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138bb40588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3138bb40588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38bb40588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138bb40588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3138bb40588_0_1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of the dataset assesses the distribution and variability of residential water usage across various municipalities over several years. A stable mean and median suggest consistent water use patterns, though the increasing maximum values in later years could indicate growing variability or outliers.</a:t>
            </a:r>
          </a:p>
        </p:txBody>
      </p:sp>
      <p:sp>
        <p:nvSpPr>
          <p:cNvPr id="4" name="Slide Number Placeholder 3"/>
          <p:cNvSpPr>
            <a:spLocks noGrp="1"/>
          </p:cNvSpPr>
          <p:nvPr>
            <p:ph type="sldNum" sz="quarter" idx="5"/>
          </p:nvPr>
        </p:nvSpPr>
        <p:spPr/>
        <p:txBody>
          <a:bodyPr/>
          <a:lstStyle/>
          <a:p>
            <a:fld id="{AF761F8A-128B-4300-9A19-1BFBADF68B2C}" type="slidenum">
              <a:rPr lang="en-US" smtClean="0"/>
              <a:t>6</a:t>
            </a:fld>
            <a:endParaRPr lang="en-US"/>
          </a:p>
        </p:txBody>
      </p:sp>
    </p:spTree>
    <p:extLst>
      <p:ext uri="{BB962C8B-B14F-4D97-AF65-F5344CB8AC3E}">
        <p14:creationId xmlns:p14="http://schemas.microsoft.com/office/powerpoint/2010/main" val="1723920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38bb40588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138bb40588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3138bb40588_0_1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Skewness</a:t>
            </a:r>
            <a:r>
              <a:rPr lang="en-US" sz="1200" b="0" i="0" kern="1200" dirty="0">
                <a:solidFill>
                  <a:schemeClr val="tx1"/>
                </a:solidFill>
                <a:effectLst/>
                <a:latin typeface="+mn-lt"/>
                <a:ea typeface="+mn-ea"/>
                <a:cs typeface="+mn-cs"/>
              </a:rPr>
              <a:t> : measures the asymmetry of the distribution of data points around the mean. It indicates whether the data is skewed to the left (negative skew) or to the right (positive skew).</a:t>
            </a:r>
          </a:p>
          <a:p>
            <a:r>
              <a:rPr lang="en-US" sz="1200" b="1" i="0" kern="1200" dirty="0">
                <a:solidFill>
                  <a:schemeClr val="tx1"/>
                </a:solidFill>
                <a:effectLst/>
                <a:latin typeface="+mn-lt"/>
                <a:ea typeface="+mn-ea"/>
                <a:cs typeface="+mn-cs"/>
              </a:rPr>
              <a:t>Kurtosis</a:t>
            </a:r>
            <a:r>
              <a:rPr lang="en-US" sz="1200" b="0" i="0" kern="1200" dirty="0">
                <a:solidFill>
                  <a:schemeClr val="tx1"/>
                </a:solidFill>
                <a:effectLst/>
                <a:latin typeface="+mn-lt"/>
                <a:ea typeface="+mn-ea"/>
                <a:cs typeface="+mn-cs"/>
              </a:rPr>
              <a:t> : measures the "</a:t>
            </a:r>
            <a:r>
              <a:rPr lang="en-US" sz="1200" b="0" i="0" kern="1200" dirty="0" err="1">
                <a:solidFill>
                  <a:schemeClr val="tx1"/>
                </a:solidFill>
                <a:effectLst/>
                <a:latin typeface="+mn-lt"/>
                <a:ea typeface="+mn-ea"/>
                <a:cs typeface="+mn-cs"/>
              </a:rPr>
              <a:t>tailedness</a:t>
            </a:r>
            <a:r>
              <a:rPr lang="en-US" sz="1200" b="0" i="0" kern="1200" dirty="0">
                <a:solidFill>
                  <a:schemeClr val="tx1"/>
                </a:solidFill>
                <a:effectLst/>
                <a:latin typeface="+mn-lt"/>
                <a:ea typeface="+mn-ea"/>
                <a:cs typeface="+mn-cs"/>
              </a:rPr>
              <a:t>" of the distribution. It indicates how heavy or light the tails of the distribution are compared to a normal distribution.</a:t>
            </a:r>
          </a:p>
          <a:p>
            <a:r>
              <a:rPr lang="en-US" sz="1200" b="1" i="0" kern="1200" dirty="0">
                <a:solidFill>
                  <a:schemeClr val="tx1"/>
                </a:solidFill>
                <a:effectLst/>
                <a:latin typeface="+mn-lt"/>
                <a:ea typeface="+mn-ea"/>
                <a:cs typeface="+mn-cs"/>
              </a:rPr>
              <a:t>Range</a:t>
            </a:r>
            <a:r>
              <a:rPr lang="en-US" sz="1200" b="0" i="0" kern="1200" dirty="0">
                <a:solidFill>
                  <a:schemeClr val="tx1"/>
                </a:solidFill>
                <a:effectLst/>
                <a:latin typeface="+mn-lt"/>
                <a:ea typeface="+mn-ea"/>
                <a:cs typeface="+mn-cs"/>
              </a:rPr>
              <a:t> : is the difference between the maximum and minimum values in a dataset. It provides a simple measure of variability.</a:t>
            </a:r>
          </a:p>
        </p:txBody>
      </p:sp>
      <p:sp>
        <p:nvSpPr>
          <p:cNvPr id="4" name="Slide Number Placeholder 3"/>
          <p:cNvSpPr>
            <a:spLocks noGrp="1"/>
          </p:cNvSpPr>
          <p:nvPr>
            <p:ph type="sldNum" sz="quarter" idx="5"/>
          </p:nvPr>
        </p:nvSpPr>
        <p:spPr/>
        <p:txBody>
          <a:bodyPr/>
          <a:lstStyle/>
          <a:p>
            <a:fld id="{AF761F8A-128B-4300-9A19-1BFBADF68B2C}" type="slidenum">
              <a:rPr lang="en-US" smtClean="0"/>
              <a:t>7</a:t>
            </a:fld>
            <a:endParaRPr lang="en-US"/>
          </a:p>
        </p:txBody>
      </p:sp>
    </p:spTree>
    <p:extLst>
      <p:ext uri="{BB962C8B-B14F-4D97-AF65-F5344CB8AC3E}">
        <p14:creationId xmlns:p14="http://schemas.microsoft.com/office/powerpoint/2010/main" val="236056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761F8A-128B-4300-9A19-1BFBADF68B2C}" type="slidenum">
              <a:rPr lang="en-US" smtClean="0"/>
              <a:t>8</a:t>
            </a:fld>
            <a:endParaRPr lang="en-US"/>
          </a:p>
        </p:txBody>
      </p:sp>
    </p:spTree>
    <p:extLst>
      <p:ext uri="{BB962C8B-B14F-4D97-AF65-F5344CB8AC3E}">
        <p14:creationId xmlns:p14="http://schemas.microsoft.com/office/powerpoint/2010/main" val="247697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water usage is stable but shows some increasing variability and occasional high outliers.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761F8A-128B-4300-9A19-1BFBADF68B2C}" type="slidenum">
              <a:rPr lang="en-US" smtClean="0"/>
              <a:t>9</a:t>
            </a:fld>
            <a:endParaRPr lang="en-US"/>
          </a:p>
        </p:txBody>
      </p:sp>
    </p:spTree>
    <p:extLst>
      <p:ext uri="{BB962C8B-B14F-4D97-AF65-F5344CB8AC3E}">
        <p14:creationId xmlns:p14="http://schemas.microsoft.com/office/powerpoint/2010/main" val="296068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F761F8A-128B-4300-9A19-1BFBADF68B2C}" type="slidenum">
              <a:rPr lang="en-US" smtClean="0"/>
              <a:t>10</a:t>
            </a:fld>
            <a:endParaRPr lang="en-US"/>
          </a:p>
        </p:txBody>
      </p:sp>
    </p:spTree>
    <p:extLst>
      <p:ext uri="{BB962C8B-B14F-4D97-AF65-F5344CB8AC3E}">
        <p14:creationId xmlns:p14="http://schemas.microsoft.com/office/powerpoint/2010/main" val="325370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761F8A-128B-4300-9A19-1BFBADF68B2C}" type="slidenum">
              <a:rPr lang="en-US" smtClean="0"/>
              <a:t>11</a:t>
            </a:fld>
            <a:endParaRPr lang="en-US"/>
          </a:p>
        </p:txBody>
      </p:sp>
    </p:spTree>
    <p:extLst>
      <p:ext uri="{BB962C8B-B14F-4D97-AF65-F5344CB8AC3E}">
        <p14:creationId xmlns:p14="http://schemas.microsoft.com/office/powerpoint/2010/main" val="2544869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calculates summary statistics for each municipality:</a:t>
            </a:r>
          </a:p>
          <a:p>
            <a:pPr marL="171450" indent="-171450">
              <a:buFont typeface="Arial" panose="020B0604020202020204" pitchFamily="34" charset="0"/>
              <a:buChar char="•"/>
            </a:pPr>
            <a:r>
              <a:rPr lang="en-US" b="1" dirty="0"/>
              <a:t>Average</a:t>
            </a:r>
            <a:r>
              <a:rPr lang="en-US" dirty="0"/>
              <a:t>, </a:t>
            </a:r>
            <a:r>
              <a:rPr lang="en-US" b="1" dirty="0"/>
              <a:t>Median</a:t>
            </a:r>
            <a:r>
              <a:rPr lang="en-US" dirty="0"/>
              <a:t>, and </a:t>
            </a:r>
            <a:r>
              <a:rPr lang="en-US" b="1" dirty="0"/>
              <a:t>Total</a:t>
            </a:r>
            <a:r>
              <a:rPr lang="en-US" dirty="0"/>
              <a:t> water usage.</a:t>
            </a:r>
          </a:p>
          <a:p>
            <a:pPr marL="171450" indent="-171450">
              <a:buFont typeface="Arial" panose="020B0604020202020204" pitchFamily="34" charset="0"/>
              <a:buChar char="•"/>
            </a:pPr>
            <a:r>
              <a:rPr lang="en-US" dirty="0"/>
              <a:t>It flags municipalities that consistently exceed the state benchmark using the </a:t>
            </a:r>
            <a:r>
              <a:rPr lang="en-US" b="1" dirty="0" err="1"/>
              <a:t>Above_Benchmark</a:t>
            </a:r>
            <a:r>
              <a:rPr lang="en-US" dirty="0"/>
              <a:t> column.</a:t>
            </a:r>
          </a:p>
          <a:p>
            <a:r>
              <a:rPr lang="en-US" dirty="0"/>
              <a:t>This identifies high-usage municipalities and those consistently above standard limits.</a:t>
            </a:r>
          </a:p>
        </p:txBody>
      </p:sp>
      <p:sp>
        <p:nvSpPr>
          <p:cNvPr id="4" name="Slide Number Placeholder 3"/>
          <p:cNvSpPr>
            <a:spLocks noGrp="1"/>
          </p:cNvSpPr>
          <p:nvPr>
            <p:ph type="sldNum" sz="quarter" idx="5"/>
          </p:nvPr>
        </p:nvSpPr>
        <p:spPr/>
        <p:txBody>
          <a:bodyPr/>
          <a:lstStyle/>
          <a:p>
            <a:fld id="{AF761F8A-128B-4300-9A19-1BFBADF68B2C}" type="slidenum">
              <a:rPr lang="en-US" smtClean="0"/>
              <a:t>12</a:t>
            </a:fld>
            <a:endParaRPr lang="en-US"/>
          </a:p>
        </p:txBody>
      </p:sp>
    </p:spTree>
    <p:extLst>
      <p:ext uri="{BB962C8B-B14F-4D97-AF65-F5344CB8AC3E}">
        <p14:creationId xmlns:p14="http://schemas.microsoft.com/office/powerpoint/2010/main" val="797287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761F8A-128B-4300-9A19-1BFBADF68B2C}" type="slidenum">
              <a:rPr lang="en-US" smtClean="0"/>
              <a:t>13</a:t>
            </a:fld>
            <a:endParaRPr lang="en-US"/>
          </a:p>
        </p:txBody>
      </p:sp>
    </p:spTree>
    <p:extLst>
      <p:ext uri="{BB962C8B-B14F-4D97-AF65-F5344CB8AC3E}">
        <p14:creationId xmlns:p14="http://schemas.microsoft.com/office/powerpoint/2010/main" val="304092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7303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CE374D7-68D2-43DA-9E00-E1AAE439C07C}"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89618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240439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9593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409752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98429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167176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2930702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3688151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4" name="Google Shape;74;p16"/>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5" name="Google Shape;75;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5224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268837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3833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E374D7-68D2-43DA-9E00-E1AAE439C07C}"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234095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E374D7-68D2-43DA-9E00-E1AAE439C07C}"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27898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315563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210859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CE374D7-68D2-43DA-9E00-E1AAE439C07C}" type="datetimeFigureOut">
              <a:rPr lang="en-US" smtClean="0"/>
              <a:t>11/11/2024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177079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CE374D7-68D2-43DA-9E00-E1AAE439C07C}"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0386B-6ABE-44C4-B14A-24C46FE49370}" type="slidenum">
              <a:rPr lang="en-US" smtClean="0"/>
              <a:t>‹#›</a:t>
            </a:fld>
            <a:endParaRPr lang="en-US"/>
          </a:p>
        </p:txBody>
      </p:sp>
    </p:spTree>
    <p:extLst>
      <p:ext uri="{BB962C8B-B14F-4D97-AF65-F5344CB8AC3E}">
        <p14:creationId xmlns:p14="http://schemas.microsoft.com/office/powerpoint/2010/main" val="68296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E374D7-68D2-43DA-9E00-E1AAE439C07C}" type="datetimeFigureOut">
              <a:rPr lang="en-US" smtClean="0"/>
              <a:t>11/11/2024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A0386B-6ABE-44C4-B14A-24C46FE49370}" type="slidenum">
              <a:rPr lang="en-US" smtClean="0"/>
              <a:t>‹#›</a:t>
            </a:fld>
            <a:endParaRPr lang="en-US"/>
          </a:p>
        </p:txBody>
      </p:sp>
    </p:spTree>
    <p:extLst>
      <p:ext uri="{BB962C8B-B14F-4D97-AF65-F5344CB8AC3E}">
        <p14:creationId xmlns:p14="http://schemas.microsoft.com/office/powerpoint/2010/main" val="2718904617"/>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datacommon.mapc.org/browser/datasets/26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CA18-4646-4C91-B816-FB3DF501873C}"/>
              </a:ext>
            </a:extLst>
          </p:cNvPr>
          <p:cNvSpPr>
            <a:spLocks noGrp="1"/>
          </p:cNvSpPr>
          <p:nvPr>
            <p:ph type="ctrTitle"/>
          </p:nvPr>
        </p:nvSpPr>
        <p:spPr/>
        <p:txBody>
          <a:bodyPr/>
          <a:lstStyle/>
          <a:p>
            <a:r>
              <a:rPr lang="en-US" b="1" dirty="0"/>
              <a:t>Annual Average Residential Water Use - Municipal</a:t>
            </a:r>
            <a:endParaRPr lang="en-US" dirty="0"/>
          </a:p>
        </p:txBody>
      </p:sp>
      <p:sp>
        <p:nvSpPr>
          <p:cNvPr id="3" name="Subtitle 2">
            <a:extLst>
              <a:ext uri="{FF2B5EF4-FFF2-40B4-BE49-F238E27FC236}">
                <a16:creationId xmlns:a16="http://schemas.microsoft.com/office/drawing/2014/main" id="{2E1334AC-138C-4136-A7EC-034B0AB64819}"/>
              </a:ext>
            </a:extLst>
          </p:cNvPr>
          <p:cNvSpPr>
            <a:spLocks noGrp="1"/>
          </p:cNvSpPr>
          <p:nvPr>
            <p:ph type="subTitle" idx="1"/>
          </p:nvPr>
        </p:nvSpPr>
        <p:spPr>
          <a:xfrm>
            <a:off x="1154955" y="4777380"/>
            <a:ext cx="8825658" cy="1246492"/>
          </a:xfrm>
        </p:spPr>
        <p:txBody>
          <a:bodyPr>
            <a:normAutofit fontScale="70000" lnSpcReduction="20000"/>
          </a:bodyPr>
          <a:lstStyle/>
          <a:p>
            <a:r>
              <a:rPr lang="en-US" sz="2600" b="1" dirty="0"/>
              <a:t>CSIT 553: Exploratory data analysis</a:t>
            </a:r>
          </a:p>
          <a:p>
            <a:pPr marL="342900" indent="-342900">
              <a:buFont typeface="Arial" panose="020B0604020202020204" pitchFamily="34" charset="0"/>
              <a:buChar char="•"/>
            </a:pPr>
            <a:r>
              <a:rPr lang="en-US" b="1" dirty="0"/>
              <a:t>Cecilia </a:t>
            </a:r>
            <a:r>
              <a:rPr lang="en-US" b="1" dirty="0" err="1"/>
              <a:t>kamau</a:t>
            </a:r>
            <a:endParaRPr lang="en-US" b="1" dirty="0"/>
          </a:p>
          <a:p>
            <a:pPr marL="342900" indent="-342900">
              <a:buFont typeface="Arial" panose="020B0604020202020204" pitchFamily="34" charset="0"/>
              <a:buChar char="•"/>
            </a:pPr>
            <a:r>
              <a:rPr lang="en-US" b="1" dirty="0"/>
              <a:t>Noah </a:t>
            </a:r>
            <a:r>
              <a:rPr lang="en-US" b="1" dirty="0" err="1"/>
              <a:t>mengich</a:t>
            </a:r>
            <a:endParaRPr lang="en-US" b="1" dirty="0"/>
          </a:p>
          <a:p>
            <a:pPr marL="342900" indent="-342900">
              <a:buFont typeface="Arial" panose="020B0604020202020204" pitchFamily="34" charset="0"/>
              <a:buChar char="•"/>
            </a:pPr>
            <a:r>
              <a:rPr lang="en-US" b="1" dirty="0" err="1"/>
              <a:t>Tinotenda</a:t>
            </a:r>
            <a:r>
              <a:rPr lang="en-US" b="1" dirty="0"/>
              <a:t> </a:t>
            </a:r>
            <a:r>
              <a:rPr lang="en-US" b="1" dirty="0" err="1"/>
              <a:t>muchenje</a:t>
            </a:r>
            <a:endParaRPr lang="en-US" b="1" dirty="0"/>
          </a:p>
          <a:p>
            <a:endParaRPr lang="en-US" dirty="0"/>
          </a:p>
        </p:txBody>
      </p:sp>
    </p:spTree>
    <p:extLst>
      <p:ext uri="{BB962C8B-B14F-4D97-AF65-F5344CB8AC3E}">
        <p14:creationId xmlns:p14="http://schemas.microsoft.com/office/powerpoint/2010/main" val="165850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BE17BB-F1D5-472D-800A-C1CC5E76C4C9}"/>
              </a:ext>
            </a:extLst>
          </p:cNvPr>
          <p:cNvSpPr txBox="1"/>
          <p:nvPr/>
        </p:nvSpPr>
        <p:spPr>
          <a:xfrm>
            <a:off x="186357" y="186789"/>
            <a:ext cx="7519731" cy="461665"/>
          </a:xfrm>
          <a:prstGeom prst="rect">
            <a:avLst/>
          </a:prstGeom>
          <a:noFill/>
        </p:spPr>
        <p:txBody>
          <a:bodyPr wrap="square" rtlCol="0">
            <a:spAutoFit/>
          </a:bodyPr>
          <a:lstStyle/>
          <a:p>
            <a:r>
              <a:rPr lang="en-US" sz="2400" b="1" dirty="0"/>
              <a:t>Data Manipulation</a:t>
            </a:r>
          </a:p>
        </p:txBody>
      </p:sp>
      <p:sp>
        <p:nvSpPr>
          <p:cNvPr id="9" name="Rectangle 8">
            <a:extLst>
              <a:ext uri="{FF2B5EF4-FFF2-40B4-BE49-F238E27FC236}">
                <a16:creationId xmlns:a16="http://schemas.microsoft.com/office/drawing/2014/main" id="{ADC4413E-B67E-4CC0-AE37-29BE4B453788}"/>
              </a:ext>
            </a:extLst>
          </p:cNvPr>
          <p:cNvSpPr/>
          <p:nvPr/>
        </p:nvSpPr>
        <p:spPr>
          <a:xfrm>
            <a:off x="81433" y="659684"/>
            <a:ext cx="5000118" cy="3228261"/>
          </a:xfrm>
          <a:prstGeom prst="rect">
            <a:avLst/>
          </a:prstGeom>
        </p:spPr>
        <p:txBody>
          <a:bodyPr wrap="square">
            <a:spAutoFit/>
          </a:bodyPr>
          <a:lstStyle/>
          <a:p>
            <a:pPr marL="342900" indent="-342900">
              <a:buFont typeface="Arial" panose="020B0604020202020204" pitchFamily="34" charset="0"/>
              <a:buChar char="•"/>
            </a:pPr>
            <a:r>
              <a:rPr lang="en-US" sz="2400" b="1" i="1" dirty="0"/>
              <a:t>Data Wrangling</a:t>
            </a:r>
          </a:p>
          <a:p>
            <a:pPr lvl="1"/>
            <a:r>
              <a:rPr lang="en-US" sz="2200" dirty="0"/>
              <a:t>We reshaped the data using melt() to convert the dataset from a wide format to a long format. It allows one column for the year and another for the corresponding water usage values.</a:t>
            </a:r>
          </a:p>
          <a:p>
            <a:endParaRPr lang="en-US" sz="2000" dirty="0"/>
          </a:p>
        </p:txBody>
      </p:sp>
      <p:graphicFrame>
        <p:nvGraphicFramePr>
          <p:cNvPr id="6" name="Content Placeholder 3">
            <a:extLst>
              <a:ext uri="{FF2B5EF4-FFF2-40B4-BE49-F238E27FC236}">
                <a16:creationId xmlns:a16="http://schemas.microsoft.com/office/drawing/2014/main" id="{6A2F144F-95F8-4F03-ABEC-8DFE0CC4DA95}"/>
              </a:ext>
            </a:extLst>
          </p:cNvPr>
          <p:cNvGraphicFramePr>
            <a:graphicFrameLocks noGrp="1"/>
          </p:cNvGraphicFramePr>
          <p:nvPr>
            <p:ph idx="1"/>
            <p:extLst>
              <p:ext uri="{D42A27DB-BD31-4B8C-83A1-F6EECF244321}">
                <p14:modId xmlns:p14="http://schemas.microsoft.com/office/powerpoint/2010/main" val="4161364442"/>
              </p:ext>
            </p:extLst>
          </p:nvPr>
        </p:nvGraphicFramePr>
        <p:xfrm>
          <a:off x="0" y="4456566"/>
          <a:ext cx="12191999" cy="2401434"/>
        </p:xfrm>
        <a:graphic>
          <a:graphicData uri="http://schemas.openxmlformats.org/drawingml/2006/table">
            <a:tbl>
              <a:tblPr firstRow="1" bandRow="1">
                <a:tableStyleId>{5C22544A-7EE6-4342-B048-85BDC9FD1C3A}</a:tableStyleId>
              </a:tblPr>
              <a:tblGrid>
                <a:gridCol w="392403">
                  <a:extLst>
                    <a:ext uri="{9D8B030D-6E8A-4147-A177-3AD203B41FA5}">
                      <a16:colId xmlns:a16="http://schemas.microsoft.com/office/drawing/2014/main" val="369842980"/>
                    </a:ext>
                  </a:extLst>
                </a:gridCol>
                <a:gridCol w="1067669">
                  <a:extLst>
                    <a:ext uri="{9D8B030D-6E8A-4147-A177-3AD203B41FA5}">
                      <a16:colId xmlns:a16="http://schemas.microsoft.com/office/drawing/2014/main" val="2332207794"/>
                    </a:ext>
                  </a:extLst>
                </a:gridCol>
                <a:gridCol w="1287130">
                  <a:extLst>
                    <a:ext uri="{9D8B030D-6E8A-4147-A177-3AD203B41FA5}">
                      <a16:colId xmlns:a16="http://schemas.microsoft.com/office/drawing/2014/main" val="3336046369"/>
                    </a:ext>
                  </a:extLst>
                </a:gridCol>
                <a:gridCol w="1088302">
                  <a:extLst>
                    <a:ext uri="{9D8B030D-6E8A-4147-A177-3AD203B41FA5}">
                      <a16:colId xmlns:a16="http://schemas.microsoft.com/office/drawing/2014/main" val="2415665597"/>
                    </a:ext>
                  </a:extLst>
                </a:gridCol>
                <a:gridCol w="4010699">
                  <a:extLst>
                    <a:ext uri="{9D8B030D-6E8A-4147-A177-3AD203B41FA5}">
                      <a16:colId xmlns:a16="http://schemas.microsoft.com/office/drawing/2014/main" val="4018081452"/>
                    </a:ext>
                  </a:extLst>
                </a:gridCol>
                <a:gridCol w="745042">
                  <a:extLst>
                    <a:ext uri="{9D8B030D-6E8A-4147-A177-3AD203B41FA5}">
                      <a16:colId xmlns:a16="http://schemas.microsoft.com/office/drawing/2014/main" val="4101959566"/>
                    </a:ext>
                  </a:extLst>
                </a:gridCol>
                <a:gridCol w="1511354">
                  <a:extLst>
                    <a:ext uri="{9D8B030D-6E8A-4147-A177-3AD203B41FA5}">
                      <a16:colId xmlns:a16="http://schemas.microsoft.com/office/drawing/2014/main" val="1048137550"/>
                    </a:ext>
                  </a:extLst>
                </a:gridCol>
                <a:gridCol w="2089400">
                  <a:extLst>
                    <a:ext uri="{9D8B030D-6E8A-4147-A177-3AD203B41FA5}">
                      <a16:colId xmlns:a16="http://schemas.microsoft.com/office/drawing/2014/main" val="151658279"/>
                    </a:ext>
                  </a:extLst>
                </a:gridCol>
              </a:tblGrid>
              <a:tr h="386109">
                <a:tc>
                  <a:txBody>
                    <a:bodyPr/>
                    <a:lstStyle/>
                    <a:p>
                      <a:pPr algn="r"/>
                      <a:endParaRPr lang="en-US" sz="1600" b="1" dirty="0">
                        <a:effectLst/>
                      </a:endParaRPr>
                    </a:p>
                  </a:txBody>
                  <a:tcPr anchor="ctr"/>
                </a:tc>
                <a:tc>
                  <a:txBody>
                    <a:bodyPr/>
                    <a:lstStyle/>
                    <a:p>
                      <a:pPr algn="r"/>
                      <a:r>
                        <a:rPr lang="en-US" sz="1600" b="1" dirty="0" err="1">
                          <a:effectLst/>
                        </a:rPr>
                        <a:t>muni_id</a:t>
                      </a:r>
                      <a:endParaRPr lang="en-US" sz="1600" b="1" dirty="0">
                        <a:effectLst/>
                      </a:endParaRPr>
                    </a:p>
                  </a:txBody>
                  <a:tcPr anchor="ctr"/>
                </a:tc>
                <a:tc>
                  <a:txBody>
                    <a:bodyPr/>
                    <a:lstStyle/>
                    <a:p>
                      <a:pPr algn="r"/>
                      <a:r>
                        <a:rPr lang="en-US" sz="1600" b="1" dirty="0">
                          <a:effectLst/>
                        </a:rPr>
                        <a:t>municipal</a:t>
                      </a:r>
                    </a:p>
                  </a:txBody>
                  <a:tcPr anchor="ctr"/>
                </a:tc>
                <a:tc>
                  <a:txBody>
                    <a:bodyPr/>
                    <a:lstStyle/>
                    <a:p>
                      <a:pPr algn="r"/>
                      <a:r>
                        <a:rPr lang="en-US" sz="1600" b="1" dirty="0" err="1">
                          <a:effectLst/>
                        </a:rPr>
                        <a:t>pwsid</a:t>
                      </a:r>
                      <a:endParaRPr lang="en-US" sz="1600" b="1" dirty="0">
                        <a:effectLst/>
                      </a:endParaRPr>
                    </a:p>
                  </a:txBody>
                  <a:tcPr anchor="ctr"/>
                </a:tc>
                <a:tc>
                  <a:txBody>
                    <a:bodyPr/>
                    <a:lstStyle/>
                    <a:p>
                      <a:pPr algn="r"/>
                      <a:r>
                        <a:rPr lang="en-US" sz="1600" b="1" dirty="0" err="1">
                          <a:effectLst/>
                        </a:rPr>
                        <a:t>pws_name</a:t>
                      </a:r>
                      <a:endParaRPr lang="en-US" sz="1600" b="1" dirty="0">
                        <a:effectLst/>
                      </a:endParaRPr>
                    </a:p>
                  </a:txBody>
                  <a:tcPr anchor="ctr"/>
                </a:tc>
                <a:tc>
                  <a:txBody>
                    <a:bodyPr/>
                    <a:lstStyle/>
                    <a:p>
                      <a:pPr algn="r"/>
                      <a:r>
                        <a:rPr lang="en-US" sz="1600" b="1" dirty="0">
                          <a:effectLst/>
                        </a:rPr>
                        <a:t>Year</a:t>
                      </a:r>
                    </a:p>
                  </a:txBody>
                  <a:tcPr anchor="ctr"/>
                </a:tc>
                <a:tc>
                  <a:txBody>
                    <a:bodyPr/>
                    <a:lstStyle/>
                    <a:p>
                      <a:pPr algn="r"/>
                      <a:r>
                        <a:rPr lang="en-US" sz="1600" b="1" dirty="0" err="1">
                          <a:effectLst/>
                        </a:rPr>
                        <a:t>Water_Usage</a:t>
                      </a:r>
                      <a:endParaRPr lang="en-US" sz="1600" b="1" dirty="0">
                        <a:effectLst/>
                      </a:endParaRPr>
                    </a:p>
                  </a:txBody>
                  <a:tcPr anchor="ctr"/>
                </a:tc>
                <a:tc>
                  <a:txBody>
                    <a:bodyPr/>
                    <a:lstStyle/>
                    <a:p>
                      <a:pPr algn="r"/>
                      <a:r>
                        <a:rPr lang="en-US" sz="1600" b="1" dirty="0" err="1">
                          <a:effectLst/>
                        </a:rPr>
                        <a:t>Above_Benchmark</a:t>
                      </a:r>
                      <a:endParaRPr lang="en-US" sz="1600" b="1" dirty="0">
                        <a:effectLst/>
                      </a:endParaRPr>
                    </a:p>
                  </a:txBody>
                  <a:tcPr anchor="ctr"/>
                </a:tc>
                <a:extLst>
                  <a:ext uri="{0D108BD9-81ED-4DB2-BD59-A6C34878D82A}">
                    <a16:rowId xmlns:a16="http://schemas.microsoft.com/office/drawing/2014/main" val="1851003054"/>
                  </a:ext>
                </a:extLst>
              </a:tr>
              <a:tr h="386109">
                <a:tc>
                  <a:txBody>
                    <a:bodyPr/>
                    <a:lstStyle/>
                    <a:p>
                      <a:pPr fontAlgn="ctr"/>
                      <a:r>
                        <a:rPr lang="en-US" sz="1600" b="1">
                          <a:effectLst/>
                        </a:rPr>
                        <a:t>0</a:t>
                      </a:r>
                    </a:p>
                  </a:txBody>
                  <a:tcPr anchor="ctr"/>
                </a:tc>
                <a:tc>
                  <a:txBody>
                    <a:bodyPr/>
                    <a:lstStyle/>
                    <a:p>
                      <a:pPr algn="r"/>
                      <a:r>
                        <a:rPr lang="en-US" sz="1600" dirty="0">
                          <a:effectLst/>
                        </a:rPr>
                        <a:t>1</a:t>
                      </a:r>
                    </a:p>
                  </a:txBody>
                  <a:tcPr anchor="ctr"/>
                </a:tc>
                <a:tc>
                  <a:txBody>
                    <a:bodyPr/>
                    <a:lstStyle/>
                    <a:p>
                      <a:pPr algn="r"/>
                      <a:r>
                        <a:rPr lang="en-US" sz="1600" dirty="0">
                          <a:effectLst/>
                        </a:rPr>
                        <a:t>Abington</a:t>
                      </a:r>
                    </a:p>
                  </a:txBody>
                  <a:tcPr anchor="ctr"/>
                </a:tc>
                <a:tc>
                  <a:txBody>
                    <a:bodyPr/>
                    <a:lstStyle/>
                    <a:p>
                      <a:pPr algn="r"/>
                      <a:r>
                        <a:rPr lang="en-US" sz="1600">
                          <a:effectLst/>
                        </a:rPr>
                        <a:t>4001000</a:t>
                      </a:r>
                    </a:p>
                  </a:txBody>
                  <a:tcPr anchor="ctr"/>
                </a:tc>
                <a:tc>
                  <a:txBody>
                    <a:bodyPr/>
                    <a:lstStyle/>
                    <a:p>
                      <a:pPr algn="r"/>
                      <a:r>
                        <a:rPr lang="en-US" sz="1600">
                          <a:effectLst/>
                        </a:rPr>
                        <a:t>Abington &amp; Rockland Jt Water Works</a:t>
                      </a:r>
                    </a:p>
                  </a:txBody>
                  <a:tcPr anchor="ctr"/>
                </a:tc>
                <a:tc>
                  <a:txBody>
                    <a:bodyPr/>
                    <a:lstStyle/>
                    <a:p>
                      <a:pPr algn="r"/>
                      <a:r>
                        <a:rPr lang="en-US" sz="1600">
                          <a:effectLst/>
                        </a:rPr>
                        <a:t>2009</a:t>
                      </a:r>
                    </a:p>
                  </a:txBody>
                  <a:tcPr anchor="ctr"/>
                </a:tc>
                <a:tc>
                  <a:txBody>
                    <a:bodyPr/>
                    <a:lstStyle/>
                    <a:p>
                      <a:pPr algn="r"/>
                      <a:r>
                        <a:rPr lang="en-US" sz="1600">
                          <a:effectLst/>
                        </a:rPr>
                        <a:t>61.0</a:t>
                      </a:r>
                    </a:p>
                  </a:txBody>
                  <a:tcPr anchor="ctr"/>
                </a:tc>
                <a:tc>
                  <a:txBody>
                    <a:bodyPr/>
                    <a:lstStyle/>
                    <a:p>
                      <a:pPr algn="r"/>
                      <a:r>
                        <a:rPr lang="en-US" sz="1600">
                          <a:effectLst/>
                        </a:rPr>
                        <a:t>False</a:t>
                      </a:r>
                    </a:p>
                  </a:txBody>
                  <a:tcPr anchor="ctr"/>
                </a:tc>
                <a:extLst>
                  <a:ext uri="{0D108BD9-81ED-4DB2-BD59-A6C34878D82A}">
                    <a16:rowId xmlns:a16="http://schemas.microsoft.com/office/drawing/2014/main" val="182038376"/>
                  </a:ext>
                </a:extLst>
              </a:tr>
              <a:tr h="470889">
                <a:tc>
                  <a:txBody>
                    <a:bodyPr/>
                    <a:lstStyle/>
                    <a:p>
                      <a:pPr fontAlgn="ctr"/>
                      <a:r>
                        <a:rPr lang="en-US" sz="1600" b="1">
                          <a:effectLst/>
                        </a:rPr>
                        <a:t>1</a:t>
                      </a:r>
                    </a:p>
                  </a:txBody>
                  <a:tcPr anchor="ctr"/>
                </a:tc>
                <a:tc>
                  <a:txBody>
                    <a:bodyPr/>
                    <a:lstStyle/>
                    <a:p>
                      <a:pPr algn="r"/>
                      <a:r>
                        <a:rPr lang="en-US" sz="1600">
                          <a:effectLst/>
                        </a:rPr>
                        <a:t>2</a:t>
                      </a:r>
                    </a:p>
                  </a:txBody>
                  <a:tcPr anchor="ctr"/>
                </a:tc>
                <a:tc>
                  <a:txBody>
                    <a:bodyPr/>
                    <a:lstStyle/>
                    <a:p>
                      <a:pPr algn="r"/>
                      <a:r>
                        <a:rPr lang="en-US" sz="1600">
                          <a:effectLst/>
                        </a:rPr>
                        <a:t>Acton</a:t>
                      </a:r>
                    </a:p>
                  </a:txBody>
                  <a:tcPr anchor="ctr"/>
                </a:tc>
                <a:tc>
                  <a:txBody>
                    <a:bodyPr/>
                    <a:lstStyle/>
                    <a:p>
                      <a:pPr algn="r"/>
                      <a:r>
                        <a:rPr lang="en-US" sz="1600">
                          <a:effectLst/>
                        </a:rPr>
                        <a:t>2002000</a:t>
                      </a:r>
                    </a:p>
                  </a:txBody>
                  <a:tcPr anchor="ctr"/>
                </a:tc>
                <a:tc>
                  <a:txBody>
                    <a:bodyPr/>
                    <a:lstStyle/>
                    <a:p>
                      <a:pPr algn="r"/>
                      <a:r>
                        <a:rPr lang="en-US" sz="1600" dirty="0">
                          <a:effectLst/>
                        </a:rPr>
                        <a:t>Acton Water District</a:t>
                      </a:r>
                    </a:p>
                  </a:txBody>
                  <a:tcPr anchor="ctr"/>
                </a:tc>
                <a:tc>
                  <a:txBody>
                    <a:bodyPr/>
                    <a:lstStyle/>
                    <a:p>
                      <a:pPr algn="r"/>
                      <a:r>
                        <a:rPr lang="en-US" sz="1600">
                          <a:effectLst/>
                        </a:rPr>
                        <a:t>2009</a:t>
                      </a:r>
                    </a:p>
                  </a:txBody>
                  <a:tcPr anchor="ctr"/>
                </a:tc>
                <a:tc>
                  <a:txBody>
                    <a:bodyPr/>
                    <a:lstStyle/>
                    <a:p>
                      <a:pPr algn="r"/>
                      <a:r>
                        <a:rPr lang="en-US" sz="1600">
                          <a:effectLst/>
                        </a:rPr>
                        <a:t>55.0</a:t>
                      </a:r>
                    </a:p>
                  </a:txBody>
                  <a:tcPr anchor="ctr"/>
                </a:tc>
                <a:tc>
                  <a:txBody>
                    <a:bodyPr/>
                    <a:lstStyle/>
                    <a:p>
                      <a:pPr algn="r"/>
                      <a:r>
                        <a:rPr lang="en-US" sz="1600">
                          <a:effectLst/>
                        </a:rPr>
                        <a:t>False</a:t>
                      </a:r>
                    </a:p>
                  </a:txBody>
                  <a:tcPr anchor="ctr"/>
                </a:tc>
                <a:extLst>
                  <a:ext uri="{0D108BD9-81ED-4DB2-BD59-A6C34878D82A}">
                    <a16:rowId xmlns:a16="http://schemas.microsoft.com/office/drawing/2014/main" val="782690678"/>
                  </a:ext>
                </a:extLst>
              </a:tr>
              <a:tr h="386109">
                <a:tc>
                  <a:txBody>
                    <a:bodyPr/>
                    <a:lstStyle/>
                    <a:p>
                      <a:pPr fontAlgn="ctr"/>
                      <a:r>
                        <a:rPr lang="en-US" sz="1600" b="1">
                          <a:effectLst/>
                        </a:rPr>
                        <a:t>2</a:t>
                      </a:r>
                    </a:p>
                  </a:txBody>
                  <a:tcPr anchor="ctr"/>
                </a:tc>
                <a:tc>
                  <a:txBody>
                    <a:bodyPr/>
                    <a:lstStyle/>
                    <a:p>
                      <a:pPr algn="r"/>
                      <a:r>
                        <a:rPr lang="en-US" sz="1600">
                          <a:effectLst/>
                        </a:rPr>
                        <a:t>3</a:t>
                      </a:r>
                    </a:p>
                  </a:txBody>
                  <a:tcPr anchor="ctr"/>
                </a:tc>
                <a:tc>
                  <a:txBody>
                    <a:bodyPr/>
                    <a:lstStyle/>
                    <a:p>
                      <a:pPr algn="r"/>
                      <a:r>
                        <a:rPr lang="en-US" sz="1600">
                          <a:effectLst/>
                        </a:rPr>
                        <a:t>Acushnet</a:t>
                      </a:r>
                    </a:p>
                  </a:txBody>
                  <a:tcPr anchor="ctr"/>
                </a:tc>
                <a:tc>
                  <a:txBody>
                    <a:bodyPr/>
                    <a:lstStyle/>
                    <a:p>
                      <a:pPr algn="r"/>
                      <a:r>
                        <a:rPr lang="en-US" sz="1600">
                          <a:effectLst/>
                        </a:rPr>
                        <a:t>4003000</a:t>
                      </a:r>
                    </a:p>
                  </a:txBody>
                  <a:tcPr anchor="ctr"/>
                </a:tc>
                <a:tc>
                  <a:txBody>
                    <a:bodyPr/>
                    <a:lstStyle/>
                    <a:p>
                      <a:pPr algn="r"/>
                      <a:r>
                        <a:rPr lang="en-US" sz="1600">
                          <a:effectLst/>
                        </a:rPr>
                        <a:t>Acushnet Water Department</a:t>
                      </a:r>
                    </a:p>
                  </a:txBody>
                  <a:tcPr anchor="ctr"/>
                </a:tc>
                <a:tc>
                  <a:txBody>
                    <a:bodyPr/>
                    <a:lstStyle/>
                    <a:p>
                      <a:pPr algn="r"/>
                      <a:r>
                        <a:rPr lang="en-US" sz="1600">
                          <a:effectLst/>
                        </a:rPr>
                        <a:t>2009</a:t>
                      </a:r>
                    </a:p>
                  </a:txBody>
                  <a:tcPr anchor="ctr"/>
                </a:tc>
                <a:tc>
                  <a:txBody>
                    <a:bodyPr/>
                    <a:lstStyle/>
                    <a:p>
                      <a:pPr algn="r"/>
                      <a:r>
                        <a:rPr lang="en-US" sz="1600">
                          <a:effectLst/>
                        </a:rPr>
                        <a:t>53.0</a:t>
                      </a:r>
                    </a:p>
                  </a:txBody>
                  <a:tcPr anchor="ctr"/>
                </a:tc>
                <a:tc>
                  <a:txBody>
                    <a:bodyPr/>
                    <a:lstStyle/>
                    <a:p>
                      <a:pPr algn="r"/>
                      <a:r>
                        <a:rPr lang="en-US" sz="1600" dirty="0">
                          <a:effectLst/>
                        </a:rPr>
                        <a:t>False</a:t>
                      </a:r>
                    </a:p>
                  </a:txBody>
                  <a:tcPr anchor="ctr"/>
                </a:tc>
                <a:extLst>
                  <a:ext uri="{0D108BD9-81ED-4DB2-BD59-A6C34878D82A}">
                    <a16:rowId xmlns:a16="http://schemas.microsoft.com/office/drawing/2014/main" val="385591611"/>
                  </a:ext>
                </a:extLst>
              </a:tr>
              <a:tr h="386109">
                <a:tc>
                  <a:txBody>
                    <a:bodyPr/>
                    <a:lstStyle/>
                    <a:p>
                      <a:pPr fontAlgn="ctr"/>
                      <a:r>
                        <a:rPr lang="en-US" sz="1600" b="1">
                          <a:effectLst/>
                        </a:rPr>
                        <a:t>3</a:t>
                      </a:r>
                    </a:p>
                  </a:txBody>
                  <a:tcPr anchor="ctr"/>
                </a:tc>
                <a:tc>
                  <a:txBody>
                    <a:bodyPr/>
                    <a:lstStyle/>
                    <a:p>
                      <a:pPr algn="r"/>
                      <a:r>
                        <a:rPr lang="en-US" sz="1600">
                          <a:effectLst/>
                        </a:rPr>
                        <a:t>4</a:t>
                      </a:r>
                    </a:p>
                  </a:txBody>
                  <a:tcPr anchor="ctr"/>
                </a:tc>
                <a:tc>
                  <a:txBody>
                    <a:bodyPr/>
                    <a:lstStyle/>
                    <a:p>
                      <a:pPr algn="r"/>
                      <a:r>
                        <a:rPr lang="en-US" sz="1600">
                          <a:effectLst/>
                        </a:rPr>
                        <a:t>Adams</a:t>
                      </a:r>
                    </a:p>
                  </a:txBody>
                  <a:tcPr anchor="ctr"/>
                </a:tc>
                <a:tc>
                  <a:txBody>
                    <a:bodyPr/>
                    <a:lstStyle/>
                    <a:p>
                      <a:pPr algn="r"/>
                      <a:r>
                        <a:rPr lang="en-US" sz="1600">
                          <a:effectLst/>
                        </a:rPr>
                        <a:t>1004000</a:t>
                      </a:r>
                    </a:p>
                  </a:txBody>
                  <a:tcPr anchor="ctr"/>
                </a:tc>
                <a:tc>
                  <a:txBody>
                    <a:bodyPr/>
                    <a:lstStyle/>
                    <a:p>
                      <a:pPr algn="r"/>
                      <a:r>
                        <a:rPr lang="en-US" sz="1600">
                          <a:effectLst/>
                        </a:rPr>
                        <a:t>Adams Fire District</a:t>
                      </a:r>
                    </a:p>
                  </a:txBody>
                  <a:tcPr anchor="ctr"/>
                </a:tc>
                <a:tc>
                  <a:txBody>
                    <a:bodyPr/>
                    <a:lstStyle/>
                    <a:p>
                      <a:pPr algn="r"/>
                      <a:r>
                        <a:rPr lang="en-US" sz="1600">
                          <a:effectLst/>
                        </a:rPr>
                        <a:t>2009</a:t>
                      </a:r>
                    </a:p>
                  </a:txBody>
                  <a:tcPr anchor="ctr"/>
                </a:tc>
                <a:tc>
                  <a:txBody>
                    <a:bodyPr/>
                    <a:lstStyle/>
                    <a:p>
                      <a:pPr algn="r"/>
                      <a:r>
                        <a:rPr lang="en-US" sz="1600">
                          <a:effectLst/>
                        </a:rPr>
                        <a:t>56.0</a:t>
                      </a:r>
                    </a:p>
                  </a:txBody>
                  <a:tcPr anchor="ctr"/>
                </a:tc>
                <a:tc>
                  <a:txBody>
                    <a:bodyPr/>
                    <a:lstStyle/>
                    <a:p>
                      <a:pPr algn="r"/>
                      <a:r>
                        <a:rPr lang="en-US" sz="1600">
                          <a:effectLst/>
                        </a:rPr>
                        <a:t>False</a:t>
                      </a:r>
                    </a:p>
                  </a:txBody>
                  <a:tcPr anchor="ctr"/>
                </a:tc>
                <a:extLst>
                  <a:ext uri="{0D108BD9-81ED-4DB2-BD59-A6C34878D82A}">
                    <a16:rowId xmlns:a16="http://schemas.microsoft.com/office/drawing/2014/main" val="3872528607"/>
                  </a:ext>
                </a:extLst>
              </a:tr>
              <a:tr h="386109">
                <a:tc>
                  <a:txBody>
                    <a:bodyPr/>
                    <a:lstStyle/>
                    <a:p>
                      <a:pPr fontAlgn="ctr"/>
                      <a:r>
                        <a:rPr lang="en-US" sz="1600" b="1">
                          <a:effectLst/>
                        </a:rPr>
                        <a:t>4</a:t>
                      </a:r>
                    </a:p>
                  </a:txBody>
                  <a:tcPr anchor="ctr"/>
                </a:tc>
                <a:tc>
                  <a:txBody>
                    <a:bodyPr/>
                    <a:lstStyle/>
                    <a:p>
                      <a:pPr algn="r"/>
                      <a:r>
                        <a:rPr lang="en-US" sz="1600">
                          <a:effectLst/>
                        </a:rPr>
                        <a:t>5</a:t>
                      </a:r>
                    </a:p>
                  </a:txBody>
                  <a:tcPr anchor="ctr"/>
                </a:tc>
                <a:tc>
                  <a:txBody>
                    <a:bodyPr/>
                    <a:lstStyle/>
                    <a:p>
                      <a:pPr algn="r"/>
                      <a:r>
                        <a:rPr lang="en-US" sz="1600">
                          <a:effectLst/>
                        </a:rPr>
                        <a:t>Agawam</a:t>
                      </a:r>
                    </a:p>
                  </a:txBody>
                  <a:tcPr anchor="ctr"/>
                </a:tc>
                <a:tc>
                  <a:txBody>
                    <a:bodyPr/>
                    <a:lstStyle/>
                    <a:p>
                      <a:pPr algn="r"/>
                      <a:r>
                        <a:rPr lang="en-US" sz="1600">
                          <a:effectLst/>
                        </a:rPr>
                        <a:t>1005000</a:t>
                      </a:r>
                    </a:p>
                  </a:txBody>
                  <a:tcPr anchor="ctr"/>
                </a:tc>
                <a:tc>
                  <a:txBody>
                    <a:bodyPr/>
                    <a:lstStyle/>
                    <a:p>
                      <a:pPr algn="r"/>
                      <a:r>
                        <a:rPr lang="en-US" sz="1600">
                          <a:effectLst/>
                        </a:rPr>
                        <a:t>Agawam Water Department</a:t>
                      </a:r>
                    </a:p>
                  </a:txBody>
                  <a:tcPr anchor="ctr"/>
                </a:tc>
                <a:tc>
                  <a:txBody>
                    <a:bodyPr/>
                    <a:lstStyle/>
                    <a:p>
                      <a:pPr algn="r"/>
                      <a:r>
                        <a:rPr lang="en-US" sz="1600">
                          <a:effectLst/>
                        </a:rPr>
                        <a:t>2009</a:t>
                      </a:r>
                    </a:p>
                  </a:txBody>
                  <a:tcPr anchor="ctr"/>
                </a:tc>
                <a:tc>
                  <a:txBody>
                    <a:bodyPr/>
                    <a:lstStyle/>
                    <a:p>
                      <a:pPr algn="r"/>
                      <a:r>
                        <a:rPr lang="en-US" sz="1600">
                          <a:effectLst/>
                        </a:rPr>
                        <a:t>60.0</a:t>
                      </a:r>
                    </a:p>
                  </a:txBody>
                  <a:tcPr anchor="ctr"/>
                </a:tc>
                <a:tc>
                  <a:txBody>
                    <a:bodyPr/>
                    <a:lstStyle/>
                    <a:p>
                      <a:pPr algn="r"/>
                      <a:r>
                        <a:rPr lang="en-US" sz="1600" dirty="0">
                          <a:effectLst/>
                        </a:rPr>
                        <a:t>False</a:t>
                      </a:r>
                    </a:p>
                  </a:txBody>
                  <a:tcPr anchor="ctr"/>
                </a:tc>
                <a:extLst>
                  <a:ext uri="{0D108BD9-81ED-4DB2-BD59-A6C34878D82A}">
                    <a16:rowId xmlns:a16="http://schemas.microsoft.com/office/drawing/2014/main" val="4000248507"/>
                  </a:ext>
                </a:extLst>
              </a:tr>
            </a:tbl>
          </a:graphicData>
        </a:graphic>
      </p:graphicFrame>
      <p:sp>
        <p:nvSpPr>
          <p:cNvPr id="3" name="Rectangle 2">
            <a:extLst>
              <a:ext uri="{FF2B5EF4-FFF2-40B4-BE49-F238E27FC236}">
                <a16:creationId xmlns:a16="http://schemas.microsoft.com/office/drawing/2014/main" id="{8892EB68-D1A4-4F55-939A-668700793FD8}"/>
              </a:ext>
            </a:extLst>
          </p:cNvPr>
          <p:cNvSpPr/>
          <p:nvPr/>
        </p:nvSpPr>
        <p:spPr>
          <a:xfrm>
            <a:off x="4990809" y="1073079"/>
            <a:ext cx="7063915" cy="3323987"/>
          </a:xfrm>
          <a:prstGeom prst="rect">
            <a:avLst/>
          </a:prstGeom>
        </p:spPr>
        <p:txBody>
          <a:bodyPr wrap="square">
            <a:spAutoFit/>
          </a:bodyPr>
          <a:lstStyle/>
          <a:p>
            <a:r>
              <a:rPr lang="en-US" sz="1400" dirty="0">
                <a:solidFill>
                  <a:srgbClr val="6AA94F"/>
                </a:solidFill>
                <a:latin typeface="Courier New" panose="02070309020205020404" pitchFamily="49" charset="0"/>
              </a:rPr>
              <a:t># Step 1: Reshaping Data using melt</a:t>
            </a:r>
            <a:endParaRPr lang="en-US" dirty="0"/>
          </a:p>
          <a:p>
            <a:r>
              <a:rPr lang="en-US" sz="1400" dirty="0">
                <a:solidFill>
                  <a:srgbClr val="6AA94F"/>
                </a:solidFill>
                <a:latin typeface="Courier New" panose="02070309020205020404" pitchFamily="49" charset="0"/>
              </a:rPr>
              <a:t># Assume the first four columns are identifiers and the rest are years</a:t>
            </a:r>
            <a:endParaRPr lang="en-US" dirty="0"/>
          </a:p>
          <a:p>
            <a:r>
              <a:rPr lang="en-US" sz="1400" dirty="0" err="1">
                <a:solidFill>
                  <a:srgbClr val="D4D4D4"/>
                </a:solidFill>
                <a:latin typeface="Courier New" panose="02070309020205020404" pitchFamily="49" charset="0"/>
              </a:rPr>
              <a:t>id_vars</a:t>
            </a:r>
            <a:r>
              <a:rPr lang="en-US" sz="1400" dirty="0">
                <a:solidFill>
                  <a:srgbClr val="D4D4D4"/>
                </a:solidFill>
                <a:latin typeface="Courier New" panose="02070309020205020404" pitchFamily="49" charset="0"/>
              </a:rPr>
              <a:t> = </a:t>
            </a:r>
            <a:r>
              <a:rPr lang="en-US" sz="1400" dirty="0">
                <a:solidFill>
                  <a:srgbClr val="DCDCDC"/>
                </a:solidFill>
                <a:latin typeface="Courier New" panose="02070309020205020404" pitchFamily="49" charset="0"/>
              </a:rPr>
              <a:t>[</a:t>
            </a:r>
            <a:r>
              <a:rPr lang="en-US" sz="1400" dirty="0">
                <a:solidFill>
                  <a:srgbClr val="CE9178"/>
                </a:solidFill>
                <a:latin typeface="Courier New" panose="02070309020205020404" pitchFamily="49" charset="0"/>
              </a:rPr>
              <a:t>'</a:t>
            </a:r>
            <a:r>
              <a:rPr lang="en-US" sz="1400" dirty="0" err="1">
                <a:solidFill>
                  <a:srgbClr val="CE9178"/>
                </a:solidFill>
                <a:latin typeface="Courier New" panose="02070309020205020404" pitchFamily="49" charset="0"/>
              </a:rPr>
              <a:t>muni_id</a:t>
            </a:r>
            <a:r>
              <a:rPr lang="en-US" sz="1400" dirty="0">
                <a:solidFill>
                  <a:srgbClr val="CE9178"/>
                </a:solidFill>
                <a:latin typeface="Courier New" panose="02070309020205020404" pitchFamily="49" charset="0"/>
              </a:rPr>
              <a:t>'</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'municipal'</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a:t>
            </a:r>
            <a:r>
              <a:rPr lang="en-US" sz="1400" dirty="0" err="1">
                <a:solidFill>
                  <a:srgbClr val="CE9178"/>
                </a:solidFill>
                <a:latin typeface="Courier New" panose="02070309020205020404" pitchFamily="49" charset="0"/>
              </a:rPr>
              <a:t>pwsid</a:t>
            </a:r>
            <a:r>
              <a:rPr lang="en-US" sz="1400" dirty="0">
                <a:solidFill>
                  <a:srgbClr val="CE9178"/>
                </a:solidFill>
                <a:latin typeface="Courier New" panose="02070309020205020404" pitchFamily="49" charset="0"/>
              </a:rPr>
              <a:t>'</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a:t>
            </a:r>
            <a:r>
              <a:rPr lang="en-US" sz="1400" dirty="0" err="1">
                <a:solidFill>
                  <a:srgbClr val="CE9178"/>
                </a:solidFill>
                <a:latin typeface="Courier New" panose="02070309020205020404" pitchFamily="49" charset="0"/>
              </a:rPr>
              <a:t>pws_name</a:t>
            </a:r>
            <a:r>
              <a:rPr lang="en-US" sz="1400" dirty="0">
                <a:solidFill>
                  <a:srgbClr val="CE9178"/>
                </a:solidFill>
                <a:latin typeface="Courier New" panose="02070309020205020404" pitchFamily="49" charset="0"/>
              </a:rPr>
              <a:t>'</a:t>
            </a:r>
            <a:r>
              <a:rPr lang="en-US" sz="1400" dirty="0">
                <a:solidFill>
                  <a:srgbClr val="DCDCDC"/>
                </a:solidFill>
                <a:latin typeface="Courier New" panose="02070309020205020404" pitchFamily="49" charset="0"/>
              </a:rPr>
              <a:t>]</a:t>
            </a:r>
            <a:endParaRPr lang="en-US" dirty="0"/>
          </a:p>
          <a:p>
            <a:r>
              <a:rPr lang="en-US" sz="1400" dirty="0" err="1">
                <a:solidFill>
                  <a:srgbClr val="D4D4D4"/>
                </a:solidFill>
                <a:latin typeface="Courier New" panose="02070309020205020404" pitchFamily="49" charset="0"/>
              </a:rPr>
              <a:t>value_vars</a:t>
            </a:r>
            <a:r>
              <a:rPr lang="en-US" sz="1400" dirty="0">
                <a:solidFill>
                  <a:srgbClr val="D4D4D4"/>
                </a:solidFill>
                <a:latin typeface="Courier New" panose="02070309020205020404" pitchFamily="49" charset="0"/>
              </a:rPr>
              <a:t> = </a:t>
            </a:r>
            <a:r>
              <a:rPr lang="en-US" sz="1400" dirty="0">
                <a:solidFill>
                  <a:srgbClr val="DCDCDC"/>
                </a:solidFill>
                <a:latin typeface="Courier New" panose="02070309020205020404" pitchFamily="49" charset="0"/>
              </a:rPr>
              <a:t>[</a:t>
            </a:r>
            <a:r>
              <a:rPr lang="en-US" sz="1400" dirty="0">
                <a:solidFill>
                  <a:srgbClr val="CE9178"/>
                </a:solidFill>
                <a:latin typeface="Courier New" panose="02070309020205020404" pitchFamily="49" charset="0"/>
              </a:rPr>
              <a:t>'rgpcd2009'</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'rgpcd2010'</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'rgpcd2011'</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'rgpcd2012'</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'rgpcd2013'</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'rgpcd2014'</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a:solidFill>
                  <a:srgbClr val="CE9178"/>
                </a:solidFill>
                <a:latin typeface="Courier New" panose="02070309020205020404" pitchFamily="49" charset="0"/>
              </a:rPr>
              <a:t>'rgpcd2015'</a:t>
            </a:r>
            <a:r>
              <a:rPr lang="en-US" sz="1400" dirty="0">
                <a:solidFill>
                  <a:srgbClr val="DCDCDC"/>
                </a:solidFill>
                <a:latin typeface="Courier New" panose="02070309020205020404" pitchFamily="49" charset="0"/>
              </a:rPr>
              <a:t>]</a:t>
            </a:r>
            <a:endParaRPr lang="en-US" dirty="0"/>
          </a:p>
          <a:p>
            <a:r>
              <a:rPr lang="en-US" sz="1400" dirty="0">
                <a:solidFill>
                  <a:srgbClr val="6AA94F"/>
                </a:solidFill>
                <a:latin typeface="Courier New" panose="02070309020205020404" pitchFamily="49" charset="0"/>
              </a:rPr>
              <a:t># Melt the </a:t>
            </a:r>
            <a:r>
              <a:rPr lang="en-US" sz="1400" dirty="0" err="1">
                <a:solidFill>
                  <a:srgbClr val="6AA94F"/>
                </a:solidFill>
                <a:latin typeface="Courier New" panose="02070309020205020404" pitchFamily="49" charset="0"/>
              </a:rPr>
              <a:t>DataFrame</a:t>
            </a:r>
            <a:endParaRPr lang="en-US" dirty="0"/>
          </a:p>
          <a:p>
            <a:r>
              <a:rPr lang="en-US" sz="1400" dirty="0" err="1">
                <a:solidFill>
                  <a:srgbClr val="D4D4D4"/>
                </a:solidFill>
                <a:latin typeface="Courier New" panose="02070309020205020404" pitchFamily="49" charset="0"/>
              </a:rPr>
              <a:t>melted_df</a:t>
            </a:r>
            <a:r>
              <a:rPr lang="en-US" sz="1400" dirty="0">
                <a:solidFill>
                  <a:srgbClr val="D4D4D4"/>
                </a:solidFill>
                <a:latin typeface="Courier New" panose="02070309020205020404" pitchFamily="49" charset="0"/>
              </a:rPr>
              <a:t> = </a:t>
            </a:r>
            <a:r>
              <a:rPr lang="en-US" sz="1400" dirty="0" err="1">
                <a:solidFill>
                  <a:srgbClr val="D4D4D4"/>
                </a:solidFill>
                <a:latin typeface="Courier New" panose="02070309020205020404" pitchFamily="49" charset="0"/>
              </a:rPr>
              <a:t>pd.melt</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df</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err="1">
                <a:solidFill>
                  <a:srgbClr val="D4D4D4"/>
                </a:solidFill>
                <a:latin typeface="Courier New" panose="02070309020205020404" pitchFamily="49" charset="0"/>
              </a:rPr>
              <a:t>id_vars</a:t>
            </a:r>
            <a:r>
              <a:rPr lang="en-US" sz="1400" dirty="0">
                <a:solidFill>
                  <a:srgbClr val="D4D4D4"/>
                </a:solidFill>
                <a:latin typeface="Courier New" panose="02070309020205020404" pitchFamily="49" charset="0"/>
              </a:rPr>
              <a:t>=</a:t>
            </a:r>
            <a:r>
              <a:rPr lang="en-US" sz="1400" dirty="0" err="1">
                <a:solidFill>
                  <a:srgbClr val="D4D4D4"/>
                </a:solidFill>
                <a:latin typeface="Courier New" panose="02070309020205020404" pitchFamily="49" charset="0"/>
              </a:rPr>
              <a:t>id_vars</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err="1">
                <a:solidFill>
                  <a:srgbClr val="D4D4D4"/>
                </a:solidFill>
                <a:latin typeface="Courier New" panose="02070309020205020404" pitchFamily="49" charset="0"/>
              </a:rPr>
              <a:t>value_vars</a:t>
            </a:r>
            <a:r>
              <a:rPr lang="en-US" sz="1400" dirty="0">
                <a:solidFill>
                  <a:srgbClr val="D4D4D4"/>
                </a:solidFill>
                <a:latin typeface="Courier New" panose="02070309020205020404" pitchFamily="49" charset="0"/>
              </a:rPr>
              <a:t>=</a:t>
            </a:r>
            <a:r>
              <a:rPr lang="en-US" sz="1400" dirty="0" err="1">
                <a:solidFill>
                  <a:srgbClr val="D4D4D4"/>
                </a:solidFill>
                <a:latin typeface="Courier New" panose="02070309020205020404" pitchFamily="49" charset="0"/>
              </a:rPr>
              <a:t>value_vars</a:t>
            </a:r>
            <a:r>
              <a:rPr lang="en-US" sz="1400" dirty="0">
                <a:solidFill>
                  <a:srgbClr val="DCDCDC"/>
                </a:solidFill>
                <a:latin typeface="Courier New" panose="02070309020205020404" pitchFamily="49" charset="0"/>
              </a:rPr>
              <a:t>,</a:t>
            </a:r>
            <a:endParaRPr lang="en-US" dirty="0"/>
          </a:p>
          <a:p>
            <a:r>
              <a:rPr lang="en-US" sz="1400" dirty="0">
                <a:solidFill>
                  <a:srgbClr val="D4D4D4"/>
                </a:solidFill>
                <a:latin typeface="Courier New" panose="02070309020205020404" pitchFamily="49" charset="0"/>
              </a:rPr>
              <a:t>                    </a:t>
            </a:r>
            <a:r>
              <a:rPr lang="en-US" sz="1400" dirty="0" err="1">
                <a:solidFill>
                  <a:srgbClr val="D4D4D4"/>
                </a:solidFill>
                <a:latin typeface="Courier New" panose="02070309020205020404" pitchFamily="49" charset="0"/>
              </a:rPr>
              <a:t>var_name</a:t>
            </a:r>
            <a:r>
              <a:rPr lang="en-US" sz="1400" dirty="0">
                <a:solidFill>
                  <a:srgbClr val="D4D4D4"/>
                </a:solidFill>
                <a:latin typeface="Courier New" panose="02070309020205020404" pitchFamily="49" charset="0"/>
              </a:rPr>
              <a:t>=</a:t>
            </a:r>
            <a:r>
              <a:rPr lang="en-US" sz="1400" dirty="0">
                <a:solidFill>
                  <a:srgbClr val="CE9178"/>
                </a:solidFill>
                <a:latin typeface="Courier New" panose="02070309020205020404" pitchFamily="49" charset="0"/>
              </a:rPr>
              <a:t>'Year'</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a:t>
            </a:r>
            <a:r>
              <a:rPr lang="en-US" sz="1400" dirty="0" err="1">
                <a:solidFill>
                  <a:srgbClr val="D4D4D4"/>
                </a:solidFill>
                <a:latin typeface="Courier New" panose="02070309020205020404" pitchFamily="49" charset="0"/>
              </a:rPr>
              <a:t>value_name</a:t>
            </a:r>
            <a:r>
              <a:rPr lang="en-US" sz="1400" dirty="0">
                <a:solidFill>
                  <a:srgbClr val="D4D4D4"/>
                </a:solidFill>
                <a:latin typeface="Courier New" panose="02070309020205020404" pitchFamily="49" charset="0"/>
              </a:rPr>
              <a:t>=</a:t>
            </a:r>
            <a:r>
              <a:rPr lang="en-US" sz="1400" dirty="0">
                <a:solidFill>
                  <a:srgbClr val="CE9178"/>
                </a:solidFill>
                <a:latin typeface="Courier New" panose="02070309020205020404" pitchFamily="49" charset="0"/>
              </a:rPr>
              <a:t>'</a:t>
            </a:r>
            <a:r>
              <a:rPr lang="en-US" sz="1400" dirty="0" err="1">
                <a:solidFill>
                  <a:srgbClr val="CE9178"/>
                </a:solidFill>
                <a:latin typeface="Courier New" panose="02070309020205020404" pitchFamily="49" charset="0"/>
              </a:rPr>
              <a:t>Water_Usage</a:t>
            </a:r>
            <a:r>
              <a:rPr lang="en-US" sz="1400" dirty="0">
                <a:solidFill>
                  <a:srgbClr val="CE9178"/>
                </a:solidFill>
                <a:latin typeface="Courier New" panose="02070309020205020404" pitchFamily="49" charset="0"/>
              </a:rPr>
              <a:t>'</a:t>
            </a:r>
            <a:r>
              <a:rPr lang="en-US" sz="1400" dirty="0">
                <a:solidFill>
                  <a:srgbClr val="DCDCDC"/>
                </a:solidFill>
                <a:latin typeface="Courier New" panose="02070309020205020404" pitchFamily="49" charset="0"/>
              </a:rPr>
              <a:t>)</a:t>
            </a:r>
            <a:endParaRPr lang="en-US" dirty="0"/>
          </a:p>
          <a:p>
            <a:r>
              <a:rPr lang="en-US" sz="1400" dirty="0">
                <a:solidFill>
                  <a:srgbClr val="6AA94F"/>
                </a:solidFill>
                <a:latin typeface="Courier New" panose="02070309020205020404" pitchFamily="49" charset="0"/>
              </a:rPr>
              <a:t># Creating New Columns</a:t>
            </a:r>
            <a:endParaRPr lang="en-US" dirty="0"/>
          </a:p>
          <a:p>
            <a:r>
              <a:rPr lang="en-US" sz="1400" dirty="0">
                <a:solidFill>
                  <a:srgbClr val="6AA94F"/>
                </a:solidFill>
                <a:latin typeface="Courier New" panose="02070309020205020404" pitchFamily="49" charset="0"/>
              </a:rPr>
              <a:t># Extract the year from the 'Year' column</a:t>
            </a:r>
            <a:endParaRPr lang="en-US" dirty="0"/>
          </a:p>
          <a:p>
            <a:r>
              <a:rPr lang="en-US" sz="1400" dirty="0" err="1">
                <a:solidFill>
                  <a:srgbClr val="D4D4D4"/>
                </a:solidFill>
                <a:latin typeface="Courier New" panose="02070309020205020404" pitchFamily="49" charset="0"/>
              </a:rPr>
              <a:t>melted_df</a:t>
            </a:r>
            <a:r>
              <a:rPr lang="en-US" sz="1400" dirty="0">
                <a:solidFill>
                  <a:srgbClr val="DCDCDC"/>
                </a:solidFill>
                <a:latin typeface="Courier New" panose="02070309020205020404" pitchFamily="49" charset="0"/>
              </a:rPr>
              <a:t>[</a:t>
            </a:r>
            <a:r>
              <a:rPr lang="en-US" sz="1400" dirty="0">
                <a:solidFill>
                  <a:srgbClr val="CE9178"/>
                </a:solidFill>
                <a:latin typeface="Courier New" panose="02070309020205020404" pitchFamily="49" charset="0"/>
              </a:rPr>
              <a:t>'Year'</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 </a:t>
            </a:r>
            <a:r>
              <a:rPr lang="en-US" sz="1400" dirty="0" err="1">
                <a:solidFill>
                  <a:srgbClr val="D4D4D4"/>
                </a:solidFill>
                <a:latin typeface="Courier New" panose="02070309020205020404" pitchFamily="49" charset="0"/>
              </a:rPr>
              <a:t>melted_df</a:t>
            </a:r>
            <a:r>
              <a:rPr lang="en-US" sz="1400" dirty="0">
                <a:solidFill>
                  <a:srgbClr val="DCDCDC"/>
                </a:solidFill>
                <a:latin typeface="Courier New" panose="02070309020205020404" pitchFamily="49" charset="0"/>
              </a:rPr>
              <a:t>[</a:t>
            </a:r>
            <a:r>
              <a:rPr lang="en-US" sz="1400" dirty="0">
                <a:solidFill>
                  <a:srgbClr val="CE9178"/>
                </a:solidFill>
                <a:latin typeface="Courier New" panose="02070309020205020404" pitchFamily="49" charset="0"/>
              </a:rPr>
              <a:t>'Year'</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a:t>
            </a:r>
            <a:r>
              <a:rPr lang="en-US" sz="1400" dirty="0" err="1">
                <a:solidFill>
                  <a:srgbClr val="4EC9B0"/>
                </a:solidFill>
                <a:latin typeface="Courier New" panose="02070309020205020404" pitchFamily="49" charset="0"/>
              </a:rPr>
              <a:t>str</a:t>
            </a:r>
            <a:r>
              <a:rPr lang="en-US" sz="1400" dirty="0" err="1">
                <a:solidFill>
                  <a:srgbClr val="D4D4D4"/>
                </a:solidFill>
                <a:latin typeface="Courier New" panose="02070309020205020404" pitchFamily="49" charset="0"/>
              </a:rPr>
              <a:t>.extract</a:t>
            </a:r>
            <a:r>
              <a:rPr lang="en-US" sz="1400" dirty="0">
                <a:solidFill>
                  <a:srgbClr val="DCDCDC"/>
                </a:solidFill>
                <a:latin typeface="Courier New" panose="02070309020205020404" pitchFamily="49" charset="0"/>
              </a:rPr>
              <a:t>(</a:t>
            </a:r>
            <a:r>
              <a:rPr lang="en-US" sz="1400" dirty="0">
                <a:solidFill>
                  <a:srgbClr val="CE9178"/>
                </a:solidFill>
                <a:latin typeface="Courier New" panose="02070309020205020404" pitchFamily="49" charset="0"/>
              </a:rPr>
              <a:t>'(\d+)'</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a:t>
            </a:r>
            <a:r>
              <a:rPr lang="en-US" sz="1400" dirty="0" err="1">
                <a:solidFill>
                  <a:srgbClr val="D4D4D4"/>
                </a:solidFill>
                <a:latin typeface="Courier New" panose="02070309020205020404" pitchFamily="49" charset="0"/>
              </a:rPr>
              <a:t>astype</a:t>
            </a:r>
            <a:r>
              <a:rPr lang="en-US" sz="1400" dirty="0">
                <a:solidFill>
                  <a:srgbClr val="DCDCDC"/>
                </a:solidFill>
                <a:latin typeface="Courier New" panose="02070309020205020404" pitchFamily="49" charset="0"/>
              </a:rPr>
              <a:t>(</a:t>
            </a:r>
            <a:r>
              <a:rPr lang="en-US" sz="1400" dirty="0">
                <a:solidFill>
                  <a:srgbClr val="4EC9B0"/>
                </a:solidFill>
                <a:latin typeface="Courier New" panose="02070309020205020404" pitchFamily="49" charset="0"/>
              </a:rPr>
              <a:t>int</a:t>
            </a:r>
            <a:r>
              <a:rPr lang="en-US" sz="1400" dirty="0">
                <a:solidFill>
                  <a:srgbClr val="DCDCDC"/>
                </a:solidFill>
                <a:latin typeface="Courier New" panose="02070309020205020404" pitchFamily="49" charset="0"/>
              </a:rPr>
              <a:t>)</a:t>
            </a:r>
            <a:endParaRPr lang="en-US" dirty="0"/>
          </a:p>
          <a:p>
            <a:r>
              <a:rPr lang="en-US" sz="1400" dirty="0">
                <a:solidFill>
                  <a:srgbClr val="6AA94F"/>
                </a:solidFill>
                <a:latin typeface="Courier New" panose="02070309020205020404" pitchFamily="49" charset="0"/>
              </a:rPr>
              <a:t># Create the </a:t>
            </a:r>
            <a:r>
              <a:rPr lang="en-US" sz="1400" dirty="0" err="1">
                <a:solidFill>
                  <a:srgbClr val="6AA94F"/>
                </a:solidFill>
                <a:latin typeface="Courier New" panose="02070309020205020404" pitchFamily="49" charset="0"/>
              </a:rPr>
              <a:t>Above_Benchmark</a:t>
            </a:r>
            <a:r>
              <a:rPr lang="en-US" sz="1400" dirty="0">
                <a:solidFill>
                  <a:srgbClr val="6AA94F"/>
                </a:solidFill>
                <a:latin typeface="Courier New" panose="02070309020205020404" pitchFamily="49" charset="0"/>
              </a:rPr>
              <a:t> column</a:t>
            </a:r>
            <a:endParaRPr lang="en-US" dirty="0"/>
          </a:p>
          <a:p>
            <a:r>
              <a:rPr lang="en-US" sz="1400" dirty="0" err="1">
                <a:solidFill>
                  <a:srgbClr val="D4D4D4"/>
                </a:solidFill>
                <a:latin typeface="Courier New" panose="02070309020205020404" pitchFamily="49" charset="0"/>
              </a:rPr>
              <a:t>melted_df</a:t>
            </a:r>
            <a:r>
              <a:rPr lang="en-US" sz="1400" dirty="0">
                <a:solidFill>
                  <a:srgbClr val="DCDCDC"/>
                </a:solidFill>
                <a:latin typeface="Courier New" panose="02070309020205020404" pitchFamily="49" charset="0"/>
              </a:rPr>
              <a:t>[</a:t>
            </a:r>
            <a:r>
              <a:rPr lang="en-US" sz="1400" dirty="0">
                <a:solidFill>
                  <a:srgbClr val="CE9178"/>
                </a:solidFill>
                <a:latin typeface="Courier New" panose="02070309020205020404" pitchFamily="49" charset="0"/>
              </a:rPr>
              <a:t>'</a:t>
            </a:r>
            <a:r>
              <a:rPr lang="en-US" sz="1400" dirty="0" err="1">
                <a:solidFill>
                  <a:srgbClr val="CE9178"/>
                </a:solidFill>
                <a:latin typeface="Courier New" panose="02070309020205020404" pitchFamily="49" charset="0"/>
              </a:rPr>
              <a:t>Above_Benchmark</a:t>
            </a:r>
            <a:r>
              <a:rPr lang="en-US" sz="1400" dirty="0">
                <a:solidFill>
                  <a:srgbClr val="CE9178"/>
                </a:solidFill>
                <a:latin typeface="Courier New" panose="02070309020205020404" pitchFamily="49" charset="0"/>
              </a:rPr>
              <a:t>'</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 </a:t>
            </a:r>
            <a:r>
              <a:rPr lang="en-US" sz="1400" dirty="0" err="1">
                <a:solidFill>
                  <a:srgbClr val="D4D4D4"/>
                </a:solidFill>
                <a:latin typeface="Courier New" panose="02070309020205020404" pitchFamily="49" charset="0"/>
              </a:rPr>
              <a:t>melted_df</a:t>
            </a:r>
            <a:r>
              <a:rPr lang="en-US" sz="1400" dirty="0">
                <a:solidFill>
                  <a:srgbClr val="DCDCDC"/>
                </a:solidFill>
                <a:latin typeface="Courier New" panose="02070309020205020404" pitchFamily="49" charset="0"/>
              </a:rPr>
              <a:t>[</a:t>
            </a:r>
            <a:r>
              <a:rPr lang="en-US" sz="1400" dirty="0">
                <a:solidFill>
                  <a:srgbClr val="CE9178"/>
                </a:solidFill>
                <a:latin typeface="Courier New" panose="02070309020205020404" pitchFamily="49" charset="0"/>
              </a:rPr>
              <a:t>'</a:t>
            </a:r>
            <a:r>
              <a:rPr lang="en-US" sz="1400" dirty="0" err="1">
                <a:solidFill>
                  <a:srgbClr val="CE9178"/>
                </a:solidFill>
                <a:latin typeface="Courier New" panose="02070309020205020404" pitchFamily="49" charset="0"/>
              </a:rPr>
              <a:t>Water_Usage</a:t>
            </a:r>
            <a:r>
              <a:rPr lang="en-US" sz="1400" dirty="0">
                <a:solidFill>
                  <a:srgbClr val="CE9178"/>
                </a:solidFill>
                <a:latin typeface="Courier New" panose="02070309020205020404" pitchFamily="49" charset="0"/>
              </a:rPr>
              <a:t>'</a:t>
            </a:r>
            <a:r>
              <a:rPr lang="en-US" sz="1400" dirty="0">
                <a:solidFill>
                  <a:srgbClr val="DCDCDC"/>
                </a:solidFill>
                <a:latin typeface="Courier New" panose="02070309020205020404" pitchFamily="49" charset="0"/>
              </a:rPr>
              <a:t>]</a:t>
            </a:r>
            <a:r>
              <a:rPr lang="en-US" sz="1400" dirty="0">
                <a:solidFill>
                  <a:srgbClr val="D4D4D4"/>
                </a:solidFill>
                <a:latin typeface="Courier New" panose="02070309020205020404" pitchFamily="49" charset="0"/>
              </a:rPr>
              <a:t> &gt; </a:t>
            </a:r>
            <a:r>
              <a:rPr lang="en-US" sz="1400" dirty="0">
                <a:solidFill>
                  <a:srgbClr val="B5CEA8"/>
                </a:solidFill>
                <a:latin typeface="Courier New" panose="02070309020205020404" pitchFamily="49" charset="0"/>
              </a:rPr>
              <a:t>65</a:t>
            </a:r>
            <a:endParaRPr lang="en-US" dirty="0"/>
          </a:p>
        </p:txBody>
      </p:sp>
    </p:spTree>
    <p:extLst>
      <p:ext uri="{BB962C8B-B14F-4D97-AF65-F5344CB8AC3E}">
        <p14:creationId xmlns:p14="http://schemas.microsoft.com/office/powerpoint/2010/main" val="241363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BE17BB-F1D5-472D-800A-C1CC5E76C4C9}"/>
              </a:ext>
            </a:extLst>
          </p:cNvPr>
          <p:cNvSpPr txBox="1"/>
          <p:nvPr/>
        </p:nvSpPr>
        <p:spPr>
          <a:xfrm>
            <a:off x="186357" y="186789"/>
            <a:ext cx="7519731" cy="461665"/>
          </a:xfrm>
          <a:prstGeom prst="rect">
            <a:avLst/>
          </a:prstGeom>
          <a:noFill/>
        </p:spPr>
        <p:txBody>
          <a:bodyPr wrap="square" rtlCol="0">
            <a:spAutoFit/>
          </a:bodyPr>
          <a:lstStyle/>
          <a:p>
            <a:r>
              <a:rPr lang="en-US" sz="2400" b="1" dirty="0"/>
              <a:t>… Data Manipulation</a:t>
            </a:r>
          </a:p>
        </p:txBody>
      </p:sp>
      <p:sp>
        <p:nvSpPr>
          <p:cNvPr id="9" name="Rectangle 8">
            <a:extLst>
              <a:ext uri="{FF2B5EF4-FFF2-40B4-BE49-F238E27FC236}">
                <a16:creationId xmlns:a16="http://schemas.microsoft.com/office/drawing/2014/main" id="{ADC4413E-B67E-4CC0-AE37-29BE4B453788}"/>
              </a:ext>
            </a:extLst>
          </p:cNvPr>
          <p:cNvSpPr/>
          <p:nvPr/>
        </p:nvSpPr>
        <p:spPr>
          <a:xfrm>
            <a:off x="81433" y="659684"/>
            <a:ext cx="5000118" cy="2923877"/>
          </a:xfrm>
          <a:prstGeom prst="rect">
            <a:avLst/>
          </a:prstGeom>
        </p:spPr>
        <p:txBody>
          <a:bodyPr wrap="square">
            <a:spAutoFit/>
          </a:bodyPr>
          <a:lstStyle/>
          <a:p>
            <a:pPr marL="342900" indent="-342900">
              <a:buFont typeface="Arial" panose="020B0604020202020204" pitchFamily="34" charset="0"/>
              <a:buChar char="•"/>
            </a:pPr>
            <a:r>
              <a:rPr lang="en-US" sz="2400" b="1" i="1" dirty="0"/>
              <a:t>Data Aggregation</a:t>
            </a:r>
          </a:p>
          <a:p>
            <a:r>
              <a:rPr lang="en-US" sz="2000" b="1" dirty="0"/>
              <a:t>Group by Municipality</a:t>
            </a:r>
          </a:p>
          <a:p>
            <a:pPr lvl="1"/>
            <a:r>
              <a:rPr lang="en-US" sz="2000" dirty="0"/>
              <a:t>We will calculate the average, median, and total water usage per municipality. We'll also check for municipalities that consistently exceed or fall below the state standard of 65 gallons per capita per day.</a:t>
            </a:r>
            <a:endParaRPr lang="en-US" dirty="0"/>
          </a:p>
        </p:txBody>
      </p:sp>
      <p:sp>
        <p:nvSpPr>
          <p:cNvPr id="3" name="Rectangle 2">
            <a:extLst>
              <a:ext uri="{FF2B5EF4-FFF2-40B4-BE49-F238E27FC236}">
                <a16:creationId xmlns:a16="http://schemas.microsoft.com/office/drawing/2014/main" id="{8892EB68-D1A4-4F55-939A-668700793FD8}"/>
              </a:ext>
            </a:extLst>
          </p:cNvPr>
          <p:cNvSpPr/>
          <p:nvPr/>
        </p:nvSpPr>
        <p:spPr>
          <a:xfrm>
            <a:off x="4990809" y="1073079"/>
            <a:ext cx="7063915" cy="369332"/>
          </a:xfrm>
          <a:prstGeom prst="rect">
            <a:avLst/>
          </a:prstGeom>
        </p:spPr>
        <p:txBody>
          <a:bodyPr wrap="square">
            <a:spAutoFit/>
          </a:bodyPr>
          <a:lstStyle/>
          <a:p>
            <a:endParaRPr lang="en-US" dirty="0"/>
          </a:p>
        </p:txBody>
      </p:sp>
      <p:sp>
        <p:nvSpPr>
          <p:cNvPr id="2" name="Rectangle 1">
            <a:extLst>
              <a:ext uri="{FF2B5EF4-FFF2-40B4-BE49-F238E27FC236}">
                <a16:creationId xmlns:a16="http://schemas.microsoft.com/office/drawing/2014/main" id="{BDD66D40-4569-4405-A599-848A256D45C2}"/>
              </a:ext>
            </a:extLst>
          </p:cNvPr>
          <p:cNvSpPr/>
          <p:nvPr/>
        </p:nvSpPr>
        <p:spPr>
          <a:xfrm>
            <a:off x="5081551" y="940885"/>
            <a:ext cx="7254596" cy="3323987"/>
          </a:xfrm>
          <a:prstGeom prst="rect">
            <a:avLst/>
          </a:prstGeom>
        </p:spPr>
        <p:txBody>
          <a:bodyPr wrap="square">
            <a:spAutoFit/>
          </a:bodyPr>
          <a:lstStyle/>
          <a:p>
            <a:r>
              <a:rPr lang="en-US" sz="1400" dirty="0">
                <a:solidFill>
                  <a:srgbClr val="6A9955"/>
                </a:solidFill>
                <a:latin typeface="Consolas" panose="020B0609020204030204" pitchFamily="49" charset="0"/>
              </a:rPr>
              <a:t># Group by Municipality</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municipality_stats</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melted_df.groupby</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'municipal'</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agg</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average_usage</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Water_Usage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'mean'</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median_usage</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Water_Usage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'median'</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total_usage</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Water_Usage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'sum'</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reset_index</a:t>
            </a:r>
            <a:r>
              <a:rPr lang="en-US" sz="1400" dirty="0">
                <a:solidFill>
                  <a:srgbClr val="CCCCCC"/>
                </a:solidFill>
                <a:latin typeface="Consolas" panose="020B0609020204030204" pitchFamily="49" charset="0"/>
              </a:rPr>
              <a:t>()</a:t>
            </a:r>
          </a:p>
          <a:p>
            <a:br>
              <a:rPr lang="en-US" sz="1400" dirty="0">
                <a:solidFill>
                  <a:srgbClr val="CCCCCC"/>
                </a:solidFill>
                <a:latin typeface="Consolas" panose="020B0609020204030204" pitchFamily="49" charset="0"/>
              </a:rPr>
            </a:br>
            <a:r>
              <a:rPr lang="en-US" sz="1400" dirty="0">
                <a:solidFill>
                  <a:srgbClr val="6A9955"/>
                </a:solidFill>
                <a:latin typeface="Consolas" panose="020B0609020204030204" pitchFamily="49" charset="0"/>
              </a:rPr>
              <a:t># Identify municipalities that consistently exceed or fall below the state standard</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municipality_stats</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Above_Benchmark</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melted_df.groupby</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'municipal'</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Above_Benchmark</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].apply(</a:t>
            </a:r>
            <a:r>
              <a:rPr lang="en-US" sz="1400" dirty="0">
                <a:solidFill>
                  <a:srgbClr val="569CD6"/>
                </a:solidFill>
                <a:latin typeface="Consolas" panose="020B0609020204030204" pitchFamily="49" charset="0"/>
              </a:rPr>
              <a:t>lambda</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x</a:t>
            </a:r>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x</a:t>
            </a:r>
            <a:r>
              <a:rPr lang="en-US" sz="1400" dirty="0" err="1">
                <a:solidFill>
                  <a:srgbClr val="CCCCCC"/>
                </a:solidFill>
                <a:latin typeface="Consolas" panose="020B0609020204030204" pitchFamily="49" charset="0"/>
              </a:rPr>
              <a:t>.sum</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DCDCAA"/>
                </a:solidFill>
                <a:latin typeface="Consolas" panose="020B0609020204030204" pitchFamily="49" charset="0"/>
              </a:rPr>
              <a:t>len</a:t>
            </a:r>
            <a:r>
              <a:rPr lang="en-US" sz="1400" dirty="0">
                <a:solidFill>
                  <a:srgbClr val="CCCCCC"/>
                </a:solidFill>
                <a:latin typeface="Consolas" panose="020B0609020204030204" pitchFamily="49" charset="0"/>
              </a:rPr>
              <a:t>(</a:t>
            </a:r>
            <a:r>
              <a:rPr lang="en-US" sz="1400" dirty="0">
                <a:solidFill>
                  <a:srgbClr val="9CDCFE"/>
                </a:solidFill>
                <a:latin typeface="Consolas" panose="020B0609020204030204" pitchFamily="49" charset="0"/>
              </a:rPr>
              <a:t>x</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reset_index</a:t>
            </a:r>
            <a:r>
              <a:rPr lang="en-US" sz="1400" dirty="0">
                <a:solidFill>
                  <a:srgbClr val="CCCCCC"/>
                </a:solidFill>
                <a:latin typeface="Consolas" panose="020B0609020204030204" pitchFamily="49" charset="0"/>
              </a:rPr>
              <a:t>(</a:t>
            </a:r>
            <a:r>
              <a:rPr lang="en-US" sz="1400" dirty="0">
                <a:solidFill>
                  <a:srgbClr val="9CDCFE"/>
                </a:solidFill>
                <a:latin typeface="Consolas" panose="020B0609020204030204" pitchFamily="49" charset="0"/>
              </a:rPr>
              <a:t>drop</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True</a:t>
            </a:r>
            <a:r>
              <a:rPr lang="en-US" sz="1400" dirty="0">
                <a:solidFill>
                  <a:srgbClr val="CCCCCC"/>
                </a:solidFill>
                <a:latin typeface="Consolas" panose="020B0609020204030204" pitchFamily="49" charset="0"/>
              </a:rPr>
              <a:t>)</a:t>
            </a:r>
          </a:p>
          <a:p>
            <a:br>
              <a:rPr lang="en-US" sz="1400" dirty="0">
                <a:solidFill>
                  <a:srgbClr val="CCCCCC"/>
                </a:solidFill>
                <a:latin typeface="Consolas" panose="020B0609020204030204" pitchFamily="49" charset="0"/>
              </a:rPr>
            </a:br>
            <a:r>
              <a:rPr lang="en-US" sz="1400" dirty="0">
                <a:solidFill>
                  <a:srgbClr val="6A9955"/>
                </a:solidFill>
                <a:latin typeface="Consolas" panose="020B0609020204030204" pitchFamily="49" charset="0"/>
              </a:rPr>
              <a:t># Display municipality statistics</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municipality_stats</a:t>
            </a:r>
            <a:r>
              <a:rPr lang="en-US" sz="1400" dirty="0" err="1">
                <a:solidFill>
                  <a:srgbClr val="CCCCCC"/>
                </a:solidFill>
                <a:latin typeface="Consolas" panose="020B0609020204030204" pitchFamily="49" charset="0"/>
              </a:rPr>
              <a:t>.head</a:t>
            </a:r>
            <a:r>
              <a:rPr lang="en-US" sz="1400" dirty="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graphicFrame>
        <p:nvGraphicFramePr>
          <p:cNvPr id="8" name="Content Placeholder 3">
            <a:extLst>
              <a:ext uri="{FF2B5EF4-FFF2-40B4-BE49-F238E27FC236}">
                <a16:creationId xmlns:a16="http://schemas.microsoft.com/office/drawing/2014/main" id="{E8188857-45D0-436E-B4A1-8355B4BE7D58}"/>
              </a:ext>
            </a:extLst>
          </p:cNvPr>
          <p:cNvGraphicFramePr>
            <a:graphicFrameLocks/>
          </p:cNvGraphicFramePr>
          <p:nvPr>
            <p:extLst>
              <p:ext uri="{D42A27DB-BD31-4B8C-83A1-F6EECF244321}">
                <p14:modId xmlns:p14="http://schemas.microsoft.com/office/powerpoint/2010/main" val="3570108239"/>
              </p:ext>
            </p:extLst>
          </p:nvPr>
        </p:nvGraphicFramePr>
        <p:xfrm>
          <a:off x="0" y="4264872"/>
          <a:ext cx="12191999" cy="2593126"/>
        </p:xfrm>
        <a:graphic>
          <a:graphicData uri="http://schemas.openxmlformats.org/drawingml/2006/table">
            <a:tbl>
              <a:tblPr firstRow="1" bandRow="1">
                <a:tableStyleId>{5C22544A-7EE6-4342-B048-85BDC9FD1C3A}</a:tableStyleId>
              </a:tblPr>
              <a:tblGrid>
                <a:gridCol w="583789">
                  <a:extLst>
                    <a:ext uri="{9D8B030D-6E8A-4147-A177-3AD203B41FA5}">
                      <a16:colId xmlns:a16="http://schemas.microsoft.com/office/drawing/2014/main" val="2838887055"/>
                    </a:ext>
                  </a:extLst>
                </a:gridCol>
                <a:gridCol w="2321642">
                  <a:extLst>
                    <a:ext uri="{9D8B030D-6E8A-4147-A177-3AD203B41FA5}">
                      <a16:colId xmlns:a16="http://schemas.microsoft.com/office/drawing/2014/main" val="1340568593"/>
                    </a:ext>
                  </a:extLst>
                </a:gridCol>
                <a:gridCol w="2321642">
                  <a:extLst>
                    <a:ext uri="{9D8B030D-6E8A-4147-A177-3AD203B41FA5}">
                      <a16:colId xmlns:a16="http://schemas.microsoft.com/office/drawing/2014/main" val="1868995302"/>
                    </a:ext>
                  </a:extLst>
                </a:gridCol>
                <a:gridCol w="2321642">
                  <a:extLst>
                    <a:ext uri="{9D8B030D-6E8A-4147-A177-3AD203B41FA5}">
                      <a16:colId xmlns:a16="http://schemas.microsoft.com/office/drawing/2014/main" val="3096597101"/>
                    </a:ext>
                  </a:extLst>
                </a:gridCol>
                <a:gridCol w="2321642">
                  <a:extLst>
                    <a:ext uri="{9D8B030D-6E8A-4147-A177-3AD203B41FA5}">
                      <a16:colId xmlns:a16="http://schemas.microsoft.com/office/drawing/2014/main" val="908594584"/>
                    </a:ext>
                  </a:extLst>
                </a:gridCol>
                <a:gridCol w="2321642">
                  <a:extLst>
                    <a:ext uri="{9D8B030D-6E8A-4147-A177-3AD203B41FA5}">
                      <a16:colId xmlns:a16="http://schemas.microsoft.com/office/drawing/2014/main" val="2414121468"/>
                    </a:ext>
                  </a:extLst>
                </a:gridCol>
              </a:tblGrid>
              <a:tr h="665446">
                <a:tc>
                  <a:txBody>
                    <a:bodyPr/>
                    <a:lstStyle/>
                    <a:p>
                      <a:pPr algn="r"/>
                      <a:endParaRPr lang="en-US" b="1" dirty="0">
                        <a:effectLst/>
                      </a:endParaRPr>
                    </a:p>
                  </a:txBody>
                  <a:tcPr anchor="ctr"/>
                </a:tc>
                <a:tc>
                  <a:txBody>
                    <a:bodyPr/>
                    <a:lstStyle/>
                    <a:p>
                      <a:pPr algn="r"/>
                      <a:r>
                        <a:rPr lang="en-US" b="1" dirty="0">
                          <a:effectLst/>
                        </a:rPr>
                        <a:t>municipal</a:t>
                      </a:r>
                    </a:p>
                  </a:txBody>
                  <a:tcPr anchor="ctr"/>
                </a:tc>
                <a:tc>
                  <a:txBody>
                    <a:bodyPr/>
                    <a:lstStyle/>
                    <a:p>
                      <a:pPr algn="r"/>
                      <a:r>
                        <a:rPr lang="en-US" b="1" dirty="0" err="1">
                          <a:effectLst/>
                        </a:rPr>
                        <a:t>average_usage</a:t>
                      </a:r>
                      <a:endParaRPr lang="en-US" b="1" dirty="0">
                        <a:effectLst/>
                      </a:endParaRPr>
                    </a:p>
                  </a:txBody>
                  <a:tcPr anchor="ctr"/>
                </a:tc>
                <a:tc>
                  <a:txBody>
                    <a:bodyPr/>
                    <a:lstStyle/>
                    <a:p>
                      <a:pPr algn="r"/>
                      <a:r>
                        <a:rPr lang="en-US" b="1" dirty="0" err="1">
                          <a:effectLst/>
                        </a:rPr>
                        <a:t>median_usage</a:t>
                      </a:r>
                      <a:endParaRPr lang="en-US" b="1" dirty="0">
                        <a:effectLst/>
                      </a:endParaRPr>
                    </a:p>
                  </a:txBody>
                  <a:tcPr anchor="ctr"/>
                </a:tc>
                <a:tc>
                  <a:txBody>
                    <a:bodyPr/>
                    <a:lstStyle/>
                    <a:p>
                      <a:pPr algn="r"/>
                      <a:r>
                        <a:rPr lang="en-US" b="1" dirty="0" err="1">
                          <a:effectLst/>
                        </a:rPr>
                        <a:t>total_usage</a:t>
                      </a:r>
                      <a:endParaRPr lang="en-US" b="1" dirty="0">
                        <a:effectLst/>
                      </a:endParaRPr>
                    </a:p>
                  </a:txBody>
                  <a:tcPr anchor="ctr"/>
                </a:tc>
                <a:tc>
                  <a:txBody>
                    <a:bodyPr/>
                    <a:lstStyle/>
                    <a:p>
                      <a:pPr algn="r"/>
                      <a:r>
                        <a:rPr lang="en-US" b="1" dirty="0" err="1">
                          <a:effectLst/>
                        </a:rPr>
                        <a:t>Above_Benchmark</a:t>
                      </a:r>
                      <a:endParaRPr lang="en-US" b="1" dirty="0">
                        <a:effectLst/>
                      </a:endParaRPr>
                    </a:p>
                  </a:txBody>
                  <a:tcPr anchor="ctr"/>
                </a:tc>
                <a:extLst>
                  <a:ext uri="{0D108BD9-81ED-4DB2-BD59-A6C34878D82A}">
                    <a16:rowId xmlns:a16="http://schemas.microsoft.com/office/drawing/2014/main" val="1474210335"/>
                  </a:ext>
                </a:extLst>
              </a:tr>
              <a:tr h="385536">
                <a:tc>
                  <a:txBody>
                    <a:bodyPr/>
                    <a:lstStyle/>
                    <a:p>
                      <a:pPr fontAlgn="ctr"/>
                      <a:r>
                        <a:rPr lang="en-US" b="1" dirty="0">
                          <a:effectLst/>
                        </a:rPr>
                        <a:t>0</a:t>
                      </a:r>
                    </a:p>
                  </a:txBody>
                  <a:tcPr anchor="ctr"/>
                </a:tc>
                <a:tc>
                  <a:txBody>
                    <a:bodyPr/>
                    <a:lstStyle/>
                    <a:p>
                      <a:pPr algn="r"/>
                      <a:r>
                        <a:rPr lang="en-US" dirty="0">
                          <a:effectLst/>
                        </a:rPr>
                        <a:t>Abington</a:t>
                      </a:r>
                    </a:p>
                  </a:txBody>
                  <a:tcPr anchor="ctr"/>
                </a:tc>
                <a:tc>
                  <a:txBody>
                    <a:bodyPr/>
                    <a:lstStyle/>
                    <a:p>
                      <a:pPr algn="r"/>
                      <a:r>
                        <a:rPr lang="en-US" dirty="0">
                          <a:effectLst/>
                        </a:rPr>
                        <a:t>63.000000</a:t>
                      </a:r>
                    </a:p>
                  </a:txBody>
                  <a:tcPr anchor="ctr"/>
                </a:tc>
                <a:tc>
                  <a:txBody>
                    <a:bodyPr/>
                    <a:lstStyle/>
                    <a:p>
                      <a:pPr algn="r"/>
                      <a:r>
                        <a:rPr lang="en-US" dirty="0">
                          <a:effectLst/>
                        </a:rPr>
                        <a:t>63.0</a:t>
                      </a:r>
                    </a:p>
                  </a:txBody>
                  <a:tcPr anchor="ctr"/>
                </a:tc>
                <a:tc>
                  <a:txBody>
                    <a:bodyPr/>
                    <a:lstStyle/>
                    <a:p>
                      <a:pPr algn="r"/>
                      <a:r>
                        <a:rPr lang="en-US" dirty="0">
                          <a:effectLst/>
                        </a:rPr>
                        <a:t>441.0</a:t>
                      </a:r>
                    </a:p>
                  </a:txBody>
                  <a:tcPr anchor="ctr"/>
                </a:tc>
                <a:tc>
                  <a:txBody>
                    <a:bodyPr/>
                    <a:lstStyle/>
                    <a:p>
                      <a:pPr algn="r"/>
                      <a:r>
                        <a:rPr lang="en-US" dirty="0">
                          <a:effectLst/>
                        </a:rPr>
                        <a:t>False</a:t>
                      </a:r>
                    </a:p>
                  </a:txBody>
                  <a:tcPr anchor="ctr"/>
                </a:tc>
                <a:extLst>
                  <a:ext uri="{0D108BD9-81ED-4DB2-BD59-A6C34878D82A}">
                    <a16:rowId xmlns:a16="http://schemas.microsoft.com/office/drawing/2014/main" val="583749202"/>
                  </a:ext>
                </a:extLst>
              </a:tr>
              <a:tr h="385536">
                <a:tc>
                  <a:txBody>
                    <a:bodyPr/>
                    <a:lstStyle/>
                    <a:p>
                      <a:pPr fontAlgn="ctr"/>
                      <a:r>
                        <a:rPr lang="en-US" b="1">
                          <a:effectLst/>
                        </a:rPr>
                        <a:t>1</a:t>
                      </a:r>
                    </a:p>
                  </a:txBody>
                  <a:tcPr anchor="ctr"/>
                </a:tc>
                <a:tc>
                  <a:txBody>
                    <a:bodyPr/>
                    <a:lstStyle/>
                    <a:p>
                      <a:pPr algn="r"/>
                      <a:r>
                        <a:rPr lang="en-US">
                          <a:effectLst/>
                        </a:rPr>
                        <a:t>Acton</a:t>
                      </a:r>
                    </a:p>
                  </a:txBody>
                  <a:tcPr anchor="ctr"/>
                </a:tc>
                <a:tc>
                  <a:txBody>
                    <a:bodyPr/>
                    <a:lstStyle/>
                    <a:p>
                      <a:pPr algn="r"/>
                      <a:r>
                        <a:rPr lang="en-US">
                          <a:effectLst/>
                        </a:rPr>
                        <a:t>55.857143</a:t>
                      </a:r>
                    </a:p>
                  </a:txBody>
                  <a:tcPr anchor="ctr"/>
                </a:tc>
                <a:tc>
                  <a:txBody>
                    <a:bodyPr/>
                    <a:lstStyle/>
                    <a:p>
                      <a:pPr algn="r"/>
                      <a:r>
                        <a:rPr lang="en-US">
                          <a:effectLst/>
                        </a:rPr>
                        <a:t>55.0</a:t>
                      </a:r>
                    </a:p>
                  </a:txBody>
                  <a:tcPr anchor="ctr"/>
                </a:tc>
                <a:tc>
                  <a:txBody>
                    <a:bodyPr/>
                    <a:lstStyle/>
                    <a:p>
                      <a:pPr algn="r"/>
                      <a:r>
                        <a:rPr lang="en-US">
                          <a:effectLst/>
                        </a:rPr>
                        <a:t>391.0</a:t>
                      </a:r>
                    </a:p>
                  </a:txBody>
                  <a:tcPr anchor="ctr"/>
                </a:tc>
                <a:tc>
                  <a:txBody>
                    <a:bodyPr/>
                    <a:lstStyle/>
                    <a:p>
                      <a:pPr algn="r"/>
                      <a:r>
                        <a:rPr lang="en-US">
                          <a:effectLst/>
                        </a:rPr>
                        <a:t>False</a:t>
                      </a:r>
                    </a:p>
                  </a:txBody>
                  <a:tcPr anchor="ctr"/>
                </a:tc>
                <a:extLst>
                  <a:ext uri="{0D108BD9-81ED-4DB2-BD59-A6C34878D82A}">
                    <a16:rowId xmlns:a16="http://schemas.microsoft.com/office/drawing/2014/main" val="672095062"/>
                  </a:ext>
                </a:extLst>
              </a:tr>
              <a:tr h="385536">
                <a:tc>
                  <a:txBody>
                    <a:bodyPr/>
                    <a:lstStyle/>
                    <a:p>
                      <a:pPr fontAlgn="ctr"/>
                      <a:r>
                        <a:rPr lang="en-US" b="1">
                          <a:effectLst/>
                        </a:rPr>
                        <a:t>2</a:t>
                      </a:r>
                    </a:p>
                  </a:txBody>
                  <a:tcPr anchor="ctr"/>
                </a:tc>
                <a:tc>
                  <a:txBody>
                    <a:bodyPr/>
                    <a:lstStyle/>
                    <a:p>
                      <a:pPr algn="r"/>
                      <a:r>
                        <a:rPr lang="en-US">
                          <a:effectLst/>
                        </a:rPr>
                        <a:t>Acushnet</a:t>
                      </a:r>
                    </a:p>
                  </a:txBody>
                  <a:tcPr anchor="ctr"/>
                </a:tc>
                <a:tc>
                  <a:txBody>
                    <a:bodyPr/>
                    <a:lstStyle/>
                    <a:p>
                      <a:pPr algn="r"/>
                      <a:r>
                        <a:rPr lang="en-US" dirty="0">
                          <a:effectLst/>
                        </a:rPr>
                        <a:t>59.142857</a:t>
                      </a:r>
                    </a:p>
                  </a:txBody>
                  <a:tcPr anchor="ctr"/>
                </a:tc>
                <a:tc>
                  <a:txBody>
                    <a:bodyPr/>
                    <a:lstStyle/>
                    <a:p>
                      <a:pPr algn="r"/>
                      <a:r>
                        <a:rPr lang="en-US">
                          <a:effectLst/>
                        </a:rPr>
                        <a:t>57.0</a:t>
                      </a:r>
                    </a:p>
                  </a:txBody>
                  <a:tcPr anchor="ctr"/>
                </a:tc>
                <a:tc>
                  <a:txBody>
                    <a:bodyPr/>
                    <a:lstStyle/>
                    <a:p>
                      <a:pPr algn="r"/>
                      <a:r>
                        <a:rPr lang="en-US">
                          <a:effectLst/>
                        </a:rPr>
                        <a:t>414.0</a:t>
                      </a:r>
                    </a:p>
                  </a:txBody>
                  <a:tcPr anchor="ctr"/>
                </a:tc>
                <a:tc>
                  <a:txBody>
                    <a:bodyPr/>
                    <a:lstStyle/>
                    <a:p>
                      <a:pPr algn="r"/>
                      <a:r>
                        <a:rPr lang="en-US">
                          <a:effectLst/>
                        </a:rPr>
                        <a:t>False</a:t>
                      </a:r>
                    </a:p>
                  </a:txBody>
                  <a:tcPr anchor="ctr"/>
                </a:tc>
                <a:extLst>
                  <a:ext uri="{0D108BD9-81ED-4DB2-BD59-A6C34878D82A}">
                    <a16:rowId xmlns:a16="http://schemas.microsoft.com/office/drawing/2014/main" val="2943727294"/>
                  </a:ext>
                </a:extLst>
              </a:tr>
              <a:tr h="385536">
                <a:tc>
                  <a:txBody>
                    <a:bodyPr/>
                    <a:lstStyle/>
                    <a:p>
                      <a:pPr fontAlgn="ctr"/>
                      <a:r>
                        <a:rPr lang="en-US" b="1">
                          <a:effectLst/>
                        </a:rPr>
                        <a:t>3</a:t>
                      </a:r>
                    </a:p>
                  </a:txBody>
                  <a:tcPr anchor="ctr"/>
                </a:tc>
                <a:tc>
                  <a:txBody>
                    <a:bodyPr/>
                    <a:lstStyle/>
                    <a:p>
                      <a:pPr algn="r"/>
                      <a:r>
                        <a:rPr lang="en-US">
                          <a:effectLst/>
                        </a:rPr>
                        <a:t>Adams</a:t>
                      </a:r>
                    </a:p>
                  </a:txBody>
                  <a:tcPr anchor="ctr"/>
                </a:tc>
                <a:tc>
                  <a:txBody>
                    <a:bodyPr/>
                    <a:lstStyle/>
                    <a:p>
                      <a:pPr algn="r"/>
                      <a:r>
                        <a:rPr lang="en-US">
                          <a:effectLst/>
                        </a:rPr>
                        <a:t>58.285714</a:t>
                      </a:r>
                    </a:p>
                  </a:txBody>
                  <a:tcPr anchor="ctr"/>
                </a:tc>
                <a:tc>
                  <a:txBody>
                    <a:bodyPr/>
                    <a:lstStyle/>
                    <a:p>
                      <a:pPr algn="r"/>
                      <a:r>
                        <a:rPr lang="en-US">
                          <a:effectLst/>
                        </a:rPr>
                        <a:t>56.0</a:t>
                      </a:r>
                    </a:p>
                  </a:txBody>
                  <a:tcPr anchor="ctr"/>
                </a:tc>
                <a:tc>
                  <a:txBody>
                    <a:bodyPr/>
                    <a:lstStyle/>
                    <a:p>
                      <a:pPr algn="r"/>
                      <a:r>
                        <a:rPr lang="en-US">
                          <a:effectLst/>
                        </a:rPr>
                        <a:t>408.0</a:t>
                      </a:r>
                    </a:p>
                  </a:txBody>
                  <a:tcPr anchor="ctr"/>
                </a:tc>
                <a:tc>
                  <a:txBody>
                    <a:bodyPr/>
                    <a:lstStyle/>
                    <a:p>
                      <a:pPr algn="r"/>
                      <a:r>
                        <a:rPr lang="en-US">
                          <a:effectLst/>
                        </a:rPr>
                        <a:t>False</a:t>
                      </a:r>
                    </a:p>
                  </a:txBody>
                  <a:tcPr anchor="ctr"/>
                </a:tc>
                <a:extLst>
                  <a:ext uri="{0D108BD9-81ED-4DB2-BD59-A6C34878D82A}">
                    <a16:rowId xmlns:a16="http://schemas.microsoft.com/office/drawing/2014/main" val="2788119946"/>
                  </a:ext>
                </a:extLst>
              </a:tr>
              <a:tr h="385536">
                <a:tc>
                  <a:txBody>
                    <a:bodyPr/>
                    <a:lstStyle/>
                    <a:p>
                      <a:pPr fontAlgn="ctr"/>
                      <a:r>
                        <a:rPr lang="en-US" b="1">
                          <a:effectLst/>
                        </a:rPr>
                        <a:t>4</a:t>
                      </a:r>
                    </a:p>
                  </a:txBody>
                  <a:tcPr anchor="ctr"/>
                </a:tc>
                <a:tc>
                  <a:txBody>
                    <a:bodyPr/>
                    <a:lstStyle/>
                    <a:p>
                      <a:pPr algn="r"/>
                      <a:r>
                        <a:rPr lang="en-US">
                          <a:effectLst/>
                        </a:rPr>
                        <a:t>Agawam</a:t>
                      </a:r>
                    </a:p>
                  </a:txBody>
                  <a:tcPr anchor="ctr"/>
                </a:tc>
                <a:tc>
                  <a:txBody>
                    <a:bodyPr/>
                    <a:lstStyle/>
                    <a:p>
                      <a:pPr algn="r"/>
                      <a:r>
                        <a:rPr lang="en-US" dirty="0">
                          <a:effectLst/>
                        </a:rPr>
                        <a:t>71.285714</a:t>
                      </a:r>
                    </a:p>
                  </a:txBody>
                  <a:tcPr anchor="ctr"/>
                </a:tc>
                <a:tc>
                  <a:txBody>
                    <a:bodyPr/>
                    <a:lstStyle/>
                    <a:p>
                      <a:pPr algn="r"/>
                      <a:r>
                        <a:rPr lang="en-US">
                          <a:effectLst/>
                        </a:rPr>
                        <a:t>75.0</a:t>
                      </a:r>
                    </a:p>
                  </a:txBody>
                  <a:tcPr anchor="ctr"/>
                </a:tc>
                <a:tc>
                  <a:txBody>
                    <a:bodyPr/>
                    <a:lstStyle/>
                    <a:p>
                      <a:pPr algn="r"/>
                      <a:r>
                        <a:rPr lang="en-US">
                          <a:effectLst/>
                        </a:rPr>
                        <a:t>499.0</a:t>
                      </a:r>
                    </a:p>
                  </a:txBody>
                  <a:tcPr anchor="ctr"/>
                </a:tc>
                <a:tc>
                  <a:txBody>
                    <a:bodyPr/>
                    <a:lstStyle/>
                    <a:p>
                      <a:pPr algn="r"/>
                      <a:r>
                        <a:rPr lang="en-US" dirty="0">
                          <a:effectLst/>
                        </a:rPr>
                        <a:t>False</a:t>
                      </a:r>
                    </a:p>
                  </a:txBody>
                  <a:tcPr anchor="ctr"/>
                </a:tc>
                <a:extLst>
                  <a:ext uri="{0D108BD9-81ED-4DB2-BD59-A6C34878D82A}">
                    <a16:rowId xmlns:a16="http://schemas.microsoft.com/office/drawing/2014/main" val="3177368983"/>
                  </a:ext>
                </a:extLst>
              </a:tr>
            </a:tbl>
          </a:graphicData>
        </a:graphic>
      </p:graphicFrame>
    </p:spTree>
    <p:extLst>
      <p:ext uri="{BB962C8B-B14F-4D97-AF65-F5344CB8AC3E}">
        <p14:creationId xmlns:p14="http://schemas.microsoft.com/office/powerpoint/2010/main" val="67883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BE17BB-F1D5-472D-800A-C1CC5E76C4C9}"/>
              </a:ext>
            </a:extLst>
          </p:cNvPr>
          <p:cNvSpPr txBox="1"/>
          <p:nvPr/>
        </p:nvSpPr>
        <p:spPr>
          <a:xfrm>
            <a:off x="186357" y="186789"/>
            <a:ext cx="7519731" cy="461665"/>
          </a:xfrm>
          <a:prstGeom prst="rect">
            <a:avLst/>
          </a:prstGeom>
          <a:noFill/>
        </p:spPr>
        <p:txBody>
          <a:bodyPr wrap="square" rtlCol="0">
            <a:spAutoFit/>
          </a:bodyPr>
          <a:lstStyle/>
          <a:p>
            <a:r>
              <a:rPr lang="en-US" sz="2400" b="1" dirty="0"/>
              <a:t>… Data Manipulation</a:t>
            </a:r>
          </a:p>
        </p:txBody>
      </p:sp>
      <p:sp>
        <p:nvSpPr>
          <p:cNvPr id="9" name="Rectangle 8">
            <a:extLst>
              <a:ext uri="{FF2B5EF4-FFF2-40B4-BE49-F238E27FC236}">
                <a16:creationId xmlns:a16="http://schemas.microsoft.com/office/drawing/2014/main" id="{ADC4413E-B67E-4CC0-AE37-29BE4B453788}"/>
              </a:ext>
            </a:extLst>
          </p:cNvPr>
          <p:cNvSpPr/>
          <p:nvPr/>
        </p:nvSpPr>
        <p:spPr>
          <a:xfrm>
            <a:off x="81433" y="659684"/>
            <a:ext cx="5000118" cy="3170099"/>
          </a:xfrm>
          <a:prstGeom prst="rect">
            <a:avLst/>
          </a:prstGeom>
        </p:spPr>
        <p:txBody>
          <a:bodyPr wrap="square">
            <a:spAutoFit/>
          </a:bodyPr>
          <a:lstStyle/>
          <a:p>
            <a:r>
              <a:rPr lang="en-US" sz="2000" b="1" dirty="0"/>
              <a:t>Yearly Municipality Annual Average and Total Water Usage</a:t>
            </a:r>
          </a:p>
          <a:p>
            <a:pPr lvl="1"/>
            <a:r>
              <a:rPr lang="en-US" sz="2000" dirty="0"/>
              <a:t>Calculate annual averages for all municipalities combined to analyze state-level trends over the years.</a:t>
            </a:r>
          </a:p>
          <a:p>
            <a:pPr lvl="1"/>
            <a:r>
              <a:rPr lang="en-US" sz="2000" dirty="0"/>
              <a:t>Aggregate data to find yearly trends, such as total water use across all municipalities for each year.</a:t>
            </a:r>
            <a:endParaRPr lang="en-US" dirty="0"/>
          </a:p>
        </p:txBody>
      </p:sp>
      <p:sp>
        <p:nvSpPr>
          <p:cNvPr id="3" name="Rectangle 2">
            <a:extLst>
              <a:ext uri="{FF2B5EF4-FFF2-40B4-BE49-F238E27FC236}">
                <a16:creationId xmlns:a16="http://schemas.microsoft.com/office/drawing/2014/main" id="{8892EB68-D1A4-4F55-939A-668700793FD8}"/>
              </a:ext>
            </a:extLst>
          </p:cNvPr>
          <p:cNvSpPr/>
          <p:nvPr/>
        </p:nvSpPr>
        <p:spPr>
          <a:xfrm>
            <a:off x="4990809" y="1073079"/>
            <a:ext cx="7063915" cy="369332"/>
          </a:xfrm>
          <a:prstGeom prst="rect">
            <a:avLst/>
          </a:prstGeom>
        </p:spPr>
        <p:txBody>
          <a:bodyPr wrap="square">
            <a:spAutoFit/>
          </a:bodyPr>
          <a:lstStyle/>
          <a:p>
            <a:endParaRPr lang="en-US" dirty="0"/>
          </a:p>
        </p:txBody>
      </p:sp>
      <p:sp>
        <p:nvSpPr>
          <p:cNvPr id="6" name="Rectangle 5">
            <a:extLst>
              <a:ext uri="{FF2B5EF4-FFF2-40B4-BE49-F238E27FC236}">
                <a16:creationId xmlns:a16="http://schemas.microsoft.com/office/drawing/2014/main" id="{A03FE175-12FF-4C5A-A014-7D1861F2B31B}"/>
              </a:ext>
            </a:extLst>
          </p:cNvPr>
          <p:cNvSpPr/>
          <p:nvPr/>
        </p:nvSpPr>
        <p:spPr>
          <a:xfrm>
            <a:off x="4786057" y="931134"/>
            <a:ext cx="7405942" cy="3323987"/>
          </a:xfrm>
          <a:prstGeom prst="rect">
            <a:avLst/>
          </a:prstGeom>
        </p:spPr>
        <p:txBody>
          <a:bodyPr wrap="square">
            <a:spAutoFit/>
          </a:bodyPr>
          <a:lstStyle/>
          <a:p>
            <a:r>
              <a:rPr lang="en-US" sz="1400" dirty="0">
                <a:solidFill>
                  <a:srgbClr val="6A9955"/>
                </a:solidFill>
                <a:latin typeface="Consolas" panose="020B0609020204030204" pitchFamily="49" charset="0"/>
              </a:rPr>
              <a:t># Calculate Annual Averages</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annual_avg</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melted_df.groupby</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'Year'</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agg</a:t>
            </a:r>
            <a:r>
              <a:rPr lang="en-US" sz="1400" dirty="0">
                <a:solidFill>
                  <a:srgbClr val="CCCCCC"/>
                </a:solidFill>
                <a:latin typeface="Consolas" panose="020B0609020204030204" pitchFamily="49" charset="0"/>
              </a:rPr>
              <a:t>(</a:t>
            </a:r>
            <a:r>
              <a:rPr lang="en-US" sz="1400" dirty="0" err="1">
                <a:solidFill>
                  <a:srgbClr val="9CDCFE"/>
                </a:solidFill>
                <a:latin typeface="Consolas" panose="020B0609020204030204" pitchFamily="49" charset="0"/>
              </a:rPr>
              <a:t>annual_average</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Water_Usage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'mean'</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reset_index</a:t>
            </a:r>
            <a:r>
              <a:rPr lang="en-US" sz="1400" dirty="0">
                <a:solidFill>
                  <a:srgbClr val="CCCCCC"/>
                </a:solidFill>
                <a:latin typeface="Consolas" panose="020B0609020204030204" pitchFamily="49" charset="0"/>
              </a:rPr>
              <a:t>()</a:t>
            </a:r>
          </a:p>
          <a:p>
            <a:br>
              <a:rPr lang="en-US" sz="1400" dirty="0">
                <a:solidFill>
                  <a:srgbClr val="CCCCCC"/>
                </a:solidFill>
                <a:latin typeface="Consolas" panose="020B0609020204030204" pitchFamily="49" charset="0"/>
              </a:rPr>
            </a:br>
            <a:r>
              <a:rPr lang="en-US" sz="1400" dirty="0">
                <a:solidFill>
                  <a:srgbClr val="6A9955"/>
                </a:solidFill>
                <a:latin typeface="Consolas" panose="020B0609020204030204" pitchFamily="49" charset="0"/>
              </a:rPr>
              <a:t># Calculate Total Water Usage</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total_water_usage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melted_df.groupby</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'Year'</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agg</a:t>
            </a:r>
            <a:r>
              <a:rPr lang="en-US" sz="1400" dirty="0">
                <a:solidFill>
                  <a:srgbClr val="CCCCCC"/>
                </a:solidFill>
                <a:latin typeface="Consolas" panose="020B0609020204030204" pitchFamily="49" charset="0"/>
              </a:rPr>
              <a:t>(</a:t>
            </a:r>
            <a:r>
              <a:rPr lang="en-US" sz="1400" dirty="0" err="1">
                <a:solidFill>
                  <a:srgbClr val="9CDCFE"/>
                </a:solidFill>
                <a:latin typeface="Consolas" panose="020B0609020204030204" pitchFamily="49" charset="0"/>
              </a:rPr>
              <a:t>total_water_usage</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Water_Usage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'sum'</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reset_index</a:t>
            </a:r>
            <a:r>
              <a:rPr lang="en-US" sz="1400" dirty="0">
                <a:solidFill>
                  <a:srgbClr val="CCCCCC"/>
                </a:solidFill>
                <a:latin typeface="Consolas" panose="020B0609020204030204" pitchFamily="49" charset="0"/>
              </a:rPr>
              <a:t>()</a:t>
            </a:r>
          </a:p>
          <a:p>
            <a:br>
              <a:rPr lang="en-US" sz="1400" dirty="0">
                <a:solidFill>
                  <a:srgbClr val="CCCCCC"/>
                </a:solidFill>
                <a:latin typeface="Consolas" panose="020B0609020204030204" pitchFamily="49" charset="0"/>
              </a:rPr>
            </a:br>
            <a:r>
              <a:rPr lang="en-US" sz="1400" dirty="0">
                <a:solidFill>
                  <a:srgbClr val="6A9955"/>
                </a:solidFill>
                <a:latin typeface="Consolas" panose="020B0609020204030204" pitchFamily="49" charset="0"/>
              </a:rPr>
              <a:t># Merge Annual Average and Total Water Usage</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yearly_data</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4EC9B0"/>
                </a:solidFill>
                <a:latin typeface="Consolas" panose="020B0609020204030204" pitchFamily="49" charset="0"/>
              </a:rPr>
              <a:t>pd</a:t>
            </a:r>
            <a:r>
              <a:rPr lang="en-US" sz="1400" dirty="0" err="1">
                <a:solidFill>
                  <a:srgbClr val="CCCCCC"/>
                </a:solidFill>
                <a:latin typeface="Consolas" panose="020B0609020204030204" pitchFamily="49" charset="0"/>
              </a:rPr>
              <a:t>.</a:t>
            </a:r>
            <a:r>
              <a:rPr lang="en-US" sz="1400" dirty="0" err="1">
                <a:solidFill>
                  <a:srgbClr val="DCDCAA"/>
                </a:solidFill>
                <a:latin typeface="Consolas" panose="020B0609020204030204" pitchFamily="49" charset="0"/>
              </a:rPr>
              <a:t>merge</a:t>
            </a:r>
            <a:r>
              <a:rPr lang="en-US" sz="1400" dirty="0">
                <a:solidFill>
                  <a:srgbClr val="CCCCCC"/>
                </a:solidFill>
                <a:latin typeface="Consolas" panose="020B0609020204030204" pitchFamily="49" charset="0"/>
              </a:rPr>
              <a:t>(</a:t>
            </a:r>
            <a:r>
              <a:rPr lang="en-US" sz="1400" dirty="0" err="1">
                <a:solidFill>
                  <a:srgbClr val="9CDCFE"/>
                </a:solidFill>
                <a:latin typeface="Consolas" panose="020B0609020204030204" pitchFamily="49" charset="0"/>
              </a:rPr>
              <a:t>annual_avg</a:t>
            </a:r>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total_water_usage</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on</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'Year'</a:t>
            </a:r>
            <a:r>
              <a:rPr lang="en-US" sz="1400" dirty="0">
                <a:solidFill>
                  <a:srgbClr val="CCCCCC"/>
                </a:solidFill>
                <a:latin typeface="Consolas" panose="020B0609020204030204" pitchFamily="49" charset="0"/>
              </a:rPr>
              <a:t>)</a:t>
            </a:r>
          </a:p>
          <a:p>
            <a:br>
              <a:rPr lang="en-US" sz="1400" dirty="0">
                <a:solidFill>
                  <a:srgbClr val="CCCCCC"/>
                </a:solidFill>
                <a:latin typeface="Consolas" panose="020B0609020204030204" pitchFamily="49" charset="0"/>
              </a:rPr>
            </a:br>
            <a:r>
              <a:rPr lang="en-US" sz="1400" dirty="0">
                <a:solidFill>
                  <a:srgbClr val="6A9955"/>
                </a:solidFill>
                <a:latin typeface="Consolas" panose="020B0609020204030204" pitchFamily="49" charset="0"/>
              </a:rPr>
              <a:t># Display the combined </a:t>
            </a:r>
            <a:r>
              <a:rPr lang="en-US" sz="1400" dirty="0" err="1">
                <a:solidFill>
                  <a:srgbClr val="6A9955"/>
                </a:solidFill>
                <a:latin typeface="Consolas" panose="020B0609020204030204" pitchFamily="49" charset="0"/>
              </a:rPr>
              <a:t>DataFrame</a:t>
            </a:r>
            <a:endParaRPr lang="en-US" sz="1400" dirty="0">
              <a:solidFill>
                <a:srgbClr val="CCCCCC"/>
              </a:solidFill>
              <a:latin typeface="Consolas" panose="020B0609020204030204" pitchFamily="49" charset="0"/>
            </a:endParaRPr>
          </a:p>
          <a:p>
            <a:r>
              <a:rPr lang="en-US" sz="1400" dirty="0">
                <a:solidFill>
                  <a:srgbClr val="DCDCAA"/>
                </a:solidFill>
                <a:latin typeface="Consolas" panose="020B0609020204030204" pitchFamily="49" charset="0"/>
              </a:rPr>
              <a:t>print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"Yearly Data (Annual Average and Total Water Usage):"</a:t>
            </a:r>
            <a:r>
              <a:rPr lang="en-US" sz="1400" dirty="0">
                <a:solidFill>
                  <a:srgbClr val="CCCCCC"/>
                </a:solidFill>
                <a:latin typeface="Consolas" panose="020B0609020204030204" pitchFamily="49" charset="0"/>
              </a:rPr>
              <a:t>)</a:t>
            </a:r>
          </a:p>
          <a:p>
            <a:r>
              <a:rPr lang="en-US" sz="1400" dirty="0" err="1">
                <a:solidFill>
                  <a:srgbClr val="9CDCFE"/>
                </a:solidFill>
                <a:latin typeface="Consolas" panose="020B0609020204030204" pitchFamily="49" charset="0"/>
              </a:rPr>
              <a:t>yearly_data</a:t>
            </a:r>
            <a:endParaRPr lang="en-US" sz="1400" b="0" dirty="0">
              <a:solidFill>
                <a:srgbClr val="CCCCCC"/>
              </a:solidFill>
              <a:effectLst/>
              <a:latin typeface="Consolas" panose="020B0609020204030204" pitchFamily="49" charset="0"/>
            </a:endParaRPr>
          </a:p>
        </p:txBody>
      </p:sp>
      <p:graphicFrame>
        <p:nvGraphicFramePr>
          <p:cNvPr id="7" name="Content Placeholder 4">
            <a:extLst>
              <a:ext uri="{FF2B5EF4-FFF2-40B4-BE49-F238E27FC236}">
                <a16:creationId xmlns:a16="http://schemas.microsoft.com/office/drawing/2014/main" id="{0F7E1CE9-8C25-428C-A697-758A88046AFF}"/>
              </a:ext>
            </a:extLst>
          </p:cNvPr>
          <p:cNvGraphicFramePr>
            <a:graphicFrameLocks/>
          </p:cNvGraphicFramePr>
          <p:nvPr>
            <p:extLst>
              <p:ext uri="{D42A27DB-BD31-4B8C-83A1-F6EECF244321}">
                <p14:modId xmlns:p14="http://schemas.microsoft.com/office/powerpoint/2010/main" val="1193973215"/>
              </p:ext>
            </p:extLst>
          </p:nvPr>
        </p:nvGraphicFramePr>
        <p:xfrm>
          <a:off x="0" y="4334680"/>
          <a:ext cx="12191999" cy="2523320"/>
        </p:xfrm>
        <a:graphic>
          <a:graphicData uri="http://schemas.openxmlformats.org/drawingml/2006/table">
            <a:tbl>
              <a:tblPr firstRow="1" bandRow="1">
                <a:tableStyleId>{5C22544A-7EE6-4342-B048-85BDC9FD1C3A}</a:tableStyleId>
              </a:tblPr>
              <a:tblGrid>
                <a:gridCol w="660433">
                  <a:extLst>
                    <a:ext uri="{9D8B030D-6E8A-4147-A177-3AD203B41FA5}">
                      <a16:colId xmlns:a16="http://schemas.microsoft.com/office/drawing/2014/main" val="3231054407"/>
                    </a:ext>
                  </a:extLst>
                </a:gridCol>
                <a:gridCol w="3939668">
                  <a:extLst>
                    <a:ext uri="{9D8B030D-6E8A-4147-A177-3AD203B41FA5}">
                      <a16:colId xmlns:a16="http://schemas.microsoft.com/office/drawing/2014/main" val="1420137466"/>
                    </a:ext>
                  </a:extLst>
                </a:gridCol>
                <a:gridCol w="3652230">
                  <a:extLst>
                    <a:ext uri="{9D8B030D-6E8A-4147-A177-3AD203B41FA5}">
                      <a16:colId xmlns:a16="http://schemas.microsoft.com/office/drawing/2014/main" val="1496926325"/>
                    </a:ext>
                  </a:extLst>
                </a:gridCol>
                <a:gridCol w="3939668">
                  <a:extLst>
                    <a:ext uri="{9D8B030D-6E8A-4147-A177-3AD203B41FA5}">
                      <a16:colId xmlns:a16="http://schemas.microsoft.com/office/drawing/2014/main" val="2013481189"/>
                    </a:ext>
                  </a:extLst>
                </a:gridCol>
              </a:tblGrid>
              <a:tr h="315415">
                <a:tc>
                  <a:txBody>
                    <a:bodyPr/>
                    <a:lstStyle/>
                    <a:p>
                      <a:pPr algn="r"/>
                      <a:endParaRPr lang="en-US" sz="1400" b="1" dirty="0">
                        <a:effectLst/>
                      </a:endParaRPr>
                    </a:p>
                  </a:txBody>
                  <a:tcPr anchor="ctr"/>
                </a:tc>
                <a:tc>
                  <a:txBody>
                    <a:bodyPr/>
                    <a:lstStyle/>
                    <a:p>
                      <a:pPr algn="r"/>
                      <a:r>
                        <a:rPr lang="en-US" sz="1400" b="1" dirty="0">
                          <a:effectLst/>
                        </a:rPr>
                        <a:t>Year</a:t>
                      </a:r>
                    </a:p>
                  </a:txBody>
                  <a:tcPr anchor="ctr"/>
                </a:tc>
                <a:tc>
                  <a:txBody>
                    <a:bodyPr/>
                    <a:lstStyle/>
                    <a:p>
                      <a:pPr algn="r"/>
                      <a:r>
                        <a:rPr lang="en-US" sz="1400" b="1" dirty="0" err="1">
                          <a:effectLst/>
                        </a:rPr>
                        <a:t>annual_average</a:t>
                      </a:r>
                      <a:endParaRPr lang="en-US" sz="1400" b="1" dirty="0">
                        <a:effectLst/>
                      </a:endParaRPr>
                    </a:p>
                  </a:txBody>
                  <a:tcPr anchor="ctr"/>
                </a:tc>
                <a:tc>
                  <a:txBody>
                    <a:bodyPr/>
                    <a:lstStyle/>
                    <a:p>
                      <a:pPr algn="r"/>
                      <a:r>
                        <a:rPr lang="en-US" sz="1400" b="1" dirty="0" err="1">
                          <a:effectLst/>
                        </a:rPr>
                        <a:t>total_water_usage</a:t>
                      </a:r>
                      <a:endParaRPr lang="en-US" sz="1400" b="1" dirty="0">
                        <a:effectLst/>
                      </a:endParaRPr>
                    </a:p>
                  </a:txBody>
                  <a:tcPr anchor="ctr"/>
                </a:tc>
                <a:extLst>
                  <a:ext uri="{0D108BD9-81ED-4DB2-BD59-A6C34878D82A}">
                    <a16:rowId xmlns:a16="http://schemas.microsoft.com/office/drawing/2014/main" val="605693125"/>
                  </a:ext>
                </a:extLst>
              </a:tr>
              <a:tr h="315415">
                <a:tc>
                  <a:txBody>
                    <a:bodyPr/>
                    <a:lstStyle/>
                    <a:p>
                      <a:pPr fontAlgn="ctr"/>
                      <a:r>
                        <a:rPr lang="en-US" sz="1400" b="1">
                          <a:effectLst/>
                        </a:rPr>
                        <a:t>0</a:t>
                      </a:r>
                    </a:p>
                  </a:txBody>
                  <a:tcPr anchor="ctr"/>
                </a:tc>
                <a:tc>
                  <a:txBody>
                    <a:bodyPr/>
                    <a:lstStyle/>
                    <a:p>
                      <a:pPr algn="r"/>
                      <a:r>
                        <a:rPr lang="en-US" sz="1400" dirty="0">
                          <a:effectLst/>
                        </a:rPr>
                        <a:t>2009</a:t>
                      </a:r>
                    </a:p>
                  </a:txBody>
                  <a:tcPr anchor="ctr"/>
                </a:tc>
                <a:tc>
                  <a:txBody>
                    <a:bodyPr/>
                    <a:lstStyle/>
                    <a:p>
                      <a:pPr algn="r"/>
                      <a:r>
                        <a:rPr lang="en-US" sz="1400">
                          <a:effectLst/>
                        </a:rPr>
                        <a:t>57.421603</a:t>
                      </a:r>
                    </a:p>
                  </a:txBody>
                  <a:tcPr anchor="ctr"/>
                </a:tc>
                <a:tc>
                  <a:txBody>
                    <a:bodyPr/>
                    <a:lstStyle/>
                    <a:p>
                      <a:pPr algn="r"/>
                      <a:r>
                        <a:rPr lang="en-US" sz="1400">
                          <a:effectLst/>
                        </a:rPr>
                        <a:t>16480.0</a:t>
                      </a:r>
                    </a:p>
                  </a:txBody>
                  <a:tcPr anchor="ctr"/>
                </a:tc>
                <a:extLst>
                  <a:ext uri="{0D108BD9-81ED-4DB2-BD59-A6C34878D82A}">
                    <a16:rowId xmlns:a16="http://schemas.microsoft.com/office/drawing/2014/main" val="1541803687"/>
                  </a:ext>
                </a:extLst>
              </a:tr>
              <a:tr h="315415">
                <a:tc>
                  <a:txBody>
                    <a:bodyPr/>
                    <a:lstStyle/>
                    <a:p>
                      <a:pPr fontAlgn="ctr"/>
                      <a:r>
                        <a:rPr lang="en-US" sz="1400" b="1">
                          <a:effectLst/>
                        </a:rPr>
                        <a:t>1</a:t>
                      </a:r>
                    </a:p>
                  </a:txBody>
                  <a:tcPr anchor="ctr"/>
                </a:tc>
                <a:tc>
                  <a:txBody>
                    <a:bodyPr/>
                    <a:lstStyle/>
                    <a:p>
                      <a:pPr algn="r"/>
                      <a:r>
                        <a:rPr lang="en-US" sz="1400" dirty="0">
                          <a:effectLst/>
                        </a:rPr>
                        <a:t>2010</a:t>
                      </a:r>
                    </a:p>
                  </a:txBody>
                  <a:tcPr anchor="ctr"/>
                </a:tc>
                <a:tc>
                  <a:txBody>
                    <a:bodyPr/>
                    <a:lstStyle/>
                    <a:p>
                      <a:pPr algn="r"/>
                      <a:r>
                        <a:rPr lang="en-US" sz="1400">
                          <a:effectLst/>
                        </a:rPr>
                        <a:t>60.679443</a:t>
                      </a:r>
                    </a:p>
                  </a:txBody>
                  <a:tcPr anchor="ctr"/>
                </a:tc>
                <a:tc>
                  <a:txBody>
                    <a:bodyPr/>
                    <a:lstStyle/>
                    <a:p>
                      <a:pPr algn="r"/>
                      <a:r>
                        <a:rPr lang="en-US" sz="1400">
                          <a:effectLst/>
                        </a:rPr>
                        <a:t>17415.0</a:t>
                      </a:r>
                    </a:p>
                  </a:txBody>
                  <a:tcPr anchor="ctr"/>
                </a:tc>
                <a:extLst>
                  <a:ext uri="{0D108BD9-81ED-4DB2-BD59-A6C34878D82A}">
                    <a16:rowId xmlns:a16="http://schemas.microsoft.com/office/drawing/2014/main" val="688191522"/>
                  </a:ext>
                </a:extLst>
              </a:tr>
              <a:tr h="315415">
                <a:tc>
                  <a:txBody>
                    <a:bodyPr/>
                    <a:lstStyle/>
                    <a:p>
                      <a:pPr fontAlgn="ctr"/>
                      <a:r>
                        <a:rPr lang="en-US" sz="1400" b="1">
                          <a:effectLst/>
                        </a:rPr>
                        <a:t>2</a:t>
                      </a:r>
                    </a:p>
                  </a:txBody>
                  <a:tcPr anchor="ctr"/>
                </a:tc>
                <a:tc>
                  <a:txBody>
                    <a:bodyPr/>
                    <a:lstStyle/>
                    <a:p>
                      <a:pPr algn="r"/>
                      <a:r>
                        <a:rPr lang="en-US" sz="1400" dirty="0">
                          <a:effectLst/>
                        </a:rPr>
                        <a:t>2011</a:t>
                      </a:r>
                    </a:p>
                  </a:txBody>
                  <a:tcPr anchor="ctr"/>
                </a:tc>
                <a:tc>
                  <a:txBody>
                    <a:bodyPr/>
                    <a:lstStyle/>
                    <a:p>
                      <a:pPr algn="r"/>
                      <a:r>
                        <a:rPr lang="en-US" sz="1400" dirty="0">
                          <a:effectLst/>
                        </a:rPr>
                        <a:t>57.672822</a:t>
                      </a:r>
                    </a:p>
                  </a:txBody>
                  <a:tcPr anchor="ctr"/>
                </a:tc>
                <a:tc>
                  <a:txBody>
                    <a:bodyPr/>
                    <a:lstStyle/>
                    <a:p>
                      <a:pPr algn="r"/>
                      <a:r>
                        <a:rPr lang="en-US" sz="1400" dirty="0">
                          <a:effectLst/>
                        </a:rPr>
                        <a:t>16552.1</a:t>
                      </a:r>
                    </a:p>
                  </a:txBody>
                  <a:tcPr anchor="ctr"/>
                </a:tc>
                <a:extLst>
                  <a:ext uri="{0D108BD9-81ED-4DB2-BD59-A6C34878D82A}">
                    <a16:rowId xmlns:a16="http://schemas.microsoft.com/office/drawing/2014/main" val="607603976"/>
                  </a:ext>
                </a:extLst>
              </a:tr>
              <a:tr h="315415">
                <a:tc>
                  <a:txBody>
                    <a:bodyPr/>
                    <a:lstStyle/>
                    <a:p>
                      <a:pPr fontAlgn="ctr"/>
                      <a:r>
                        <a:rPr lang="en-US" sz="1400" b="1">
                          <a:effectLst/>
                        </a:rPr>
                        <a:t>3</a:t>
                      </a:r>
                    </a:p>
                  </a:txBody>
                  <a:tcPr anchor="ctr"/>
                </a:tc>
                <a:tc>
                  <a:txBody>
                    <a:bodyPr/>
                    <a:lstStyle/>
                    <a:p>
                      <a:pPr algn="r"/>
                      <a:r>
                        <a:rPr lang="en-US" sz="1400">
                          <a:effectLst/>
                        </a:rPr>
                        <a:t>2012</a:t>
                      </a:r>
                    </a:p>
                  </a:txBody>
                  <a:tcPr anchor="ctr"/>
                </a:tc>
                <a:tc>
                  <a:txBody>
                    <a:bodyPr/>
                    <a:lstStyle/>
                    <a:p>
                      <a:pPr algn="r"/>
                      <a:r>
                        <a:rPr lang="en-US" sz="1400">
                          <a:effectLst/>
                        </a:rPr>
                        <a:t>57.965157</a:t>
                      </a:r>
                    </a:p>
                  </a:txBody>
                  <a:tcPr anchor="ctr"/>
                </a:tc>
                <a:tc>
                  <a:txBody>
                    <a:bodyPr/>
                    <a:lstStyle/>
                    <a:p>
                      <a:pPr algn="r"/>
                      <a:r>
                        <a:rPr lang="en-US" sz="1400">
                          <a:effectLst/>
                        </a:rPr>
                        <a:t>16636.0</a:t>
                      </a:r>
                    </a:p>
                  </a:txBody>
                  <a:tcPr anchor="ctr"/>
                </a:tc>
                <a:extLst>
                  <a:ext uri="{0D108BD9-81ED-4DB2-BD59-A6C34878D82A}">
                    <a16:rowId xmlns:a16="http://schemas.microsoft.com/office/drawing/2014/main" val="646699694"/>
                  </a:ext>
                </a:extLst>
              </a:tr>
              <a:tr h="315415">
                <a:tc>
                  <a:txBody>
                    <a:bodyPr/>
                    <a:lstStyle/>
                    <a:p>
                      <a:pPr fontAlgn="ctr"/>
                      <a:r>
                        <a:rPr lang="en-US" sz="1400" b="1">
                          <a:effectLst/>
                        </a:rPr>
                        <a:t>4</a:t>
                      </a:r>
                    </a:p>
                  </a:txBody>
                  <a:tcPr anchor="ctr"/>
                </a:tc>
                <a:tc>
                  <a:txBody>
                    <a:bodyPr/>
                    <a:lstStyle/>
                    <a:p>
                      <a:pPr algn="r"/>
                      <a:r>
                        <a:rPr lang="en-US" sz="1400">
                          <a:effectLst/>
                        </a:rPr>
                        <a:t>2013</a:t>
                      </a:r>
                    </a:p>
                  </a:txBody>
                  <a:tcPr anchor="ctr"/>
                </a:tc>
                <a:tc>
                  <a:txBody>
                    <a:bodyPr/>
                    <a:lstStyle/>
                    <a:p>
                      <a:pPr algn="r"/>
                      <a:r>
                        <a:rPr lang="en-US" sz="1400">
                          <a:effectLst/>
                        </a:rPr>
                        <a:t>57.177700</a:t>
                      </a:r>
                    </a:p>
                  </a:txBody>
                  <a:tcPr anchor="ctr"/>
                </a:tc>
                <a:tc>
                  <a:txBody>
                    <a:bodyPr/>
                    <a:lstStyle/>
                    <a:p>
                      <a:pPr algn="r"/>
                      <a:r>
                        <a:rPr lang="en-US" sz="1400">
                          <a:effectLst/>
                        </a:rPr>
                        <a:t>16410.0</a:t>
                      </a:r>
                    </a:p>
                  </a:txBody>
                  <a:tcPr anchor="ctr"/>
                </a:tc>
                <a:extLst>
                  <a:ext uri="{0D108BD9-81ED-4DB2-BD59-A6C34878D82A}">
                    <a16:rowId xmlns:a16="http://schemas.microsoft.com/office/drawing/2014/main" val="1994499346"/>
                  </a:ext>
                </a:extLst>
              </a:tr>
              <a:tr h="315415">
                <a:tc>
                  <a:txBody>
                    <a:bodyPr/>
                    <a:lstStyle/>
                    <a:p>
                      <a:pPr fontAlgn="ctr"/>
                      <a:r>
                        <a:rPr lang="en-US" sz="1400" b="1">
                          <a:effectLst/>
                        </a:rPr>
                        <a:t>5</a:t>
                      </a:r>
                    </a:p>
                  </a:txBody>
                  <a:tcPr anchor="ctr"/>
                </a:tc>
                <a:tc>
                  <a:txBody>
                    <a:bodyPr/>
                    <a:lstStyle/>
                    <a:p>
                      <a:pPr algn="r"/>
                      <a:r>
                        <a:rPr lang="en-US" sz="1400">
                          <a:effectLst/>
                        </a:rPr>
                        <a:t>2014</a:t>
                      </a:r>
                    </a:p>
                  </a:txBody>
                  <a:tcPr anchor="ctr"/>
                </a:tc>
                <a:tc>
                  <a:txBody>
                    <a:bodyPr/>
                    <a:lstStyle/>
                    <a:p>
                      <a:pPr algn="r"/>
                      <a:r>
                        <a:rPr lang="en-US" sz="1400">
                          <a:effectLst/>
                        </a:rPr>
                        <a:t>56.595819</a:t>
                      </a:r>
                    </a:p>
                  </a:txBody>
                  <a:tcPr anchor="ctr"/>
                </a:tc>
                <a:tc>
                  <a:txBody>
                    <a:bodyPr/>
                    <a:lstStyle/>
                    <a:p>
                      <a:pPr algn="r"/>
                      <a:r>
                        <a:rPr lang="en-US" sz="1400">
                          <a:effectLst/>
                        </a:rPr>
                        <a:t>16243.0</a:t>
                      </a:r>
                    </a:p>
                  </a:txBody>
                  <a:tcPr anchor="ctr"/>
                </a:tc>
                <a:extLst>
                  <a:ext uri="{0D108BD9-81ED-4DB2-BD59-A6C34878D82A}">
                    <a16:rowId xmlns:a16="http://schemas.microsoft.com/office/drawing/2014/main" val="4028482774"/>
                  </a:ext>
                </a:extLst>
              </a:tr>
              <a:tr h="315415">
                <a:tc>
                  <a:txBody>
                    <a:bodyPr/>
                    <a:lstStyle/>
                    <a:p>
                      <a:pPr fontAlgn="ctr"/>
                      <a:r>
                        <a:rPr lang="en-US" sz="1400" b="1">
                          <a:effectLst/>
                        </a:rPr>
                        <a:t>6</a:t>
                      </a:r>
                    </a:p>
                  </a:txBody>
                  <a:tcPr anchor="ctr"/>
                </a:tc>
                <a:tc>
                  <a:txBody>
                    <a:bodyPr/>
                    <a:lstStyle/>
                    <a:p>
                      <a:pPr algn="r"/>
                      <a:r>
                        <a:rPr lang="en-US" sz="1400" dirty="0">
                          <a:effectLst/>
                        </a:rPr>
                        <a:t>2015</a:t>
                      </a:r>
                    </a:p>
                  </a:txBody>
                  <a:tcPr anchor="ctr"/>
                </a:tc>
                <a:tc>
                  <a:txBody>
                    <a:bodyPr/>
                    <a:lstStyle/>
                    <a:p>
                      <a:pPr algn="r"/>
                      <a:r>
                        <a:rPr lang="en-US" sz="1400">
                          <a:effectLst/>
                        </a:rPr>
                        <a:t>58.372822</a:t>
                      </a:r>
                    </a:p>
                  </a:txBody>
                  <a:tcPr anchor="ctr"/>
                </a:tc>
                <a:tc>
                  <a:txBody>
                    <a:bodyPr/>
                    <a:lstStyle/>
                    <a:p>
                      <a:pPr algn="r"/>
                      <a:r>
                        <a:rPr lang="en-US" sz="1400" dirty="0">
                          <a:effectLst/>
                        </a:rPr>
                        <a:t>16753.0</a:t>
                      </a:r>
                    </a:p>
                  </a:txBody>
                  <a:tcPr anchor="ctr"/>
                </a:tc>
                <a:extLst>
                  <a:ext uri="{0D108BD9-81ED-4DB2-BD59-A6C34878D82A}">
                    <a16:rowId xmlns:a16="http://schemas.microsoft.com/office/drawing/2014/main" val="1540223213"/>
                  </a:ext>
                </a:extLst>
              </a:tr>
            </a:tbl>
          </a:graphicData>
        </a:graphic>
      </p:graphicFrame>
    </p:spTree>
    <p:extLst>
      <p:ext uri="{BB962C8B-B14F-4D97-AF65-F5344CB8AC3E}">
        <p14:creationId xmlns:p14="http://schemas.microsoft.com/office/powerpoint/2010/main" val="269251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BE17BB-F1D5-472D-800A-C1CC5E76C4C9}"/>
              </a:ext>
            </a:extLst>
          </p:cNvPr>
          <p:cNvSpPr txBox="1"/>
          <p:nvPr/>
        </p:nvSpPr>
        <p:spPr>
          <a:xfrm>
            <a:off x="186357" y="186789"/>
            <a:ext cx="7519731" cy="461665"/>
          </a:xfrm>
          <a:prstGeom prst="rect">
            <a:avLst/>
          </a:prstGeom>
          <a:noFill/>
        </p:spPr>
        <p:txBody>
          <a:bodyPr wrap="square" rtlCol="0">
            <a:spAutoFit/>
          </a:bodyPr>
          <a:lstStyle/>
          <a:p>
            <a:r>
              <a:rPr lang="en-US" sz="2400" b="1" dirty="0"/>
              <a:t>… Data Manipulation</a:t>
            </a:r>
          </a:p>
        </p:txBody>
      </p:sp>
      <p:sp>
        <p:nvSpPr>
          <p:cNvPr id="9" name="Rectangle 8">
            <a:extLst>
              <a:ext uri="{FF2B5EF4-FFF2-40B4-BE49-F238E27FC236}">
                <a16:creationId xmlns:a16="http://schemas.microsoft.com/office/drawing/2014/main" id="{ADC4413E-B67E-4CC0-AE37-29BE4B453788}"/>
              </a:ext>
            </a:extLst>
          </p:cNvPr>
          <p:cNvSpPr/>
          <p:nvPr/>
        </p:nvSpPr>
        <p:spPr>
          <a:xfrm>
            <a:off x="81432" y="659683"/>
            <a:ext cx="5041999" cy="1815882"/>
          </a:xfrm>
          <a:prstGeom prst="rect">
            <a:avLst/>
          </a:prstGeom>
        </p:spPr>
        <p:txBody>
          <a:bodyPr wrap="square">
            <a:spAutoFit/>
          </a:bodyPr>
          <a:lstStyle/>
          <a:p>
            <a:r>
              <a:rPr lang="en-US" sz="2000" b="1" dirty="0"/>
              <a:t>Comparison - Minimum and Maximum Water Usage by Municipality</a:t>
            </a:r>
          </a:p>
          <a:p>
            <a:pPr lvl="1"/>
            <a:r>
              <a:rPr lang="en-US" dirty="0"/>
              <a:t>Entails aggregating data to compare different municipalities, identifying those with the highest and lowest average water usage.</a:t>
            </a:r>
          </a:p>
        </p:txBody>
      </p:sp>
      <p:sp>
        <p:nvSpPr>
          <p:cNvPr id="3" name="Rectangle 2">
            <a:extLst>
              <a:ext uri="{FF2B5EF4-FFF2-40B4-BE49-F238E27FC236}">
                <a16:creationId xmlns:a16="http://schemas.microsoft.com/office/drawing/2014/main" id="{8892EB68-D1A4-4F55-939A-668700793FD8}"/>
              </a:ext>
            </a:extLst>
          </p:cNvPr>
          <p:cNvSpPr/>
          <p:nvPr/>
        </p:nvSpPr>
        <p:spPr>
          <a:xfrm>
            <a:off x="4990809" y="1073079"/>
            <a:ext cx="7063915" cy="369332"/>
          </a:xfrm>
          <a:prstGeom prst="rect">
            <a:avLst/>
          </a:prstGeom>
        </p:spPr>
        <p:txBody>
          <a:bodyPr wrap="square">
            <a:spAutoFit/>
          </a:bodyPr>
          <a:lstStyle/>
          <a:p>
            <a:endParaRPr lang="en-US" dirty="0"/>
          </a:p>
        </p:txBody>
      </p:sp>
      <p:sp>
        <p:nvSpPr>
          <p:cNvPr id="2" name="Rectangle 1">
            <a:extLst>
              <a:ext uri="{FF2B5EF4-FFF2-40B4-BE49-F238E27FC236}">
                <a16:creationId xmlns:a16="http://schemas.microsoft.com/office/drawing/2014/main" id="{9E52B4CF-6AC5-4AE0-AEDE-6832D2B56240}"/>
              </a:ext>
            </a:extLst>
          </p:cNvPr>
          <p:cNvSpPr/>
          <p:nvPr/>
        </p:nvSpPr>
        <p:spPr>
          <a:xfrm>
            <a:off x="5256055" y="509998"/>
            <a:ext cx="6314711" cy="3754874"/>
          </a:xfrm>
          <a:prstGeom prst="rect">
            <a:avLst/>
          </a:prstGeom>
        </p:spPr>
        <p:txBody>
          <a:bodyPr wrap="square">
            <a:spAutoFit/>
          </a:bodyPr>
          <a:lstStyle/>
          <a:p>
            <a:r>
              <a:rPr lang="en-US" sz="1400" dirty="0">
                <a:solidFill>
                  <a:srgbClr val="9CDCFE"/>
                </a:solidFill>
                <a:latin typeface="Consolas" panose="020B0609020204030204" pitchFamily="49" charset="0"/>
              </a:rPr>
              <a:t>comparison</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melted_df.groupby</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'municipal'</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agg</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average_usage</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Water_Usage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'mean'</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total_usage</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Water_Usage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'sum'</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reset_index</a:t>
            </a:r>
            <a:r>
              <a:rPr lang="en-US" sz="1400" dirty="0">
                <a:solidFill>
                  <a:srgbClr val="CCCCCC"/>
                </a:solidFill>
                <a:latin typeface="Consolas" panose="020B0609020204030204" pitchFamily="49" charset="0"/>
              </a:rPr>
              <a:t>()</a:t>
            </a:r>
          </a:p>
          <a:p>
            <a:br>
              <a:rPr lang="en-US" sz="1400" dirty="0">
                <a:solidFill>
                  <a:srgbClr val="CCCCCC"/>
                </a:solidFill>
                <a:latin typeface="Consolas" panose="020B0609020204030204" pitchFamily="49" charset="0"/>
              </a:rPr>
            </a:br>
            <a:r>
              <a:rPr lang="en-US" sz="1400" dirty="0">
                <a:solidFill>
                  <a:srgbClr val="6A9955"/>
                </a:solidFill>
                <a:latin typeface="Consolas" panose="020B0609020204030204" pitchFamily="49" charset="0"/>
              </a:rPr>
              <a:t># Identify highest and lowest average water usage municipalities</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highest_usage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comparison</a:t>
            </a:r>
            <a:r>
              <a:rPr lang="en-US" sz="1400" dirty="0" err="1">
                <a:solidFill>
                  <a:srgbClr val="CCCCCC"/>
                </a:solidFill>
                <a:latin typeface="Consolas" panose="020B0609020204030204" pitchFamily="49" charset="0"/>
              </a:rPr>
              <a:t>.loc</a:t>
            </a:r>
            <a:r>
              <a:rPr lang="en-US" sz="1400" dirty="0">
                <a:solidFill>
                  <a:srgbClr val="CCCCCC"/>
                </a:solidFill>
                <a:latin typeface="Consolas" panose="020B0609020204030204" pitchFamily="49" charset="0"/>
              </a:rPr>
              <a:t>[</a:t>
            </a:r>
            <a:r>
              <a:rPr lang="en-US" sz="1400" dirty="0">
                <a:solidFill>
                  <a:srgbClr val="9CDCFE"/>
                </a:solidFill>
                <a:latin typeface="Consolas" panose="020B0609020204030204" pitchFamily="49" charset="0"/>
              </a:rPr>
              <a:t>comparison</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average_usage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idxmax</a:t>
            </a:r>
            <a:r>
              <a:rPr lang="en-US" sz="1400" dirty="0">
                <a:solidFill>
                  <a:srgbClr val="CCCCCC"/>
                </a:solidFill>
                <a:latin typeface="Consolas" panose="020B0609020204030204" pitchFamily="49" charset="0"/>
              </a:rPr>
              <a:t>()]</a:t>
            </a:r>
          </a:p>
          <a:p>
            <a:r>
              <a:rPr lang="en-US" sz="1400" dirty="0" err="1">
                <a:solidFill>
                  <a:srgbClr val="9CDCFE"/>
                </a:solidFill>
                <a:latin typeface="Consolas" panose="020B0609020204030204" pitchFamily="49" charset="0"/>
              </a:rPr>
              <a:t>lowest_usage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comparison</a:t>
            </a:r>
            <a:r>
              <a:rPr lang="en-US" sz="1400" dirty="0" err="1">
                <a:solidFill>
                  <a:srgbClr val="CCCCCC"/>
                </a:solidFill>
                <a:latin typeface="Consolas" panose="020B0609020204030204" pitchFamily="49" charset="0"/>
              </a:rPr>
              <a:t>.loc</a:t>
            </a:r>
            <a:r>
              <a:rPr lang="en-US" sz="1400" dirty="0">
                <a:solidFill>
                  <a:srgbClr val="CCCCCC"/>
                </a:solidFill>
                <a:latin typeface="Consolas" panose="020B0609020204030204" pitchFamily="49" charset="0"/>
              </a:rPr>
              <a:t>[</a:t>
            </a:r>
            <a:r>
              <a:rPr lang="en-US" sz="1400" dirty="0">
                <a:solidFill>
                  <a:srgbClr val="9CDCFE"/>
                </a:solidFill>
                <a:latin typeface="Consolas" panose="020B0609020204030204" pitchFamily="49" charset="0"/>
              </a:rPr>
              <a:t>comparison</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average_usage</a:t>
            </a:r>
            <a:r>
              <a:rPr lang="en-US" sz="1400" dirty="0">
                <a:solidFill>
                  <a:srgbClr val="CE9178"/>
                </a:solidFill>
                <a:latin typeface="Consolas" panose="020B0609020204030204" pitchFamily="49" charset="0"/>
              </a:rPr>
              <a:t>'</a:t>
            </a:r>
            <a:r>
              <a:rPr lang="en-US" sz="1400" dirty="0">
                <a:solidFill>
                  <a:srgbClr val="CCCCCC"/>
                </a:solidFill>
                <a:latin typeface="Consolas" panose="020B0609020204030204" pitchFamily="49" charset="0"/>
              </a:rPr>
              <a:t>].</a:t>
            </a:r>
            <a:r>
              <a:rPr lang="en-US" sz="1400" dirty="0" err="1">
                <a:solidFill>
                  <a:srgbClr val="CCCCCC"/>
                </a:solidFill>
                <a:latin typeface="Consolas" panose="020B0609020204030204" pitchFamily="49" charset="0"/>
              </a:rPr>
              <a:t>idxmin</a:t>
            </a:r>
            <a:r>
              <a:rPr lang="en-US" sz="1400" dirty="0">
                <a:solidFill>
                  <a:srgbClr val="CCCCCC"/>
                </a:solidFill>
                <a:latin typeface="Consolas" panose="020B0609020204030204" pitchFamily="49" charset="0"/>
              </a:rPr>
              <a:t>()]</a:t>
            </a:r>
          </a:p>
          <a:p>
            <a:br>
              <a:rPr lang="en-US" sz="1400" dirty="0">
                <a:solidFill>
                  <a:srgbClr val="CCCCCC"/>
                </a:solidFill>
                <a:latin typeface="Consolas" panose="020B0609020204030204" pitchFamily="49" charset="0"/>
              </a:rPr>
            </a:br>
            <a:r>
              <a:rPr lang="en-US" sz="1400" dirty="0">
                <a:solidFill>
                  <a:srgbClr val="DCDCAA"/>
                </a:solidFill>
                <a:latin typeface="Consolas" panose="020B0609020204030204" pitchFamily="49" charset="0"/>
              </a:rPr>
              <a:t>print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a:solidFill>
                  <a:srgbClr val="D7BA7D"/>
                </a:solidFill>
                <a:latin typeface="Consolas" panose="020B0609020204030204" pitchFamily="49" charset="0"/>
              </a:rPr>
              <a:t>\</a:t>
            </a:r>
            <a:r>
              <a:rPr lang="en-US" sz="1400" dirty="0" err="1">
                <a:solidFill>
                  <a:srgbClr val="D7BA7D"/>
                </a:solidFill>
                <a:latin typeface="Consolas" panose="020B0609020204030204" pitchFamily="49" charset="0"/>
              </a:rPr>
              <a:t>n</a:t>
            </a:r>
            <a:r>
              <a:rPr lang="en-US" sz="1400" dirty="0" err="1">
                <a:solidFill>
                  <a:srgbClr val="CE9178"/>
                </a:solidFill>
                <a:latin typeface="Consolas" panose="020B0609020204030204" pitchFamily="49" charset="0"/>
              </a:rPr>
              <a:t>Highest</a:t>
            </a:r>
            <a:r>
              <a:rPr lang="en-US" sz="1400" dirty="0">
                <a:solidFill>
                  <a:srgbClr val="CE9178"/>
                </a:solidFill>
                <a:latin typeface="Consolas" panose="020B0609020204030204" pitchFamily="49" charset="0"/>
              </a:rPr>
              <a:t> Average Water Usage Municipality:"</a:t>
            </a:r>
            <a:r>
              <a:rPr lang="en-US" sz="1400" dirty="0">
                <a:solidFill>
                  <a:srgbClr val="CCCCCC"/>
                </a:solidFill>
                <a:latin typeface="Consolas" panose="020B0609020204030204" pitchFamily="49" charset="0"/>
              </a:rPr>
              <a:t>)</a:t>
            </a:r>
          </a:p>
          <a:p>
            <a:r>
              <a:rPr lang="en-US" sz="1400" dirty="0">
                <a:solidFill>
                  <a:srgbClr val="DCDCAA"/>
                </a:solidFill>
                <a:latin typeface="Consolas" panose="020B0609020204030204" pitchFamily="49" charset="0"/>
              </a:rPr>
              <a:t>print</a:t>
            </a:r>
            <a:r>
              <a:rPr lang="en-US" sz="1400" dirty="0">
                <a:solidFill>
                  <a:srgbClr val="CCCCCC"/>
                </a:solidFill>
                <a:latin typeface="Consolas" panose="020B0609020204030204" pitchFamily="49" charset="0"/>
              </a:rPr>
              <a:t>(</a:t>
            </a:r>
            <a:r>
              <a:rPr lang="en-US" sz="1400" dirty="0" err="1">
                <a:solidFill>
                  <a:srgbClr val="9CDCFE"/>
                </a:solidFill>
                <a:latin typeface="Consolas" panose="020B0609020204030204" pitchFamily="49" charset="0"/>
              </a:rPr>
              <a:t>highest_usage</a:t>
            </a:r>
            <a:r>
              <a:rPr lang="en-US" sz="1400" dirty="0">
                <a:solidFill>
                  <a:srgbClr val="CCCCCC"/>
                </a:solidFill>
                <a:latin typeface="Consolas" panose="020B0609020204030204" pitchFamily="49" charset="0"/>
              </a:rPr>
              <a:t>)</a:t>
            </a:r>
          </a:p>
          <a:p>
            <a:br>
              <a:rPr lang="en-US" sz="1400" dirty="0">
                <a:solidFill>
                  <a:srgbClr val="CCCCCC"/>
                </a:solidFill>
                <a:latin typeface="Consolas" panose="020B0609020204030204" pitchFamily="49" charset="0"/>
              </a:rPr>
            </a:br>
            <a:r>
              <a:rPr lang="en-US" sz="1400" dirty="0">
                <a:solidFill>
                  <a:srgbClr val="DCDCAA"/>
                </a:solidFill>
                <a:latin typeface="Consolas" panose="020B0609020204030204" pitchFamily="49" charset="0"/>
              </a:rPr>
              <a:t>print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a:solidFill>
                  <a:srgbClr val="D7BA7D"/>
                </a:solidFill>
                <a:latin typeface="Consolas" panose="020B0609020204030204" pitchFamily="49" charset="0"/>
              </a:rPr>
              <a:t>\</a:t>
            </a:r>
            <a:r>
              <a:rPr lang="en-US" sz="1400" dirty="0" err="1">
                <a:solidFill>
                  <a:srgbClr val="D7BA7D"/>
                </a:solidFill>
                <a:latin typeface="Consolas" panose="020B0609020204030204" pitchFamily="49" charset="0"/>
              </a:rPr>
              <a:t>n</a:t>
            </a:r>
            <a:r>
              <a:rPr lang="en-US" sz="1400" dirty="0" err="1">
                <a:solidFill>
                  <a:srgbClr val="CE9178"/>
                </a:solidFill>
                <a:latin typeface="Consolas" panose="020B0609020204030204" pitchFamily="49" charset="0"/>
              </a:rPr>
              <a:t>Lowest</a:t>
            </a:r>
            <a:r>
              <a:rPr lang="en-US" sz="1400" dirty="0">
                <a:solidFill>
                  <a:srgbClr val="CE9178"/>
                </a:solidFill>
                <a:latin typeface="Consolas" panose="020B0609020204030204" pitchFamily="49" charset="0"/>
              </a:rPr>
              <a:t> Average Water Usage Municipality:"</a:t>
            </a:r>
            <a:r>
              <a:rPr lang="en-US" sz="1400" dirty="0">
                <a:solidFill>
                  <a:srgbClr val="CCCCCC"/>
                </a:solidFill>
                <a:latin typeface="Consolas" panose="020B0609020204030204" pitchFamily="49" charset="0"/>
              </a:rPr>
              <a:t>)</a:t>
            </a:r>
          </a:p>
          <a:p>
            <a:r>
              <a:rPr lang="en-US" sz="1400" dirty="0">
                <a:solidFill>
                  <a:srgbClr val="DCDCAA"/>
                </a:solidFill>
                <a:latin typeface="Consolas" panose="020B0609020204030204" pitchFamily="49" charset="0"/>
              </a:rPr>
              <a:t>print</a:t>
            </a:r>
            <a:r>
              <a:rPr lang="en-US" sz="1400" dirty="0">
                <a:solidFill>
                  <a:srgbClr val="CCCCCC"/>
                </a:solidFill>
                <a:latin typeface="Consolas" panose="020B0609020204030204" pitchFamily="49" charset="0"/>
              </a:rPr>
              <a:t>(</a:t>
            </a:r>
            <a:r>
              <a:rPr lang="en-US" sz="1400" dirty="0" err="1">
                <a:solidFill>
                  <a:srgbClr val="9CDCFE"/>
                </a:solidFill>
                <a:latin typeface="Consolas" panose="020B0609020204030204" pitchFamily="49" charset="0"/>
              </a:rPr>
              <a:t>lowest_usage</a:t>
            </a:r>
            <a:r>
              <a:rPr lang="en-US" sz="1400" dirty="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graphicFrame>
        <p:nvGraphicFramePr>
          <p:cNvPr id="11" name="Content Placeholder 10">
            <a:extLst>
              <a:ext uri="{FF2B5EF4-FFF2-40B4-BE49-F238E27FC236}">
                <a16:creationId xmlns:a16="http://schemas.microsoft.com/office/drawing/2014/main" id="{F367AE60-D067-4396-B8B0-FAD4E9E6295C}"/>
              </a:ext>
            </a:extLst>
          </p:cNvPr>
          <p:cNvGraphicFramePr>
            <a:graphicFrameLocks noGrp="1"/>
          </p:cNvGraphicFramePr>
          <p:nvPr>
            <p:ph idx="1"/>
            <p:extLst>
              <p:ext uri="{D42A27DB-BD31-4B8C-83A1-F6EECF244321}">
                <p14:modId xmlns:p14="http://schemas.microsoft.com/office/powerpoint/2010/main" val="287940918"/>
              </p:ext>
            </p:extLst>
          </p:nvPr>
        </p:nvGraphicFramePr>
        <p:xfrm>
          <a:off x="0" y="4502441"/>
          <a:ext cx="12192000" cy="235555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933567225"/>
                    </a:ext>
                  </a:extLst>
                </a:gridCol>
                <a:gridCol w="3048000">
                  <a:extLst>
                    <a:ext uri="{9D8B030D-6E8A-4147-A177-3AD203B41FA5}">
                      <a16:colId xmlns:a16="http://schemas.microsoft.com/office/drawing/2014/main" val="2836402031"/>
                    </a:ext>
                  </a:extLst>
                </a:gridCol>
                <a:gridCol w="3048000">
                  <a:extLst>
                    <a:ext uri="{9D8B030D-6E8A-4147-A177-3AD203B41FA5}">
                      <a16:colId xmlns:a16="http://schemas.microsoft.com/office/drawing/2014/main" val="2988514495"/>
                    </a:ext>
                  </a:extLst>
                </a:gridCol>
                <a:gridCol w="3048000">
                  <a:extLst>
                    <a:ext uri="{9D8B030D-6E8A-4147-A177-3AD203B41FA5}">
                      <a16:colId xmlns:a16="http://schemas.microsoft.com/office/drawing/2014/main" val="1156761444"/>
                    </a:ext>
                  </a:extLst>
                </a:gridCol>
              </a:tblGrid>
              <a:tr h="372141">
                <a:tc gridSpan="4">
                  <a:txBody>
                    <a:bodyPr/>
                    <a:lstStyle/>
                    <a:p>
                      <a:pPr algn="ctr" fontAlgn="b"/>
                      <a:r>
                        <a:rPr lang="en-US" sz="1600" b="0" i="0" u="none" strike="noStrike" dirty="0">
                          <a:solidFill>
                            <a:srgbClr val="000000"/>
                          </a:solidFill>
                          <a:effectLst/>
                          <a:latin typeface="+mj-lt"/>
                        </a:rPr>
                        <a:t>Water Usage per Municipality</a:t>
                      </a:r>
                    </a:p>
                  </a:txBody>
                  <a:tcPr marL="5443" marR="5443" marT="5443"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92736349"/>
                  </a:ext>
                </a:extLst>
              </a:tr>
              <a:tr h="372141">
                <a:tc gridSpan="2">
                  <a:txBody>
                    <a:bodyPr/>
                    <a:lstStyle/>
                    <a:p>
                      <a:pPr algn="ctr" fontAlgn="b"/>
                      <a:r>
                        <a:rPr lang="en-US" sz="1600" b="0" i="0" u="none" strike="noStrike" dirty="0">
                          <a:solidFill>
                            <a:srgbClr val="000000"/>
                          </a:solidFill>
                          <a:effectLst/>
                          <a:latin typeface="+mj-lt"/>
                        </a:rPr>
                        <a:t>Highest Average</a:t>
                      </a:r>
                    </a:p>
                  </a:txBody>
                  <a:tcPr marL="5443" marR="5443" marT="5443" marB="0" anchor="b"/>
                </a:tc>
                <a:tc hMerge="1">
                  <a:txBody>
                    <a:bodyPr/>
                    <a:lstStyle/>
                    <a:p>
                      <a:endParaRPr lang="en-US"/>
                    </a:p>
                  </a:txBody>
                  <a:tcPr/>
                </a:tc>
                <a:tc gridSpan="2">
                  <a:txBody>
                    <a:bodyPr/>
                    <a:lstStyle/>
                    <a:p>
                      <a:pPr algn="ctr" fontAlgn="b"/>
                      <a:r>
                        <a:rPr lang="en-US" sz="1600" b="0" i="0" u="none" strike="noStrike" dirty="0">
                          <a:solidFill>
                            <a:srgbClr val="000000"/>
                          </a:solidFill>
                          <a:effectLst/>
                          <a:latin typeface="+mj-lt"/>
                        </a:rPr>
                        <a:t>Lowest Average</a:t>
                      </a:r>
                    </a:p>
                  </a:txBody>
                  <a:tcPr marL="5443" marR="5443" marT="5443" marB="0" anchor="b"/>
                </a:tc>
                <a:tc hMerge="1">
                  <a:txBody>
                    <a:bodyPr/>
                    <a:lstStyle/>
                    <a:p>
                      <a:endParaRPr lang="en-US"/>
                    </a:p>
                  </a:txBody>
                  <a:tcPr/>
                </a:tc>
                <a:extLst>
                  <a:ext uri="{0D108BD9-81ED-4DB2-BD59-A6C34878D82A}">
                    <a16:rowId xmlns:a16="http://schemas.microsoft.com/office/drawing/2014/main" val="3563666807"/>
                  </a:ext>
                </a:extLst>
              </a:tr>
              <a:tr h="372141">
                <a:tc>
                  <a:txBody>
                    <a:bodyPr/>
                    <a:lstStyle/>
                    <a:p>
                      <a:pPr algn="l" fontAlgn="b"/>
                      <a:r>
                        <a:rPr lang="en-US" sz="1600" b="0" i="0" u="none" strike="noStrike">
                          <a:solidFill>
                            <a:srgbClr val="000000"/>
                          </a:solidFill>
                          <a:effectLst/>
                          <a:latin typeface="+mj-lt"/>
                        </a:rPr>
                        <a:t>municipal </a:t>
                      </a:r>
                    </a:p>
                  </a:txBody>
                  <a:tcPr marL="5443" marR="5443" marT="5443" marB="0" anchor="b"/>
                </a:tc>
                <a:tc>
                  <a:txBody>
                    <a:bodyPr/>
                    <a:lstStyle/>
                    <a:p>
                      <a:pPr algn="r" fontAlgn="b"/>
                      <a:r>
                        <a:rPr lang="en-US" sz="1600" b="0" i="0" u="none" strike="noStrike">
                          <a:solidFill>
                            <a:srgbClr val="000000"/>
                          </a:solidFill>
                          <a:effectLst/>
                          <a:latin typeface="+mj-lt"/>
                        </a:rPr>
                        <a:t>Weston </a:t>
                      </a:r>
                    </a:p>
                  </a:txBody>
                  <a:tcPr marL="5443" marR="5443" marT="5443" marB="0" anchor="b"/>
                </a:tc>
                <a:tc>
                  <a:txBody>
                    <a:bodyPr/>
                    <a:lstStyle/>
                    <a:p>
                      <a:pPr algn="l" fontAlgn="b"/>
                      <a:r>
                        <a:rPr lang="en-US" sz="1600" b="0" i="0" u="none" strike="noStrike" dirty="0">
                          <a:solidFill>
                            <a:srgbClr val="000000"/>
                          </a:solidFill>
                          <a:effectLst/>
                          <a:latin typeface="+mj-lt"/>
                        </a:rPr>
                        <a:t>   municipal </a:t>
                      </a:r>
                    </a:p>
                  </a:txBody>
                  <a:tcPr marL="5443" marR="5443" marT="5443" marB="0" anchor="b"/>
                </a:tc>
                <a:tc>
                  <a:txBody>
                    <a:bodyPr/>
                    <a:lstStyle/>
                    <a:p>
                      <a:pPr algn="r" fontAlgn="b"/>
                      <a:r>
                        <a:rPr lang="en-US" sz="1600" b="0" i="0" u="none" strike="noStrike" dirty="0">
                          <a:solidFill>
                            <a:srgbClr val="000000"/>
                          </a:solidFill>
                          <a:effectLst/>
                          <a:latin typeface="+mj-lt"/>
                        </a:rPr>
                        <a:t>Lowell </a:t>
                      </a:r>
                    </a:p>
                  </a:txBody>
                  <a:tcPr marL="5443" marR="5443" marT="5443" marB="0" anchor="b"/>
                </a:tc>
                <a:extLst>
                  <a:ext uri="{0D108BD9-81ED-4DB2-BD59-A6C34878D82A}">
                    <a16:rowId xmlns:a16="http://schemas.microsoft.com/office/drawing/2014/main" val="4248244605"/>
                  </a:ext>
                </a:extLst>
              </a:tr>
              <a:tr h="372141">
                <a:tc>
                  <a:txBody>
                    <a:bodyPr/>
                    <a:lstStyle/>
                    <a:p>
                      <a:pPr algn="l" fontAlgn="b"/>
                      <a:r>
                        <a:rPr lang="en-US" sz="1600" b="0" i="0" u="none" strike="noStrike">
                          <a:solidFill>
                            <a:srgbClr val="000000"/>
                          </a:solidFill>
                          <a:effectLst/>
                          <a:latin typeface="+mj-lt"/>
                        </a:rPr>
                        <a:t>average_usage </a:t>
                      </a:r>
                    </a:p>
                  </a:txBody>
                  <a:tcPr marL="5443" marR="5443" marT="5443" marB="0" anchor="b"/>
                </a:tc>
                <a:tc>
                  <a:txBody>
                    <a:bodyPr/>
                    <a:lstStyle/>
                    <a:p>
                      <a:pPr algn="r" fontAlgn="b"/>
                      <a:r>
                        <a:rPr lang="en-US" sz="1600" b="0" i="0" u="none" strike="noStrike">
                          <a:solidFill>
                            <a:srgbClr val="000000"/>
                          </a:solidFill>
                          <a:effectLst/>
                          <a:latin typeface="+mj-lt"/>
                        </a:rPr>
                        <a:t>108.4286</a:t>
                      </a:r>
                    </a:p>
                  </a:txBody>
                  <a:tcPr marL="5443" marR="5443" marT="5443" marB="0" anchor="b"/>
                </a:tc>
                <a:tc>
                  <a:txBody>
                    <a:bodyPr/>
                    <a:lstStyle/>
                    <a:p>
                      <a:pPr algn="l" fontAlgn="b"/>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average_usage</a:t>
                      </a:r>
                      <a:r>
                        <a:rPr lang="en-US" sz="1600" b="0" i="0" u="none" strike="noStrike" dirty="0">
                          <a:solidFill>
                            <a:srgbClr val="000000"/>
                          </a:solidFill>
                          <a:effectLst/>
                          <a:latin typeface="+mj-lt"/>
                        </a:rPr>
                        <a:t> </a:t>
                      </a:r>
                    </a:p>
                  </a:txBody>
                  <a:tcPr marL="5443" marR="5443" marT="5443" marB="0" anchor="b"/>
                </a:tc>
                <a:tc>
                  <a:txBody>
                    <a:bodyPr/>
                    <a:lstStyle/>
                    <a:p>
                      <a:pPr algn="r" fontAlgn="b"/>
                      <a:r>
                        <a:rPr lang="en-US" sz="1600" b="0" i="0" u="none" strike="noStrike">
                          <a:solidFill>
                            <a:srgbClr val="000000"/>
                          </a:solidFill>
                          <a:effectLst/>
                          <a:latin typeface="+mj-lt"/>
                        </a:rPr>
                        <a:t>30.85714</a:t>
                      </a:r>
                    </a:p>
                  </a:txBody>
                  <a:tcPr marL="5443" marR="5443" marT="5443" marB="0" anchor="b"/>
                </a:tc>
                <a:extLst>
                  <a:ext uri="{0D108BD9-81ED-4DB2-BD59-A6C34878D82A}">
                    <a16:rowId xmlns:a16="http://schemas.microsoft.com/office/drawing/2014/main" val="85664149"/>
                  </a:ext>
                </a:extLst>
              </a:tr>
              <a:tr h="372141">
                <a:tc>
                  <a:txBody>
                    <a:bodyPr/>
                    <a:lstStyle/>
                    <a:p>
                      <a:pPr algn="l" fontAlgn="b"/>
                      <a:r>
                        <a:rPr lang="en-US" sz="1600" b="0" i="0" u="none" strike="noStrike">
                          <a:solidFill>
                            <a:srgbClr val="000000"/>
                          </a:solidFill>
                          <a:effectLst/>
                          <a:latin typeface="+mj-lt"/>
                        </a:rPr>
                        <a:t>total_usage </a:t>
                      </a:r>
                    </a:p>
                  </a:txBody>
                  <a:tcPr marL="5443" marR="5443" marT="5443" marB="0" anchor="b"/>
                </a:tc>
                <a:tc>
                  <a:txBody>
                    <a:bodyPr/>
                    <a:lstStyle/>
                    <a:p>
                      <a:pPr algn="r" fontAlgn="b"/>
                      <a:r>
                        <a:rPr lang="en-US" sz="1600" b="0" i="0" u="none" strike="noStrike" dirty="0">
                          <a:solidFill>
                            <a:srgbClr val="000000"/>
                          </a:solidFill>
                          <a:effectLst/>
                          <a:latin typeface="+mj-lt"/>
                        </a:rPr>
                        <a:t>759</a:t>
                      </a:r>
                    </a:p>
                  </a:txBody>
                  <a:tcPr marL="5443" marR="5443" marT="5443" marB="0" anchor="b"/>
                </a:tc>
                <a:tc>
                  <a:txBody>
                    <a:bodyPr/>
                    <a:lstStyle/>
                    <a:p>
                      <a:pPr algn="l" fontAlgn="b"/>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total_usage</a:t>
                      </a:r>
                      <a:r>
                        <a:rPr lang="en-US" sz="1600" b="0" i="0" u="none" strike="noStrike" dirty="0">
                          <a:solidFill>
                            <a:srgbClr val="000000"/>
                          </a:solidFill>
                          <a:effectLst/>
                          <a:latin typeface="+mj-lt"/>
                        </a:rPr>
                        <a:t> </a:t>
                      </a:r>
                    </a:p>
                  </a:txBody>
                  <a:tcPr marL="5443" marR="5443" marT="5443" marB="0" anchor="b"/>
                </a:tc>
                <a:tc>
                  <a:txBody>
                    <a:bodyPr/>
                    <a:lstStyle/>
                    <a:p>
                      <a:pPr algn="r" fontAlgn="b"/>
                      <a:r>
                        <a:rPr lang="en-US" sz="1600" b="0" i="0" u="none" strike="noStrike" dirty="0">
                          <a:solidFill>
                            <a:srgbClr val="000000"/>
                          </a:solidFill>
                          <a:effectLst/>
                          <a:latin typeface="+mj-lt"/>
                        </a:rPr>
                        <a:t>216</a:t>
                      </a:r>
                    </a:p>
                  </a:txBody>
                  <a:tcPr marL="5443" marR="5443" marT="5443" marB="0" anchor="b"/>
                </a:tc>
                <a:extLst>
                  <a:ext uri="{0D108BD9-81ED-4DB2-BD59-A6C34878D82A}">
                    <a16:rowId xmlns:a16="http://schemas.microsoft.com/office/drawing/2014/main" val="3812525531"/>
                  </a:ext>
                </a:extLst>
              </a:tr>
              <a:tr h="494853">
                <a:tc>
                  <a:txBody>
                    <a:bodyPr/>
                    <a:lstStyle/>
                    <a:p>
                      <a:pPr algn="l" fontAlgn="b"/>
                      <a:r>
                        <a:rPr lang="en-US" sz="1600" b="0" i="0" u="none" strike="noStrike">
                          <a:solidFill>
                            <a:srgbClr val="000000"/>
                          </a:solidFill>
                          <a:effectLst/>
                          <a:latin typeface="+mj-lt"/>
                        </a:rPr>
                        <a:t>Name: 246, dtype: object</a:t>
                      </a:r>
                    </a:p>
                  </a:txBody>
                  <a:tcPr marL="5443" marR="5443" marT="5443" marB="0" anchor="b"/>
                </a:tc>
                <a:tc>
                  <a:txBody>
                    <a:bodyPr/>
                    <a:lstStyle/>
                    <a:p>
                      <a:pPr algn="l" fontAlgn="b"/>
                      <a:r>
                        <a:rPr lang="en-US" sz="1600" b="0" i="0" u="none" strike="noStrike">
                          <a:solidFill>
                            <a:srgbClr val="000000"/>
                          </a:solidFill>
                          <a:effectLst/>
                          <a:latin typeface="+mj-lt"/>
                        </a:rPr>
                        <a:t> </a:t>
                      </a:r>
                    </a:p>
                  </a:txBody>
                  <a:tcPr marL="5443" marR="5443" marT="5443" marB="0" anchor="b"/>
                </a:tc>
                <a:tc>
                  <a:txBody>
                    <a:bodyPr/>
                    <a:lstStyle/>
                    <a:p>
                      <a:pPr algn="l" fontAlgn="b"/>
                      <a:r>
                        <a:rPr lang="en-US" sz="1600" b="0" i="0" u="none" strike="noStrike" dirty="0">
                          <a:solidFill>
                            <a:srgbClr val="000000"/>
                          </a:solidFill>
                          <a:effectLst/>
                          <a:latin typeface="+mj-lt"/>
                        </a:rPr>
                        <a:t>   Name: 114, </a:t>
                      </a:r>
                      <a:r>
                        <a:rPr lang="en-US" sz="1600" b="0" i="0" u="none" strike="noStrike" dirty="0" err="1">
                          <a:solidFill>
                            <a:srgbClr val="000000"/>
                          </a:solidFill>
                          <a:effectLst/>
                          <a:latin typeface="+mj-lt"/>
                        </a:rPr>
                        <a:t>dtype</a:t>
                      </a:r>
                      <a:r>
                        <a:rPr lang="en-US" sz="1600" b="0" i="0" u="none" strike="noStrike" dirty="0">
                          <a:solidFill>
                            <a:srgbClr val="000000"/>
                          </a:solidFill>
                          <a:effectLst/>
                          <a:latin typeface="+mj-lt"/>
                        </a:rPr>
                        <a:t>: object</a:t>
                      </a:r>
                    </a:p>
                  </a:txBody>
                  <a:tcPr marL="5443" marR="5443" marT="5443" marB="0" anchor="b"/>
                </a:tc>
                <a:tc>
                  <a:txBody>
                    <a:bodyPr/>
                    <a:lstStyle/>
                    <a:p>
                      <a:pPr algn="l" fontAlgn="b"/>
                      <a:r>
                        <a:rPr lang="en-US" sz="1600" b="0" i="0" u="none" strike="noStrike" dirty="0">
                          <a:solidFill>
                            <a:srgbClr val="000000"/>
                          </a:solidFill>
                          <a:effectLst/>
                          <a:latin typeface="+mj-lt"/>
                        </a:rPr>
                        <a:t> </a:t>
                      </a:r>
                    </a:p>
                  </a:txBody>
                  <a:tcPr marL="5443" marR="5443" marT="5443" marB="0" anchor="b"/>
                </a:tc>
                <a:extLst>
                  <a:ext uri="{0D108BD9-81ED-4DB2-BD59-A6C34878D82A}">
                    <a16:rowId xmlns:a16="http://schemas.microsoft.com/office/drawing/2014/main" val="1747004543"/>
                  </a:ext>
                </a:extLst>
              </a:tr>
            </a:tbl>
          </a:graphicData>
        </a:graphic>
      </p:graphicFrame>
    </p:spTree>
    <p:extLst>
      <p:ext uri="{BB962C8B-B14F-4D97-AF65-F5344CB8AC3E}">
        <p14:creationId xmlns:p14="http://schemas.microsoft.com/office/powerpoint/2010/main" val="51051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3138bb40588_0_10"/>
          <p:cNvSpPr txBox="1">
            <a:spLocks noGrp="1"/>
          </p:cNvSpPr>
          <p:nvPr>
            <p:ph type="title"/>
          </p:nvPr>
        </p:nvSpPr>
        <p:spPr>
          <a:xfrm>
            <a:off x="765050" y="0"/>
            <a:ext cx="5092800" cy="642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2400" b="1" dirty="0"/>
              <a:t>Data Visualization</a:t>
            </a:r>
            <a:endParaRPr sz="2400" b="1" dirty="0"/>
          </a:p>
        </p:txBody>
      </p:sp>
      <p:sp>
        <p:nvSpPr>
          <p:cNvPr id="206" name="Google Shape;206;g3138bb40588_0_10"/>
          <p:cNvSpPr txBox="1">
            <a:spLocks noGrp="1"/>
          </p:cNvSpPr>
          <p:nvPr>
            <p:ph type="body" idx="1"/>
          </p:nvPr>
        </p:nvSpPr>
        <p:spPr>
          <a:xfrm>
            <a:off x="469550" y="605475"/>
            <a:ext cx="5683800" cy="56841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r>
              <a:rPr lang="en-US" sz="6602" b="1" dirty="0"/>
              <a:t>1. B</a:t>
            </a:r>
            <a:r>
              <a:rPr lang="en-US" sz="6966" b="1" dirty="0"/>
              <a:t>ar Plot of Average water Usage by Municipality</a:t>
            </a:r>
            <a:endParaRPr sz="6966" b="1" dirty="0"/>
          </a:p>
          <a:p>
            <a:pPr marL="0" lvl="0" indent="0" algn="l" rtl="0">
              <a:spcBef>
                <a:spcPts val="1000"/>
              </a:spcBef>
              <a:spcAft>
                <a:spcPts val="0"/>
              </a:spcAft>
              <a:buNone/>
            </a:pPr>
            <a:r>
              <a:rPr lang="en-US" sz="6000" dirty="0"/>
              <a:t>It gives a quick visual comparison of the average water usage across municipalities .</a:t>
            </a:r>
            <a:endParaRPr sz="6000" dirty="0"/>
          </a:p>
          <a:p>
            <a:pPr marL="0" lvl="0" indent="0" algn="l" rtl="0">
              <a:spcBef>
                <a:spcPts val="1000"/>
              </a:spcBef>
              <a:spcAft>
                <a:spcPts val="0"/>
              </a:spcAft>
              <a:buNone/>
            </a:pPr>
            <a:r>
              <a:rPr lang="en-US" sz="6000" dirty="0"/>
              <a:t>The data was sub-divided into subplots for easier visualization.</a:t>
            </a:r>
            <a:endParaRPr sz="6000" dirty="0"/>
          </a:p>
          <a:p>
            <a:pPr marL="0" lvl="0" indent="0" algn="l" rtl="0">
              <a:lnSpc>
                <a:spcPct val="115000"/>
              </a:lnSpc>
              <a:spcBef>
                <a:spcPts val="1200"/>
              </a:spcBef>
              <a:spcAft>
                <a:spcPts val="0"/>
              </a:spcAft>
              <a:buNone/>
            </a:pPr>
            <a:r>
              <a:rPr lang="en-US" sz="6000" dirty="0"/>
              <a:t>Bar graph compares average water usage across municipalities, using the following visualization tools:</a:t>
            </a:r>
            <a:endParaRPr sz="6000" dirty="0"/>
          </a:p>
          <a:p>
            <a:pPr marL="457200" lvl="0" indent="-323850" algn="l" rtl="0">
              <a:lnSpc>
                <a:spcPct val="115000"/>
              </a:lnSpc>
              <a:spcBef>
                <a:spcPts val="1200"/>
              </a:spcBef>
              <a:spcAft>
                <a:spcPts val="0"/>
              </a:spcAft>
              <a:buClr>
                <a:schemeClr val="lt1"/>
              </a:buClr>
              <a:buSzPct val="100000"/>
              <a:buFont typeface="Arial"/>
              <a:buChar char="●"/>
            </a:pPr>
            <a:r>
              <a:rPr lang="en-US" sz="6000" b="1" dirty="0"/>
              <a:t>Markers</a:t>
            </a:r>
            <a:r>
              <a:rPr lang="en-US" sz="6000" dirty="0"/>
              <a:t>: Each bar’s length represents water usage, allowing clear comparison across municipalities.</a:t>
            </a:r>
            <a:endParaRPr sz="6000" dirty="0"/>
          </a:p>
          <a:p>
            <a:pPr marL="457200" lvl="0" indent="-323850" algn="l" rtl="0">
              <a:lnSpc>
                <a:spcPct val="115000"/>
              </a:lnSpc>
              <a:spcBef>
                <a:spcPts val="0"/>
              </a:spcBef>
              <a:spcAft>
                <a:spcPts val="0"/>
              </a:spcAft>
              <a:buClr>
                <a:schemeClr val="lt1"/>
              </a:buClr>
              <a:buSzPct val="100000"/>
              <a:buFont typeface="Arial"/>
              <a:buChar char="●"/>
            </a:pPr>
            <a:r>
              <a:rPr lang="en-US" sz="6000" b="1" dirty="0"/>
              <a:t>Channels</a:t>
            </a:r>
            <a:r>
              <a:rPr lang="en-US" sz="6000" dirty="0"/>
              <a:t>:</a:t>
            </a:r>
            <a:endParaRPr sz="6000" dirty="0"/>
          </a:p>
          <a:p>
            <a:pPr marL="914400" lvl="1" indent="-323850" algn="l" rtl="0">
              <a:lnSpc>
                <a:spcPct val="115000"/>
              </a:lnSpc>
              <a:spcBef>
                <a:spcPts val="0"/>
              </a:spcBef>
              <a:spcAft>
                <a:spcPts val="0"/>
              </a:spcAft>
              <a:buClr>
                <a:schemeClr val="lt1"/>
              </a:buClr>
              <a:buSzPct val="100000"/>
              <a:buFont typeface="Arial"/>
              <a:buChar char="○"/>
            </a:pPr>
            <a:r>
              <a:rPr lang="en-US" sz="6000" b="1" dirty="0"/>
              <a:t>Position</a:t>
            </a:r>
            <a:r>
              <a:rPr lang="en-US" sz="6000" dirty="0"/>
              <a:t> (bar height) shows average usage values.</a:t>
            </a:r>
            <a:endParaRPr sz="6000" dirty="0"/>
          </a:p>
          <a:p>
            <a:pPr marL="914400" lvl="1" indent="-323850" algn="l" rtl="0">
              <a:lnSpc>
                <a:spcPct val="115000"/>
              </a:lnSpc>
              <a:spcBef>
                <a:spcPts val="0"/>
              </a:spcBef>
              <a:spcAft>
                <a:spcPts val="0"/>
              </a:spcAft>
              <a:buClr>
                <a:schemeClr val="lt1"/>
              </a:buClr>
              <a:buSzPct val="100000"/>
              <a:buFont typeface="Arial"/>
              <a:buChar char="○"/>
            </a:pPr>
            <a:r>
              <a:rPr lang="en-US" sz="6000" b="1" dirty="0"/>
              <a:t>Color</a:t>
            </a:r>
            <a:r>
              <a:rPr lang="en-US" sz="6000" dirty="0"/>
              <a:t> (</a:t>
            </a:r>
            <a:r>
              <a:rPr lang="en-US" sz="6000" dirty="0" err="1"/>
              <a:t>Viridis</a:t>
            </a:r>
            <a:r>
              <a:rPr lang="en-US" sz="6000" dirty="0"/>
              <a:t> palette) distinguishes municipalities and enhances readability without clutter.</a:t>
            </a:r>
            <a:endParaRPr sz="6000" dirty="0"/>
          </a:p>
          <a:p>
            <a:pPr marL="457200" lvl="0" indent="-323850" algn="l" rtl="0">
              <a:lnSpc>
                <a:spcPct val="115000"/>
              </a:lnSpc>
              <a:spcBef>
                <a:spcPts val="0"/>
              </a:spcBef>
              <a:spcAft>
                <a:spcPts val="0"/>
              </a:spcAft>
              <a:buClr>
                <a:schemeClr val="lt1"/>
              </a:buClr>
              <a:buSzPct val="100000"/>
              <a:buFont typeface="Arial"/>
              <a:buChar char="●"/>
            </a:pPr>
            <a:r>
              <a:rPr lang="en-US" sz="6000" b="1" dirty="0"/>
              <a:t>Axes and Labels</a:t>
            </a:r>
            <a:r>
              <a:rPr lang="en-US" sz="6000" dirty="0"/>
              <a:t>: The x-axis lists municipalities with rotated labels for readability; the y-axis displays average usage in gallons per capita per day.</a:t>
            </a:r>
            <a:endParaRPr sz="6000" dirty="0"/>
          </a:p>
          <a:p>
            <a:pPr marL="457200" lvl="0" indent="-323850" algn="l" rtl="0">
              <a:lnSpc>
                <a:spcPct val="115000"/>
              </a:lnSpc>
              <a:spcBef>
                <a:spcPts val="0"/>
              </a:spcBef>
              <a:spcAft>
                <a:spcPts val="0"/>
              </a:spcAft>
              <a:buClr>
                <a:schemeClr val="lt1"/>
              </a:buClr>
              <a:buSzPct val="100000"/>
              <a:buFont typeface="Arial"/>
              <a:buChar char="●"/>
            </a:pPr>
            <a:r>
              <a:rPr lang="en-US" sz="6000" b="1" dirty="0"/>
              <a:t>Subplots</a:t>
            </a:r>
            <a:r>
              <a:rPr lang="en-US" sz="6000" dirty="0"/>
              <a:t>: The 2x2 grid divides the data into subsets for better clarity, preventing overcrowding and maintaining legibility across all municipalities.</a:t>
            </a:r>
            <a:endParaRPr sz="6000" dirty="0"/>
          </a:p>
          <a:p>
            <a:pPr marL="0" lvl="0" indent="0" algn="l" rtl="0">
              <a:spcBef>
                <a:spcPts val="1200"/>
              </a:spcBef>
              <a:spcAft>
                <a:spcPts val="0"/>
              </a:spcAft>
              <a:buNone/>
            </a:pPr>
            <a:endParaRPr sz="1991"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pic>
        <p:nvPicPr>
          <p:cNvPr id="207" name="Google Shape;207;g3138bb40588_0_10"/>
          <p:cNvPicPr preferRelativeResize="0"/>
          <p:nvPr/>
        </p:nvPicPr>
        <p:blipFill>
          <a:blip r:embed="rId3">
            <a:alphaModFix/>
          </a:blip>
          <a:stretch>
            <a:fillRect/>
          </a:stretch>
        </p:blipFill>
        <p:spPr>
          <a:xfrm>
            <a:off x="6239720" y="1151726"/>
            <a:ext cx="5952280" cy="5706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3138bb40588_0_32"/>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Bar Graphs of Municipalities</a:t>
            </a:r>
            <a:endParaRPr b="1" dirty="0"/>
          </a:p>
        </p:txBody>
      </p:sp>
      <p:sp>
        <p:nvSpPr>
          <p:cNvPr id="214" name="Google Shape;214;g3138bb40588_0_32"/>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15" name="Google Shape;215;g3138bb40588_0_32"/>
          <p:cNvPicPr preferRelativeResize="0"/>
          <p:nvPr/>
        </p:nvPicPr>
        <p:blipFill>
          <a:blip r:embed="rId3">
            <a:alphaModFix/>
          </a:blip>
          <a:stretch>
            <a:fillRect/>
          </a:stretch>
        </p:blipFill>
        <p:spPr>
          <a:xfrm>
            <a:off x="0" y="1150866"/>
            <a:ext cx="12192000" cy="57071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3138bb40588_0_75"/>
          <p:cNvSpPr txBox="1">
            <a:spLocks noGrp="1"/>
          </p:cNvSpPr>
          <p:nvPr>
            <p:ph type="title"/>
          </p:nvPr>
        </p:nvSpPr>
        <p:spPr>
          <a:xfrm>
            <a:off x="646100" y="452721"/>
            <a:ext cx="9404700" cy="60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dirty="0"/>
              <a:t>Bar Plot for average water usage per year</a:t>
            </a:r>
            <a:endParaRPr sz="3000" dirty="0"/>
          </a:p>
        </p:txBody>
      </p:sp>
      <p:sp>
        <p:nvSpPr>
          <p:cNvPr id="248" name="Google Shape;248;g3138bb40588_0_75"/>
          <p:cNvSpPr txBox="1">
            <a:spLocks noGrp="1"/>
          </p:cNvSpPr>
          <p:nvPr>
            <p:ph type="body" idx="1"/>
          </p:nvPr>
        </p:nvSpPr>
        <p:spPr>
          <a:xfrm>
            <a:off x="646099" y="1355640"/>
            <a:ext cx="5964105" cy="5408127"/>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US" sz="1600" dirty="0"/>
              <a:t>This bar graph shows the average water usage per capita per day from 2009 to 2015, with minor year-to-year variations:</a:t>
            </a:r>
            <a:endParaRPr sz="1600" dirty="0"/>
          </a:p>
          <a:p>
            <a:pPr marL="457200" lvl="0" indent="-323850" algn="l" rtl="0">
              <a:lnSpc>
                <a:spcPct val="115000"/>
              </a:lnSpc>
              <a:spcBef>
                <a:spcPts val="1200"/>
              </a:spcBef>
              <a:spcAft>
                <a:spcPts val="0"/>
              </a:spcAft>
              <a:buClr>
                <a:schemeClr val="lt1"/>
              </a:buClr>
              <a:buSzPts val="1500"/>
              <a:buFont typeface="Arial"/>
              <a:buChar char="●"/>
            </a:pPr>
            <a:r>
              <a:rPr lang="en-US" sz="1600" b="1" dirty="0"/>
              <a:t>2009–2010 Increase</a:t>
            </a:r>
            <a:r>
              <a:rPr lang="en-US" sz="1600" dirty="0"/>
              <a:t>: Water usage slightly rises from 2009 to 2010, reaching a peak.</a:t>
            </a:r>
            <a:endParaRPr sz="1600" dirty="0"/>
          </a:p>
          <a:p>
            <a:pPr marL="457200" lvl="0" indent="-323850" algn="l" rtl="0">
              <a:lnSpc>
                <a:spcPct val="115000"/>
              </a:lnSpc>
              <a:spcBef>
                <a:spcPts val="0"/>
              </a:spcBef>
              <a:spcAft>
                <a:spcPts val="0"/>
              </a:spcAft>
              <a:buClr>
                <a:schemeClr val="lt1"/>
              </a:buClr>
              <a:buSzPts val="1500"/>
              <a:buFont typeface="Arial"/>
              <a:buChar char="●"/>
            </a:pPr>
            <a:r>
              <a:rPr lang="en-US" sz="1600" b="1" dirty="0"/>
              <a:t>2011 Drop</a:t>
            </a:r>
            <a:r>
              <a:rPr lang="en-US" sz="1600" dirty="0"/>
              <a:t>: There’s a slight decrease in 2011, followed by consistent levels in 2012–2014.</a:t>
            </a:r>
            <a:endParaRPr sz="1600" dirty="0"/>
          </a:p>
          <a:p>
            <a:pPr marL="457200" lvl="0" indent="-323850" algn="l" rtl="0">
              <a:lnSpc>
                <a:spcPct val="115000"/>
              </a:lnSpc>
              <a:spcBef>
                <a:spcPts val="0"/>
              </a:spcBef>
              <a:spcAft>
                <a:spcPts val="0"/>
              </a:spcAft>
              <a:buClr>
                <a:schemeClr val="lt1"/>
              </a:buClr>
              <a:buSzPts val="1500"/>
              <a:buFont typeface="Arial"/>
              <a:buChar char="●"/>
            </a:pPr>
            <a:r>
              <a:rPr lang="en-US" sz="1600" b="1" dirty="0"/>
              <a:t>2015 Rise</a:t>
            </a:r>
            <a:r>
              <a:rPr lang="en-US" sz="1600" dirty="0"/>
              <a:t>: Water usage increases slightly again in 2015.</a:t>
            </a:r>
            <a:endParaRPr sz="1600" dirty="0"/>
          </a:p>
          <a:p>
            <a:pPr marL="0" lvl="0" indent="0" algn="l" rtl="0">
              <a:lnSpc>
                <a:spcPct val="115000"/>
              </a:lnSpc>
              <a:spcBef>
                <a:spcPts val="1200"/>
              </a:spcBef>
              <a:spcAft>
                <a:spcPts val="0"/>
              </a:spcAft>
              <a:buNone/>
            </a:pPr>
            <a:r>
              <a:rPr lang="en-US" sz="1600" b="1" dirty="0"/>
              <a:t>Markers and Channels</a:t>
            </a:r>
            <a:r>
              <a:rPr lang="en-US" sz="1600" dirty="0"/>
              <a:t>:</a:t>
            </a:r>
            <a:endParaRPr sz="1600" dirty="0"/>
          </a:p>
          <a:p>
            <a:pPr marL="457200" lvl="0" indent="-323850" algn="l" rtl="0">
              <a:lnSpc>
                <a:spcPct val="115000"/>
              </a:lnSpc>
              <a:spcBef>
                <a:spcPts val="1200"/>
              </a:spcBef>
              <a:spcAft>
                <a:spcPts val="0"/>
              </a:spcAft>
              <a:buClr>
                <a:schemeClr val="lt1"/>
              </a:buClr>
              <a:buSzPts val="1500"/>
              <a:buFont typeface="Arial"/>
              <a:buChar char="●"/>
            </a:pPr>
            <a:r>
              <a:rPr lang="en-US" sz="1600" b="1" dirty="0"/>
              <a:t>Bars</a:t>
            </a:r>
            <a:r>
              <a:rPr lang="en-US" sz="1600" dirty="0"/>
              <a:t> represent each year’s average, allowing easy comparison.</a:t>
            </a:r>
            <a:endParaRPr sz="1600" dirty="0"/>
          </a:p>
          <a:p>
            <a:pPr marL="457200" lvl="0" indent="-323850" algn="l" rtl="0">
              <a:lnSpc>
                <a:spcPct val="115000"/>
              </a:lnSpc>
              <a:spcBef>
                <a:spcPts val="0"/>
              </a:spcBef>
              <a:spcAft>
                <a:spcPts val="0"/>
              </a:spcAft>
              <a:buClr>
                <a:schemeClr val="lt1"/>
              </a:buClr>
              <a:buSzPts val="1500"/>
              <a:buFont typeface="Arial"/>
              <a:buChar char="●"/>
            </a:pPr>
            <a:r>
              <a:rPr lang="en-US" sz="1600" b="1" dirty="0"/>
              <a:t>Position (Vertical)</a:t>
            </a:r>
            <a:r>
              <a:rPr lang="en-US" sz="1600" dirty="0"/>
              <a:t> indicates usage levels.</a:t>
            </a:r>
            <a:endParaRPr sz="1600" dirty="0"/>
          </a:p>
          <a:p>
            <a:pPr marL="457200" lvl="0" indent="-323850" algn="l" rtl="0">
              <a:lnSpc>
                <a:spcPct val="115000"/>
              </a:lnSpc>
              <a:spcBef>
                <a:spcPts val="0"/>
              </a:spcBef>
              <a:spcAft>
                <a:spcPts val="0"/>
              </a:spcAft>
              <a:buClr>
                <a:schemeClr val="lt1"/>
              </a:buClr>
              <a:buSzPts val="1500"/>
              <a:buFont typeface="Arial"/>
              <a:buChar char="●"/>
            </a:pPr>
            <a:r>
              <a:rPr lang="en-US" sz="1600" b="1" dirty="0"/>
              <a:t>Color Gradient (</a:t>
            </a:r>
            <a:r>
              <a:rPr lang="en-US" sz="1600" b="1" dirty="0" err="1"/>
              <a:t>Coolwarm</a:t>
            </a:r>
            <a:r>
              <a:rPr lang="en-US" sz="1600" b="1" dirty="0"/>
              <a:t> Palette)</a:t>
            </a:r>
            <a:r>
              <a:rPr lang="en-US" sz="1600" dirty="0"/>
              <a:t> emphasizes subtle shifts across years.</a:t>
            </a:r>
            <a:endParaRPr sz="2000" b="1" dirty="0"/>
          </a:p>
          <a:p>
            <a:pPr marL="0" lvl="0" indent="0" algn="l" rtl="0">
              <a:spcBef>
                <a:spcPts val="1200"/>
              </a:spcBef>
              <a:spcAft>
                <a:spcPts val="0"/>
              </a:spcAft>
              <a:buNone/>
            </a:pPr>
            <a:endParaRPr sz="2000" dirty="0"/>
          </a:p>
        </p:txBody>
      </p:sp>
      <p:pic>
        <p:nvPicPr>
          <p:cNvPr id="250" name="Google Shape;250;g3138bb40588_0_75"/>
          <p:cNvPicPr preferRelativeResize="0"/>
          <p:nvPr/>
        </p:nvPicPr>
        <p:blipFill>
          <a:blip r:embed="rId3">
            <a:alphaModFix/>
          </a:blip>
          <a:stretch>
            <a:fillRect/>
          </a:stretch>
        </p:blipFill>
        <p:spPr>
          <a:xfrm>
            <a:off x="7338599" y="1903473"/>
            <a:ext cx="4853401" cy="49545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3138bb40588_0_96"/>
          <p:cNvSpPr txBox="1">
            <a:spLocks noGrp="1"/>
          </p:cNvSpPr>
          <p:nvPr>
            <p:ph type="title"/>
          </p:nvPr>
        </p:nvSpPr>
        <p:spPr>
          <a:xfrm>
            <a:off x="531350" y="1"/>
            <a:ext cx="9404700" cy="420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a:t>Bar Graph-Percentage of municipalities Above and Below benchmark per year</a:t>
            </a:r>
            <a:endParaRPr sz="1800"/>
          </a:p>
        </p:txBody>
      </p:sp>
      <p:sp>
        <p:nvSpPr>
          <p:cNvPr id="266" name="Google Shape;266;g3138bb40588_0_96"/>
          <p:cNvSpPr txBox="1">
            <a:spLocks noGrp="1"/>
          </p:cNvSpPr>
          <p:nvPr>
            <p:ph type="body" idx="1"/>
          </p:nvPr>
        </p:nvSpPr>
        <p:spPr>
          <a:xfrm>
            <a:off x="383050" y="753675"/>
            <a:ext cx="4968300" cy="5721300"/>
          </a:xfrm>
          <a:prstGeom prst="rect">
            <a:avLst/>
          </a:prstGeom>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None/>
            </a:pPr>
            <a:r>
              <a:rPr lang="en-US" sz="4500" b="1"/>
              <a:t> </a:t>
            </a:r>
            <a:r>
              <a:rPr lang="en-US" sz="6000" b="1"/>
              <a:t>Overview</a:t>
            </a:r>
            <a:r>
              <a:rPr lang="en-US" sz="6000"/>
              <a:t>:</a:t>
            </a:r>
            <a:endParaRPr sz="6000"/>
          </a:p>
          <a:p>
            <a:pPr marL="457200" lvl="0" indent="-323850" algn="l" rtl="0">
              <a:lnSpc>
                <a:spcPct val="115000"/>
              </a:lnSpc>
              <a:spcBef>
                <a:spcPts val="1200"/>
              </a:spcBef>
              <a:spcAft>
                <a:spcPts val="0"/>
              </a:spcAft>
              <a:buClr>
                <a:schemeClr val="lt1"/>
              </a:buClr>
              <a:buSzPct val="100000"/>
              <a:buFont typeface="Arial"/>
              <a:buChar char="●"/>
            </a:pPr>
            <a:r>
              <a:rPr lang="en-US" sz="6000" b="1"/>
              <a:t>Above Benchmark</a:t>
            </a:r>
            <a:r>
              <a:rPr lang="en-US" sz="6000"/>
              <a:t> (Red): Percentage of municipalities above the benchmark gradually increases from 2009 to 2015.</a:t>
            </a:r>
            <a:endParaRPr sz="6000"/>
          </a:p>
          <a:p>
            <a:pPr marL="457200" lvl="0" indent="-323850" algn="l" rtl="0">
              <a:lnSpc>
                <a:spcPct val="115000"/>
              </a:lnSpc>
              <a:spcBef>
                <a:spcPts val="0"/>
              </a:spcBef>
              <a:spcAft>
                <a:spcPts val="0"/>
              </a:spcAft>
              <a:buClr>
                <a:schemeClr val="lt1"/>
              </a:buClr>
              <a:buSzPct val="100000"/>
              <a:buFont typeface="Arial"/>
              <a:buChar char="●"/>
            </a:pPr>
            <a:r>
              <a:rPr lang="en-US" sz="6000" b="1"/>
              <a:t>Below Benchmark</a:t>
            </a:r>
            <a:r>
              <a:rPr lang="en-US" sz="6000"/>
              <a:t> (Blue): Correspondingly, the percentage below the benchmark shows a slight decrease.</a:t>
            </a:r>
            <a:endParaRPr sz="6000"/>
          </a:p>
          <a:p>
            <a:pPr marL="0" lvl="0" indent="0" algn="l" rtl="0">
              <a:lnSpc>
                <a:spcPct val="115000"/>
              </a:lnSpc>
              <a:spcBef>
                <a:spcPts val="1200"/>
              </a:spcBef>
              <a:spcAft>
                <a:spcPts val="0"/>
              </a:spcAft>
              <a:buNone/>
            </a:pPr>
            <a:r>
              <a:rPr lang="en-US" sz="6000" b="1"/>
              <a:t>Key Insights</a:t>
            </a:r>
            <a:r>
              <a:rPr lang="en-US" sz="6000"/>
              <a:t>:</a:t>
            </a:r>
            <a:endParaRPr sz="6000"/>
          </a:p>
          <a:p>
            <a:pPr marL="457200" lvl="0" indent="-323850" algn="l" rtl="0">
              <a:lnSpc>
                <a:spcPct val="115000"/>
              </a:lnSpc>
              <a:spcBef>
                <a:spcPts val="1200"/>
              </a:spcBef>
              <a:spcAft>
                <a:spcPts val="0"/>
              </a:spcAft>
              <a:buClr>
                <a:schemeClr val="lt1"/>
              </a:buClr>
              <a:buSzPct val="100000"/>
              <a:buFont typeface="Arial"/>
              <a:buChar char="●"/>
            </a:pPr>
            <a:r>
              <a:rPr lang="en-US" sz="6000" b="1"/>
              <a:t>Increasing Trend</a:t>
            </a:r>
            <a:r>
              <a:rPr lang="en-US" sz="6000"/>
              <a:t>: More municipalities meet or exceed the benchmark over time, suggesting possible improvements in water management.</a:t>
            </a:r>
            <a:endParaRPr sz="6000"/>
          </a:p>
          <a:p>
            <a:pPr marL="457200" lvl="0" indent="-323850" algn="l" rtl="0">
              <a:lnSpc>
                <a:spcPct val="115000"/>
              </a:lnSpc>
              <a:spcBef>
                <a:spcPts val="0"/>
              </a:spcBef>
              <a:spcAft>
                <a:spcPts val="0"/>
              </a:spcAft>
              <a:buClr>
                <a:schemeClr val="lt1"/>
              </a:buClr>
              <a:buSzPct val="100000"/>
              <a:buFont typeface="Arial"/>
              <a:buChar char="●"/>
            </a:pPr>
            <a:r>
              <a:rPr lang="en-US" sz="6000" b="1"/>
              <a:t>Yearly Division</a:t>
            </a:r>
            <a:r>
              <a:rPr lang="en-US" sz="6000"/>
              <a:t>: Consistent split each year between those above and below the benchmark, with a gradual shift toward municipalities meeting and exceeding the benchmark.</a:t>
            </a:r>
            <a:endParaRPr sz="6000"/>
          </a:p>
          <a:p>
            <a:pPr marL="0" lvl="0" indent="0" algn="l" rtl="0">
              <a:lnSpc>
                <a:spcPct val="115000"/>
              </a:lnSpc>
              <a:spcBef>
                <a:spcPts val="1200"/>
              </a:spcBef>
              <a:spcAft>
                <a:spcPts val="0"/>
              </a:spcAft>
              <a:buNone/>
            </a:pPr>
            <a:r>
              <a:rPr lang="en-US" sz="6000" b="1"/>
              <a:t>Visual Highlights</a:t>
            </a:r>
            <a:r>
              <a:rPr lang="en-US" sz="6000"/>
              <a:t>:</a:t>
            </a:r>
            <a:endParaRPr sz="6000"/>
          </a:p>
          <a:p>
            <a:pPr marL="457200" lvl="0" indent="-323850" algn="l" rtl="0">
              <a:lnSpc>
                <a:spcPct val="115000"/>
              </a:lnSpc>
              <a:spcBef>
                <a:spcPts val="1200"/>
              </a:spcBef>
              <a:spcAft>
                <a:spcPts val="0"/>
              </a:spcAft>
              <a:buClr>
                <a:schemeClr val="lt1"/>
              </a:buClr>
              <a:buSzPct val="100000"/>
              <a:buFont typeface="Arial"/>
              <a:buChar char="●"/>
            </a:pPr>
            <a:r>
              <a:rPr lang="en-US" sz="6000" b="1"/>
              <a:t>Color-Coding</a:t>
            </a:r>
            <a:r>
              <a:rPr lang="en-US" sz="6000"/>
              <a:t>: Red for above, blue for below to clearly show trends.</a:t>
            </a:r>
            <a:endParaRPr sz="6000"/>
          </a:p>
          <a:p>
            <a:pPr marL="457200" lvl="0" indent="-323850" algn="l" rtl="0">
              <a:lnSpc>
                <a:spcPct val="115000"/>
              </a:lnSpc>
              <a:spcBef>
                <a:spcPts val="0"/>
              </a:spcBef>
              <a:spcAft>
                <a:spcPts val="0"/>
              </a:spcAft>
              <a:buClr>
                <a:schemeClr val="lt1"/>
              </a:buClr>
              <a:buSzPct val="100000"/>
              <a:buFont typeface="Arial"/>
              <a:buChar char="●"/>
            </a:pPr>
            <a:r>
              <a:rPr lang="en-US" sz="6000" b="1"/>
              <a:t>Implications</a:t>
            </a:r>
            <a:r>
              <a:rPr lang="en-US" sz="6000"/>
              <a:t>: Reflects positive shifts in municipal performance .(More municipalities are meeting the benchmark)</a:t>
            </a:r>
            <a:endParaRPr sz="6000"/>
          </a:p>
          <a:p>
            <a:pPr marL="457200" lvl="0" indent="0" algn="l" rtl="0">
              <a:lnSpc>
                <a:spcPct val="115000"/>
              </a:lnSpc>
              <a:spcBef>
                <a:spcPts val="1200"/>
              </a:spcBef>
              <a:spcAft>
                <a:spcPts val="0"/>
              </a:spcAft>
              <a:buNone/>
            </a:pPr>
            <a:endParaRPr sz="6000"/>
          </a:p>
          <a:p>
            <a:pPr marL="0" lvl="0" indent="0" algn="l" rtl="0">
              <a:spcBef>
                <a:spcPts val="1200"/>
              </a:spcBef>
              <a:spcAft>
                <a:spcPts val="0"/>
              </a:spcAft>
              <a:buNone/>
            </a:pPr>
            <a:endParaRPr sz="5200"/>
          </a:p>
        </p:txBody>
      </p:sp>
      <p:sp>
        <p:nvSpPr>
          <p:cNvPr id="267" name="Google Shape;267;g3138bb40588_0_96"/>
          <p:cNvSpPr txBox="1">
            <a:spLocks noGrp="1"/>
          </p:cNvSpPr>
          <p:nvPr>
            <p:ph type="body" idx="2"/>
          </p:nvPr>
        </p:nvSpPr>
        <p:spPr>
          <a:xfrm>
            <a:off x="5654500" y="1655800"/>
            <a:ext cx="4396200" cy="4600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68" name="Google Shape;268;g3138bb40588_0_96"/>
          <p:cNvPicPr preferRelativeResize="0"/>
          <p:nvPr/>
        </p:nvPicPr>
        <p:blipFill>
          <a:blip r:embed="rId3">
            <a:alphaModFix/>
          </a:blip>
          <a:stretch>
            <a:fillRect/>
          </a:stretch>
        </p:blipFill>
        <p:spPr>
          <a:xfrm>
            <a:off x="5654600" y="420000"/>
            <a:ext cx="4823925" cy="5836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9A9F-8DC7-4C0D-ACED-50DAFCD35898}"/>
              </a:ext>
            </a:extLst>
          </p:cNvPr>
          <p:cNvSpPr>
            <a:spLocks noGrp="1"/>
          </p:cNvSpPr>
          <p:nvPr>
            <p:ph type="title"/>
          </p:nvPr>
        </p:nvSpPr>
        <p:spPr>
          <a:xfrm>
            <a:off x="136560" y="228686"/>
            <a:ext cx="9070262" cy="761829"/>
          </a:xfrm>
        </p:spPr>
        <p:txBody>
          <a:bodyPr/>
          <a:lstStyle/>
          <a:p>
            <a:r>
              <a:rPr lang="en-US" sz="2800" b="1" dirty="0"/>
              <a:t>2. Histogram and the Distribution curve </a:t>
            </a:r>
            <a:endParaRPr lang="en-US" sz="2800" dirty="0"/>
          </a:p>
        </p:txBody>
      </p:sp>
      <p:sp>
        <p:nvSpPr>
          <p:cNvPr id="3" name="Content Placeholder 2">
            <a:extLst>
              <a:ext uri="{FF2B5EF4-FFF2-40B4-BE49-F238E27FC236}">
                <a16:creationId xmlns:a16="http://schemas.microsoft.com/office/drawing/2014/main" id="{40FAF044-EA6B-4B45-9C02-D1E9D7C13D6F}"/>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B0C737AE-BE3A-4585-961F-AFCF938CC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7563"/>
            <a:ext cx="12192001" cy="598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3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3138bb40588_0_39"/>
          <p:cNvSpPr txBox="1">
            <a:spLocks noGrp="1"/>
          </p:cNvSpPr>
          <p:nvPr>
            <p:ph type="title"/>
          </p:nvPr>
        </p:nvSpPr>
        <p:spPr>
          <a:xfrm>
            <a:off x="333624" y="247796"/>
            <a:ext cx="3401100" cy="48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b="1" dirty="0"/>
              <a:t>3. Box Plot</a:t>
            </a:r>
            <a:endParaRPr b="1" dirty="0"/>
          </a:p>
        </p:txBody>
      </p:sp>
      <p:sp>
        <p:nvSpPr>
          <p:cNvPr id="223" name="Google Shape;223;g3138bb40588_0_39"/>
          <p:cNvSpPr txBox="1">
            <a:spLocks noGrp="1"/>
          </p:cNvSpPr>
          <p:nvPr>
            <p:ph type="body" idx="2"/>
          </p:nvPr>
        </p:nvSpPr>
        <p:spPr>
          <a:xfrm>
            <a:off x="333624" y="803199"/>
            <a:ext cx="6123017" cy="5807005"/>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US" sz="1500" dirty="0"/>
              <a:t>A grid of box plots is used to compare the distribution of water usage across municipalities. </a:t>
            </a:r>
            <a:endParaRPr sz="1500" dirty="0"/>
          </a:p>
          <a:p>
            <a:pPr marL="0" lvl="0" indent="0" algn="l" rtl="0">
              <a:lnSpc>
                <a:spcPct val="115000"/>
              </a:lnSpc>
              <a:spcBef>
                <a:spcPts val="1200"/>
              </a:spcBef>
              <a:spcAft>
                <a:spcPts val="0"/>
              </a:spcAft>
              <a:buClr>
                <a:schemeClr val="dk1"/>
              </a:buClr>
              <a:buSzPct val="73333"/>
              <a:buFont typeface="Arial"/>
              <a:buNone/>
            </a:pPr>
            <a:r>
              <a:rPr lang="en-US" sz="1500" b="1" dirty="0"/>
              <a:t>Aim</a:t>
            </a:r>
            <a:r>
              <a:rPr lang="en-US" sz="1500" dirty="0"/>
              <a:t>: Highlight central tendency, spread, and outliers in water usage per municipality.</a:t>
            </a:r>
            <a:endParaRPr sz="1500" dirty="0"/>
          </a:p>
          <a:p>
            <a:pPr marL="457200" lvl="0" indent="-316706" algn="l" rtl="0">
              <a:lnSpc>
                <a:spcPct val="115000"/>
              </a:lnSpc>
              <a:spcBef>
                <a:spcPts val="1200"/>
              </a:spcBef>
              <a:spcAft>
                <a:spcPts val="0"/>
              </a:spcAft>
              <a:buClr>
                <a:schemeClr val="lt1"/>
              </a:buClr>
              <a:buSzPct val="100000"/>
              <a:buFont typeface="Arial"/>
              <a:buChar char="●"/>
            </a:pPr>
            <a:r>
              <a:rPr lang="en-US" sz="1500" b="1" dirty="0"/>
              <a:t>Subplot Grid</a:t>
            </a:r>
            <a:r>
              <a:rPr lang="en-US" sz="1500" dirty="0"/>
              <a:t>: 2x2 grid divides data into subsets, ensuring clarity.</a:t>
            </a:r>
            <a:endParaRPr sz="1500" dirty="0"/>
          </a:p>
          <a:p>
            <a:pPr marL="457200" lvl="0" indent="-316706" algn="l" rtl="0">
              <a:lnSpc>
                <a:spcPct val="115000"/>
              </a:lnSpc>
              <a:spcBef>
                <a:spcPts val="0"/>
              </a:spcBef>
              <a:spcAft>
                <a:spcPts val="0"/>
              </a:spcAft>
              <a:buClr>
                <a:schemeClr val="lt1"/>
              </a:buClr>
              <a:buSzPct val="100000"/>
              <a:buFont typeface="Arial"/>
              <a:buChar char="●"/>
            </a:pPr>
            <a:r>
              <a:rPr lang="en-US" sz="1500" b="1" dirty="0"/>
              <a:t>Box Plot Markers</a:t>
            </a:r>
            <a:r>
              <a:rPr lang="en-US" sz="1500" dirty="0"/>
              <a:t>: Box and whiskers show median, quartiles, and range, highlighting variability.</a:t>
            </a:r>
            <a:endParaRPr sz="1500" dirty="0"/>
          </a:p>
          <a:p>
            <a:pPr marL="457200" lvl="0" indent="-316706" algn="l" rtl="0">
              <a:lnSpc>
                <a:spcPct val="115000"/>
              </a:lnSpc>
              <a:spcBef>
                <a:spcPts val="0"/>
              </a:spcBef>
              <a:spcAft>
                <a:spcPts val="0"/>
              </a:spcAft>
              <a:buClr>
                <a:schemeClr val="lt1"/>
              </a:buClr>
              <a:buSzPct val="100000"/>
              <a:buFont typeface="Arial"/>
              <a:buChar char="●"/>
            </a:pPr>
            <a:r>
              <a:rPr lang="en-US" sz="1500" b="1" dirty="0"/>
              <a:t>Channels</a:t>
            </a:r>
            <a:r>
              <a:rPr lang="en-US" sz="1500" dirty="0"/>
              <a:t>:</a:t>
            </a:r>
            <a:endParaRPr sz="1500" dirty="0"/>
          </a:p>
          <a:p>
            <a:pPr marL="914400" lvl="1" indent="-316706" algn="l" rtl="0">
              <a:lnSpc>
                <a:spcPct val="115000"/>
              </a:lnSpc>
              <a:spcBef>
                <a:spcPts val="0"/>
              </a:spcBef>
              <a:spcAft>
                <a:spcPts val="0"/>
              </a:spcAft>
              <a:buClr>
                <a:schemeClr val="lt1"/>
              </a:buClr>
              <a:buSzPct val="100000"/>
              <a:buFont typeface="Arial"/>
              <a:buChar char="○"/>
            </a:pPr>
            <a:r>
              <a:rPr lang="en-US" sz="1500" b="1" dirty="0"/>
              <a:t>Position</a:t>
            </a:r>
            <a:r>
              <a:rPr lang="en-US" sz="1500" dirty="0"/>
              <a:t> (vertical) shows water usage levels.</a:t>
            </a:r>
            <a:endParaRPr sz="1500" dirty="0"/>
          </a:p>
          <a:p>
            <a:pPr marL="914400" lvl="1" indent="-316706" algn="l" rtl="0">
              <a:lnSpc>
                <a:spcPct val="115000"/>
              </a:lnSpc>
              <a:spcBef>
                <a:spcPts val="0"/>
              </a:spcBef>
              <a:spcAft>
                <a:spcPts val="0"/>
              </a:spcAft>
              <a:buClr>
                <a:schemeClr val="lt1"/>
              </a:buClr>
              <a:buSzPct val="100000"/>
              <a:buFont typeface="Arial"/>
              <a:buChar char="○"/>
            </a:pPr>
            <a:r>
              <a:rPr lang="en-US" sz="1500" b="1" dirty="0"/>
              <a:t>Color</a:t>
            </a:r>
            <a:r>
              <a:rPr lang="en-US" sz="1500" dirty="0"/>
              <a:t> (muted palette) distinguishes municipalities without distraction.</a:t>
            </a:r>
            <a:endParaRPr sz="1500" dirty="0"/>
          </a:p>
          <a:p>
            <a:pPr marL="457200" lvl="0" indent="-316706" algn="l" rtl="0">
              <a:lnSpc>
                <a:spcPct val="115000"/>
              </a:lnSpc>
              <a:spcBef>
                <a:spcPts val="0"/>
              </a:spcBef>
              <a:spcAft>
                <a:spcPts val="0"/>
              </a:spcAft>
              <a:buClr>
                <a:schemeClr val="lt1"/>
              </a:buClr>
              <a:buSzPct val="100000"/>
              <a:buFont typeface="Arial"/>
              <a:buChar char="●"/>
            </a:pPr>
            <a:r>
              <a:rPr lang="en-US" sz="1500" b="1" dirty="0"/>
              <a:t>Axes and Labels</a:t>
            </a:r>
            <a:r>
              <a:rPr lang="en-US" sz="1500" dirty="0"/>
              <a:t>:</a:t>
            </a:r>
            <a:endParaRPr sz="1500" dirty="0"/>
          </a:p>
          <a:p>
            <a:pPr marL="914400" lvl="1" indent="-316706" algn="l" rtl="0">
              <a:lnSpc>
                <a:spcPct val="115000"/>
              </a:lnSpc>
              <a:spcBef>
                <a:spcPts val="0"/>
              </a:spcBef>
              <a:spcAft>
                <a:spcPts val="0"/>
              </a:spcAft>
              <a:buClr>
                <a:schemeClr val="lt1"/>
              </a:buClr>
              <a:buSzPct val="100000"/>
              <a:buFont typeface="Arial"/>
              <a:buChar char="○"/>
            </a:pPr>
            <a:r>
              <a:rPr lang="en-US" sz="1500" b="1" dirty="0"/>
              <a:t>X-axis</a:t>
            </a:r>
            <a:r>
              <a:rPr lang="en-US" sz="1500" dirty="0"/>
              <a:t> lists municipalities with rotated labels.</a:t>
            </a:r>
            <a:endParaRPr sz="1500" dirty="0"/>
          </a:p>
          <a:p>
            <a:pPr marL="914400" lvl="1" indent="-316706" algn="l" rtl="0">
              <a:lnSpc>
                <a:spcPct val="115000"/>
              </a:lnSpc>
              <a:spcBef>
                <a:spcPts val="0"/>
              </a:spcBef>
              <a:spcAft>
                <a:spcPts val="0"/>
              </a:spcAft>
              <a:buClr>
                <a:schemeClr val="lt1"/>
              </a:buClr>
              <a:buSzPct val="100000"/>
              <a:buFont typeface="Arial"/>
              <a:buChar char="○"/>
            </a:pPr>
            <a:r>
              <a:rPr lang="en-US" sz="1500" b="1" dirty="0"/>
              <a:t>Y-axis</a:t>
            </a:r>
            <a:r>
              <a:rPr lang="en-US" sz="1500" dirty="0"/>
              <a:t> shows usage in gallons per capita per day.</a:t>
            </a:r>
            <a:endParaRPr sz="1500" dirty="0"/>
          </a:p>
          <a:p>
            <a:pPr marL="0" lvl="0" indent="0" algn="l" rtl="0">
              <a:lnSpc>
                <a:spcPct val="115000"/>
              </a:lnSpc>
              <a:spcBef>
                <a:spcPts val="1200"/>
              </a:spcBef>
              <a:spcAft>
                <a:spcPts val="0"/>
              </a:spcAft>
              <a:buClr>
                <a:schemeClr val="dk1"/>
              </a:buClr>
              <a:buSzPct val="73333"/>
              <a:buFont typeface="Arial"/>
              <a:buNone/>
            </a:pPr>
            <a:r>
              <a:rPr lang="en-US" sz="1500" dirty="0"/>
              <a:t>This layout effectively reveals consumption patterns, variability, and potential outliers.</a:t>
            </a:r>
            <a:endParaRPr sz="1500" dirty="0"/>
          </a:p>
          <a:p>
            <a:pPr marL="0" lvl="0" indent="0" algn="l" rtl="0">
              <a:spcBef>
                <a:spcPts val="1200"/>
              </a:spcBef>
              <a:spcAft>
                <a:spcPts val="0"/>
              </a:spcAft>
              <a:buNone/>
            </a:pPr>
            <a:endParaRPr dirty="0"/>
          </a:p>
        </p:txBody>
      </p:sp>
      <p:pic>
        <p:nvPicPr>
          <p:cNvPr id="224" name="Google Shape;224;g3138bb40588_0_39"/>
          <p:cNvPicPr preferRelativeResize="0"/>
          <p:nvPr/>
        </p:nvPicPr>
        <p:blipFill>
          <a:blip r:embed="rId3">
            <a:alphaModFix/>
          </a:blip>
          <a:stretch>
            <a:fillRect/>
          </a:stretch>
        </p:blipFill>
        <p:spPr>
          <a:xfrm>
            <a:off x="6661087" y="1313585"/>
            <a:ext cx="5530913" cy="55444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02210-74A3-4BEC-9077-EEFE634FC01C}"/>
              </a:ext>
            </a:extLst>
          </p:cNvPr>
          <p:cNvSpPr>
            <a:spLocks noGrp="1"/>
          </p:cNvSpPr>
          <p:nvPr>
            <p:ph idx="1"/>
          </p:nvPr>
        </p:nvSpPr>
        <p:spPr>
          <a:xfrm>
            <a:off x="48750" y="1347169"/>
            <a:ext cx="11084594" cy="4955522"/>
          </a:xfrm>
        </p:spPr>
        <p:txBody>
          <a:bodyPr>
            <a:normAutofit fontScale="85000" lnSpcReduction="20000"/>
          </a:bodyPr>
          <a:lstStyle/>
          <a:p>
            <a:r>
              <a:rPr lang="en-US" b="1" dirty="0"/>
              <a:t>Source: </a:t>
            </a:r>
          </a:p>
          <a:p>
            <a:pPr lvl="1"/>
            <a:r>
              <a:rPr lang="en-US" dirty="0"/>
              <a:t>Massachusetts Department of Environmental Protection (MassDEP), MA</a:t>
            </a:r>
          </a:p>
          <a:p>
            <a:r>
              <a:rPr lang="en-US" dirty="0"/>
              <a:t>Dataset name;</a:t>
            </a:r>
          </a:p>
          <a:p>
            <a:pPr lvl="1"/>
            <a:r>
              <a:rPr lang="en-US" dirty="0"/>
              <a:t>Residential Gallons per Capita Day (</a:t>
            </a:r>
            <a:r>
              <a:rPr lang="en-US" dirty="0" err="1"/>
              <a:t>rgpcd</a:t>
            </a:r>
            <a:r>
              <a:rPr lang="en-US" dirty="0"/>
              <a:t>)</a:t>
            </a:r>
          </a:p>
          <a:p>
            <a:pPr lvl="1"/>
            <a:r>
              <a:rPr lang="en-US" dirty="0"/>
              <a:t>Retrieved from data catalog;</a:t>
            </a:r>
          </a:p>
          <a:p>
            <a:pPr lvl="2"/>
            <a:r>
              <a:rPr lang="en-US" dirty="0">
                <a:hlinkClick r:id="rId2"/>
              </a:rPr>
              <a:t>https://datacommon.mapc.org/browser/datasets/260</a:t>
            </a:r>
            <a:r>
              <a:rPr lang="en-US" dirty="0"/>
              <a:t> </a:t>
            </a:r>
            <a:endParaRPr lang="en-US" u="sng" dirty="0"/>
          </a:p>
          <a:p>
            <a:r>
              <a:rPr lang="en-US" b="1" dirty="0"/>
              <a:t>Description</a:t>
            </a:r>
            <a:r>
              <a:rPr lang="en-US" dirty="0"/>
              <a:t>: </a:t>
            </a:r>
          </a:p>
          <a:p>
            <a:pPr lvl="1"/>
            <a:r>
              <a:rPr lang="en-US" dirty="0"/>
              <a:t>Average Annual Water Demand from Public Water Suppliers that have been reviewed by MassDEP. </a:t>
            </a:r>
          </a:p>
          <a:p>
            <a:pPr lvl="1"/>
            <a:r>
              <a:rPr lang="en-US" dirty="0"/>
              <a:t>Residential Gallons per Capita Day is the average number of gallons used per resident per day between 2009 and 2015. </a:t>
            </a:r>
          </a:p>
          <a:p>
            <a:pPr lvl="1"/>
            <a:r>
              <a:rPr lang="en-US" dirty="0"/>
              <a:t>Massachusetts state standard water consumption 65 gal/capita/day. </a:t>
            </a:r>
          </a:p>
          <a:p>
            <a:r>
              <a:rPr lang="en-US" dirty="0"/>
              <a:t>The scope of the project includes;</a:t>
            </a:r>
          </a:p>
          <a:p>
            <a:pPr lvl="1"/>
            <a:r>
              <a:rPr lang="en-US" dirty="0"/>
              <a:t>Exploratory data analysis</a:t>
            </a:r>
          </a:p>
          <a:p>
            <a:pPr lvl="1"/>
            <a:r>
              <a:rPr lang="en-US" dirty="0"/>
              <a:t>Descriptive statistics and data visualization</a:t>
            </a:r>
          </a:p>
          <a:p>
            <a:pPr lvl="1"/>
            <a:r>
              <a:rPr lang="en-US" dirty="0"/>
              <a:t>Description of design involved, including idioms, marks and channels</a:t>
            </a:r>
          </a:p>
          <a:p>
            <a:pPr lvl="1"/>
            <a:r>
              <a:rPr lang="en-US" dirty="0"/>
              <a:t>Python program codes used in the project</a:t>
            </a:r>
          </a:p>
        </p:txBody>
      </p:sp>
      <p:sp>
        <p:nvSpPr>
          <p:cNvPr id="10" name="TextBox 9">
            <a:extLst>
              <a:ext uri="{FF2B5EF4-FFF2-40B4-BE49-F238E27FC236}">
                <a16:creationId xmlns:a16="http://schemas.microsoft.com/office/drawing/2014/main" id="{B6FE20E8-3745-4023-9D62-119A6E618FAE}"/>
              </a:ext>
            </a:extLst>
          </p:cNvPr>
          <p:cNvSpPr txBox="1"/>
          <p:nvPr/>
        </p:nvSpPr>
        <p:spPr>
          <a:xfrm>
            <a:off x="458582" y="262921"/>
            <a:ext cx="9662639" cy="584775"/>
          </a:xfrm>
          <a:prstGeom prst="rect">
            <a:avLst/>
          </a:prstGeom>
          <a:noFill/>
        </p:spPr>
        <p:txBody>
          <a:bodyPr wrap="square" rtlCol="0">
            <a:spAutoFit/>
          </a:bodyPr>
          <a:lstStyle/>
          <a:p>
            <a:pPr algn="ctr"/>
            <a:r>
              <a:rPr lang="en-US" sz="3200" b="1" dirty="0"/>
              <a:t>Dataset Description</a:t>
            </a:r>
          </a:p>
        </p:txBody>
      </p:sp>
    </p:spTree>
    <p:extLst>
      <p:ext uri="{BB962C8B-B14F-4D97-AF65-F5344CB8AC3E}">
        <p14:creationId xmlns:p14="http://schemas.microsoft.com/office/powerpoint/2010/main" val="543531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3138bb40588_0_48"/>
          <p:cNvSpPr txBox="1">
            <a:spLocks noGrp="1"/>
          </p:cNvSpPr>
          <p:nvPr>
            <p:ph type="title"/>
          </p:nvPr>
        </p:nvSpPr>
        <p:spPr>
          <a:xfrm>
            <a:off x="300125" y="415652"/>
            <a:ext cx="9404700" cy="461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1" dirty="0">
                <a:solidFill>
                  <a:srgbClr val="E3E3E3"/>
                </a:solidFill>
              </a:rPr>
              <a:t>Box Plot - Distribution of Water Usage by Municipality</a:t>
            </a:r>
            <a:endParaRPr sz="5400" dirty="0"/>
          </a:p>
        </p:txBody>
      </p:sp>
      <p:pic>
        <p:nvPicPr>
          <p:cNvPr id="232" name="Google Shape;232;g3138bb40588_0_48"/>
          <p:cNvPicPr preferRelativeResize="0"/>
          <p:nvPr/>
        </p:nvPicPr>
        <p:blipFill>
          <a:blip r:embed="rId3">
            <a:alphaModFix/>
          </a:blip>
          <a:stretch>
            <a:fillRect/>
          </a:stretch>
        </p:blipFill>
        <p:spPr>
          <a:xfrm>
            <a:off x="0" y="1061578"/>
            <a:ext cx="12192000" cy="57964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3138bb40588_0_66"/>
          <p:cNvSpPr txBox="1">
            <a:spLocks noGrp="1"/>
          </p:cNvSpPr>
          <p:nvPr>
            <p:ph type="title"/>
          </p:nvPr>
        </p:nvSpPr>
        <p:spPr>
          <a:xfrm>
            <a:off x="646100" y="452721"/>
            <a:ext cx="9404700" cy="63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t>4. Line plot-Total water usage over time</a:t>
            </a:r>
            <a:endParaRPr sz="2400" b="1" dirty="0"/>
          </a:p>
        </p:txBody>
      </p:sp>
      <p:sp>
        <p:nvSpPr>
          <p:cNvPr id="239" name="Google Shape;239;g3138bb40588_0_66"/>
          <p:cNvSpPr txBox="1">
            <a:spLocks noGrp="1"/>
          </p:cNvSpPr>
          <p:nvPr>
            <p:ph type="body" idx="1"/>
          </p:nvPr>
        </p:nvSpPr>
        <p:spPr>
          <a:xfrm>
            <a:off x="646100" y="914399"/>
            <a:ext cx="6690040" cy="5891249"/>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US" sz="1700" dirty="0"/>
              <a:t>This line graph illustrates the trend of total water usage over time from 2009 to 2015. The y-axis represents total water usage in gallons, while the x-axis displays each year within the range.</a:t>
            </a:r>
            <a:endParaRPr sz="1700" dirty="0"/>
          </a:p>
          <a:p>
            <a:pPr marL="0" lvl="0" indent="0" algn="l" rtl="0">
              <a:lnSpc>
                <a:spcPct val="115000"/>
              </a:lnSpc>
              <a:spcBef>
                <a:spcPts val="1200"/>
              </a:spcBef>
              <a:spcAft>
                <a:spcPts val="0"/>
              </a:spcAft>
              <a:buClr>
                <a:schemeClr val="dk1"/>
              </a:buClr>
              <a:buSzPts val="1100"/>
              <a:buFont typeface="Arial"/>
              <a:buNone/>
            </a:pPr>
            <a:r>
              <a:rPr lang="en-US" sz="1700" dirty="0"/>
              <a:t> Key observations include:</a:t>
            </a:r>
            <a:endParaRPr sz="1700" dirty="0"/>
          </a:p>
          <a:p>
            <a:pPr marL="457200" lvl="0" indent="-325485" algn="l" rtl="0">
              <a:lnSpc>
                <a:spcPct val="115000"/>
              </a:lnSpc>
              <a:spcBef>
                <a:spcPts val="1200"/>
              </a:spcBef>
              <a:spcAft>
                <a:spcPts val="0"/>
              </a:spcAft>
              <a:buClr>
                <a:schemeClr val="lt1"/>
              </a:buClr>
              <a:buSzPts val="1526"/>
              <a:buFont typeface="Arial"/>
              <a:buChar char="●"/>
            </a:pPr>
            <a:r>
              <a:rPr lang="en-US" sz="1700" b="1" dirty="0"/>
              <a:t>Peak in 2010</a:t>
            </a:r>
            <a:r>
              <a:rPr lang="en-US" sz="1700" dirty="0"/>
              <a:t>: Water usage peaked sharply in 2010, reaching over 17,400 gallons.</a:t>
            </a:r>
            <a:endParaRPr sz="1700" dirty="0"/>
          </a:p>
          <a:p>
            <a:pPr marL="457200" lvl="0" indent="-325485" algn="l" rtl="0">
              <a:lnSpc>
                <a:spcPct val="115000"/>
              </a:lnSpc>
              <a:spcBef>
                <a:spcPts val="0"/>
              </a:spcBef>
              <a:spcAft>
                <a:spcPts val="0"/>
              </a:spcAft>
              <a:buClr>
                <a:schemeClr val="lt1"/>
              </a:buClr>
              <a:buSzPts val="1526"/>
              <a:buFont typeface="Arial"/>
              <a:buChar char="●"/>
            </a:pPr>
            <a:r>
              <a:rPr lang="en-US" sz="1700" b="1" dirty="0"/>
              <a:t>Decline and Fluctuations</a:t>
            </a:r>
            <a:r>
              <a:rPr lang="en-US" sz="1700" dirty="0"/>
              <a:t>: After 2010, there’s a noticeable decline, with minor fluctuations through to 2014, hitting a low before a slight recovery in 2015.</a:t>
            </a:r>
            <a:endParaRPr sz="1700" dirty="0"/>
          </a:p>
          <a:p>
            <a:pPr marL="457200" lvl="0" indent="-325485" algn="l" rtl="0">
              <a:lnSpc>
                <a:spcPct val="115000"/>
              </a:lnSpc>
              <a:spcBef>
                <a:spcPts val="0"/>
              </a:spcBef>
              <a:spcAft>
                <a:spcPts val="0"/>
              </a:spcAft>
              <a:buClr>
                <a:schemeClr val="lt1"/>
              </a:buClr>
              <a:buSzPts val="1526"/>
              <a:buFont typeface="Arial"/>
              <a:buChar char="●"/>
            </a:pPr>
            <a:r>
              <a:rPr lang="en-US" sz="1700" b="1" dirty="0"/>
              <a:t>Trend Insight</a:t>
            </a:r>
            <a:r>
              <a:rPr lang="en-US" sz="1700" dirty="0"/>
              <a:t>: This graph helps identify patterns in water usage over time, which can guide further investigation into factors influencing these changes, such as population growth, policy changes, or environmental conditions.</a:t>
            </a:r>
            <a:endParaRPr sz="1700" dirty="0"/>
          </a:p>
          <a:p>
            <a:pPr marL="0" lvl="0" indent="0" algn="l" rtl="0">
              <a:lnSpc>
                <a:spcPct val="115000"/>
              </a:lnSpc>
              <a:spcBef>
                <a:spcPts val="1200"/>
              </a:spcBef>
              <a:spcAft>
                <a:spcPts val="0"/>
              </a:spcAft>
              <a:buClr>
                <a:schemeClr val="dk1"/>
              </a:buClr>
              <a:buSzPts val="1100"/>
              <a:buFont typeface="Arial"/>
              <a:buNone/>
            </a:pPr>
            <a:r>
              <a:rPr lang="en-US" sz="1700" dirty="0"/>
              <a:t>This visualization is effective for showing changes over time, with line markers highlighting specific data points for clarity.</a:t>
            </a:r>
            <a:endParaRPr sz="1700" dirty="0"/>
          </a:p>
        </p:txBody>
      </p:sp>
      <p:pic>
        <p:nvPicPr>
          <p:cNvPr id="241" name="Google Shape;241;g3138bb40588_0_66"/>
          <p:cNvPicPr preferRelativeResize="0"/>
          <p:nvPr/>
        </p:nvPicPr>
        <p:blipFill>
          <a:blip r:embed="rId3">
            <a:alphaModFix/>
          </a:blip>
          <a:stretch>
            <a:fillRect/>
          </a:stretch>
        </p:blipFill>
        <p:spPr>
          <a:xfrm>
            <a:off x="7442100" y="1515900"/>
            <a:ext cx="4749900" cy="534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3138bb40588_0_85"/>
          <p:cNvSpPr txBox="1">
            <a:spLocks noGrp="1"/>
          </p:cNvSpPr>
          <p:nvPr>
            <p:ph type="title"/>
          </p:nvPr>
        </p:nvSpPr>
        <p:spPr>
          <a:xfrm>
            <a:off x="646111" y="452718"/>
            <a:ext cx="9404700" cy="73353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900" b="1" dirty="0"/>
              <a:t>5. Pie Chart-Below/Above benchmark water usage</a:t>
            </a:r>
            <a:endParaRPr sz="2900" b="1" dirty="0"/>
          </a:p>
        </p:txBody>
      </p:sp>
      <p:sp>
        <p:nvSpPr>
          <p:cNvPr id="257" name="Google Shape;257;g3138bb40588_0_85"/>
          <p:cNvSpPr txBox="1">
            <a:spLocks noGrp="1"/>
          </p:cNvSpPr>
          <p:nvPr>
            <p:ph type="body" idx="1"/>
          </p:nvPr>
        </p:nvSpPr>
        <p:spPr>
          <a:xfrm>
            <a:off x="580774" y="1186249"/>
            <a:ext cx="6720465" cy="5277371"/>
          </a:xfrm>
          <a:prstGeom prst="rect">
            <a:avLst/>
          </a:prstGeom>
        </p:spPr>
        <p:txBody>
          <a:bodyPr spcFirstLastPara="1" wrap="square" lIns="91425" tIns="45700" rIns="91425" bIns="45700" anchor="t" anchorCtr="0">
            <a:normAutofit fontScale="92500" lnSpcReduction="10000"/>
          </a:bodyPr>
          <a:lstStyle/>
          <a:p>
            <a:pPr marL="0" lvl="0" indent="0" algn="l" rtl="0">
              <a:lnSpc>
                <a:spcPct val="115000"/>
              </a:lnSpc>
              <a:spcBef>
                <a:spcPts val="1400"/>
              </a:spcBef>
              <a:spcAft>
                <a:spcPts val="0"/>
              </a:spcAft>
              <a:buNone/>
            </a:pPr>
            <a:r>
              <a:rPr lang="en-US" sz="1400" b="1" dirty="0"/>
              <a:t>Proportion of Municipalities Based on Average Water Consumption</a:t>
            </a:r>
            <a:endParaRPr sz="1400" b="1" dirty="0"/>
          </a:p>
          <a:p>
            <a:pPr marL="457200" lvl="0" indent="-301625" algn="l" rtl="0">
              <a:lnSpc>
                <a:spcPct val="115000"/>
              </a:lnSpc>
              <a:spcBef>
                <a:spcPts val="1200"/>
              </a:spcBef>
              <a:spcAft>
                <a:spcPts val="0"/>
              </a:spcAft>
              <a:buClr>
                <a:schemeClr val="lt1"/>
              </a:buClr>
              <a:buSzPct val="100000"/>
              <a:buFont typeface="Arial"/>
              <a:buChar char="●"/>
            </a:pPr>
            <a:r>
              <a:rPr lang="en-US" sz="1400" b="1" dirty="0"/>
              <a:t>82.2%</a:t>
            </a:r>
            <a:r>
              <a:rPr lang="en-US" sz="1400" dirty="0"/>
              <a:t> of municipalities are </a:t>
            </a:r>
            <a:r>
              <a:rPr lang="en-US" sz="1400" b="1" dirty="0"/>
              <a:t>Above Benchmark</a:t>
            </a:r>
            <a:r>
              <a:rPr lang="en-US" sz="1400" dirty="0"/>
              <a:t> (higher consumption).</a:t>
            </a:r>
            <a:endParaRPr sz="1400" dirty="0"/>
          </a:p>
          <a:p>
            <a:pPr marL="457200" lvl="0" indent="-301625" algn="l" rtl="0">
              <a:lnSpc>
                <a:spcPct val="115000"/>
              </a:lnSpc>
              <a:spcBef>
                <a:spcPts val="0"/>
              </a:spcBef>
              <a:spcAft>
                <a:spcPts val="0"/>
              </a:spcAft>
              <a:buClr>
                <a:schemeClr val="lt1"/>
              </a:buClr>
              <a:buSzPct val="100000"/>
              <a:buFont typeface="Arial"/>
              <a:buChar char="●"/>
            </a:pPr>
            <a:r>
              <a:rPr lang="en-US" sz="1400" b="1" dirty="0"/>
              <a:t>17.8%</a:t>
            </a:r>
            <a:r>
              <a:rPr lang="en-US" sz="1400" dirty="0"/>
              <a:t> are </a:t>
            </a:r>
            <a:r>
              <a:rPr lang="en-US" sz="1400" b="1" dirty="0"/>
              <a:t>Below Benchmark</a:t>
            </a:r>
            <a:r>
              <a:rPr lang="en-US" sz="1400" dirty="0"/>
              <a:t> (more efficient consumption).</a:t>
            </a:r>
            <a:endParaRPr sz="1400" dirty="0"/>
          </a:p>
          <a:p>
            <a:pPr marL="0" lvl="0" indent="0" algn="l" rtl="0">
              <a:lnSpc>
                <a:spcPct val="115000"/>
              </a:lnSpc>
              <a:spcBef>
                <a:spcPts val="1400"/>
              </a:spcBef>
              <a:spcAft>
                <a:spcPts val="0"/>
              </a:spcAft>
              <a:buNone/>
            </a:pPr>
            <a:r>
              <a:rPr lang="en-US" sz="1400" b="1" dirty="0"/>
              <a:t>Key Insights:</a:t>
            </a:r>
            <a:endParaRPr sz="1400" b="1" dirty="0"/>
          </a:p>
          <a:p>
            <a:pPr marL="457200" lvl="0" indent="-301625" algn="l" rtl="0">
              <a:lnSpc>
                <a:spcPct val="115000"/>
              </a:lnSpc>
              <a:spcBef>
                <a:spcPts val="1200"/>
              </a:spcBef>
              <a:spcAft>
                <a:spcPts val="0"/>
              </a:spcAft>
              <a:buClr>
                <a:schemeClr val="lt1"/>
              </a:buClr>
              <a:buSzPct val="100000"/>
              <a:buFont typeface="Arial"/>
              <a:buChar char="●"/>
            </a:pPr>
            <a:r>
              <a:rPr lang="en-US" sz="1400" b="1" dirty="0"/>
              <a:t>Above Benchmark</a:t>
            </a:r>
            <a:r>
              <a:rPr lang="en-US" sz="1400" dirty="0"/>
              <a:t>: Most municipalities are using more water than expected.</a:t>
            </a:r>
            <a:endParaRPr sz="1400" dirty="0"/>
          </a:p>
          <a:p>
            <a:pPr marL="457200" lvl="0" indent="-301625" algn="l" rtl="0">
              <a:lnSpc>
                <a:spcPct val="115000"/>
              </a:lnSpc>
              <a:spcBef>
                <a:spcPts val="0"/>
              </a:spcBef>
              <a:spcAft>
                <a:spcPts val="0"/>
              </a:spcAft>
              <a:buClr>
                <a:schemeClr val="lt1"/>
              </a:buClr>
              <a:buSzPct val="100000"/>
              <a:buFont typeface="Arial"/>
              <a:buChar char="●"/>
            </a:pPr>
            <a:r>
              <a:rPr lang="en-US" sz="1400" b="1" dirty="0"/>
              <a:t>Below Benchmark</a:t>
            </a:r>
            <a:r>
              <a:rPr lang="en-US" sz="1400" dirty="0"/>
              <a:t>: A smaller group is using less water, possibly adopting efficient practices.</a:t>
            </a:r>
            <a:endParaRPr sz="1400" dirty="0"/>
          </a:p>
          <a:p>
            <a:pPr marL="0" lvl="0" indent="0" algn="l" rtl="0">
              <a:lnSpc>
                <a:spcPct val="115000"/>
              </a:lnSpc>
              <a:spcBef>
                <a:spcPts val="1400"/>
              </a:spcBef>
              <a:spcAft>
                <a:spcPts val="0"/>
              </a:spcAft>
              <a:buNone/>
            </a:pPr>
            <a:r>
              <a:rPr lang="en-US" sz="1400" b="1" dirty="0"/>
              <a:t>Markers Used:</a:t>
            </a:r>
            <a:endParaRPr sz="1400" b="1" dirty="0"/>
          </a:p>
          <a:p>
            <a:pPr marL="457200" lvl="0" indent="-301625" algn="l" rtl="0">
              <a:lnSpc>
                <a:spcPct val="115000"/>
              </a:lnSpc>
              <a:spcBef>
                <a:spcPts val="1200"/>
              </a:spcBef>
              <a:spcAft>
                <a:spcPts val="0"/>
              </a:spcAft>
              <a:buClr>
                <a:schemeClr val="lt1"/>
              </a:buClr>
              <a:buSzPct val="100000"/>
              <a:buFont typeface="Arial"/>
              <a:buChar char="●"/>
            </a:pPr>
            <a:r>
              <a:rPr lang="en-US" sz="1400" b="1" dirty="0"/>
              <a:t>Pie Chart Segments</a:t>
            </a:r>
            <a:r>
              <a:rPr lang="en-US" sz="1400" dirty="0"/>
              <a:t>: Represent </a:t>
            </a:r>
            <a:r>
              <a:rPr lang="en-US" sz="1400" b="1" dirty="0"/>
              <a:t>Above</a:t>
            </a:r>
            <a:r>
              <a:rPr lang="en-US" sz="1400" dirty="0"/>
              <a:t> and </a:t>
            </a:r>
            <a:r>
              <a:rPr lang="en-US" sz="1400" b="1" dirty="0"/>
              <a:t>Below Benchmark</a:t>
            </a:r>
            <a:r>
              <a:rPr lang="en-US" sz="1400" dirty="0"/>
              <a:t>.</a:t>
            </a:r>
            <a:endParaRPr sz="1400" dirty="0"/>
          </a:p>
          <a:p>
            <a:pPr marL="457200" lvl="0" indent="-301625" algn="l" rtl="0">
              <a:lnSpc>
                <a:spcPct val="115000"/>
              </a:lnSpc>
              <a:spcBef>
                <a:spcPts val="0"/>
              </a:spcBef>
              <a:spcAft>
                <a:spcPts val="0"/>
              </a:spcAft>
              <a:buClr>
                <a:schemeClr val="lt1"/>
              </a:buClr>
              <a:buSzPct val="100000"/>
              <a:buFont typeface="Arial"/>
              <a:buChar char="●"/>
            </a:pPr>
            <a:r>
              <a:rPr lang="en-US" sz="1400" b="1" dirty="0"/>
              <a:t>Legend</a:t>
            </a:r>
            <a:r>
              <a:rPr lang="en-US" sz="1400" dirty="0"/>
              <a:t>: Explains True (Above) and False (Below).</a:t>
            </a:r>
            <a:endParaRPr sz="1400" dirty="0"/>
          </a:p>
          <a:p>
            <a:pPr marL="457200" lvl="0" indent="-301625" algn="l" rtl="0">
              <a:lnSpc>
                <a:spcPct val="115000"/>
              </a:lnSpc>
              <a:spcBef>
                <a:spcPts val="0"/>
              </a:spcBef>
              <a:spcAft>
                <a:spcPts val="0"/>
              </a:spcAft>
              <a:buClr>
                <a:schemeClr val="lt1"/>
              </a:buClr>
              <a:buSzPct val="100000"/>
              <a:buFont typeface="Arial"/>
              <a:buChar char="●"/>
            </a:pPr>
            <a:r>
              <a:rPr lang="en-US" sz="1400" b="1" dirty="0"/>
              <a:t>Labels</a:t>
            </a:r>
            <a:r>
              <a:rPr lang="en-US" sz="1400" dirty="0"/>
              <a:t>: Show categories and percentage values.</a:t>
            </a:r>
            <a:endParaRPr sz="1400" dirty="0"/>
          </a:p>
          <a:p>
            <a:pPr marL="0" lvl="0" indent="0" algn="l" rtl="0">
              <a:lnSpc>
                <a:spcPct val="115000"/>
              </a:lnSpc>
              <a:spcBef>
                <a:spcPts val="1400"/>
              </a:spcBef>
              <a:spcAft>
                <a:spcPts val="0"/>
              </a:spcAft>
              <a:buNone/>
            </a:pPr>
            <a:r>
              <a:rPr lang="en-US" sz="1400" b="1" dirty="0"/>
              <a:t>Channels Used:</a:t>
            </a:r>
            <a:endParaRPr sz="1400" b="1" dirty="0"/>
          </a:p>
          <a:p>
            <a:pPr marL="457200" lvl="0" indent="-301625" algn="l" rtl="0">
              <a:lnSpc>
                <a:spcPct val="115000"/>
              </a:lnSpc>
              <a:spcBef>
                <a:spcPts val="1200"/>
              </a:spcBef>
              <a:spcAft>
                <a:spcPts val="0"/>
              </a:spcAft>
              <a:buClr>
                <a:schemeClr val="lt1"/>
              </a:buClr>
              <a:buSzPct val="100000"/>
              <a:buFont typeface="Arial"/>
              <a:buChar char="●"/>
            </a:pPr>
            <a:r>
              <a:rPr lang="en-US" sz="1400" b="1" dirty="0"/>
              <a:t>Color</a:t>
            </a:r>
            <a:r>
              <a:rPr lang="en-US" sz="1400" dirty="0"/>
              <a:t>:</a:t>
            </a:r>
            <a:endParaRPr sz="1400" dirty="0"/>
          </a:p>
          <a:p>
            <a:pPr marL="914400" lvl="1" indent="-301625" algn="l" rtl="0">
              <a:lnSpc>
                <a:spcPct val="115000"/>
              </a:lnSpc>
              <a:spcBef>
                <a:spcPts val="0"/>
              </a:spcBef>
              <a:spcAft>
                <a:spcPts val="0"/>
              </a:spcAft>
              <a:buClr>
                <a:schemeClr val="lt1"/>
              </a:buClr>
              <a:buSzPct val="100000"/>
              <a:buFont typeface="Arial"/>
              <a:buChar char="○"/>
            </a:pPr>
            <a:r>
              <a:rPr lang="en-US" sz="1400" b="1" dirty="0"/>
              <a:t>Above Benchmark</a:t>
            </a:r>
            <a:r>
              <a:rPr lang="en-US" sz="1400" dirty="0"/>
              <a:t>: </a:t>
            </a:r>
            <a:r>
              <a:rPr lang="en-US" sz="1400" b="1" dirty="0"/>
              <a:t>#ff9999</a:t>
            </a:r>
            <a:r>
              <a:rPr lang="en-US" sz="1400" dirty="0"/>
              <a:t> (soft red)</a:t>
            </a:r>
            <a:endParaRPr sz="1400" dirty="0"/>
          </a:p>
          <a:p>
            <a:pPr marL="914400" lvl="1" indent="-301625" algn="l" rtl="0">
              <a:lnSpc>
                <a:spcPct val="115000"/>
              </a:lnSpc>
              <a:spcBef>
                <a:spcPts val="0"/>
              </a:spcBef>
              <a:spcAft>
                <a:spcPts val="0"/>
              </a:spcAft>
              <a:buClr>
                <a:schemeClr val="lt1"/>
              </a:buClr>
              <a:buSzPct val="100000"/>
              <a:buFont typeface="Arial"/>
              <a:buChar char="○"/>
            </a:pPr>
            <a:r>
              <a:rPr lang="en-US" sz="1400" b="1" dirty="0"/>
              <a:t>Below Benchmark</a:t>
            </a:r>
            <a:r>
              <a:rPr lang="en-US" sz="1400" dirty="0"/>
              <a:t>: </a:t>
            </a:r>
            <a:r>
              <a:rPr lang="en-US" sz="1400" b="1" dirty="0"/>
              <a:t>#66b3ff</a:t>
            </a:r>
            <a:r>
              <a:rPr lang="en-US" sz="1400" dirty="0"/>
              <a:t> (light blue)</a:t>
            </a:r>
            <a:endParaRPr sz="1400" dirty="0"/>
          </a:p>
          <a:p>
            <a:pPr marL="457200" lvl="0" indent="-301625" algn="l" rtl="0">
              <a:lnSpc>
                <a:spcPct val="115000"/>
              </a:lnSpc>
              <a:spcBef>
                <a:spcPts val="0"/>
              </a:spcBef>
              <a:spcAft>
                <a:spcPts val="0"/>
              </a:spcAft>
              <a:buClr>
                <a:schemeClr val="lt1"/>
              </a:buClr>
              <a:buSzPct val="100000"/>
              <a:buFont typeface="Arial"/>
              <a:buChar char="●"/>
            </a:pPr>
            <a:r>
              <a:rPr lang="en-US" sz="1400" b="1" dirty="0"/>
              <a:t>Size</a:t>
            </a:r>
            <a:r>
              <a:rPr lang="en-US" sz="1400" dirty="0"/>
              <a:t>: Segment size proportional to percentage.</a:t>
            </a:r>
            <a:endParaRPr sz="1400" dirty="0"/>
          </a:p>
          <a:p>
            <a:pPr marL="457200" lvl="0" indent="-301625" algn="l" rtl="0">
              <a:lnSpc>
                <a:spcPct val="115000"/>
              </a:lnSpc>
              <a:spcBef>
                <a:spcPts val="0"/>
              </a:spcBef>
              <a:spcAft>
                <a:spcPts val="0"/>
              </a:spcAft>
              <a:buClr>
                <a:schemeClr val="lt1"/>
              </a:buClr>
              <a:buSzPct val="100000"/>
              <a:buFont typeface="Arial"/>
              <a:buChar char="●"/>
            </a:pPr>
            <a:r>
              <a:rPr lang="en-US" sz="1400" b="1" dirty="0"/>
              <a:t>Text</a:t>
            </a:r>
            <a:r>
              <a:rPr lang="en-US" sz="1400" dirty="0"/>
              <a:t>: Labels with exact percentages displayed inside the segments.</a:t>
            </a:r>
            <a:endParaRPr sz="600" dirty="0"/>
          </a:p>
        </p:txBody>
      </p:sp>
      <p:pic>
        <p:nvPicPr>
          <p:cNvPr id="1026" name="Picture 2">
            <a:extLst>
              <a:ext uri="{FF2B5EF4-FFF2-40B4-BE49-F238E27FC236}">
                <a16:creationId xmlns:a16="http://schemas.microsoft.com/office/drawing/2014/main" id="{10CF3678-CCC5-4DB4-A84D-5ADF1E76B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229" y="1186248"/>
            <a:ext cx="5470772" cy="5660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3138bb40588_0_105"/>
          <p:cNvSpPr txBox="1">
            <a:spLocks noGrp="1"/>
          </p:cNvSpPr>
          <p:nvPr>
            <p:ph type="title"/>
          </p:nvPr>
        </p:nvSpPr>
        <p:spPr>
          <a:xfrm>
            <a:off x="548389" y="189275"/>
            <a:ext cx="9404700" cy="93608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t>Time Series</a:t>
            </a:r>
            <a:br>
              <a:rPr lang="en-US" sz="2400" b="1" dirty="0"/>
            </a:br>
            <a:r>
              <a:rPr lang="en-US" sz="2400" b="1" i="1" dirty="0"/>
              <a:t>Abington and Weston Municipalities</a:t>
            </a:r>
            <a:endParaRPr sz="2400" b="1" i="1" dirty="0"/>
          </a:p>
        </p:txBody>
      </p:sp>
      <p:sp>
        <p:nvSpPr>
          <p:cNvPr id="275" name="Google Shape;275;g3138bb40588_0_105"/>
          <p:cNvSpPr txBox="1">
            <a:spLocks noGrp="1"/>
          </p:cNvSpPr>
          <p:nvPr>
            <p:ph type="body" idx="1"/>
          </p:nvPr>
        </p:nvSpPr>
        <p:spPr>
          <a:xfrm>
            <a:off x="284199" y="1198600"/>
            <a:ext cx="6912337" cy="52677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en-US" sz="1600" dirty="0"/>
              <a:t>Abington and Weston were chosen for its consistent performance </a:t>
            </a:r>
            <a:r>
              <a:rPr lang="en-US" sz="1600" b="1" dirty="0"/>
              <a:t>below and above the benchmark</a:t>
            </a:r>
            <a:r>
              <a:rPr lang="en-US" sz="1600" dirty="0"/>
              <a:t> level, indicating difference in effective water management practices.</a:t>
            </a:r>
            <a:endParaRPr sz="1600" dirty="0"/>
          </a:p>
          <a:p>
            <a:pPr marL="0" lvl="0" indent="0" algn="l" rtl="0">
              <a:lnSpc>
                <a:spcPct val="115000"/>
              </a:lnSpc>
              <a:spcBef>
                <a:spcPts val="1200"/>
              </a:spcBef>
              <a:spcAft>
                <a:spcPts val="0"/>
              </a:spcAft>
              <a:buNone/>
            </a:pPr>
            <a:r>
              <a:rPr lang="en-US" sz="1600" dirty="0"/>
              <a:t>The charts display water usage (gallons per capita per day) for Abington and Weston from 2009 to 2015.</a:t>
            </a:r>
            <a:endParaRPr sz="1600" dirty="0"/>
          </a:p>
          <a:p>
            <a:pPr marL="0" lvl="0" indent="0" algn="l" rtl="0">
              <a:lnSpc>
                <a:spcPct val="115000"/>
              </a:lnSpc>
              <a:spcBef>
                <a:spcPts val="1200"/>
              </a:spcBef>
              <a:spcAft>
                <a:spcPts val="0"/>
              </a:spcAft>
              <a:buClr>
                <a:schemeClr val="dk1"/>
              </a:buClr>
              <a:buSzPts val="275"/>
              <a:buFont typeface="Arial"/>
              <a:buNone/>
            </a:pPr>
            <a:r>
              <a:rPr lang="en-US" sz="1600" b="1" dirty="0"/>
              <a:t>Key Observations</a:t>
            </a:r>
            <a:r>
              <a:rPr lang="en-US" sz="1600" dirty="0"/>
              <a:t>:</a:t>
            </a:r>
            <a:endParaRPr sz="1600" dirty="0"/>
          </a:p>
          <a:p>
            <a:pPr marL="457200" lvl="0" indent="-312065" algn="l" rtl="0">
              <a:lnSpc>
                <a:spcPct val="115000"/>
              </a:lnSpc>
              <a:spcBef>
                <a:spcPts val="1200"/>
              </a:spcBef>
              <a:spcAft>
                <a:spcPts val="0"/>
              </a:spcAft>
              <a:buClr>
                <a:schemeClr val="lt1"/>
              </a:buClr>
              <a:buSzPct val="100000"/>
              <a:buFont typeface="Arial"/>
              <a:buChar char="●"/>
            </a:pPr>
            <a:r>
              <a:rPr lang="en-US" sz="1600" b="1" dirty="0"/>
              <a:t>Trend</a:t>
            </a:r>
            <a:r>
              <a:rPr lang="en-US" sz="1600" dirty="0"/>
              <a:t>: A peak in 2010, followed by a gradual decline until 2014, with a slight increase in 2015.</a:t>
            </a:r>
            <a:endParaRPr sz="1600" dirty="0"/>
          </a:p>
          <a:p>
            <a:pPr marL="457200" lvl="0" indent="-312065" algn="l" rtl="0">
              <a:lnSpc>
                <a:spcPct val="115000"/>
              </a:lnSpc>
              <a:spcBef>
                <a:spcPts val="0"/>
              </a:spcBef>
              <a:spcAft>
                <a:spcPts val="0"/>
              </a:spcAft>
              <a:buClr>
                <a:schemeClr val="lt1"/>
              </a:buClr>
              <a:buSzPct val="100000"/>
              <a:buFont typeface="Arial"/>
              <a:buChar char="●"/>
            </a:pPr>
            <a:r>
              <a:rPr lang="en-US" sz="1600" b="1" dirty="0"/>
              <a:t>Markers</a:t>
            </a:r>
            <a:r>
              <a:rPr lang="en-US" sz="1600" dirty="0"/>
              <a:t>: Each year is marked with a point to emphasize individual data values, making yearly comparisons clear.</a:t>
            </a:r>
            <a:endParaRPr sz="1600" dirty="0"/>
          </a:p>
          <a:p>
            <a:pPr marL="0" lvl="0" indent="0" algn="l" rtl="0">
              <a:lnSpc>
                <a:spcPct val="115000"/>
              </a:lnSpc>
              <a:spcBef>
                <a:spcPts val="1200"/>
              </a:spcBef>
              <a:spcAft>
                <a:spcPts val="0"/>
              </a:spcAft>
              <a:buClr>
                <a:schemeClr val="dk1"/>
              </a:buClr>
              <a:buSzPts val="275"/>
              <a:buFont typeface="Arial"/>
              <a:buNone/>
            </a:pPr>
            <a:r>
              <a:rPr lang="en-US" sz="1600" b="1" dirty="0"/>
              <a:t>Channels Used</a:t>
            </a:r>
            <a:r>
              <a:rPr lang="en-US" sz="1600" dirty="0"/>
              <a:t>:</a:t>
            </a:r>
            <a:endParaRPr sz="1600" dirty="0"/>
          </a:p>
          <a:p>
            <a:pPr marL="457200" lvl="0" indent="-312065" algn="l" rtl="0">
              <a:lnSpc>
                <a:spcPct val="115000"/>
              </a:lnSpc>
              <a:spcBef>
                <a:spcPts val="1200"/>
              </a:spcBef>
              <a:spcAft>
                <a:spcPts val="0"/>
              </a:spcAft>
              <a:buClr>
                <a:schemeClr val="lt1"/>
              </a:buClr>
              <a:buSzPct val="100000"/>
              <a:buFont typeface="Arial"/>
              <a:buChar char="●"/>
            </a:pPr>
            <a:r>
              <a:rPr lang="en-US" sz="1600" b="1" dirty="0"/>
              <a:t>Position (Vertical Axis)</a:t>
            </a:r>
            <a:r>
              <a:rPr lang="en-US" sz="1600" dirty="0"/>
              <a:t>: Shows water usage values for each year.</a:t>
            </a:r>
            <a:endParaRPr sz="1600" dirty="0"/>
          </a:p>
          <a:p>
            <a:pPr marL="457200" lvl="0" indent="-312065" algn="l" rtl="0">
              <a:lnSpc>
                <a:spcPct val="115000"/>
              </a:lnSpc>
              <a:spcBef>
                <a:spcPts val="0"/>
              </a:spcBef>
              <a:spcAft>
                <a:spcPts val="0"/>
              </a:spcAft>
              <a:buClr>
                <a:schemeClr val="lt1"/>
              </a:buClr>
              <a:buSzPct val="100000"/>
              <a:buFont typeface="Arial"/>
              <a:buChar char="●"/>
            </a:pPr>
            <a:r>
              <a:rPr lang="en-US" sz="1600" b="1" dirty="0"/>
              <a:t>Position (Horizontal Axis)</a:t>
            </a:r>
            <a:r>
              <a:rPr lang="en-US" sz="1600" dirty="0"/>
              <a:t>: Represents time progression from 2009 to 2015.</a:t>
            </a:r>
            <a:endParaRPr sz="1600" dirty="0"/>
          </a:p>
          <a:p>
            <a:pPr marL="457200" lvl="0" indent="-312065" algn="l" rtl="0">
              <a:lnSpc>
                <a:spcPct val="115000"/>
              </a:lnSpc>
              <a:spcBef>
                <a:spcPts val="0"/>
              </a:spcBef>
              <a:spcAft>
                <a:spcPts val="0"/>
              </a:spcAft>
              <a:buClr>
                <a:schemeClr val="lt1"/>
              </a:buClr>
              <a:buSzPct val="100000"/>
              <a:buFont typeface="Arial"/>
              <a:buChar char="●"/>
            </a:pPr>
            <a:r>
              <a:rPr lang="en-US" sz="1600" b="1" dirty="0"/>
              <a:t>Line</a:t>
            </a:r>
            <a:r>
              <a:rPr lang="en-US" sz="1600" dirty="0"/>
              <a:t>: Connects data points to illustrate the trend over time.</a:t>
            </a:r>
            <a:endParaRPr sz="1600" dirty="0"/>
          </a:p>
          <a:p>
            <a:pPr marL="457200" lvl="0" indent="-312065" algn="l" rtl="0">
              <a:lnSpc>
                <a:spcPct val="115000"/>
              </a:lnSpc>
              <a:spcBef>
                <a:spcPts val="0"/>
              </a:spcBef>
              <a:spcAft>
                <a:spcPts val="0"/>
              </a:spcAft>
              <a:buClr>
                <a:schemeClr val="lt1"/>
              </a:buClr>
              <a:buSzPct val="100000"/>
              <a:buFont typeface="Arial"/>
              <a:buChar char="●"/>
            </a:pPr>
            <a:r>
              <a:rPr lang="en-US" sz="1600" b="1" dirty="0"/>
              <a:t>Shading (Confidence Interval)</a:t>
            </a:r>
            <a:r>
              <a:rPr lang="en-US" sz="1600" dirty="0"/>
              <a:t>: The blue shaded area around the line shows variability, indicating the range within which values may fall.</a:t>
            </a:r>
            <a:endParaRPr sz="1600" dirty="0"/>
          </a:p>
          <a:p>
            <a:pPr marL="457200" lvl="0" indent="-312065" algn="l" rtl="0">
              <a:lnSpc>
                <a:spcPct val="115000"/>
              </a:lnSpc>
              <a:spcBef>
                <a:spcPts val="0"/>
              </a:spcBef>
              <a:spcAft>
                <a:spcPts val="0"/>
              </a:spcAft>
              <a:buClr>
                <a:schemeClr val="lt1"/>
              </a:buClr>
              <a:buSzPct val="100000"/>
              <a:buFont typeface="Arial"/>
              <a:buChar char="●"/>
            </a:pPr>
            <a:r>
              <a:rPr lang="en-US" sz="1600" b="1" dirty="0"/>
              <a:t>Text</a:t>
            </a:r>
            <a:r>
              <a:rPr lang="en-US" sz="1600" dirty="0"/>
              <a:t>: Titles and axis labels provide context for interpreting the chart.</a:t>
            </a:r>
            <a:endParaRPr sz="500" dirty="0">
              <a:solidFill>
                <a:schemeClr val="dk1"/>
              </a:solidFill>
              <a:latin typeface="Arial"/>
              <a:ea typeface="Arial"/>
              <a:cs typeface="Arial"/>
              <a:sym typeface="Arial"/>
            </a:endParaRPr>
          </a:p>
        </p:txBody>
      </p:sp>
      <p:pic>
        <p:nvPicPr>
          <p:cNvPr id="1026" name="Picture 2">
            <a:extLst>
              <a:ext uri="{FF2B5EF4-FFF2-40B4-BE49-F238E27FC236}">
                <a16:creationId xmlns:a16="http://schemas.microsoft.com/office/drawing/2014/main" id="{101BBD8C-1DD7-4A0C-A355-D0BF712E6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536" y="1125362"/>
            <a:ext cx="4995464" cy="29335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C395C1-05CA-4272-9911-9337E3D51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535" y="4058904"/>
            <a:ext cx="4995465" cy="2799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3138bb40588_0_115"/>
          <p:cNvSpPr txBox="1">
            <a:spLocks noGrp="1"/>
          </p:cNvSpPr>
          <p:nvPr>
            <p:ph type="title"/>
          </p:nvPr>
        </p:nvSpPr>
        <p:spPr>
          <a:xfrm>
            <a:off x="597239" y="61832"/>
            <a:ext cx="9404700" cy="684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500" b="1" dirty="0"/>
              <a:t>CONCLUSION</a:t>
            </a:r>
            <a:endParaRPr sz="3500" b="1" dirty="0"/>
          </a:p>
        </p:txBody>
      </p:sp>
      <p:sp>
        <p:nvSpPr>
          <p:cNvPr id="284" name="Google Shape;284;g3138bb40588_0_115"/>
          <p:cNvSpPr txBox="1">
            <a:spLocks noGrp="1"/>
          </p:cNvSpPr>
          <p:nvPr>
            <p:ph type="body" idx="1"/>
          </p:nvPr>
        </p:nvSpPr>
        <p:spPr>
          <a:xfrm>
            <a:off x="543700" y="593312"/>
            <a:ext cx="11648300" cy="6264688"/>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200" b="1" dirty="0"/>
              <a:t>Trends in Water Usage</a:t>
            </a:r>
            <a:r>
              <a:rPr lang="en-US" sz="1200" dirty="0"/>
              <a:t>:</a:t>
            </a:r>
            <a:endParaRPr sz="1200" dirty="0"/>
          </a:p>
          <a:p>
            <a:pPr marL="514350" indent="-298450">
              <a:lnSpc>
                <a:spcPct val="115000"/>
              </a:lnSpc>
              <a:spcBef>
                <a:spcPts val="1200"/>
              </a:spcBef>
              <a:buClr>
                <a:schemeClr val="lt1"/>
              </a:buClr>
              <a:buSzPts val="1100"/>
              <a:buFont typeface="Arial"/>
              <a:buChar char="○"/>
            </a:pPr>
            <a:r>
              <a:rPr lang="en-US" sz="1400" b="1" dirty="0"/>
              <a:t>Overall Trend</a:t>
            </a:r>
            <a:r>
              <a:rPr lang="en-US" sz="1400" dirty="0"/>
              <a:t>: From 2009 to 2015, Massachusetts municipalities showed fluctuating water usage, peaking in 2010 with an annual mean around </a:t>
            </a:r>
            <a:r>
              <a:rPr lang="en-US" sz="1400" b="1" dirty="0"/>
              <a:t>60.68 gallons per capita per day (</a:t>
            </a:r>
            <a:r>
              <a:rPr lang="en-US" sz="1400" b="1" dirty="0" err="1"/>
              <a:t>rgpcd</a:t>
            </a:r>
            <a:r>
              <a:rPr lang="en-US" sz="1400" b="1" dirty="0"/>
              <a:t>)</a:t>
            </a:r>
            <a:r>
              <a:rPr lang="en-US" sz="1400" dirty="0"/>
              <a:t>, then gradually decreasing to a low of </a:t>
            </a:r>
            <a:r>
              <a:rPr lang="en-US" sz="1400" b="1" dirty="0"/>
              <a:t>56.60 </a:t>
            </a:r>
            <a:r>
              <a:rPr lang="en-US" sz="1400" b="1" dirty="0" err="1"/>
              <a:t>rgpcd</a:t>
            </a:r>
            <a:r>
              <a:rPr lang="en-US" sz="1400" dirty="0"/>
              <a:t> in 2014.</a:t>
            </a:r>
            <a:endParaRPr sz="1400" dirty="0"/>
          </a:p>
          <a:p>
            <a:pPr marL="514350" indent="-298450">
              <a:lnSpc>
                <a:spcPct val="115000"/>
              </a:lnSpc>
              <a:spcBef>
                <a:spcPts val="0"/>
              </a:spcBef>
              <a:buClr>
                <a:schemeClr val="lt1"/>
              </a:buClr>
              <a:buSzPts val="1100"/>
              <a:buFont typeface="Arial"/>
              <a:buChar char="○"/>
            </a:pPr>
            <a:r>
              <a:rPr lang="en-US" sz="1400" b="1" dirty="0"/>
              <a:t>Benchmark Comparison</a:t>
            </a:r>
            <a:r>
              <a:rPr lang="en-US" sz="1400" dirty="0"/>
              <a:t>: The Massachusetts state standard for residential water use is </a:t>
            </a:r>
            <a:r>
              <a:rPr lang="en-US" sz="1400" b="1" dirty="0"/>
              <a:t>65 </a:t>
            </a:r>
            <a:r>
              <a:rPr lang="en-US" sz="1400" b="1" dirty="0" err="1"/>
              <a:t>rgpcd</a:t>
            </a:r>
            <a:r>
              <a:rPr lang="en-US" sz="1400" dirty="0"/>
              <a:t>.</a:t>
            </a:r>
            <a:endParaRPr sz="1400" dirty="0"/>
          </a:p>
          <a:p>
            <a:pPr marL="971550" lvl="1" indent="-298450">
              <a:lnSpc>
                <a:spcPct val="115000"/>
              </a:lnSpc>
              <a:spcBef>
                <a:spcPts val="0"/>
              </a:spcBef>
              <a:buClr>
                <a:schemeClr val="lt1"/>
              </a:buClr>
              <a:buSzPts val="1100"/>
              <a:buFont typeface="Arial"/>
              <a:buChar char="■"/>
            </a:pPr>
            <a:r>
              <a:rPr lang="en-US" sz="1400" b="1" dirty="0"/>
              <a:t>Above Benchmark</a:t>
            </a:r>
            <a:r>
              <a:rPr lang="en-US" sz="1400" dirty="0"/>
              <a:t>: </a:t>
            </a:r>
            <a:r>
              <a:rPr lang="en-US" sz="1400" b="1" dirty="0"/>
              <a:t>82.2%</a:t>
            </a:r>
            <a:r>
              <a:rPr lang="en-US" sz="1400" dirty="0"/>
              <a:t> of municipalities exceeded this benchmark, indicating a majority with room for improvement in water conservation.</a:t>
            </a:r>
            <a:endParaRPr sz="1400" dirty="0"/>
          </a:p>
          <a:p>
            <a:pPr marL="971550" lvl="1" indent="-298450">
              <a:lnSpc>
                <a:spcPct val="115000"/>
              </a:lnSpc>
              <a:spcBef>
                <a:spcPts val="0"/>
              </a:spcBef>
              <a:buClr>
                <a:schemeClr val="lt1"/>
              </a:buClr>
              <a:buSzPts val="1100"/>
              <a:buFont typeface="Arial"/>
              <a:buChar char="■"/>
            </a:pPr>
            <a:r>
              <a:rPr lang="en-US" sz="1400" b="1" dirty="0"/>
              <a:t>Below Benchmark</a:t>
            </a:r>
            <a:r>
              <a:rPr lang="en-US" sz="1400" dirty="0"/>
              <a:t>: Only </a:t>
            </a:r>
            <a:r>
              <a:rPr lang="en-US" sz="1400" b="1" dirty="0"/>
              <a:t>17.8%</a:t>
            </a:r>
            <a:r>
              <a:rPr lang="en-US" sz="1400" dirty="0"/>
              <a:t> of municipalities, such as Abington, managed to stay consistently below the benchmark, suggesting effective water management practices.</a:t>
            </a:r>
            <a:endParaRPr sz="1400" dirty="0"/>
          </a:p>
          <a:p>
            <a:pPr marL="0" lvl="0" indent="0" algn="l" rtl="0">
              <a:lnSpc>
                <a:spcPct val="115000"/>
              </a:lnSpc>
              <a:spcBef>
                <a:spcPts val="1200"/>
              </a:spcBef>
              <a:spcAft>
                <a:spcPts val="0"/>
              </a:spcAft>
              <a:buNone/>
            </a:pPr>
            <a:r>
              <a:rPr lang="en-US" sz="1200" b="1" dirty="0"/>
              <a:t>Municipal Performance - Abington Case Study</a:t>
            </a:r>
            <a:r>
              <a:rPr lang="en-US" sz="1200" dirty="0"/>
              <a:t>:</a:t>
            </a:r>
            <a:endParaRPr sz="1200" dirty="0"/>
          </a:p>
          <a:p>
            <a:pPr marL="514350" indent="-298450">
              <a:lnSpc>
                <a:spcPct val="115000"/>
              </a:lnSpc>
              <a:spcBef>
                <a:spcPts val="1200"/>
              </a:spcBef>
              <a:buClr>
                <a:schemeClr val="lt1"/>
              </a:buClr>
              <a:buSzPts val="1100"/>
              <a:buFont typeface="Arial"/>
              <a:buChar char="○"/>
            </a:pPr>
            <a:r>
              <a:rPr lang="en-US" sz="1400" b="1" dirty="0"/>
              <a:t>Abington's Trend</a:t>
            </a:r>
            <a:r>
              <a:rPr lang="en-US" sz="1400" dirty="0"/>
              <a:t>: Abington displayed a downward trend from </a:t>
            </a:r>
            <a:r>
              <a:rPr lang="en-US" sz="1400" b="1" dirty="0"/>
              <a:t>2010 (around 60 </a:t>
            </a:r>
            <a:r>
              <a:rPr lang="en-US" sz="1400" b="1" dirty="0" err="1"/>
              <a:t>rgpcd</a:t>
            </a:r>
            <a:r>
              <a:rPr lang="en-US" sz="1400" b="1" dirty="0"/>
              <a:t>)</a:t>
            </a:r>
            <a:r>
              <a:rPr lang="en-US" sz="1400" dirty="0"/>
              <a:t> to </a:t>
            </a:r>
            <a:r>
              <a:rPr lang="en-US" sz="1400" b="1" dirty="0"/>
              <a:t>2014 (approximately 55 </a:t>
            </a:r>
            <a:r>
              <a:rPr lang="en-US" sz="1400" b="1" dirty="0" err="1"/>
              <a:t>rgpcd</a:t>
            </a:r>
            <a:r>
              <a:rPr lang="en-US" sz="1400" b="1" dirty="0"/>
              <a:t>)</a:t>
            </a:r>
            <a:r>
              <a:rPr lang="en-US" sz="1400" dirty="0"/>
              <a:t>, with a slight uptick in 2015.</a:t>
            </a:r>
            <a:endParaRPr sz="1400" dirty="0"/>
          </a:p>
          <a:p>
            <a:pPr marL="514350" indent="-298450">
              <a:lnSpc>
                <a:spcPct val="115000"/>
              </a:lnSpc>
              <a:spcBef>
                <a:spcPts val="0"/>
              </a:spcBef>
              <a:buClr>
                <a:schemeClr val="lt1"/>
              </a:buClr>
              <a:buSzPts val="1100"/>
              <a:buFont typeface="Arial"/>
              <a:buChar char="○"/>
            </a:pPr>
            <a:r>
              <a:rPr lang="en-US" sz="1400" b="1" dirty="0"/>
              <a:t>Effective Management</a:t>
            </a:r>
            <a:r>
              <a:rPr lang="en-US" sz="1400" dirty="0"/>
              <a:t>: Abington’s performance is notable, consistently below the benchmark, making it a potential model for efficient water usage among Massachusetts municipalities.</a:t>
            </a:r>
            <a:endParaRPr sz="1400" dirty="0"/>
          </a:p>
          <a:p>
            <a:pPr marL="0" lvl="0" indent="0" algn="l" rtl="0">
              <a:lnSpc>
                <a:spcPct val="115000"/>
              </a:lnSpc>
              <a:spcBef>
                <a:spcPts val="1200"/>
              </a:spcBef>
              <a:spcAft>
                <a:spcPts val="0"/>
              </a:spcAft>
              <a:buNone/>
            </a:pPr>
            <a:r>
              <a:rPr lang="en-US" sz="1200" b="1" dirty="0"/>
              <a:t>Visualization and Analysis</a:t>
            </a:r>
            <a:r>
              <a:rPr lang="en-US" sz="1200" dirty="0"/>
              <a:t>:</a:t>
            </a:r>
            <a:endParaRPr sz="1200" dirty="0"/>
          </a:p>
          <a:p>
            <a:pPr marL="514350" indent="-298450">
              <a:lnSpc>
                <a:spcPct val="115000"/>
              </a:lnSpc>
              <a:spcBef>
                <a:spcPts val="1200"/>
              </a:spcBef>
              <a:buClr>
                <a:schemeClr val="lt1"/>
              </a:buClr>
              <a:buSzPts val="1100"/>
              <a:buFont typeface="Arial"/>
              <a:buChar char="○"/>
            </a:pPr>
            <a:r>
              <a:rPr lang="en-US" sz="1400" b="1" dirty="0"/>
              <a:t>Bar and Box Plots</a:t>
            </a:r>
            <a:r>
              <a:rPr lang="en-US" sz="1400" dirty="0"/>
              <a:t>:</a:t>
            </a:r>
            <a:endParaRPr sz="1400" dirty="0"/>
          </a:p>
          <a:p>
            <a:pPr marL="971550" lvl="1" indent="-298450">
              <a:lnSpc>
                <a:spcPct val="115000"/>
              </a:lnSpc>
              <a:spcBef>
                <a:spcPts val="0"/>
              </a:spcBef>
              <a:buClr>
                <a:schemeClr val="lt1"/>
              </a:buClr>
              <a:buSzPts val="1100"/>
              <a:buFont typeface="Arial"/>
              <a:buChar char="■"/>
            </a:pPr>
            <a:r>
              <a:rPr lang="en-US" sz="1400" b="1" dirty="0"/>
              <a:t>Average Water Usage Comparison</a:t>
            </a:r>
            <a:r>
              <a:rPr lang="en-US" sz="1400" dirty="0"/>
              <a:t>: Bar plots compared municipal water usage, with Abington among the lower usage figures, highlighting disparities.</a:t>
            </a:r>
            <a:endParaRPr sz="1400" dirty="0"/>
          </a:p>
          <a:p>
            <a:pPr marL="971550" lvl="1" indent="-298450">
              <a:lnSpc>
                <a:spcPct val="115000"/>
              </a:lnSpc>
              <a:spcBef>
                <a:spcPts val="0"/>
              </a:spcBef>
              <a:buClr>
                <a:schemeClr val="lt1"/>
              </a:buClr>
              <a:buSzPts val="1100"/>
              <a:buFont typeface="Arial"/>
              <a:buChar char="■"/>
            </a:pPr>
            <a:r>
              <a:rPr lang="en-US" sz="1400" b="1" dirty="0"/>
              <a:t>Variability and Outliers</a:t>
            </a:r>
            <a:r>
              <a:rPr lang="en-US" sz="1400" dirty="0"/>
              <a:t>: Box plots showed central tendency and spread across municipalities, identifying several outliers with notably high usage.</a:t>
            </a:r>
            <a:endParaRPr sz="1400" dirty="0"/>
          </a:p>
          <a:p>
            <a:pPr marL="514350" indent="-298450">
              <a:lnSpc>
                <a:spcPct val="115000"/>
              </a:lnSpc>
              <a:spcBef>
                <a:spcPts val="0"/>
              </a:spcBef>
              <a:buClr>
                <a:schemeClr val="lt1"/>
              </a:buClr>
              <a:buSzPts val="1100"/>
              <a:buFont typeface="Arial"/>
              <a:buChar char="○"/>
            </a:pPr>
            <a:r>
              <a:rPr lang="en-US" sz="1400" b="1" dirty="0"/>
              <a:t>Time Series with Confidence Interval</a:t>
            </a:r>
            <a:r>
              <a:rPr lang="en-US" sz="1400" dirty="0"/>
              <a:t>:</a:t>
            </a:r>
            <a:endParaRPr sz="1400" dirty="0"/>
          </a:p>
          <a:p>
            <a:pPr marL="971550" lvl="1" indent="-298450">
              <a:lnSpc>
                <a:spcPct val="115000"/>
              </a:lnSpc>
              <a:spcBef>
                <a:spcPts val="0"/>
              </a:spcBef>
              <a:buClr>
                <a:schemeClr val="lt1"/>
              </a:buClr>
              <a:buSzPts val="1100"/>
              <a:buFont typeface="Arial"/>
              <a:buChar char="■"/>
            </a:pPr>
            <a:r>
              <a:rPr lang="en-US" sz="1400" dirty="0"/>
              <a:t>The time series analysis with confidence intervals displayed the </a:t>
            </a:r>
            <a:r>
              <a:rPr lang="en-US" sz="1400" b="1" dirty="0"/>
              <a:t>variability</a:t>
            </a:r>
            <a:r>
              <a:rPr lang="en-US" sz="1400" dirty="0"/>
              <a:t> around annual trends, emphasizing certain years (e.g., 2010) with higher uncertainty, suggesting external influences on water usage patterns.</a:t>
            </a:r>
            <a:endParaRPr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BFE114-D14E-43DB-9B75-5C7774ADA019}"/>
              </a:ext>
            </a:extLst>
          </p:cNvPr>
          <p:cNvSpPr/>
          <p:nvPr/>
        </p:nvSpPr>
        <p:spPr>
          <a:xfrm>
            <a:off x="5971607" y="3244334"/>
            <a:ext cx="248786" cy="36933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12F56CEE-5A34-4F49-828F-AAA0EE58E8DD}"/>
              </a:ext>
            </a:extLst>
          </p:cNvPr>
          <p:cNvSpPr/>
          <p:nvPr/>
        </p:nvSpPr>
        <p:spPr>
          <a:xfrm>
            <a:off x="5971607" y="3244334"/>
            <a:ext cx="248786" cy="369332"/>
          </a:xfrm>
          <a:prstGeom prst="rect">
            <a:avLst/>
          </a:prstGeom>
        </p:spPr>
        <p:txBody>
          <a:bodyPr wrap="none">
            <a:spAutoFit/>
          </a:bodyPr>
          <a:lstStyle/>
          <a:p>
            <a:r>
              <a:rPr lang="en-US" dirty="0"/>
              <a:t> </a:t>
            </a:r>
          </a:p>
        </p:txBody>
      </p:sp>
      <p:sp>
        <p:nvSpPr>
          <p:cNvPr id="6" name="Rectangle 5">
            <a:extLst>
              <a:ext uri="{FF2B5EF4-FFF2-40B4-BE49-F238E27FC236}">
                <a16:creationId xmlns:a16="http://schemas.microsoft.com/office/drawing/2014/main" id="{05B09A45-3EED-47EC-A7E1-64E95BDDAA18}"/>
              </a:ext>
            </a:extLst>
          </p:cNvPr>
          <p:cNvSpPr/>
          <p:nvPr/>
        </p:nvSpPr>
        <p:spPr>
          <a:xfrm>
            <a:off x="5971607" y="3244334"/>
            <a:ext cx="248786" cy="369332"/>
          </a:xfrm>
          <a:prstGeom prst="rect">
            <a:avLst/>
          </a:prstGeom>
        </p:spPr>
        <p:txBody>
          <a:bodyPr wrap="none">
            <a:spAutoFit/>
          </a:bodyPr>
          <a:lstStyle/>
          <a:p>
            <a:r>
              <a:rPr lang="en-US" dirty="0"/>
              <a:t> </a:t>
            </a:r>
          </a:p>
        </p:txBody>
      </p:sp>
      <p:pic>
        <p:nvPicPr>
          <p:cNvPr id="3074" name="Picture 2" descr="https://lh7-us.googleusercontent.com/lFcZ-h4JSTsdyn-vwF7glil0T6ku-SNbndlKponMENLy1bmhrKnq1al1zR9Qym_IqMze2UnwOdFYd85zX1Vl8NDrhzBVTKodjHIAQSB3_S8KyS9ozgNmtqV607WAbwGPnHEhUprjDX8RtvY=s2048">
            <a:extLst>
              <a:ext uri="{FF2B5EF4-FFF2-40B4-BE49-F238E27FC236}">
                <a16:creationId xmlns:a16="http://schemas.microsoft.com/office/drawing/2014/main" id="{54671BA2-4E9D-4ECD-8BED-F32E45BC7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22"/>
            <a:ext cx="10421368" cy="694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7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FE67-FACB-4DE0-8DA2-C21C44713F14}"/>
              </a:ext>
            </a:extLst>
          </p:cNvPr>
          <p:cNvSpPr>
            <a:spLocks noGrp="1"/>
          </p:cNvSpPr>
          <p:nvPr>
            <p:ph type="title"/>
          </p:nvPr>
        </p:nvSpPr>
        <p:spPr>
          <a:xfrm>
            <a:off x="485568" y="159551"/>
            <a:ext cx="9404723" cy="1006134"/>
          </a:xfrm>
        </p:spPr>
        <p:txBody>
          <a:bodyPr/>
          <a:lstStyle/>
          <a:p>
            <a:pPr algn="ctr"/>
            <a:r>
              <a:rPr lang="en-US" sz="4400" b="1" dirty="0"/>
              <a:t>Objectives</a:t>
            </a:r>
            <a:endParaRPr lang="en-US" dirty="0"/>
          </a:p>
        </p:txBody>
      </p:sp>
      <p:sp>
        <p:nvSpPr>
          <p:cNvPr id="4" name="Rectangle 2">
            <a:extLst>
              <a:ext uri="{FF2B5EF4-FFF2-40B4-BE49-F238E27FC236}">
                <a16:creationId xmlns:a16="http://schemas.microsoft.com/office/drawing/2014/main" id="{F11885E3-3EF7-4B9A-A5CA-85B93C4C90D5}"/>
              </a:ext>
            </a:extLst>
          </p:cNvPr>
          <p:cNvSpPr>
            <a:spLocks noChangeArrowheads="1"/>
          </p:cNvSpPr>
          <p:nvPr/>
        </p:nvSpPr>
        <p:spPr bwMode="auto">
          <a:xfrm>
            <a:off x="111682" y="1166654"/>
            <a:ext cx="767816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The research project seeks to analyze annual  residential  water gallon demand and consumption  per day  over a period of seven years.</a:t>
            </a:r>
          </a:p>
          <a:p>
            <a:pPr marL="457200" lvl="0" indent="-457200" defTabSz="914400" eaLnBrk="0" fontAlgn="base" hangingPunct="0">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To discover patterns and relationship between water in gallons demanded, socioeconomic factors, municipal location details impacting residential water consumption behavior in the Massachusetts, US</a:t>
            </a:r>
          </a:p>
          <a:p>
            <a:pPr marL="457200" lvl="0" indent="-457200" defTabSz="914400" eaLnBrk="0" fontAlgn="base" hangingPunct="0">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To conduct data importation, preprocessing, and the exploratory data analysis (EDA) using Python; analyzing and visualizing the relationship of variables and impact on the residential water consumption</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7376EF-7C65-4695-8D3D-57488434244F}"/>
              </a:ext>
            </a:extLst>
          </p:cNvPr>
          <p:cNvPicPr>
            <a:picLocks noChangeAspect="1"/>
          </p:cNvPicPr>
          <p:nvPr/>
        </p:nvPicPr>
        <p:blipFill>
          <a:blip r:embed="rId2"/>
          <a:stretch>
            <a:fillRect/>
          </a:stretch>
        </p:blipFill>
        <p:spPr>
          <a:xfrm>
            <a:off x="7538564" y="3634162"/>
            <a:ext cx="4653435" cy="3223838"/>
          </a:xfrm>
          <a:prstGeom prst="rect">
            <a:avLst/>
          </a:prstGeom>
        </p:spPr>
      </p:pic>
    </p:spTree>
    <p:extLst>
      <p:ext uri="{BB962C8B-B14F-4D97-AF65-F5344CB8AC3E}">
        <p14:creationId xmlns:p14="http://schemas.microsoft.com/office/powerpoint/2010/main" val="197984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6FE20E8-3745-4023-9D62-119A6E618FAE}"/>
              </a:ext>
            </a:extLst>
          </p:cNvPr>
          <p:cNvSpPr txBox="1"/>
          <p:nvPr/>
        </p:nvSpPr>
        <p:spPr>
          <a:xfrm>
            <a:off x="493483" y="232227"/>
            <a:ext cx="7519731" cy="646331"/>
          </a:xfrm>
          <a:prstGeom prst="rect">
            <a:avLst/>
          </a:prstGeom>
          <a:noFill/>
        </p:spPr>
        <p:txBody>
          <a:bodyPr wrap="square" rtlCol="0">
            <a:spAutoFit/>
          </a:bodyPr>
          <a:lstStyle/>
          <a:p>
            <a:pPr lvl="0"/>
            <a:r>
              <a:rPr lang="en-US" b="1" dirty="0"/>
              <a:t>Importing libraries, Dataset loading, Understanding dataset and Cleaning</a:t>
            </a:r>
          </a:p>
        </p:txBody>
      </p:sp>
      <p:graphicFrame>
        <p:nvGraphicFramePr>
          <p:cNvPr id="12" name="Content Placeholder 3">
            <a:extLst>
              <a:ext uri="{FF2B5EF4-FFF2-40B4-BE49-F238E27FC236}">
                <a16:creationId xmlns:a16="http://schemas.microsoft.com/office/drawing/2014/main" id="{BB9D60E9-B9A8-483E-A277-C02170D33CC8}"/>
              </a:ext>
            </a:extLst>
          </p:cNvPr>
          <p:cNvGraphicFramePr>
            <a:graphicFrameLocks noGrp="1"/>
          </p:cNvGraphicFramePr>
          <p:nvPr>
            <p:ph idx="1"/>
            <p:extLst>
              <p:ext uri="{D42A27DB-BD31-4B8C-83A1-F6EECF244321}">
                <p14:modId xmlns:p14="http://schemas.microsoft.com/office/powerpoint/2010/main" val="1901536015"/>
              </p:ext>
            </p:extLst>
          </p:nvPr>
        </p:nvGraphicFramePr>
        <p:xfrm>
          <a:off x="0" y="3261359"/>
          <a:ext cx="9325486" cy="3596642"/>
        </p:xfrm>
        <a:graphic>
          <a:graphicData uri="http://schemas.openxmlformats.org/drawingml/2006/table">
            <a:tbl>
              <a:tblPr firstRow="1" bandRow="1">
                <a:tableStyleId>{5C22544A-7EE6-4342-B048-85BDC9FD1C3A}</a:tableStyleId>
              </a:tblPr>
              <a:tblGrid>
                <a:gridCol w="334279">
                  <a:extLst>
                    <a:ext uri="{9D8B030D-6E8A-4147-A177-3AD203B41FA5}">
                      <a16:colId xmlns:a16="http://schemas.microsoft.com/office/drawing/2014/main" val="1234360159"/>
                    </a:ext>
                  </a:extLst>
                </a:gridCol>
                <a:gridCol w="807254">
                  <a:extLst>
                    <a:ext uri="{9D8B030D-6E8A-4147-A177-3AD203B41FA5}">
                      <a16:colId xmlns:a16="http://schemas.microsoft.com/office/drawing/2014/main" val="3609763054"/>
                    </a:ext>
                  </a:extLst>
                </a:gridCol>
                <a:gridCol w="816841">
                  <a:extLst>
                    <a:ext uri="{9D8B030D-6E8A-4147-A177-3AD203B41FA5}">
                      <a16:colId xmlns:a16="http://schemas.microsoft.com/office/drawing/2014/main" val="3184727692"/>
                    </a:ext>
                  </a:extLst>
                </a:gridCol>
                <a:gridCol w="1179441">
                  <a:extLst>
                    <a:ext uri="{9D8B030D-6E8A-4147-A177-3AD203B41FA5}">
                      <a16:colId xmlns:a16="http://schemas.microsoft.com/office/drawing/2014/main" val="2541267165"/>
                    </a:ext>
                  </a:extLst>
                </a:gridCol>
                <a:gridCol w="883953">
                  <a:extLst>
                    <a:ext uri="{9D8B030D-6E8A-4147-A177-3AD203B41FA5}">
                      <a16:colId xmlns:a16="http://schemas.microsoft.com/office/drawing/2014/main" val="2414442768"/>
                    </a:ext>
                  </a:extLst>
                </a:gridCol>
                <a:gridCol w="883953">
                  <a:extLst>
                    <a:ext uri="{9D8B030D-6E8A-4147-A177-3AD203B41FA5}">
                      <a16:colId xmlns:a16="http://schemas.microsoft.com/office/drawing/2014/main" val="1247863204"/>
                    </a:ext>
                  </a:extLst>
                </a:gridCol>
                <a:gridCol w="883953">
                  <a:extLst>
                    <a:ext uri="{9D8B030D-6E8A-4147-A177-3AD203B41FA5}">
                      <a16:colId xmlns:a16="http://schemas.microsoft.com/office/drawing/2014/main" val="1250883378"/>
                    </a:ext>
                  </a:extLst>
                </a:gridCol>
                <a:gridCol w="883953">
                  <a:extLst>
                    <a:ext uri="{9D8B030D-6E8A-4147-A177-3AD203B41FA5}">
                      <a16:colId xmlns:a16="http://schemas.microsoft.com/office/drawing/2014/main" val="4070477320"/>
                    </a:ext>
                  </a:extLst>
                </a:gridCol>
                <a:gridCol w="883953">
                  <a:extLst>
                    <a:ext uri="{9D8B030D-6E8A-4147-A177-3AD203B41FA5}">
                      <a16:colId xmlns:a16="http://schemas.microsoft.com/office/drawing/2014/main" val="1912121007"/>
                    </a:ext>
                  </a:extLst>
                </a:gridCol>
                <a:gridCol w="883953">
                  <a:extLst>
                    <a:ext uri="{9D8B030D-6E8A-4147-A177-3AD203B41FA5}">
                      <a16:colId xmlns:a16="http://schemas.microsoft.com/office/drawing/2014/main" val="1070897839"/>
                    </a:ext>
                  </a:extLst>
                </a:gridCol>
                <a:gridCol w="883953">
                  <a:extLst>
                    <a:ext uri="{9D8B030D-6E8A-4147-A177-3AD203B41FA5}">
                      <a16:colId xmlns:a16="http://schemas.microsoft.com/office/drawing/2014/main" val="3529098462"/>
                    </a:ext>
                  </a:extLst>
                </a:gridCol>
              </a:tblGrid>
              <a:tr h="395257">
                <a:tc>
                  <a:txBody>
                    <a:bodyPr/>
                    <a:lstStyle/>
                    <a:p>
                      <a:pPr algn="r"/>
                      <a:r>
                        <a:rPr lang="en-US" sz="1000" b="1" dirty="0">
                          <a:effectLst/>
                        </a:rPr>
                        <a:t>id</a:t>
                      </a:r>
                    </a:p>
                  </a:txBody>
                  <a:tcPr anchor="ctr"/>
                </a:tc>
                <a:tc>
                  <a:txBody>
                    <a:bodyPr/>
                    <a:lstStyle/>
                    <a:p>
                      <a:pPr algn="r"/>
                      <a:r>
                        <a:rPr lang="en-US" sz="1000" b="1" dirty="0" err="1">
                          <a:effectLst/>
                        </a:rPr>
                        <a:t>munipal</a:t>
                      </a:r>
                      <a:endParaRPr lang="en-US" sz="1000" b="1" dirty="0">
                        <a:effectLst/>
                      </a:endParaRPr>
                    </a:p>
                  </a:txBody>
                  <a:tcPr anchor="ctr"/>
                </a:tc>
                <a:tc>
                  <a:txBody>
                    <a:bodyPr/>
                    <a:lstStyle/>
                    <a:p>
                      <a:pPr algn="r"/>
                      <a:r>
                        <a:rPr lang="en-US" sz="1000" b="1" dirty="0" err="1">
                          <a:effectLst/>
                        </a:rPr>
                        <a:t>pwsid</a:t>
                      </a:r>
                      <a:endParaRPr lang="en-US" sz="1000" b="1" dirty="0">
                        <a:effectLst/>
                      </a:endParaRPr>
                    </a:p>
                  </a:txBody>
                  <a:tcPr anchor="ctr"/>
                </a:tc>
                <a:tc>
                  <a:txBody>
                    <a:bodyPr/>
                    <a:lstStyle/>
                    <a:p>
                      <a:pPr algn="r"/>
                      <a:r>
                        <a:rPr lang="en-US" sz="1000" b="1" dirty="0" err="1">
                          <a:effectLst/>
                        </a:rPr>
                        <a:t>pws_name</a:t>
                      </a:r>
                      <a:endParaRPr lang="en-US" sz="1000" b="1" dirty="0">
                        <a:effectLst/>
                      </a:endParaRPr>
                    </a:p>
                  </a:txBody>
                  <a:tcPr anchor="ctr"/>
                </a:tc>
                <a:tc>
                  <a:txBody>
                    <a:bodyPr/>
                    <a:lstStyle/>
                    <a:p>
                      <a:pPr algn="r"/>
                      <a:r>
                        <a:rPr lang="en-US" sz="1000" b="1" dirty="0">
                          <a:effectLst/>
                        </a:rPr>
                        <a:t>rgpcd2009</a:t>
                      </a:r>
                    </a:p>
                  </a:txBody>
                  <a:tcPr anchor="ctr"/>
                </a:tc>
                <a:tc>
                  <a:txBody>
                    <a:bodyPr/>
                    <a:lstStyle/>
                    <a:p>
                      <a:pPr algn="r"/>
                      <a:r>
                        <a:rPr lang="en-US" sz="1000" b="1" dirty="0">
                          <a:effectLst/>
                        </a:rPr>
                        <a:t>rgpcd2010</a:t>
                      </a:r>
                    </a:p>
                  </a:txBody>
                  <a:tcPr anchor="ctr"/>
                </a:tc>
                <a:tc>
                  <a:txBody>
                    <a:bodyPr/>
                    <a:lstStyle/>
                    <a:p>
                      <a:pPr algn="r"/>
                      <a:r>
                        <a:rPr lang="en-US" sz="1000" b="1" dirty="0">
                          <a:effectLst/>
                        </a:rPr>
                        <a:t>rgpcd2011</a:t>
                      </a:r>
                    </a:p>
                  </a:txBody>
                  <a:tcPr anchor="ctr"/>
                </a:tc>
                <a:tc>
                  <a:txBody>
                    <a:bodyPr/>
                    <a:lstStyle/>
                    <a:p>
                      <a:pPr algn="r"/>
                      <a:r>
                        <a:rPr lang="en-US" sz="1000" b="1" dirty="0">
                          <a:effectLst/>
                        </a:rPr>
                        <a:t>rgpcd2012</a:t>
                      </a:r>
                    </a:p>
                  </a:txBody>
                  <a:tcPr anchor="ctr"/>
                </a:tc>
                <a:tc>
                  <a:txBody>
                    <a:bodyPr/>
                    <a:lstStyle/>
                    <a:p>
                      <a:pPr algn="r"/>
                      <a:r>
                        <a:rPr lang="en-US" sz="1000" b="1" dirty="0">
                          <a:effectLst/>
                        </a:rPr>
                        <a:t>rgpcd2013</a:t>
                      </a:r>
                    </a:p>
                  </a:txBody>
                  <a:tcPr anchor="ctr"/>
                </a:tc>
                <a:tc>
                  <a:txBody>
                    <a:bodyPr/>
                    <a:lstStyle/>
                    <a:p>
                      <a:pPr algn="r"/>
                      <a:r>
                        <a:rPr lang="en-US" sz="1000" b="1" dirty="0">
                          <a:effectLst/>
                        </a:rPr>
                        <a:t>rgpcd2014</a:t>
                      </a:r>
                    </a:p>
                  </a:txBody>
                  <a:tcPr anchor="ctr"/>
                </a:tc>
                <a:tc>
                  <a:txBody>
                    <a:bodyPr/>
                    <a:lstStyle/>
                    <a:p>
                      <a:pPr algn="r"/>
                      <a:r>
                        <a:rPr lang="en-US" sz="1000" b="1" dirty="0">
                          <a:effectLst/>
                        </a:rPr>
                        <a:t>rgpcd2015</a:t>
                      </a:r>
                    </a:p>
                  </a:txBody>
                  <a:tcPr anchor="ctr"/>
                </a:tc>
                <a:extLst>
                  <a:ext uri="{0D108BD9-81ED-4DB2-BD59-A6C34878D82A}">
                    <a16:rowId xmlns:a16="http://schemas.microsoft.com/office/drawing/2014/main" val="889774824"/>
                  </a:ext>
                </a:extLst>
              </a:tr>
              <a:tr h="851323">
                <a:tc>
                  <a:txBody>
                    <a:bodyPr/>
                    <a:lstStyle/>
                    <a:p>
                      <a:pPr fontAlgn="ctr"/>
                      <a:r>
                        <a:rPr lang="en-US" sz="1000" b="1">
                          <a:effectLst/>
                        </a:rPr>
                        <a:t>0</a:t>
                      </a:r>
                    </a:p>
                  </a:txBody>
                  <a:tcPr anchor="ctr"/>
                </a:tc>
                <a:tc>
                  <a:txBody>
                    <a:bodyPr/>
                    <a:lstStyle/>
                    <a:p>
                      <a:pPr algn="r"/>
                      <a:r>
                        <a:rPr lang="en-US" sz="1000">
                          <a:effectLst/>
                        </a:rPr>
                        <a:t>Abington</a:t>
                      </a:r>
                    </a:p>
                  </a:txBody>
                  <a:tcPr anchor="ctr"/>
                </a:tc>
                <a:tc>
                  <a:txBody>
                    <a:bodyPr/>
                    <a:lstStyle/>
                    <a:p>
                      <a:pPr algn="r"/>
                      <a:r>
                        <a:rPr lang="en-US" sz="1000" dirty="0">
                          <a:effectLst/>
                        </a:rPr>
                        <a:t>4001000.0</a:t>
                      </a:r>
                    </a:p>
                  </a:txBody>
                  <a:tcPr anchor="ctr"/>
                </a:tc>
                <a:tc>
                  <a:txBody>
                    <a:bodyPr/>
                    <a:lstStyle/>
                    <a:p>
                      <a:pPr algn="r"/>
                      <a:r>
                        <a:rPr lang="en-US" sz="1000" dirty="0">
                          <a:effectLst/>
                        </a:rPr>
                        <a:t>ABINGTON &amp; ROCKLAND JT WATER WORKS</a:t>
                      </a:r>
                    </a:p>
                  </a:txBody>
                  <a:tcPr anchor="ctr"/>
                </a:tc>
                <a:tc>
                  <a:txBody>
                    <a:bodyPr/>
                    <a:lstStyle/>
                    <a:p>
                      <a:pPr algn="r"/>
                      <a:r>
                        <a:rPr lang="en-US" sz="1000" dirty="0">
                          <a:effectLst/>
                        </a:rPr>
                        <a:t>61.0</a:t>
                      </a:r>
                    </a:p>
                  </a:txBody>
                  <a:tcPr anchor="ctr"/>
                </a:tc>
                <a:tc>
                  <a:txBody>
                    <a:bodyPr/>
                    <a:lstStyle/>
                    <a:p>
                      <a:pPr algn="r"/>
                      <a:r>
                        <a:rPr lang="en-US" sz="1000">
                          <a:effectLst/>
                        </a:rPr>
                        <a:t>64.0</a:t>
                      </a:r>
                    </a:p>
                  </a:txBody>
                  <a:tcPr anchor="ctr"/>
                </a:tc>
                <a:tc>
                  <a:txBody>
                    <a:bodyPr/>
                    <a:lstStyle/>
                    <a:p>
                      <a:pPr algn="r"/>
                      <a:r>
                        <a:rPr lang="en-US" sz="1000">
                          <a:effectLst/>
                        </a:rPr>
                        <a:t>62.0</a:t>
                      </a:r>
                    </a:p>
                  </a:txBody>
                  <a:tcPr anchor="ctr"/>
                </a:tc>
                <a:tc>
                  <a:txBody>
                    <a:bodyPr/>
                    <a:lstStyle/>
                    <a:p>
                      <a:pPr algn="r"/>
                      <a:r>
                        <a:rPr lang="en-US" sz="1000">
                          <a:effectLst/>
                        </a:rPr>
                        <a:t>68.0</a:t>
                      </a:r>
                    </a:p>
                  </a:txBody>
                  <a:tcPr anchor="ctr"/>
                </a:tc>
                <a:tc>
                  <a:txBody>
                    <a:bodyPr/>
                    <a:lstStyle/>
                    <a:p>
                      <a:pPr algn="r"/>
                      <a:r>
                        <a:rPr lang="en-US" sz="1000">
                          <a:effectLst/>
                        </a:rPr>
                        <a:t>59.0</a:t>
                      </a:r>
                    </a:p>
                  </a:txBody>
                  <a:tcPr anchor="ctr"/>
                </a:tc>
                <a:tc>
                  <a:txBody>
                    <a:bodyPr/>
                    <a:lstStyle/>
                    <a:p>
                      <a:pPr algn="r"/>
                      <a:r>
                        <a:rPr lang="en-US" sz="1000" dirty="0">
                          <a:effectLst/>
                        </a:rPr>
                        <a:t>64.0</a:t>
                      </a:r>
                    </a:p>
                  </a:txBody>
                  <a:tcPr anchor="ctr"/>
                </a:tc>
                <a:tc>
                  <a:txBody>
                    <a:bodyPr/>
                    <a:lstStyle/>
                    <a:p>
                      <a:pPr algn="r"/>
                      <a:r>
                        <a:rPr lang="en-US" sz="1000">
                          <a:effectLst/>
                        </a:rPr>
                        <a:t>63.0</a:t>
                      </a:r>
                    </a:p>
                  </a:txBody>
                  <a:tcPr anchor="ctr"/>
                </a:tc>
                <a:extLst>
                  <a:ext uri="{0D108BD9-81ED-4DB2-BD59-A6C34878D82A}">
                    <a16:rowId xmlns:a16="http://schemas.microsoft.com/office/drawing/2014/main" val="1005781196"/>
                  </a:ext>
                </a:extLst>
              </a:tr>
              <a:tr h="547279">
                <a:tc>
                  <a:txBody>
                    <a:bodyPr/>
                    <a:lstStyle/>
                    <a:p>
                      <a:pPr fontAlgn="ctr"/>
                      <a:r>
                        <a:rPr lang="en-US" sz="1000" b="1">
                          <a:effectLst/>
                        </a:rPr>
                        <a:t>1</a:t>
                      </a:r>
                    </a:p>
                  </a:txBody>
                  <a:tcPr anchor="ctr"/>
                </a:tc>
                <a:tc>
                  <a:txBody>
                    <a:bodyPr/>
                    <a:lstStyle/>
                    <a:p>
                      <a:pPr algn="r"/>
                      <a:r>
                        <a:rPr lang="en-US" sz="1000">
                          <a:effectLst/>
                        </a:rPr>
                        <a:t>Acton</a:t>
                      </a:r>
                    </a:p>
                  </a:txBody>
                  <a:tcPr anchor="ctr"/>
                </a:tc>
                <a:tc>
                  <a:txBody>
                    <a:bodyPr/>
                    <a:lstStyle/>
                    <a:p>
                      <a:pPr algn="r"/>
                      <a:r>
                        <a:rPr lang="en-US" sz="1000" dirty="0">
                          <a:effectLst/>
                        </a:rPr>
                        <a:t>2002000.0</a:t>
                      </a:r>
                    </a:p>
                  </a:txBody>
                  <a:tcPr anchor="ctr"/>
                </a:tc>
                <a:tc>
                  <a:txBody>
                    <a:bodyPr/>
                    <a:lstStyle/>
                    <a:p>
                      <a:pPr algn="r"/>
                      <a:r>
                        <a:rPr lang="en-US" sz="1000" dirty="0">
                          <a:effectLst/>
                        </a:rPr>
                        <a:t>ACTON WATER DISTRICT</a:t>
                      </a:r>
                    </a:p>
                  </a:txBody>
                  <a:tcPr anchor="ctr"/>
                </a:tc>
                <a:tc>
                  <a:txBody>
                    <a:bodyPr/>
                    <a:lstStyle/>
                    <a:p>
                      <a:pPr algn="r"/>
                      <a:r>
                        <a:rPr lang="en-US" sz="1000" dirty="0">
                          <a:effectLst/>
                        </a:rPr>
                        <a:t>55.0</a:t>
                      </a:r>
                    </a:p>
                  </a:txBody>
                  <a:tcPr anchor="ctr"/>
                </a:tc>
                <a:tc>
                  <a:txBody>
                    <a:bodyPr/>
                    <a:lstStyle/>
                    <a:p>
                      <a:pPr algn="r"/>
                      <a:r>
                        <a:rPr lang="en-US" sz="1000" dirty="0">
                          <a:effectLst/>
                        </a:rPr>
                        <a:t>55.0</a:t>
                      </a:r>
                    </a:p>
                  </a:txBody>
                  <a:tcPr anchor="ctr"/>
                </a:tc>
                <a:tc>
                  <a:txBody>
                    <a:bodyPr/>
                    <a:lstStyle/>
                    <a:p>
                      <a:pPr algn="r"/>
                      <a:r>
                        <a:rPr lang="en-US" sz="1000" dirty="0">
                          <a:effectLst/>
                        </a:rPr>
                        <a:t>56.0</a:t>
                      </a:r>
                    </a:p>
                  </a:txBody>
                  <a:tcPr anchor="ctr"/>
                </a:tc>
                <a:tc>
                  <a:txBody>
                    <a:bodyPr/>
                    <a:lstStyle/>
                    <a:p>
                      <a:pPr algn="r"/>
                      <a:r>
                        <a:rPr lang="en-US" sz="1000" dirty="0">
                          <a:effectLst/>
                        </a:rPr>
                        <a:t>55.0</a:t>
                      </a:r>
                    </a:p>
                  </a:txBody>
                  <a:tcPr anchor="ctr"/>
                </a:tc>
                <a:tc>
                  <a:txBody>
                    <a:bodyPr/>
                    <a:lstStyle/>
                    <a:p>
                      <a:pPr algn="r"/>
                      <a:r>
                        <a:rPr lang="en-US" sz="1000">
                          <a:effectLst/>
                        </a:rPr>
                        <a:t>56.0</a:t>
                      </a:r>
                    </a:p>
                  </a:txBody>
                  <a:tcPr anchor="ctr"/>
                </a:tc>
                <a:tc>
                  <a:txBody>
                    <a:bodyPr/>
                    <a:lstStyle/>
                    <a:p>
                      <a:pPr algn="r"/>
                      <a:r>
                        <a:rPr lang="en-US" sz="1000">
                          <a:effectLst/>
                        </a:rPr>
                        <a:t>54.0</a:t>
                      </a:r>
                    </a:p>
                  </a:txBody>
                  <a:tcPr anchor="ctr"/>
                </a:tc>
                <a:tc>
                  <a:txBody>
                    <a:bodyPr/>
                    <a:lstStyle/>
                    <a:p>
                      <a:pPr algn="r"/>
                      <a:r>
                        <a:rPr lang="en-US" sz="1000">
                          <a:effectLst/>
                        </a:rPr>
                        <a:t>60.0</a:t>
                      </a:r>
                    </a:p>
                  </a:txBody>
                  <a:tcPr anchor="ctr"/>
                </a:tc>
                <a:extLst>
                  <a:ext uri="{0D108BD9-81ED-4DB2-BD59-A6C34878D82A}">
                    <a16:rowId xmlns:a16="http://schemas.microsoft.com/office/drawing/2014/main" val="3913685064"/>
                  </a:ext>
                </a:extLst>
              </a:tr>
              <a:tr h="699301">
                <a:tc>
                  <a:txBody>
                    <a:bodyPr/>
                    <a:lstStyle/>
                    <a:p>
                      <a:pPr fontAlgn="ctr"/>
                      <a:r>
                        <a:rPr lang="en-US" sz="1000" b="1">
                          <a:effectLst/>
                        </a:rPr>
                        <a:t>2</a:t>
                      </a:r>
                    </a:p>
                  </a:txBody>
                  <a:tcPr anchor="ctr"/>
                </a:tc>
                <a:tc>
                  <a:txBody>
                    <a:bodyPr/>
                    <a:lstStyle/>
                    <a:p>
                      <a:pPr algn="r"/>
                      <a:r>
                        <a:rPr lang="en-US" sz="1000">
                          <a:effectLst/>
                        </a:rPr>
                        <a:t>Acushnet</a:t>
                      </a:r>
                    </a:p>
                  </a:txBody>
                  <a:tcPr anchor="ctr"/>
                </a:tc>
                <a:tc>
                  <a:txBody>
                    <a:bodyPr/>
                    <a:lstStyle/>
                    <a:p>
                      <a:pPr algn="r"/>
                      <a:r>
                        <a:rPr lang="en-US" sz="1000" dirty="0">
                          <a:effectLst/>
                        </a:rPr>
                        <a:t>4003000.0</a:t>
                      </a:r>
                    </a:p>
                  </a:txBody>
                  <a:tcPr anchor="ctr"/>
                </a:tc>
                <a:tc>
                  <a:txBody>
                    <a:bodyPr/>
                    <a:lstStyle/>
                    <a:p>
                      <a:pPr algn="r"/>
                      <a:r>
                        <a:rPr lang="en-US" sz="1000">
                          <a:effectLst/>
                        </a:rPr>
                        <a:t>ACUSHNET WATER DEPARTMENT</a:t>
                      </a:r>
                    </a:p>
                  </a:txBody>
                  <a:tcPr anchor="ctr"/>
                </a:tc>
                <a:tc>
                  <a:txBody>
                    <a:bodyPr/>
                    <a:lstStyle/>
                    <a:p>
                      <a:pPr algn="r"/>
                      <a:r>
                        <a:rPr lang="en-US" sz="1000">
                          <a:effectLst/>
                        </a:rPr>
                        <a:t>53.0</a:t>
                      </a:r>
                    </a:p>
                  </a:txBody>
                  <a:tcPr anchor="ctr"/>
                </a:tc>
                <a:tc>
                  <a:txBody>
                    <a:bodyPr/>
                    <a:lstStyle/>
                    <a:p>
                      <a:pPr algn="r"/>
                      <a:r>
                        <a:rPr lang="en-US" sz="1000">
                          <a:effectLst/>
                        </a:rPr>
                        <a:t>72.0</a:t>
                      </a:r>
                    </a:p>
                  </a:txBody>
                  <a:tcPr anchor="ctr"/>
                </a:tc>
                <a:tc>
                  <a:txBody>
                    <a:bodyPr/>
                    <a:lstStyle/>
                    <a:p>
                      <a:pPr algn="r"/>
                      <a:r>
                        <a:rPr lang="en-US" sz="1000">
                          <a:effectLst/>
                        </a:rPr>
                        <a:t>70.0</a:t>
                      </a:r>
                    </a:p>
                  </a:txBody>
                  <a:tcPr anchor="ctr"/>
                </a:tc>
                <a:tc>
                  <a:txBody>
                    <a:bodyPr/>
                    <a:lstStyle/>
                    <a:p>
                      <a:pPr algn="r"/>
                      <a:r>
                        <a:rPr lang="en-US" sz="1000">
                          <a:effectLst/>
                        </a:rPr>
                        <a:t>NaN</a:t>
                      </a:r>
                    </a:p>
                  </a:txBody>
                  <a:tcPr anchor="ctr"/>
                </a:tc>
                <a:tc>
                  <a:txBody>
                    <a:bodyPr/>
                    <a:lstStyle/>
                    <a:p>
                      <a:pPr algn="r"/>
                      <a:r>
                        <a:rPr lang="en-US" sz="1000">
                          <a:effectLst/>
                        </a:rPr>
                        <a:t>60.0</a:t>
                      </a:r>
                    </a:p>
                  </a:txBody>
                  <a:tcPr anchor="ctr"/>
                </a:tc>
                <a:tc>
                  <a:txBody>
                    <a:bodyPr/>
                    <a:lstStyle/>
                    <a:p>
                      <a:pPr algn="r"/>
                      <a:r>
                        <a:rPr lang="en-US" sz="1000">
                          <a:effectLst/>
                        </a:rPr>
                        <a:t>52.0</a:t>
                      </a:r>
                    </a:p>
                  </a:txBody>
                  <a:tcPr anchor="ctr"/>
                </a:tc>
                <a:tc>
                  <a:txBody>
                    <a:bodyPr/>
                    <a:lstStyle/>
                    <a:p>
                      <a:pPr algn="r"/>
                      <a:r>
                        <a:rPr lang="en-US" sz="1000">
                          <a:effectLst/>
                        </a:rPr>
                        <a:t>50.0</a:t>
                      </a:r>
                    </a:p>
                  </a:txBody>
                  <a:tcPr anchor="ctr"/>
                </a:tc>
                <a:extLst>
                  <a:ext uri="{0D108BD9-81ED-4DB2-BD59-A6C34878D82A}">
                    <a16:rowId xmlns:a16="http://schemas.microsoft.com/office/drawing/2014/main" val="195299994"/>
                  </a:ext>
                </a:extLst>
              </a:tr>
              <a:tr h="404181">
                <a:tc>
                  <a:txBody>
                    <a:bodyPr/>
                    <a:lstStyle/>
                    <a:p>
                      <a:pPr fontAlgn="ctr"/>
                      <a:r>
                        <a:rPr lang="en-US" sz="1000" b="1">
                          <a:effectLst/>
                        </a:rPr>
                        <a:t>3</a:t>
                      </a:r>
                    </a:p>
                  </a:txBody>
                  <a:tcPr anchor="ctr"/>
                </a:tc>
                <a:tc>
                  <a:txBody>
                    <a:bodyPr/>
                    <a:lstStyle/>
                    <a:p>
                      <a:pPr algn="r"/>
                      <a:r>
                        <a:rPr lang="en-US" sz="1000">
                          <a:effectLst/>
                        </a:rPr>
                        <a:t>Adams</a:t>
                      </a:r>
                    </a:p>
                  </a:txBody>
                  <a:tcPr anchor="ctr"/>
                </a:tc>
                <a:tc>
                  <a:txBody>
                    <a:bodyPr/>
                    <a:lstStyle/>
                    <a:p>
                      <a:pPr algn="r"/>
                      <a:r>
                        <a:rPr lang="en-US" sz="1000">
                          <a:effectLst/>
                        </a:rPr>
                        <a:t>1004000.0</a:t>
                      </a:r>
                    </a:p>
                  </a:txBody>
                  <a:tcPr anchor="ctr"/>
                </a:tc>
                <a:tc>
                  <a:txBody>
                    <a:bodyPr/>
                    <a:lstStyle/>
                    <a:p>
                      <a:pPr algn="r"/>
                      <a:r>
                        <a:rPr lang="en-US" sz="1000">
                          <a:effectLst/>
                        </a:rPr>
                        <a:t>ADAMS FIRE DISTRICT</a:t>
                      </a:r>
                    </a:p>
                  </a:txBody>
                  <a:tcPr anchor="ctr"/>
                </a:tc>
                <a:tc>
                  <a:txBody>
                    <a:bodyPr/>
                    <a:lstStyle/>
                    <a:p>
                      <a:pPr algn="r"/>
                      <a:r>
                        <a:rPr lang="en-US" sz="1000">
                          <a:effectLst/>
                        </a:rPr>
                        <a:t>56.0</a:t>
                      </a:r>
                    </a:p>
                  </a:txBody>
                  <a:tcPr anchor="ctr"/>
                </a:tc>
                <a:tc>
                  <a:txBody>
                    <a:bodyPr/>
                    <a:lstStyle/>
                    <a:p>
                      <a:pPr algn="r"/>
                      <a:r>
                        <a:rPr lang="en-US" sz="1000">
                          <a:effectLst/>
                        </a:rPr>
                        <a:t>55.0</a:t>
                      </a:r>
                    </a:p>
                  </a:txBody>
                  <a:tcPr anchor="ctr"/>
                </a:tc>
                <a:tc>
                  <a:txBody>
                    <a:bodyPr/>
                    <a:lstStyle/>
                    <a:p>
                      <a:pPr algn="r"/>
                      <a:r>
                        <a:rPr lang="en-US" sz="1000">
                          <a:effectLst/>
                        </a:rPr>
                        <a:t>73.0</a:t>
                      </a:r>
                    </a:p>
                  </a:txBody>
                  <a:tcPr anchor="ctr"/>
                </a:tc>
                <a:tc>
                  <a:txBody>
                    <a:bodyPr/>
                    <a:lstStyle/>
                    <a:p>
                      <a:pPr algn="r"/>
                      <a:r>
                        <a:rPr lang="en-US" sz="1000">
                          <a:effectLst/>
                        </a:rPr>
                        <a:t>59.0</a:t>
                      </a:r>
                    </a:p>
                  </a:txBody>
                  <a:tcPr anchor="ctr"/>
                </a:tc>
                <a:tc>
                  <a:txBody>
                    <a:bodyPr/>
                    <a:lstStyle/>
                    <a:p>
                      <a:pPr algn="r"/>
                      <a:r>
                        <a:rPr lang="en-US" sz="1000">
                          <a:effectLst/>
                        </a:rPr>
                        <a:t>55.0</a:t>
                      </a:r>
                    </a:p>
                  </a:txBody>
                  <a:tcPr anchor="ctr"/>
                </a:tc>
                <a:tc>
                  <a:txBody>
                    <a:bodyPr/>
                    <a:lstStyle/>
                    <a:p>
                      <a:pPr algn="r"/>
                      <a:r>
                        <a:rPr lang="en-US" sz="1000">
                          <a:effectLst/>
                        </a:rPr>
                        <a:t>54.0</a:t>
                      </a:r>
                    </a:p>
                  </a:txBody>
                  <a:tcPr anchor="ctr"/>
                </a:tc>
                <a:tc>
                  <a:txBody>
                    <a:bodyPr/>
                    <a:lstStyle/>
                    <a:p>
                      <a:pPr algn="r"/>
                      <a:r>
                        <a:rPr lang="en-US" sz="1000">
                          <a:effectLst/>
                        </a:rPr>
                        <a:t>56.0</a:t>
                      </a:r>
                    </a:p>
                  </a:txBody>
                  <a:tcPr anchor="ctr"/>
                </a:tc>
                <a:extLst>
                  <a:ext uri="{0D108BD9-81ED-4DB2-BD59-A6C34878D82A}">
                    <a16:rowId xmlns:a16="http://schemas.microsoft.com/office/drawing/2014/main" val="1556657248"/>
                  </a:ext>
                </a:extLst>
              </a:tr>
              <a:tr h="699301">
                <a:tc>
                  <a:txBody>
                    <a:bodyPr/>
                    <a:lstStyle/>
                    <a:p>
                      <a:pPr fontAlgn="ctr"/>
                      <a:r>
                        <a:rPr lang="en-US" sz="1000" b="1">
                          <a:effectLst/>
                        </a:rPr>
                        <a:t>4</a:t>
                      </a:r>
                    </a:p>
                  </a:txBody>
                  <a:tcPr anchor="ctr"/>
                </a:tc>
                <a:tc>
                  <a:txBody>
                    <a:bodyPr/>
                    <a:lstStyle/>
                    <a:p>
                      <a:pPr algn="r"/>
                      <a:r>
                        <a:rPr lang="en-US" sz="1000">
                          <a:effectLst/>
                        </a:rPr>
                        <a:t>Agawam</a:t>
                      </a:r>
                    </a:p>
                  </a:txBody>
                  <a:tcPr anchor="ctr"/>
                </a:tc>
                <a:tc>
                  <a:txBody>
                    <a:bodyPr/>
                    <a:lstStyle/>
                    <a:p>
                      <a:pPr algn="r"/>
                      <a:r>
                        <a:rPr lang="en-US" sz="1000">
                          <a:effectLst/>
                        </a:rPr>
                        <a:t>1005000.0</a:t>
                      </a:r>
                    </a:p>
                  </a:txBody>
                  <a:tcPr anchor="ctr"/>
                </a:tc>
                <a:tc>
                  <a:txBody>
                    <a:bodyPr/>
                    <a:lstStyle/>
                    <a:p>
                      <a:pPr algn="r"/>
                      <a:r>
                        <a:rPr lang="en-US" sz="1000">
                          <a:effectLst/>
                        </a:rPr>
                        <a:t>AGAWAM WATER DEPARTMENT</a:t>
                      </a:r>
                    </a:p>
                  </a:txBody>
                  <a:tcPr anchor="ctr"/>
                </a:tc>
                <a:tc>
                  <a:txBody>
                    <a:bodyPr/>
                    <a:lstStyle/>
                    <a:p>
                      <a:pPr algn="r"/>
                      <a:r>
                        <a:rPr lang="en-US" sz="1000" dirty="0">
                          <a:effectLst/>
                        </a:rPr>
                        <a:t>60.0</a:t>
                      </a:r>
                    </a:p>
                  </a:txBody>
                  <a:tcPr anchor="ctr"/>
                </a:tc>
                <a:tc>
                  <a:txBody>
                    <a:bodyPr/>
                    <a:lstStyle/>
                    <a:p>
                      <a:pPr algn="r"/>
                      <a:r>
                        <a:rPr lang="en-US" sz="1000" dirty="0">
                          <a:effectLst/>
                        </a:rPr>
                        <a:t>78.0</a:t>
                      </a:r>
                    </a:p>
                  </a:txBody>
                  <a:tcPr anchor="ctr"/>
                </a:tc>
                <a:tc>
                  <a:txBody>
                    <a:bodyPr/>
                    <a:lstStyle/>
                    <a:p>
                      <a:pPr algn="r"/>
                      <a:r>
                        <a:rPr lang="en-US" sz="1000" dirty="0">
                          <a:effectLst/>
                        </a:rPr>
                        <a:t>75.0</a:t>
                      </a:r>
                    </a:p>
                  </a:txBody>
                  <a:tcPr anchor="ctr"/>
                </a:tc>
                <a:tc>
                  <a:txBody>
                    <a:bodyPr/>
                    <a:lstStyle/>
                    <a:p>
                      <a:pPr algn="r"/>
                      <a:r>
                        <a:rPr lang="en-US" sz="1000" dirty="0">
                          <a:effectLst/>
                        </a:rPr>
                        <a:t>75.0</a:t>
                      </a:r>
                    </a:p>
                  </a:txBody>
                  <a:tcPr anchor="ctr"/>
                </a:tc>
                <a:tc>
                  <a:txBody>
                    <a:bodyPr/>
                    <a:lstStyle/>
                    <a:p>
                      <a:pPr algn="r"/>
                      <a:r>
                        <a:rPr lang="en-US" sz="1000" dirty="0">
                          <a:effectLst/>
                        </a:rPr>
                        <a:t>75.0</a:t>
                      </a:r>
                    </a:p>
                  </a:txBody>
                  <a:tcPr anchor="ctr"/>
                </a:tc>
                <a:tc>
                  <a:txBody>
                    <a:bodyPr/>
                    <a:lstStyle/>
                    <a:p>
                      <a:pPr algn="r"/>
                      <a:r>
                        <a:rPr lang="en-US" sz="1000" dirty="0">
                          <a:effectLst/>
                        </a:rPr>
                        <a:t>66.0</a:t>
                      </a:r>
                    </a:p>
                  </a:txBody>
                  <a:tcPr anchor="ctr"/>
                </a:tc>
                <a:tc>
                  <a:txBody>
                    <a:bodyPr/>
                    <a:lstStyle/>
                    <a:p>
                      <a:pPr algn="r"/>
                      <a:r>
                        <a:rPr lang="en-US" sz="1000" dirty="0">
                          <a:effectLst/>
                        </a:rPr>
                        <a:t>70.0</a:t>
                      </a:r>
                    </a:p>
                  </a:txBody>
                  <a:tcPr anchor="ctr"/>
                </a:tc>
                <a:extLst>
                  <a:ext uri="{0D108BD9-81ED-4DB2-BD59-A6C34878D82A}">
                    <a16:rowId xmlns:a16="http://schemas.microsoft.com/office/drawing/2014/main" val="233590860"/>
                  </a:ext>
                </a:extLst>
              </a:tr>
            </a:tbl>
          </a:graphicData>
        </a:graphic>
      </p:graphicFrame>
      <p:sp>
        <p:nvSpPr>
          <p:cNvPr id="9" name="Rectangle 8">
            <a:extLst>
              <a:ext uri="{FF2B5EF4-FFF2-40B4-BE49-F238E27FC236}">
                <a16:creationId xmlns:a16="http://schemas.microsoft.com/office/drawing/2014/main" id="{F7E5D83A-83C0-4FE5-B6EB-78F14B70D655}"/>
              </a:ext>
            </a:extLst>
          </p:cNvPr>
          <p:cNvSpPr/>
          <p:nvPr/>
        </p:nvSpPr>
        <p:spPr>
          <a:xfrm>
            <a:off x="0" y="878558"/>
            <a:ext cx="7022034" cy="2462213"/>
          </a:xfrm>
          <a:prstGeom prst="rect">
            <a:avLst/>
          </a:prstGeom>
        </p:spPr>
        <p:txBody>
          <a:bodyPr wrap="square">
            <a:spAutoFit/>
          </a:bodyPr>
          <a:lstStyle/>
          <a:p>
            <a:r>
              <a:rPr lang="en-US" sz="1400" dirty="0">
                <a:solidFill>
                  <a:srgbClr val="6A9955"/>
                </a:solidFill>
                <a:latin typeface="Consolas" panose="020B0609020204030204" pitchFamily="49" charset="0"/>
              </a:rPr>
              <a:t># Import libraries</a:t>
            </a:r>
            <a:endParaRPr lang="en-US" sz="1400" dirty="0">
              <a:solidFill>
                <a:srgbClr val="CCCCCC"/>
              </a:solidFill>
              <a:latin typeface="Consolas" panose="020B0609020204030204" pitchFamily="49" charset="0"/>
            </a:endParaRPr>
          </a:p>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a:solidFill>
                  <a:srgbClr val="4EC9B0"/>
                </a:solidFill>
                <a:latin typeface="Consolas" panose="020B0609020204030204" pitchFamily="49" charset="0"/>
              </a:rPr>
              <a:t>pandas</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as</a:t>
            </a:r>
            <a:r>
              <a:rPr lang="en-US" sz="1400" dirty="0">
                <a:solidFill>
                  <a:srgbClr val="CCCCCC"/>
                </a:solidFill>
                <a:latin typeface="Consolas" panose="020B0609020204030204" pitchFamily="49" charset="0"/>
              </a:rPr>
              <a:t> </a:t>
            </a:r>
            <a:r>
              <a:rPr lang="en-US" sz="1400" dirty="0">
                <a:solidFill>
                  <a:srgbClr val="4EC9B0"/>
                </a:solidFill>
                <a:latin typeface="Consolas" panose="020B0609020204030204" pitchFamily="49" charset="0"/>
              </a:rPr>
              <a:t>pd </a:t>
            </a:r>
            <a:endParaRPr lang="en-US" sz="1400" dirty="0">
              <a:solidFill>
                <a:srgbClr val="CCCCCC"/>
              </a:solidFill>
              <a:latin typeface="Consolas" panose="020B0609020204030204" pitchFamily="49" charset="0"/>
            </a:endParaRPr>
          </a:p>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err="1">
                <a:solidFill>
                  <a:srgbClr val="4EC9B0"/>
                </a:solidFill>
                <a:latin typeface="Consolas" panose="020B0609020204030204" pitchFamily="49" charset="0"/>
              </a:rPr>
              <a:t>numpy</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as</a:t>
            </a:r>
            <a:r>
              <a:rPr lang="en-US" sz="1400" dirty="0">
                <a:solidFill>
                  <a:srgbClr val="CCCCCC"/>
                </a:solidFill>
                <a:latin typeface="Consolas" panose="020B0609020204030204" pitchFamily="49" charset="0"/>
              </a:rPr>
              <a:t> </a:t>
            </a:r>
            <a:r>
              <a:rPr lang="en-US" sz="1400" dirty="0">
                <a:solidFill>
                  <a:srgbClr val="4EC9B0"/>
                </a:solidFill>
                <a:latin typeface="Consolas" panose="020B0609020204030204" pitchFamily="49" charset="0"/>
              </a:rPr>
              <a:t>np</a:t>
            </a:r>
            <a:endParaRPr lang="en-US" sz="1400" dirty="0">
              <a:solidFill>
                <a:srgbClr val="CCCCCC"/>
              </a:solidFill>
              <a:latin typeface="Consolas" panose="020B0609020204030204" pitchFamily="49" charset="0"/>
            </a:endParaRPr>
          </a:p>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err="1">
                <a:solidFill>
                  <a:srgbClr val="4EC9B0"/>
                </a:solidFill>
                <a:latin typeface="Consolas" panose="020B0609020204030204" pitchFamily="49" charset="0"/>
              </a:rPr>
              <a:t>matplotlib</a:t>
            </a:r>
            <a:r>
              <a:rPr lang="en-US" sz="1400" dirty="0" err="1">
                <a:solidFill>
                  <a:srgbClr val="CCCCCC"/>
                </a:solidFill>
                <a:latin typeface="Consolas" panose="020B0609020204030204" pitchFamily="49" charset="0"/>
              </a:rPr>
              <a:t>.</a:t>
            </a:r>
            <a:r>
              <a:rPr lang="en-US" sz="1400" dirty="0" err="1">
                <a:solidFill>
                  <a:srgbClr val="4EC9B0"/>
                </a:solidFill>
                <a:latin typeface="Consolas" panose="020B0609020204030204" pitchFamily="49" charset="0"/>
              </a:rPr>
              <a:t>pyplot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as</a:t>
            </a:r>
            <a:r>
              <a:rPr lang="en-US" sz="1400" dirty="0">
                <a:solidFill>
                  <a:srgbClr val="CCCCCC"/>
                </a:solidFill>
                <a:latin typeface="Consolas" panose="020B0609020204030204" pitchFamily="49" charset="0"/>
              </a:rPr>
              <a:t> </a:t>
            </a:r>
            <a:r>
              <a:rPr lang="en-US" sz="1400" dirty="0" err="1">
                <a:solidFill>
                  <a:srgbClr val="4EC9B0"/>
                </a:solidFill>
                <a:latin typeface="Consolas" panose="020B0609020204030204" pitchFamily="49" charset="0"/>
              </a:rPr>
              <a:t>plt</a:t>
            </a:r>
            <a:endParaRPr lang="en-US" sz="1400" dirty="0">
              <a:solidFill>
                <a:srgbClr val="CCCCCC"/>
              </a:solidFill>
              <a:latin typeface="Consolas" panose="020B0609020204030204" pitchFamily="49" charset="0"/>
            </a:endParaRPr>
          </a:p>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a:solidFill>
                  <a:srgbClr val="4EC9B0"/>
                </a:solidFill>
                <a:latin typeface="Consolas" panose="020B0609020204030204" pitchFamily="49" charset="0"/>
              </a:rPr>
              <a:t>seaborn</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as</a:t>
            </a:r>
            <a:r>
              <a:rPr lang="en-US" sz="1400" dirty="0">
                <a:solidFill>
                  <a:srgbClr val="CCCCCC"/>
                </a:solidFill>
                <a:latin typeface="Consolas" panose="020B0609020204030204" pitchFamily="49" charset="0"/>
              </a:rPr>
              <a:t> </a:t>
            </a:r>
            <a:r>
              <a:rPr lang="en-US" sz="1400" dirty="0" err="1">
                <a:solidFill>
                  <a:srgbClr val="4EC9B0"/>
                </a:solidFill>
                <a:latin typeface="Consolas" panose="020B0609020204030204" pitchFamily="49" charset="0"/>
              </a:rPr>
              <a:t>sns</a:t>
            </a:r>
            <a:endParaRPr lang="en-US" sz="1400" dirty="0">
              <a:solidFill>
                <a:srgbClr val="CCCCCC"/>
              </a:solidFill>
              <a:latin typeface="Consolas" panose="020B0609020204030204" pitchFamily="49" charset="0"/>
            </a:endParaRPr>
          </a:p>
          <a:p>
            <a:r>
              <a:rPr lang="en-US" sz="1400" dirty="0">
                <a:solidFill>
                  <a:srgbClr val="6A9955"/>
                </a:solidFill>
                <a:latin typeface="Consolas" panose="020B0609020204030204" pitchFamily="49" charset="0"/>
              </a:rPr>
              <a:t># Load municipal water use dataset</a:t>
            </a:r>
            <a:endParaRPr lang="en-US" sz="1400" dirty="0">
              <a:solidFill>
                <a:srgbClr val="CCCCCC"/>
              </a:solidFill>
              <a:latin typeface="Consolas" panose="020B0609020204030204" pitchFamily="49" charset="0"/>
            </a:endParaRPr>
          </a:p>
          <a:p>
            <a:r>
              <a:rPr lang="en-US" sz="1400" dirty="0">
                <a:solidFill>
                  <a:srgbClr val="9CDCFE"/>
                </a:solidFill>
                <a:latin typeface="Consolas" panose="020B0609020204030204" pitchFamily="49" charset="0"/>
              </a:rPr>
              <a:t>path</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r</a:t>
            </a:r>
            <a:r>
              <a:rPr lang="en-US" sz="1400" dirty="0">
                <a:solidFill>
                  <a:srgbClr val="D16969"/>
                </a:solidFill>
                <a:latin typeface="Consolas" panose="020B0609020204030204" pitchFamily="49" charset="0"/>
              </a:rPr>
              <a:t>"/content/</a:t>
            </a:r>
            <a:r>
              <a:rPr lang="en-US" sz="1400" dirty="0" err="1">
                <a:solidFill>
                  <a:srgbClr val="D16969"/>
                </a:solidFill>
                <a:latin typeface="Consolas" panose="020B0609020204030204" pitchFamily="49" charset="0"/>
              </a:rPr>
              <a:t>annual_average_residential_water_use</a:t>
            </a:r>
            <a:r>
              <a:rPr lang="en-US" sz="1400" dirty="0">
                <a:solidFill>
                  <a:srgbClr val="CE9178"/>
                </a:solidFill>
                <a:latin typeface="Consolas" panose="020B0609020204030204" pitchFamily="49" charset="0"/>
              </a:rPr>
              <a:t>(</a:t>
            </a:r>
            <a:r>
              <a:rPr lang="en-US" sz="1400" dirty="0">
                <a:solidFill>
                  <a:srgbClr val="D16969"/>
                </a:solidFill>
                <a:latin typeface="Consolas" panose="020B0609020204030204" pitchFamily="49" charset="0"/>
              </a:rPr>
              <a:t>municipal</a:t>
            </a:r>
            <a:r>
              <a:rPr lang="en-US" sz="1400" dirty="0">
                <a:solidFill>
                  <a:srgbClr val="CE9178"/>
                </a:solidFill>
                <a:latin typeface="Consolas" panose="020B0609020204030204" pitchFamily="49" charset="0"/>
              </a:rPr>
              <a:t>)</a:t>
            </a:r>
            <a:r>
              <a:rPr lang="en-US" sz="1400" dirty="0">
                <a:solidFill>
                  <a:srgbClr val="D16969"/>
                </a:solidFill>
                <a:latin typeface="Consolas" panose="020B0609020204030204" pitchFamily="49" charset="0"/>
              </a:rPr>
              <a:t>.csv"</a:t>
            </a:r>
            <a:endParaRPr lang="en-US" sz="1400" dirty="0">
              <a:solidFill>
                <a:srgbClr val="CCCCCC"/>
              </a:solidFill>
              <a:latin typeface="Consolas" panose="020B0609020204030204" pitchFamily="49" charset="0"/>
            </a:endParaRPr>
          </a:p>
          <a:p>
            <a:r>
              <a:rPr lang="en-US" sz="1400" dirty="0">
                <a:solidFill>
                  <a:srgbClr val="9CDCFE"/>
                </a:solidFill>
                <a:latin typeface="Consolas" panose="020B0609020204030204" pitchFamily="49" charset="0"/>
              </a:rPr>
              <a:t>df</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4EC9B0"/>
                </a:solidFill>
                <a:latin typeface="Consolas" panose="020B0609020204030204" pitchFamily="49" charset="0"/>
              </a:rPr>
              <a:t>pd</a:t>
            </a:r>
            <a:r>
              <a:rPr lang="en-US" sz="1400" dirty="0" err="1">
                <a:solidFill>
                  <a:srgbClr val="CCCCCC"/>
                </a:solidFill>
                <a:latin typeface="Consolas" panose="020B0609020204030204" pitchFamily="49" charset="0"/>
              </a:rPr>
              <a:t>.</a:t>
            </a:r>
            <a:r>
              <a:rPr lang="en-US" sz="1400" dirty="0" err="1">
                <a:solidFill>
                  <a:srgbClr val="DCDCAA"/>
                </a:solidFill>
                <a:latin typeface="Consolas" panose="020B0609020204030204" pitchFamily="49" charset="0"/>
              </a:rPr>
              <a:t>read_csv</a:t>
            </a:r>
            <a:r>
              <a:rPr lang="en-US" sz="1400" dirty="0">
                <a:solidFill>
                  <a:srgbClr val="CCCCCC"/>
                </a:solidFill>
                <a:latin typeface="Consolas" panose="020B0609020204030204" pitchFamily="49" charset="0"/>
              </a:rPr>
              <a:t>(</a:t>
            </a:r>
            <a:r>
              <a:rPr lang="en-US" sz="1400" dirty="0">
                <a:solidFill>
                  <a:srgbClr val="9CDCFE"/>
                </a:solidFill>
                <a:latin typeface="Consolas" panose="020B0609020204030204" pitchFamily="49" charset="0"/>
              </a:rPr>
              <a:t>path</a:t>
            </a:r>
            <a:r>
              <a:rPr lang="en-US" sz="1400" dirty="0">
                <a:solidFill>
                  <a:srgbClr val="CCCCCC"/>
                </a:solidFill>
                <a:latin typeface="Consolas" panose="020B0609020204030204" pitchFamily="49" charset="0"/>
              </a:rPr>
              <a:t>)</a:t>
            </a:r>
          </a:p>
          <a:p>
            <a:r>
              <a:rPr lang="en-US" sz="1400" dirty="0">
                <a:solidFill>
                  <a:srgbClr val="6A9955"/>
                </a:solidFill>
                <a:latin typeface="Consolas" panose="020B0609020204030204" pitchFamily="49" charset="0"/>
              </a:rPr>
              <a:t>#Understanding the dataset</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df</a:t>
            </a:r>
            <a:r>
              <a:rPr lang="en-US" sz="1400" dirty="0" err="1">
                <a:solidFill>
                  <a:srgbClr val="CCCCCC"/>
                </a:solidFill>
                <a:latin typeface="Consolas" panose="020B0609020204030204" pitchFamily="49" charset="0"/>
              </a:rPr>
              <a:t>.</a:t>
            </a:r>
            <a:r>
              <a:rPr lang="en-US" sz="1400" dirty="0" err="1">
                <a:solidFill>
                  <a:srgbClr val="DCDCAA"/>
                </a:solidFill>
                <a:latin typeface="Consolas" panose="020B0609020204030204" pitchFamily="49" charset="0"/>
              </a:rPr>
              <a:t>head</a:t>
            </a:r>
            <a:r>
              <a:rPr lang="en-US" sz="1400" dirty="0">
                <a:solidFill>
                  <a:srgbClr val="CCCCCC"/>
                </a:solidFill>
                <a:latin typeface="Consolas" panose="020B0609020204030204" pitchFamily="49" charset="0"/>
              </a:rPr>
              <a:t>()</a:t>
            </a:r>
          </a:p>
        </p:txBody>
      </p:sp>
      <p:pic>
        <p:nvPicPr>
          <p:cNvPr id="13" name="Picture 12">
            <a:extLst>
              <a:ext uri="{FF2B5EF4-FFF2-40B4-BE49-F238E27FC236}">
                <a16:creationId xmlns:a16="http://schemas.microsoft.com/office/drawing/2014/main" id="{33E5FC0E-3BC5-4A71-8BD6-5E8FA11F1328}"/>
              </a:ext>
            </a:extLst>
          </p:cNvPr>
          <p:cNvPicPr>
            <a:picLocks noChangeAspect="1"/>
          </p:cNvPicPr>
          <p:nvPr/>
        </p:nvPicPr>
        <p:blipFill>
          <a:blip r:embed="rId2"/>
          <a:stretch>
            <a:fillRect/>
          </a:stretch>
        </p:blipFill>
        <p:spPr>
          <a:xfrm>
            <a:off x="9325484" y="3261359"/>
            <a:ext cx="2866516" cy="3596641"/>
          </a:xfrm>
          <a:prstGeom prst="rect">
            <a:avLst/>
          </a:prstGeom>
        </p:spPr>
      </p:pic>
    </p:spTree>
    <p:extLst>
      <p:ext uri="{BB962C8B-B14F-4D97-AF65-F5344CB8AC3E}">
        <p14:creationId xmlns:p14="http://schemas.microsoft.com/office/powerpoint/2010/main" val="323937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6FE20E8-3745-4023-9D62-119A6E618FAE}"/>
              </a:ext>
            </a:extLst>
          </p:cNvPr>
          <p:cNvSpPr txBox="1"/>
          <p:nvPr/>
        </p:nvSpPr>
        <p:spPr>
          <a:xfrm>
            <a:off x="492756" y="197327"/>
            <a:ext cx="9097974" cy="369332"/>
          </a:xfrm>
          <a:prstGeom prst="rect">
            <a:avLst/>
          </a:prstGeom>
          <a:noFill/>
        </p:spPr>
        <p:txBody>
          <a:bodyPr wrap="square" rtlCol="0">
            <a:spAutoFit/>
          </a:bodyPr>
          <a:lstStyle/>
          <a:p>
            <a:pPr lvl="0"/>
            <a:r>
              <a:rPr lang="en-US" b="1" dirty="0"/>
              <a:t>…Importing libraries, Dataset loading, Understanding dataset and Cleaning</a:t>
            </a:r>
          </a:p>
        </p:txBody>
      </p:sp>
      <p:sp>
        <p:nvSpPr>
          <p:cNvPr id="14" name="Rectangle 13">
            <a:extLst>
              <a:ext uri="{FF2B5EF4-FFF2-40B4-BE49-F238E27FC236}">
                <a16:creationId xmlns:a16="http://schemas.microsoft.com/office/drawing/2014/main" id="{CBB88F0E-BCD3-40CA-AC42-A4EA5B7278D6}"/>
              </a:ext>
            </a:extLst>
          </p:cNvPr>
          <p:cNvSpPr/>
          <p:nvPr/>
        </p:nvSpPr>
        <p:spPr>
          <a:xfrm>
            <a:off x="218135" y="739738"/>
            <a:ext cx="4137480" cy="1600438"/>
          </a:xfrm>
          <a:prstGeom prst="rect">
            <a:avLst/>
          </a:prstGeom>
        </p:spPr>
        <p:txBody>
          <a:bodyPr wrap="square">
            <a:spAutoFit/>
          </a:bodyPr>
          <a:lstStyle/>
          <a:p>
            <a:endParaRPr lang="en-US" sz="1400" dirty="0">
              <a:solidFill>
                <a:srgbClr val="6A9955"/>
              </a:solidFill>
              <a:latin typeface="Consolas" panose="020B0609020204030204" pitchFamily="49" charset="0"/>
            </a:endParaRPr>
          </a:p>
          <a:p>
            <a:r>
              <a:rPr lang="en-US" sz="1400" dirty="0">
                <a:solidFill>
                  <a:srgbClr val="6A9955"/>
                </a:solidFill>
                <a:latin typeface="Consolas" panose="020B0609020204030204" pitchFamily="49" charset="0"/>
              </a:rPr>
              <a:t>#Data cleaning</a:t>
            </a:r>
            <a:endParaRPr lang="en-US" sz="1400" dirty="0">
              <a:solidFill>
                <a:srgbClr val="CCCCCC"/>
              </a:solidFill>
              <a:latin typeface="Consolas" panose="020B0609020204030204" pitchFamily="49" charset="0"/>
            </a:endParaRPr>
          </a:p>
          <a:p>
            <a:r>
              <a:rPr lang="en-US" sz="1400" dirty="0">
                <a:solidFill>
                  <a:srgbClr val="6A9955"/>
                </a:solidFill>
                <a:latin typeface="Consolas" panose="020B0609020204030204" pitchFamily="49" charset="0"/>
              </a:rPr>
              <a:t>#Check for missing values in each column</a:t>
            </a:r>
            <a:endParaRPr lang="en-US" sz="1400" dirty="0">
              <a:solidFill>
                <a:srgbClr val="CCCCCC"/>
              </a:solidFill>
              <a:latin typeface="Consolas" panose="020B0609020204030204" pitchFamily="49" charset="0"/>
            </a:endParaRPr>
          </a:p>
          <a:p>
            <a:r>
              <a:rPr lang="en-US" sz="1400" dirty="0" err="1">
                <a:solidFill>
                  <a:srgbClr val="9CDCFE"/>
                </a:solidFill>
                <a:latin typeface="Consolas" panose="020B0609020204030204" pitchFamily="49" charset="0"/>
              </a:rPr>
              <a:t>missing_values</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err="1">
                <a:solidFill>
                  <a:srgbClr val="9CDCFE"/>
                </a:solidFill>
                <a:latin typeface="Consolas" panose="020B0609020204030204" pitchFamily="49" charset="0"/>
              </a:rPr>
              <a:t>df</a:t>
            </a:r>
            <a:r>
              <a:rPr lang="en-US" sz="1400" dirty="0" err="1">
                <a:solidFill>
                  <a:srgbClr val="CCCCCC"/>
                </a:solidFill>
                <a:latin typeface="Consolas" panose="020B0609020204030204" pitchFamily="49" charset="0"/>
              </a:rPr>
              <a:t>.</a:t>
            </a:r>
            <a:r>
              <a:rPr lang="en-US" sz="1400" dirty="0" err="1">
                <a:solidFill>
                  <a:srgbClr val="DCDCAA"/>
                </a:solidFill>
                <a:latin typeface="Consolas" panose="020B0609020204030204" pitchFamily="49" charset="0"/>
              </a:rPr>
              <a:t>isnull</a:t>
            </a:r>
            <a:r>
              <a:rPr lang="en-US" sz="1400" dirty="0">
                <a:solidFill>
                  <a:srgbClr val="CCCCCC"/>
                </a:solidFill>
                <a:latin typeface="Consolas" panose="020B0609020204030204" pitchFamily="49" charset="0"/>
              </a:rPr>
              <a:t>().</a:t>
            </a:r>
            <a:r>
              <a:rPr lang="en-US" sz="1400" dirty="0">
                <a:solidFill>
                  <a:srgbClr val="DCDCAA"/>
                </a:solidFill>
                <a:latin typeface="Consolas" panose="020B0609020204030204" pitchFamily="49" charset="0"/>
              </a:rPr>
              <a:t>sum</a:t>
            </a:r>
            <a:r>
              <a:rPr lang="en-US" sz="1400" dirty="0">
                <a:solidFill>
                  <a:srgbClr val="CCCCCC"/>
                </a:solidFill>
                <a:latin typeface="Consolas" panose="020B0609020204030204" pitchFamily="49" charset="0"/>
              </a:rPr>
              <a:t>()</a:t>
            </a:r>
          </a:p>
          <a:p>
            <a:r>
              <a:rPr lang="en-US" sz="1400" dirty="0">
                <a:solidFill>
                  <a:srgbClr val="DCDCAA"/>
                </a:solidFill>
                <a:latin typeface="Consolas" panose="020B0609020204030204" pitchFamily="49" charset="0"/>
              </a:rPr>
              <a:t>print</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"Missing values in each column:"</a:t>
            </a:r>
            <a:r>
              <a:rPr lang="en-US" sz="1400" dirty="0">
                <a:solidFill>
                  <a:srgbClr val="CCCCCC"/>
                </a:solidFill>
                <a:latin typeface="Consolas" panose="020B0609020204030204" pitchFamily="49" charset="0"/>
              </a:rPr>
              <a:t>)</a:t>
            </a:r>
          </a:p>
          <a:p>
            <a:r>
              <a:rPr lang="en-US" sz="1400" dirty="0">
                <a:solidFill>
                  <a:srgbClr val="DCDCAA"/>
                </a:solidFill>
                <a:latin typeface="Consolas" panose="020B0609020204030204" pitchFamily="49" charset="0"/>
              </a:rPr>
              <a:t>print</a:t>
            </a:r>
            <a:r>
              <a:rPr lang="en-US" sz="1400" dirty="0">
                <a:solidFill>
                  <a:srgbClr val="CCCCCC"/>
                </a:solidFill>
                <a:latin typeface="Consolas" panose="020B0609020204030204" pitchFamily="49" charset="0"/>
              </a:rPr>
              <a:t>(</a:t>
            </a:r>
            <a:r>
              <a:rPr lang="en-US" sz="1400" dirty="0" err="1">
                <a:solidFill>
                  <a:srgbClr val="9CDCFE"/>
                </a:solidFill>
                <a:latin typeface="Consolas" panose="020B0609020204030204" pitchFamily="49" charset="0"/>
              </a:rPr>
              <a:t>missing_values</a:t>
            </a:r>
            <a:r>
              <a:rPr lang="en-US" sz="1400" dirty="0">
                <a:solidFill>
                  <a:srgbClr val="CCCCCC"/>
                </a:solidFill>
                <a:latin typeface="Consolas" panose="020B0609020204030204" pitchFamily="49" charset="0"/>
              </a:rPr>
              <a:t>)</a:t>
            </a:r>
          </a:p>
          <a:p>
            <a:endParaRPr lang="en-US" sz="1400" b="0" dirty="0">
              <a:solidFill>
                <a:srgbClr val="CCCCCC"/>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82C96588-59B9-4B6C-A1A3-CECBFAB87073}"/>
              </a:ext>
            </a:extLst>
          </p:cNvPr>
          <p:cNvPicPr>
            <a:picLocks noChangeAspect="1"/>
          </p:cNvPicPr>
          <p:nvPr/>
        </p:nvPicPr>
        <p:blipFill>
          <a:blip r:embed="rId3"/>
          <a:stretch>
            <a:fillRect/>
          </a:stretch>
        </p:blipFill>
        <p:spPr>
          <a:xfrm>
            <a:off x="-1" y="4048336"/>
            <a:ext cx="2903745" cy="2809664"/>
          </a:xfrm>
          <a:prstGeom prst="rect">
            <a:avLst/>
          </a:prstGeom>
        </p:spPr>
      </p:pic>
      <p:sp>
        <p:nvSpPr>
          <p:cNvPr id="6" name="Rectangle 5">
            <a:extLst>
              <a:ext uri="{FF2B5EF4-FFF2-40B4-BE49-F238E27FC236}">
                <a16:creationId xmlns:a16="http://schemas.microsoft.com/office/drawing/2014/main" id="{67700DE4-745D-42BE-859D-346C9AA7A4F8}"/>
              </a:ext>
            </a:extLst>
          </p:cNvPr>
          <p:cNvSpPr/>
          <p:nvPr/>
        </p:nvSpPr>
        <p:spPr>
          <a:xfrm>
            <a:off x="4268975" y="632016"/>
            <a:ext cx="6321583" cy="3416320"/>
          </a:xfrm>
          <a:prstGeom prst="rect">
            <a:avLst/>
          </a:prstGeom>
        </p:spPr>
        <p:txBody>
          <a:bodyPr wrap="square">
            <a:spAutoFit/>
          </a:bodyPr>
          <a:lstStyle/>
          <a:p>
            <a:r>
              <a:rPr lang="en-US" sz="1200" dirty="0">
                <a:solidFill>
                  <a:srgbClr val="6A9955"/>
                </a:solidFill>
                <a:latin typeface="Consolas" panose="020B0609020204030204" pitchFamily="49" charset="0"/>
              </a:rPr>
              <a:t>#Missing categorical data ['Municipality', 'Public Water Supply Name']</a:t>
            </a:r>
            <a:endParaRPr lang="en-US" sz="1200" dirty="0">
              <a:solidFill>
                <a:srgbClr val="CCCCCC"/>
              </a:solidFill>
              <a:latin typeface="Consolas" panose="020B0609020204030204" pitchFamily="49" charset="0"/>
            </a:endParaRPr>
          </a:p>
          <a:p>
            <a:r>
              <a:rPr lang="en-US" sz="1200" dirty="0">
                <a:solidFill>
                  <a:srgbClr val="6A9955"/>
                </a:solidFill>
                <a:latin typeface="Consolas" panose="020B0609020204030204" pitchFamily="49" charset="0"/>
              </a:rPr>
              <a:t>#Filling for Categorical</a:t>
            </a:r>
            <a:endParaRPr lang="en-US" sz="1200" dirty="0">
              <a:solidFill>
                <a:srgbClr val="CCCCCC"/>
              </a:solidFill>
              <a:latin typeface="Consolas" panose="020B0609020204030204" pitchFamily="49" charset="0"/>
            </a:endParaRPr>
          </a:p>
          <a:p>
            <a:r>
              <a:rPr lang="en-US" sz="1200" dirty="0" err="1">
                <a:solidFill>
                  <a:srgbClr val="9CDCFE"/>
                </a:solidFill>
                <a:latin typeface="Consolas" panose="020B0609020204030204" pitchFamily="49" charset="0"/>
              </a:rPr>
              <a:t>categorical_columns</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'municipal'</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pws_name</a:t>
            </a:r>
            <a:r>
              <a:rPr lang="en-US" sz="1200" dirty="0">
                <a:solidFill>
                  <a:srgbClr val="CE9178"/>
                </a:solidFill>
                <a:latin typeface="Consolas" panose="020B0609020204030204" pitchFamily="49" charset="0"/>
              </a:rPr>
              <a:t>'</a:t>
            </a:r>
            <a:r>
              <a:rPr lang="en-US" sz="1200" dirty="0">
                <a:solidFill>
                  <a:srgbClr val="CCCCCC"/>
                </a:solidFill>
                <a:latin typeface="Consolas" panose="020B0609020204030204" pitchFamily="49" charset="0"/>
              </a:rPr>
              <a:t>]</a:t>
            </a:r>
          </a:p>
          <a:p>
            <a:r>
              <a:rPr lang="en-US" sz="1200" dirty="0">
                <a:solidFill>
                  <a:srgbClr val="6A9955"/>
                </a:solidFill>
                <a:latin typeface="Consolas" panose="020B0609020204030204" pitchFamily="49" charset="0"/>
              </a:rPr>
              <a:t># Fill in the missing values with 'Unknown'</a:t>
            </a:r>
            <a:endParaRPr lang="en-US" sz="1200" dirty="0">
              <a:solidFill>
                <a:srgbClr val="CCCCCC"/>
              </a:solidFill>
              <a:latin typeface="Consolas" panose="020B0609020204030204" pitchFamily="49" charset="0"/>
            </a:endParaRPr>
          </a:p>
          <a:p>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err="1">
                <a:solidFill>
                  <a:srgbClr val="9CDCFE"/>
                </a:solidFill>
                <a:latin typeface="Consolas" panose="020B0609020204030204" pitchFamily="49" charset="0"/>
              </a:rPr>
              <a:t>categorical_columns</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err="1">
                <a:solidFill>
                  <a:srgbClr val="9CDCFE"/>
                </a:solidFill>
                <a:latin typeface="Consolas" panose="020B0609020204030204" pitchFamily="49" charset="0"/>
              </a:rPr>
              <a:t>categorical_columns</a:t>
            </a:r>
            <a:r>
              <a:rPr lang="en-US" sz="1200" dirty="0">
                <a:solidFill>
                  <a:srgbClr val="CCCCCC"/>
                </a:solidFill>
                <a:latin typeface="Consolas" panose="020B0609020204030204" pitchFamily="49" charset="0"/>
              </a:rPr>
              <a:t>].</a:t>
            </a:r>
            <a:r>
              <a:rPr lang="en-US" sz="1200" dirty="0" err="1">
                <a:solidFill>
                  <a:srgbClr val="DCDCAA"/>
                </a:solidFill>
                <a:latin typeface="Consolas" panose="020B0609020204030204" pitchFamily="49" charset="0"/>
              </a:rPr>
              <a:t>fillna</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"Unknown"</a:t>
            </a:r>
            <a:r>
              <a:rPr lang="en-US" sz="1200" dirty="0">
                <a:solidFill>
                  <a:srgbClr val="CCCCCC"/>
                </a:solidFill>
                <a:latin typeface="Consolas" panose="020B0609020204030204" pitchFamily="49" charset="0"/>
              </a:rPr>
              <a:t>)</a:t>
            </a:r>
          </a:p>
          <a:p>
            <a:br>
              <a:rPr lang="en-US" sz="1200" dirty="0">
                <a:solidFill>
                  <a:srgbClr val="CCCCCC"/>
                </a:solidFill>
                <a:latin typeface="Consolas" panose="020B0609020204030204" pitchFamily="49" charset="0"/>
              </a:rPr>
            </a:br>
            <a:r>
              <a:rPr lang="en-US" sz="1200" dirty="0">
                <a:solidFill>
                  <a:srgbClr val="6A9955"/>
                </a:solidFill>
                <a:latin typeface="Consolas" panose="020B0609020204030204" pitchFamily="49" charset="0"/>
              </a:rPr>
              <a:t># Change 'municipal' and '</a:t>
            </a:r>
            <a:r>
              <a:rPr lang="en-US" sz="1200" dirty="0" err="1">
                <a:solidFill>
                  <a:srgbClr val="6A9955"/>
                </a:solidFill>
                <a:latin typeface="Consolas" panose="020B0609020204030204" pitchFamily="49" charset="0"/>
              </a:rPr>
              <a:t>pws_name</a:t>
            </a:r>
            <a:r>
              <a:rPr lang="en-US" sz="1200" dirty="0">
                <a:solidFill>
                  <a:srgbClr val="6A9955"/>
                </a:solidFill>
                <a:latin typeface="Consolas" panose="020B0609020204030204" pitchFamily="49" charset="0"/>
              </a:rPr>
              <a:t>' to camel case</a:t>
            </a:r>
            <a:endParaRPr lang="en-US" sz="1200" dirty="0">
              <a:solidFill>
                <a:srgbClr val="CCCCCC"/>
              </a:solidFill>
              <a:latin typeface="Consolas" panose="020B0609020204030204" pitchFamily="49" charset="0"/>
            </a:endParaRPr>
          </a:p>
          <a:p>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'municipal'</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'municipal'</a:t>
            </a:r>
            <a:r>
              <a:rPr lang="en-US" sz="1200" dirty="0">
                <a:solidFill>
                  <a:srgbClr val="CCCCCC"/>
                </a:solidFill>
                <a:latin typeface="Consolas" panose="020B0609020204030204" pitchFamily="49" charset="0"/>
              </a:rPr>
              <a:t>].</a:t>
            </a:r>
            <a:r>
              <a:rPr lang="en-US" sz="1200" dirty="0" err="1">
                <a:solidFill>
                  <a:srgbClr val="9CDCFE"/>
                </a:solidFill>
                <a:latin typeface="Consolas" panose="020B0609020204030204" pitchFamily="49" charset="0"/>
              </a:rPr>
              <a:t>str</a:t>
            </a:r>
            <a:r>
              <a:rPr lang="en-US" sz="1200" dirty="0" err="1">
                <a:solidFill>
                  <a:srgbClr val="CCCCCC"/>
                </a:solidFill>
                <a:latin typeface="Consolas" panose="020B0609020204030204" pitchFamily="49" charset="0"/>
              </a:rPr>
              <a:t>.</a:t>
            </a:r>
            <a:r>
              <a:rPr lang="en-US" sz="1200" dirty="0" err="1">
                <a:solidFill>
                  <a:srgbClr val="DCDCAA"/>
                </a:solidFill>
                <a:latin typeface="Consolas" panose="020B0609020204030204" pitchFamily="49" charset="0"/>
              </a:rPr>
              <a:t>title</a:t>
            </a:r>
            <a:r>
              <a:rPr lang="en-US" sz="1200" dirty="0">
                <a:solidFill>
                  <a:srgbClr val="CCCCCC"/>
                </a:solidFill>
                <a:latin typeface="Consolas" panose="020B0609020204030204" pitchFamily="49" charset="0"/>
              </a:rPr>
              <a:t>()</a:t>
            </a:r>
          </a:p>
          <a:p>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pws_name</a:t>
            </a:r>
            <a:r>
              <a:rPr lang="en-US" sz="1200" dirty="0">
                <a:solidFill>
                  <a:srgbClr val="CE9178"/>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pws_name</a:t>
            </a:r>
            <a:r>
              <a:rPr lang="en-US" sz="1200" dirty="0">
                <a:solidFill>
                  <a:srgbClr val="CE9178"/>
                </a:solidFill>
                <a:latin typeface="Consolas" panose="020B0609020204030204" pitchFamily="49" charset="0"/>
              </a:rPr>
              <a:t>'</a:t>
            </a:r>
            <a:r>
              <a:rPr lang="en-US" sz="1200" dirty="0">
                <a:solidFill>
                  <a:srgbClr val="CCCCCC"/>
                </a:solidFill>
                <a:latin typeface="Consolas" panose="020B0609020204030204" pitchFamily="49" charset="0"/>
              </a:rPr>
              <a:t>].</a:t>
            </a:r>
            <a:r>
              <a:rPr lang="en-US" sz="1200" dirty="0" err="1">
                <a:solidFill>
                  <a:srgbClr val="9CDCFE"/>
                </a:solidFill>
                <a:latin typeface="Consolas" panose="020B0609020204030204" pitchFamily="49" charset="0"/>
              </a:rPr>
              <a:t>str</a:t>
            </a:r>
            <a:r>
              <a:rPr lang="en-US" sz="1200" dirty="0" err="1">
                <a:solidFill>
                  <a:srgbClr val="CCCCCC"/>
                </a:solidFill>
                <a:latin typeface="Consolas" panose="020B0609020204030204" pitchFamily="49" charset="0"/>
              </a:rPr>
              <a:t>.</a:t>
            </a:r>
            <a:r>
              <a:rPr lang="en-US" sz="1200" dirty="0" err="1">
                <a:solidFill>
                  <a:srgbClr val="DCDCAA"/>
                </a:solidFill>
                <a:latin typeface="Consolas" panose="020B0609020204030204" pitchFamily="49" charset="0"/>
              </a:rPr>
              <a:t>title</a:t>
            </a:r>
            <a:r>
              <a:rPr lang="en-US" sz="1200" dirty="0">
                <a:solidFill>
                  <a:srgbClr val="CCCCCC"/>
                </a:solidFill>
                <a:latin typeface="Consolas" panose="020B0609020204030204" pitchFamily="49" charset="0"/>
              </a:rPr>
              <a:t>()</a:t>
            </a:r>
          </a:p>
          <a:p>
            <a:br>
              <a:rPr lang="en-US" sz="1200" dirty="0">
                <a:solidFill>
                  <a:srgbClr val="CCCCCC"/>
                </a:solidFill>
                <a:latin typeface="Consolas" panose="020B0609020204030204" pitchFamily="49" charset="0"/>
              </a:rPr>
            </a:br>
            <a:r>
              <a:rPr lang="en-US" sz="1200" dirty="0">
                <a:solidFill>
                  <a:srgbClr val="6A9955"/>
                </a:solidFill>
                <a:latin typeface="Consolas" panose="020B0609020204030204" pitchFamily="49" charset="0"/>
              </a:rPr>
              <a:t># Fill in the missing values using median imputation</a:t>
            </a:r>
            <a:endParaRPr lang="en-US" sz="1200" dirty="0">
              <a:solidFill>
                <a:srgbClr val="CCCCCC"/>
              </a:solidFill>
              <a:latin typeface="Consolas" panose="020B0609020204030204" pitchFamily="49" charset="0"/>
            </a:endParaRPr>
          </a:p>
          <a:p>
            <a:r>
              <a:rPr lang="en-US" sz="1200" dirty="0">
                <a:solidFill>
                  <a:srgbClr val="6A9955"/>
                </a:solidFill>
                <a:latin typeface="Consolas" panose="020B0609020204030204" pitchFamily="49" charset="0"/>
              </a:rPr>
              <a:t># List of numerical columns to impute</a:t>
            </a:r>
            <a:endParaRPr lang="en-US" sz="1200" dirty="0">
              <a:solidFill>
                <a:srgbClr val="CCCCCC"/>
              </a:solidFill>
              <a:latin typeface="Consolas" panose="020B0609020204030204" pitchFamily="49" charset="0"/>
            </a:endParaRPr>
          </a:p>
          <a:p>
            <a:r>
              <a:rPr lang="en-US" sz="1200" dirty="0" err="1">
                <a:solidFill>
                  <a:srgbClr val="9CDCFE"/>
                </a:solidFill>
                <a:latin typeface="Consolas" panose="020B0609020204030204" pitchFamily="49" charset="0"/>
              </a:rPr>
              <a:t>numerical_columns</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'rgpcd2009'</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'rgpcd2010'</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'rgpcd2011'</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'rgpcd2012'</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'rgpcd2013'</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'rgpcd2014'</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'rgpcd2015'</a:t>
            </a:r>
            <a:r>
              <a:rPr lang="en-US" sz="1200" dirty="0">
                <a:solidFill>
                  <a:srgbClr val="CCCCCC"/>
                </a:solidFill>
                <a:latin typeface="Consolas" panose="020B0609020204030204" pitchFamily="49" charset="0"/>
              </a:rPr>
              <a:t>]</a:t>
            </a:r>
          </a:p>
          <a:p>
            <a:r>
              <a:rPr lang="en-US" sz="1200" dirty="0">
                <a:solidFill>
                  <a:srgbClr val="6A9955"/>
                </a:solidFill>
                <a:latin typeface="Consolas" panose="020B0609020204030204" pitchFamily="49" charset="0"/>
              </a:rPr>
              <a:t># Impute missing values with the median</a:t>
            </a:r>
            <a:endParaRPr lang="en-US" sz="1200" dirty="0">
              <a:solidFill>
                <a:srgbClr val="CCCCCC"/>
              </a:solidFill>
              <a:latin typeface="Consolas" panose="020B0609020204030204" pitchFamily="49" charset="0"/>
            </a:endParaRPr>
          </a:p>
          <a:p>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err="1">
                <a:solidFill>
                  <a:srgbClr val="9CDCFE"/>
                </a:solidFill>
                <a:latin typeface="Consolas" panose="020B0609020204030204" pitchFamily="49" charset="0"/>
              </a:rPr>
              <a:t>numerical_columns</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err="1">
                <a:solidFill>
                  <a:srgbClr val="9CDCFE"/>
                </a:solidFill>
                <a:latin typeface="Consolas" panose="020B0609020204030204" pitchFamily="49" charset="0"/>
              </a:rPr>
              <a:t>numerical_columns</a:t>
            </a:r>
            <a:r>
              <a:rPr lang="en-US" sz="1200" dirty="0">
                <a:solidFill>
                  <a:srgbClr val="CCCCCC"/>
                </a:solidFill>
                <a:latin typeface="Consolas" panose="020B0609020204030204" pitchFamily="49" charset="0"/>
              </a:rPr>
              <a:t>].</a:t>
            </a:r>
            <a:r>
              <a:rPr lang="en-US" sz="1200" dirty="0" err="1">
                <a:solidFill>
                  <a:srgbClr val="DCDCAA"/>
                </a:solidFill>
                <a:latin typeface="Consolas" panose="020B0609020204030204" pitchFamily="49" charset="0"/>
              </a:rPr>
              <a:t>fillna</a:t>
            </a:r>
            <a:r>
              <a:rPr lang="en-US" sz="1200" dirty="0">
                <a:solidFill>
                  <a:srgbClr val="CCCCCC"/>
                </a:solidFill>
                <a:latin typeface="Consolas" panose="020B0609020204030204" pitchFamily="49" charset="0"/>
              </a:rPr>
              <a:t>(</a:t>
            </a:r>
            <a:r>
              <a:rPr lang="en-US" sz="1200" dirty="0">
                <a:solidFill>
                  <a:srgbClr val="9CDCFE"/>
                </a:solidFill>
                <a:latin typeface="Consolas" panose="020B0609020204030204" pitchFamily="49" charset="0"/>
              </a:rPr>
              <a:t>df</a:t>
            </a:r>
            <a:r>
              <a:rPr lang="en-US" sz="1200" dirty="0">
                <a:solidFill>
                  <a:srgbClr val="CCCCCC"/>
                </a:solidFill>
                <a:latin typeface="Consolas" panose="020B0609020204030204" pitchFamily="49" charset="0"/>
              </a:rPr>
              <a:t>[</a:t>
            </a:r>
            <a:r>
              <a:rPr lang="en-US" sz="1200" dirty="0" err="1">
                <a:solidFill>
                  <a:srgbClr val="9CDCFE"/>
                </a:solidFill>
                <a:latin typeface="Consolas" panose="020B0609020204030204" pitchFamily="49" charset="0"/>
              </a:rPr>
              <a:t>numerical_columns</a:t>
            </a:r>
            <a:r>
              <a:rPr lang="en-US" sz="1200" dirty="0">
                <a:solidFill>
                  <a:srgbClr val="CCCCCC"/>
                </a:solidFill>
                <a:latin typeface="Consolas" panose="020B0609020204030204" pitchFamily="49" charset="0"/>
              </a:rPr>
              <a:t>].</a:t>
            </a:r>
            <a:r>
              <a:rPr lang="en-US" sz="1200" dirty="0">
                <a:solidFill>
                  <a:srgbClr val="DCDCAA"/>
                </a:solidFill>
                <a:latin typeface="Consolas" panose="020B0609020204030204" pitchFamily="49" charset="0"/>
              </a:rPr>
              <a:t>median</a:t>
            </a:r>
            <a:r>
              <a:rPr lang="en-US" sz="1200" dirty="0">
                <a:solidFill>
                  <a:srgbClr val="CCCCCC"/>
                </a:solidFill>
                <a:latin typeface="Consolas" panose="020B0609020204030204" pitchFamily="49" charset="0"/>
              </a:rPr>
              <a:t>())</a:t>
            </a:r>
          </a:p>
          <a:p>
            <a:r>
              <a:rPr lang="en-US" sz="1200" dirty="0" err="1">
                <a:solidFill>
                  <a:srgbClr val="9CDCFE"/>
                </a:solidFill>
                <a:latin typeface="Consolas" panose="020B0609020204030204" pitchFamily="49" charset="0"/>
              </a:rPr>
              <a:t>df</a:t>
            </a:r>
            <a:r>
              <a:rPr lang="en-US" sz="1200" dirty="0" err="1">
                <a:solidFill>
                  <a:srgbClr val="CCCCCC"/>
                </a:solidFill>
                <a:latin typeface="Consolas" panose="020B0609020204030204" pitchFamily="49" charset="0"/>
              </a:rPr>
              <a:t>.</a:t>
            </a:r>
            <a:r>
              <a:rPr lang="en-US" sz="1200" dirty="0" err="1">
                <a:solidFill>
                  <a:srgbClr val="DCDCAA"/>
                </a:solidFill>
                <a:latin typeface="Consolas" panose="020B0609020204030204" pitchFamily="49" charset="0"/>
              </a:rPr>
              <a:t>head</a:t>
            </a:r>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graphicFrame>
        <p:nvGraphicFramePr>
          <p:cNvPr id="16" name="Content Placeholder 3">
            <a:extLst>
              <a:ext uri="{FF2B5EF4-FFF2-40B4-BE49-F238E27FC236}">
                <a16:creationId xmlns:a16="http://schemas.microsoft.com/office/drawing/2014/main" id="{2D066E75-4543-462C-BDA3-EE8576BAE6E4}"/>
              </a:ext>
            </a:extLst>
          </p:cNvPr>
          <p:cNvGraphicFramePr>
            <a:graphicFrameLocks noGrp="1"/>
          </p:cNvGraphicFramePr>
          <p:nvPr>
            <p:ph idx="1"/>
            <p:extLst>
              <p:ext uri="{D42A27DB-BD31-4B8C-83A1-F6EECF244321}">
                <p14:modId xmlns:p14="http://schemas.microsoft.com/office/powerpoint/2010/main" val="1179823859"/>
              </p:ext>
            </p:extLst>
          </p:nvPr>
        </p:nvGraphicFramePr>
        <p:xfrm>
          <a:off x="2903744" y="4060889"/>
          <a:ext cx="9302569" cy="2797111"/>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1234360159"/>
                    </a:ext>
                  </a:extLst>
                </a:gridCol>
                <a:gridCol w="745893">
                  <a:extLst>
                    <a:ext uri="{9D8B030D-6E8A-4147-A177-3AD203B41FA5}">
                      <a16:colId xmlns:a16="http://schemas.microsoft.com/office/drawing/2014/main" val="3609763054"/>
                    </a:ext>
                  </a:extLst>
                </a:gridCol>
                <a:gridCol w="788757">
                  <a:extLst>
                    <a:ext uri="{9D8B030D-6E8A-4147-A177-3AD203B41FA5}">
                      <a16:colId xmlns:a16="http://schemas.microsoft.com/office/drawing/2014/main" val="3184727692"/>
                    </a:ext>
                  </a:extLst>
                </a:gridCol>
                <a:gridCol w="1151725">
                  <a:extLst>
                    <a:ext uri="{9D8B030D-6E8A-4147-A177-3AD203B41FA5}">
                      <a16:colId xmlns:a16="http://schemas.microsoft.com/office/drawing/2014/main" val="2541267165"/>
                    </a:ext>
                  </a:extLst>
                </a:gridCol>
                <a:gridCol w="970423">
                  <a:extLst>
                    <a:ext uri="{9D8B030D-6E8A-4147-A177-3AD203B41FA5}">
                      <a16:colId xmlns:a16="http://schemas.microsoft.com/office/drawing/2014/main" val="2414442768"/>
                    </a:ext>
                  </a:extLst>
                </a:gridCol>
                <a:gridCol w="878205">
                  <a:extLst>
                    <a:ext uri="{9D8B030D-6E8A-4147-A177-3AD203B41FA5}">
                      <a16:colId xmlns:a16="http://schemas.microsoft.com/office/drawing/2014/main" val="1247863204"/>
                    </a:ext>
                  </a:extLst>
                </a:gridCol>
                <a:gridCol w="878205">
                  <a:extLst>
                    <a:ext uri="{9D8B030D-6E8A-4147-A177-3AD203B41FA5}">
                      <a16:colId xmlns:a16="http://schemas.microsoft.com/office/drawing/2014/main" val="1250883378"/>
                    </a:ext>
                  </a:extLst>
                </a:gridCol>
                <a:gridCol w="878205">
                  <a:extLst>
                    <a:ext uri="{9D8B030D-6E8A-4147-A177-3AD203B41FA5}">
                      <a16:colId xmlns:a16="http://schemas.microsoft.com/office/drawing/2014/main" val="4070477320"/>
                    </a:ext>
                  </a:extLst>
                </a:gridCol>
                <a:gridCol w="878205">
                  <a:extLst>
                    <a:ext uri="{9D8B030D-6E8A-4147-A177-3AD203B41FA5}">
                      <a16:colId xmlns:a16="http://schemas.microsoft.com/office/drawing/2014/main" val="1912121007"/>
                    </a:ext>
                  </a:extLst>
                </a:gridCol>
                <a:gridCol w="878205">
                  <a:extLst>
                    <a:ext uri="{9D8B030D-6E8A-4147-A177-3AD203B41FA5}">
                      <a16:colId xmlns:a16="http://schemas.microsoft.com/office/drawing/2014/main" val="1070897839"/>
                    </a:ext>
                  </a:extLst>
                </a:gridCol>
                <a:gridCol w="922641">
                  <a:extLst>
                    <a:ext uri="{9D8B030D-6E8A-4147-A177-3AD203B41FA5}">
                      <a16:colId xmlns:a16="http://schemas.microsoft.com/office/drawing/2014/main" val="3529098462"/>
                    </a:ext>
                  </a:extLst>
                </a:gridCol>
              </a:tblGrid>
              <a:tr h="358711">
                <a:tc>
                  <a:txBody>
                    <a:bodyPr/>
                    <a:lstStyle/>
                    <a:p>
                      <a:pPr algn="r"/>
                      <a:r>
                        <a:rPr lang="en-US" sz="1000" b="1" dirty="0">
                          <a:effectLst/>
                        </a:rPr>
                        <a:t>id</a:t>
                      </a:r>
                    </a:p>
                  </a:txBody>
                  <a:tcPr anchor="ctr"/>
                </a:tc>
                <a:tc>
                  <a:txBody>
                    <a:bodyPr/>
                    <a:lstStyle/>
                    <a:p>
                      <a:pPr algn="r"/>
                      <a:r>
                        <a:rPr lang="en-US" sz="1000" b="1" dirty="0" err="1">
                          <a:effectLst/>
                        </a:rPr>
                        <a:t>munipal</a:t>
                      </a:r>
                      <a:endParaRPr lang="en-US" sz="1000" b="1" dirty="0">
                        <a:effectLst/>
                      </a:endParaRPr>
                    </a:p>
                  </a:txBody>
                  <a:tcPr anchor="ctr"/>
                </a:tc>
                <a:tc>
                  <a:txBody>
                    <a:bodyPr/>
                    <a:lstStyle/>
                    <a:p>
                      <a:pPr algn="r"/>
                      <a:r>
                        <a:rPr lang="en-US" sz="1000" b="1" dirty="0" err="1">
                          <a:effectLst/>
                        </a:rPr>
                        <a:t>pwsid</a:t>
                      </a:r>
                      <a:endParaRPr lang="en-US" sz="1000" b="1" dirty="0">
                        <a:effectLst/>
                      </a:endParaRPr>
                    </a:p>
                  </a:txBody>
                  <a:tcPr anchor="ctr"/>
                </a:tc>
                <a:tc>
                  <a:txBody>
                    <a:bodyPr/>
                    <a:lstStyle/>
                    <a:p>
                      <a:pPr algn="r"/>
                      <a:r>
                        <a:rPr lang="en-US" sz="1000" b="1" dirty="0" err="1">
                          <a:effectLst/>
                        </a:rPr>
                        <a:t>pws_name</a:t>
                      </a:r>
                      <a:endParaRPr lang="en-US" sz="1000" b="1" dirty="0">
                        <a:effectLst/>
                      </a:endParaRPr>
                    </a:p>
                  </a:txBody>
                  <a:tcPr anchor="ctr"/>
                </a:tc>
                <a:tc>
                  <a:txBody>
                    <a:bodyPr/>
                    <a:lstStyle/>
                    <a:p>
                      <a:pPr algn="r"/>
                      <a:r>
                        <a:rPr lang="en-US" sz="1000" b="1" dirty="0">
                          <a:effectLst/>
                        </a:rPr>
                        <a:t>rgpcd2009</a:t>
                      </a:r>
                    </a:p>
                  </a:txBody>
                  <a:tcPr anchor="ctr"/>
                </a:tc>
                <a:tc>
                  <a:txBody>
                    <a:bodyPr/>
                    <a:lstStyle/>
                    <a:p>
                      <a:pPr algn="r"/>
                      <a:r>
                        <a:rPr lang="en-US" sz="1000" b="1" dirty="0">
                          <a:effectLst/>
                        </a:rPr>
                        <a:t>rgpcd2010</a:t>
                      </a:r>
                    </a:p>
                  </a:txBody>
                  <a:tcPr anchor="ctr"/>
                </a:tc>
                <a:tc>
                  <a:txBody>
                    <a:bodyPr/>
                    <a:lstStyle/>
                    <a:p>
                      <a:pPr algn="r"/>
                      <a:r>
                        <a:rPr lang="en-US" sz="1000" b="1" dirty="0">
                          <a:effectLst/>
                        </a:rPr>
                        <a:t>rgpcd2011</a:t>
                      </a:r>
                    </a:p>
                  </a:txBody>
                  <a:tcPr anchor="ctr"/>
                </a:tc>
                <a:tc>
                  <a:txBody>
                    <a:bodyPr/>
                    <a:lstStyle/>
                    <a:p>
                      <a:pPr algn="r"/>
                      <a:r>
                        <a:rPr lang="en-US" sz="1000" b="1" dirty="0">
                          <a:effectLst/>
                        </a:rPr>
                        <a:t>rgpcd2012</a:t>
                      </a:r>
                    </a:p>
                  </a:txBody>
                  <a:tcPr anchor="ctr"/>
                </a:tc>
                <a:tc>
                  <a:txBody>
                    <a:bodyPr/>
                    <a:lstStyle/>
                    <a:p>
                      <a:pPr algn="r"/>
                      <a:r>
                        <a:rPr lang="en-US" sz="1000" b="1" dirty="0">
                          <a:effectLst/>
                        </a:rPr>
                        <a:t>rgpcd2013</a:t>
                      </a:r>
                    </a:p>
                  </a:txBody>
                  <a:tcPr anchor="ctr"/>
                </a:tc>
                <a:tc>
                  <a:txBody>
                    <a:bodyPr/>
                    <a:lstStyle/>
                    <a:p>
                      <a:pPr algn="r"/>
                      <a:r>
                        <a:rPr lang="en-US" sz="1000" b="1" dirty="0">
                          <a:effectLst/>
                        </a:rPr>
                        <a:t>rgpcd2014</a:t>
                      </a:r>
                    </a:p>
                  </a:txBody>
                  <a:tcPr anchor="ctr"/>
                </a:tc>
                <a:tc>
                  <a:txBody>
                    <a:bodyPr/>
                    <a:lstStyle/>
                    <a:p>
                      <a:pPr algn="r"/>
                      <a:r>
                        <a:rPr lang="en-US" sz="1000" b="1" dirty="0">
                          <a:effectLst/>
                        </a:rPr>
                        <a:t>rgpcd2015</a:t>
                      </a:r>
                    </a:p>
                  </a:txBody>
                  <a:tcPr anchor="ctr"/>
                </a:tc>
                <a:extLst>
                  <a:ext uri="{0D108BD9-81ED-4DB2-BD59-A6C34878D82A}">
                    <a16:rowId xmlns:a16="http://schemas.microsoft.com/office/drawing/2014/main" val="889774824"/>
                  </a:ext>
                </a:extLst>
              </a:tr>
              <a:tr h="496676">
                <a:tc>
                  <a:txBody>
                    <a:bodyPr/>
                    <a:lstStyle/>
                    <a:p>
                      <a:pPr fontAlgn="ctr"/>
                      <a:r>
                        <a:rPr lang="en-US" sz="1000" b="1">
                          <a:effectLst/>
                        </a:rPr>
                        <a:t>0</a:t>
                      </a:r>
                    </a:p>
                  </a:txBody>
                  <a:tcPr anchor="ctr"/>
                </a:tc>
                <a:tc>
                  <a:txBody>
                    <a:bodyPr/>
                    <a:lstStyle/>
                    <a:p>
                      <a:pPr algn="r"/>
                      <a:r>
                        <a:rPr lang="en-US" sz="1000" dirty="0">
                          <a:effectLst/>
                        </a:rPr>
                        <a:t>Abington</a:t>
                      </a:r>
                    </a:p>
                  </a:txBody>
                  <a:tcPr anchor="ctr"/>
                </a:tc>
                <a:tc>
                  <a:txBody>
                    <a:bodyPr/>
                    <a:lstStyle/>
                    <a:p>
                      <a:pPr algn="r"/>
                      <a:r>
                        <a:rPr lang="en-US" sz="1000" dirty="0">
                          <a:effectLst/>
                        </a:rPr>
                        <a:t>4001000.0</a:t>
                      </a:r>
                    </a:p>
                  </a:txBody>
                  <a:tcPr anchor="ctr"/>
                </a:tc>
                <a:tc>
                  <a:txBody>
                    <a:bodyPr/>
                    <a:lstStyle/>
                    <a:p>
                      <a:pPr algn="r"/>
                      <a:r>
                        <a:rPr lang="en-US" sz="1000" dirty="0">
                          <a:effectLst/>
                        </a:rPr>
                        <a:t>ABINGTON &amp; ROCKLAND JT WATER WORKS</a:t>
                      </a:r>
                    </a:p>
                  </a:txBody>
                  <a:tcPr anchor="ctr"/>
                </a:tc>
                <a:tc>
                  <a:txBody>
                    <a:bodyPr/>
                    <a:lstStyle/>
                    <a:p>
                      <a:pPr algn="r"/>
                      <a:r>
                        <a:rPr lang="en-US" sz="1000" dirty="0">
                          <a:effectLst/>
                        </a:rPr>
                        <a:t>61.0</a:t>
                      </a:r>
                    </a:p>
                  </a:txBody>
                  <a:tcPr anchor="ctr"/>
                </a:tc>
                <a:tc>
                  <a:txBody>
                    <a:bodyPr/>
                    <a:lstStyle/>
                    <a:p>
                      <a:pPr algn="r"/>
                      <a:r>
                        <a:rPr lang="en-US" sz="1000" dirty="0">
                          <a:effectLst/>
                        </a:rPr>
                        <a:t>64.0</a:t>
                      </a:r>
                    </a:p>
                  </a:txBody>
                  <a:tcPr anchor="ctr"/>
                </a:tc>
                <a:tc>
                  <a:txBody>
                    <a:bodyPr/>
                    <a:lstStyle/>
                    <a:p>
                      <a:pPr algn="r"/>
                      <a:r>
                        <a:rPr lang="en-US" sz="1000">
                          <a:effectLst/>
                        </a:rPr>
                        <a:t>62.0</a:t>
                      </a:r>
                    </a:p>
                  </a:txBody>
                  <a:tcPr anchor="ctr"/>
                </a:tc>
                <a:tc>
                  <a:txBody>
                    <a:bodyPr/>
                    <a:lstStyle/>
                    <a:p>
                      <a:pPr algn="r"/>
                      <a:r>
                        <a:rPr lang="en-US" sz="1000">
                          <a:effectLst/>
                        </a:rPr>
                        <a:t>68.0</a:t>
                      </a:r>
                    </a:p>
                  </a:txBody>
                  <a:tcPr anchor="ctr"/>
                </a:tc>
                <a:tc>
                  <a:txBody>
                    <a:bodyPr/>
                    <a:lstStyle/>
                    <a:p>
                      <a:pPr algn="r"/>
                      <a:r>
                        <a:rPr lang="en-US" sz="1000">
                          <a:effectLst/>
                        </a:rPr>
                        <a:t>59.0</a:t>
                      </a:r>
                    </a:p>
                  </a:txBody>
                  <a:tcPr anchor="ctr"/>
                </a:tc>
                <a:tc>
                  <a:txBody>
                    <a:bodyPr/>
                    <a:lstStyle/>
                    <a:p>
                      <a:pPr algn="r"/>
                      <a:r>
                        <a:rPr lang="en-US" sz="1000" dirty="0">
                          <a:effectLst/>
                        </a:rPr>
                        <a:t>64.0</a:t>
                      </a:r>
                    </a:p>
                  </a:txBody>
                  <a:tcPr anchor="ctr"/>
                </a:tc>
                <a:tc>
                  <a:txBody>
                    <a:bodyPr/>
                    <a:lstStyle/>
                    <a:p>
                      <a:pPr algn="r"/>
                      <a:r>
                        <a:rPr lang="en-US" sz="1000">
                          <a:effectLst/>
                        </a:rPr>
                        <a:t>63.0</a:t>
                      </a:r>
                    </a:p>
                  </a:txBody>
                  <a:tcPr anchor="ctr"/>
                </a:tc>
                <a:extLst>
                  <a:ext uri="{0D108BD9-81ED-4DB2-BD59-A6C34878D82A}">
                    <a16:rowId xmlns:a16="http://schemas.microsoft.com/office/drawing/2014/main" val="1005781196"/>
                  </a:ext>
                </a:extLst>
              </a:tr>
              <a:tr h="358711">
                <a:tc>
                  <a:txBody>
                    <a:bodyPr/>
                    <a:lstStyle/>
                    <a:p>
                      <a:pPr fontAlgn="ctr"/>
                      <a:r>
                        <a:rPr lang="en-US" sz="1000" b="1">
                          <a:effectLst/>
                        </a:rPr>
                        <a:t>1</a:t>
                      </a:r>
                    </a:p>
                  </a:txBody>
                  <a:tcPr anchor="ctr"/>
                </a:tc>
                <a:tc>
                  <a:txBody>
                    <a:bodyPr/>
                    <a:lstStyle/>
                    <a:p>
                      <a:pPr algn="r"/>
                      <a:r>
                        <a:rPr lang="en-US" sz="1000" dirty="0">
                          <a:effectLst/>
                        </a:rPr>
                        <a:t>Acton</a:t>
                      </a:r>
                    </a:p>
                  </a:txBody>
                  <a:tcPr anchor="ctr"/>
                </a:tc>
                <a:tc>
                  <a:txBody>
                    <a:bodyPr/>
                    <a:lstStyle/>
                    <a:p>
                      <a:pPr algn="r"/>
                      <a:r>
                        <a:rPr lang="en-US" sz="1000" dirty="0">
                          <a:effectLst/>
                        </a:rPr>
                        <a:t>2002000.0</a:t>
                      </a:r>
                    </a:p>
                  </a:txBody>
                  <a:tcPr anchor="ctr"/>
                </a:tc>
                <a:tc>
                  <a:txBody>
                    <a:bodyPr/>
                    <a:lstStyle/>
                    <a:p>
                      <a:pPr algn="r"/>
                      <a:r>
                        <a:rPr lang="en-US" sz="1000" dirty="0">
                          <a:effectLst/>
                        </a:rPr>
                        <a:t>ACTON WATER DISTRICT</a:t>
                      </a:r>
                    </a:p>
                  </a:txBody>
                  <a:tcPr anchor="ctr"/>
                </a:tc>
                <a:tc>
                  <a:txBody>
                    <a:bodyPr/>
                    <a:lstStyle/>
                    <a:p>
                      <a:pPr algn="r"/>
                      <a:r>
                        <a:rPr lang="en-US" sz="1000" dirty="0">
                          <a:effectLst/>
                        </a:rPr>
                        <a:t>55.0</a:t>
                      </a:r>
                    </a:p>
                  </a:txBody>
                  <a:tcPr anchor="ctr"/>
                </a:tc>
                <a:tc>
                  <a:txBody>
                    <a:bodyPr/>
                    <a:lstStyle/>
                    <a:p>
                      <a:pPr algn="r"/>
                      <a:r>
                        <a:rPr lang="en-US" sz="1000" dirty="0">
                          <a:effectLst/>
                        </a:rPr>
                        <a:t>55.0</a:t>
                      </a:r>
                    </a:p>
                  </a:txBody>
                  <a:tcPr anchor="ctr"/>
                </a:tc>
                <a:tc>
                  <a:txBody>
                    <a:bodyPr/>
                    <a:lstStyle/>
                    <a:p>
                      <a:pPr algn="r"/>
                      <a:r>
                        <a:rPr lang="en-US" sz="1000" dirty="0">
                          <a:effectLst/>
                        </a:rPr>
                        <a:t>56.0</a:t>
                      </a:r>
                    </a:p>
                  </a:txBody>
                  <a:tcPr anchor="ctr"/>
                </a:tc>
                <a:tc>
                  <a:txBody>
                    <a:bodyPr/>
                    <a:lstStyle/>
                    <a:p>
                      <a:pPr algn="r"/>
                      <a:r>
                        <a:rPr lang="en-US" sz="1000" dirty="0">
                          <a:effectLst/>
                        </a:rPr>
                        <a:t>55.0</a:t>
                      </a:r>
                    </a:p>
                  </a:txBody>
                  <a:tcPr anchor="ctr"/>
                </a:tc>
                <a:tc>
                  <a:txBody>
                    <a:bodyPr/>
                    <a:lstStyle/>
                    <a:p>
                      <a:pPr algn="r"/>
                      <a:r>
                        <a:rPr lang="en-US" sz="1000">
                          <a:effectLst/>
                        </a:rPr>
                        <a:t>56.0</a:t>
                      </a:r>
                    </a:p>
                  </a:txBody>
                  <a:tcPr anchor="ctr"/>
                </a:tc>
                <a:tc>
                  <a:txBody>
                    <a:bodyPr/>
                    <a:lstStyle/>
                    <a:p>
                      <a:pPr algn="r"/>
                      <a:r>
                        <a:rPr lang="en-US" sz="1000">
                          <a:effectLst/>
                        </a:rPr>
                        <a:t>54.0</a:t>
                      </a:r>
                    </a:p>
                  </a:txBody>
                  <a:tcPr anchor="ctr"/>
                </a:tc>
                <a:tc>
                  <a:txBody>
                    <a:bodyPr/>
                    <a:lstStyle/>
                    <a:p>
                      <a:pPr algn="r"/>
                      <a:r>
                        <a:rPr lang="en-US" sz="1000">
                          <a:effectLst/>
                        </a:rPr>
                        <a:t>60.0</a:t>
                      </a:r>
                    </a:p>
                  </a:txBody>
                  <a:tcPr anchor="ctr"/>
                </a:tc>
                <a:extLst>
                  <a:ext uri="{0D108BD9-81ED-4DB2-BD59-A6C34878D82A}">
                    <a16:rowId xmlns:a16="http://schemas.microsoft.com/office/drawing/2014/main" val="3913685064"/>
                  </a:ext>
                </a:extLst>
              </a:tr>
              <a:tr h="496676">
                <a:tc>
                  <a:txBody>
                    <a:bodyPr/>
                    <a:lstStyle/>
                    <a:p>
                      <a:pPr fontAlgn="ctr"/>
                      <a:r>
                        <a:rPr lang="en-US" sz="1000" b="1">
                          <a:effectLst/>
                        </a:rPr>
                        <a:t>2</a:t>
                      </a:r>
                    </a:p>
                  </a:txBody>
                  <a:tcPr anchor="ctr"/>
                </a:tc>
                <a:tc>
                  <a:txBody>
                    <a:bodyPr/>
                    <a:lstStyle/>
                    <a:p>
                      <a:pPr algn="r"/>
                      <a:r>
                        <a:rPr lang="en-US" sz="1000">
                          <a:effectLst/>
                        </a:rPr>
                        <a:t>Acushnet</a:t>
                      </a:r>
                    </a:p>
                  </a:txBody>
                  <a:tcPr anchor="ctr"/>
                </a:tc>
                <a:tc>
                  <a:txBody>
                    <a:bodyPr/>
                    <a:lstStyle/>
                    <a:p>
                      <a:pPr algn="r"/>
                      <a:r>
                        <a:rPr lang="en-US" sz="1000" dirty="0">
                          <a:effectLst/>
                        </a:rPr>
                        <a:t>4003000.0</a:t>
                      </a:r>
                    </a:p>
                  </a:txBody>
                  <a:tcPr anchor="ctr"/>
                </a:tc>
                <a:tc>
                  <a:txBody>
                    <a:bodyPr/>
                    <a:lstStyle/>
                    <a:p>
                      <a:pPr algn="r"/>
                      <a:r>
                        <a:rPr lang="en-US" sz="1000" dirty="0">
                          <a:effectLst/>
                        </a:rPr>
                        <a:t>ACUSHNET WATER DEPARTMENT</a:t>
                      </a:r>
                    </a:p>
                  </a:txBody>
                  <a:tcPr anchor="ctr"/>
                </a:tc>
                <a:tc>
                  <a:txBody>
                    <a:bodyPr/>
                    <a:lstStyle/>
                    <a:p>
                      <a:pPr algn="r"/>
                      <a:r>
                        <a:rPr lang="en-US" sz="1000">
                          <a:effectLst/>
                        </a:rPr>
                        <a:t>53.0</a:t>
                      </a:r>
                    </a:p>
                  </a:txBody>
                  <a:tcPr anchor="ctr"/>
                </a:tc>
                <a:tc>
                  <a:txBody>
                    <a:bodyPr/>
                    <a:lstStyle/>
                    <a:p>
                      <a:pPr algn="r"/>
                      <a:r>
                        <a:rPr lang="en-US" sz="1000" dirty="0">
                          <a:effectLst/>
                        </a:rPr>
                        <a:t>72.0</a:t>
                      </a:r>
                    </a:p>
                  </a:txBody>
                  <a:tcPr anchor="ctr"/>
                </a:tc>
                <a:tc>
                  <a:txBody>
                    <a:bodyPr/>
                    <a:lstStyle/>
                    <a:p>
                      <a:pPr algn="r"/>
                      <a:r>
                        <a:rPr lang="en-US" sz="1000">
                          <a:effectLst/>
                        </a:rPr>
                        <a:t>70.0</a:t>
                      </a:r>
                    </a:p>
                  </a:txBody>
                  <a:tcPr anchor="ctr"/>
                </a:tc>
                <a:tc>
                  <a:txBody>
                    <a:bodyPr/>
                    <a:lstStyle/>
                    <a:p>
                      <a:pPr algn="r"/>
                      <a:r>
                        <a:rPr lang="en-US" sz="1000">
                          <a:effectLst/>
                        </a:rPr>
                        <a:t>NaN</a:t>
                      </a:r>
                    </a:p>
                  </a:txBody>
                  <a:tcPr anchor="ctr"/>
                </a:tc>
                <a:tc>
                  <a:txBody>
                    <a:bodyPr/>
                    <a:lstStyle/>
                    <a:p>
                      <a:pPr algn="r"/>
                      <a:r>
                        <a:rPr lang="en-US" sz="1000">
                          <a:effectLst/>
                        </a:rPr>
                        <a:t>60.0</a:t>
                      </a:r>
                    </a:p>
                  </a:txBody>
                  <a:tcPr anchor="ctr"/>
                </a:tc>
                <a:tc>
                  <a:txBody>
                    <a:bodyPr/>
                    <a:lstStyle/>
                    <a:p>
                      <a:pPr algn="r"/>
                      <a:r>
                        <a:rPr lang="en-US" sz="1000">
                          <a:effectLst/>
                        </a:rPr>
                        <a:t>52.0</a:t>
                      </a:r>
                    </a:p>
                  </a:txBody>
                  <a:tcPr anchor="ctr"/>
                </a:tc>
                <a:tc>
                  <a:txBody>
                    <a:bodyPr/>
                    <a:lstStyle/>
                    <a:p>
                      <a:pPr algn="r"/>
                      <a:r>
                        <a:rPr lang="en-US" sz="1000">
                          <a:effectLst/>
                        </a:rPr>
                        <a:t>50.0</a:t>
                      </a:r>
                    </a:p>
                  </a:txBody>
                  <a:tcPr anchor="ctr"/>
                </a:tc>
                <a:extLst>
                  <a:ext uri="{0D108BD9-81ED-4DB2-BD59-A6C34878D82A}">
                    <a16:rowId xmlns:a16="http://schemas.microsoft.com/office/drawing/2014/main" val="195299994"/>
                  </a:ext>
                </a:extLst>
              </a:tr>
              <a:tr h="358711">
                <a:tc>
                  <a:txBody>
                    <a:bodyPr/>
                    <a:lstStyle/>
                    <a:p>
                      <a:pPr fontAlgn="ctr"/>
                      <a:r>
                        <a:rPr lang="en-US" sz="1000" b="1">
                          <a:effectLst/>
                        </a:rPr>
                        <a:t>3</a:t>
                      </a:r>
                    </a:p>
                  </a:txBody>
                  <a:tcPr anchor="ctr"/>
                </a:tc>
                <a:tc>
                  <a:txBody>
                    <a:bodyPr/>
                    <a:lstStyle/>
                    <a:p>
                      <a:pPr algn="r"/>
                      <a:r>
                        <a:rPr lang="en-US" sz="1000">
                          <a:effectLst/>
                        </a:rPr>
                        <a:t>Adams</a:t>
                      </a:r>
                    </a:p>
                  </a:txBody>
                  <a:tcPr anchor="ctr"/>
                </a:tc>
                <a:tc>
                  <a:txBody>
                    <a:bodyPr/>
                    <a:lstStyle/>
                    <a:p>
                      <a:pPr algn="r"/>
                      <a:r>
                        <a:rPr lang="en-US" sz="1000">
                          <a:effectLst/>
                        </a:rPr>
                        <a:t>1004000.0</a:t>
                      </a:r>
                    </a:p>
                  </a:txBody>
                  <a:tcPr anchor="ctr"/>
                </a:tc>
                <a:tc>
                  <a:txBody>
                    <a:bodyPr/>
                    <a:lstStyle/>
                    <a:p>
                      <a:pPr algn="r"/>
                      <a:r>
                        <a:rPr lang="en-US" sz="1000" dirty="0">
                          <a:effectLst/>
                        </a:rPr>
                        <a:t>ADAMS FIRE DISTRICT</a:t>
                      </a:r>
                    </a:p>
                  </a:txBody>
                  <a:tcPr anchor="ctr"/>
                </a:tc>
                <a:tc>
                  <a:txBody>
                    <a:bodyPr/>
                    <a:lstStyle/>
                    <a:p>
                      <a:pPr algn="r"/>
                      <a:r>
                        <a:rPr lang="en-US" sz="1000">
                          <a:effectLst/>
                        </a:rPr>
                        <a:t>56.0</a:t>
                      </a:r>
                    </a:p>
                  </a:txBody>
                  <a:tcPr anchor="ctr"/>
                </a:tc>
                <a:tc>
                  <a:txBody>
                    <a:bodyPr/>
                    <a:lstStyle/>
                    <a:p>
                      <a:pPr algn="r"/>
                      <a:r>
                        <a:rPr lang="en-US" sz="1000">
                          <a:effectLst/>
                        </a:rPr>
                        <a:t>55.0</a:t>
                      </a:r>
                    </a:p>
                  </a:txBody>
                  <a:tcPr anchor="ctr"/>
                </a:tc>
                <a:tc>
                  <a:txBody>
                    <a:bodyPr/>
                    <a:lstStyle/>
                    <a:p>
                      <a:pPr algn="r"/>
                      <a:r>
                        <a:rPr lang="en-US" sz="1000">
                          <a:effectLst/>
                        </a:rPr>
                        <a:t>73.0</a:t>
                      </a:r>
                    </a:p>
                  </a:txBody>
                  <a:tcPr anchor="ctr"/>
                </a:tc>
                <a:tc>
                  <a:txBody>
                    <a:bodyPr/>
                    <a:lstStyle/>
                    <a:p>
                      <a:pPr algn="r"/>
                      <a:r>
                        <a:rPr lang="en-US" sz="1000">
                          <a:effectLst/>
                        </a:rPr>
                        <a:t>59.0</a:t>
                      </a:r>
                    </a:p>
                  </a:txBody>
                  <a:tcPr anchor="ctr"/>
                </a:tc>
                <a:tc>
                  <a:txBody>
                    <a:bodyPr/>
                    <a:lstStyle/>
                    <a:p>
                      <a:pPr algn="r"/>
                      <a:r>
                        <a:rPr lang="en-US" sz="1000">
                          <a:effectLst/>
                        </a:rPr>
                        <a:t>55.0</a:t>
                      </a:r>
                    </a:p>
                  </a:txBody>
                  <a:tcPr anchor="ctr"/>
                </a:tc>
                <a:tc>
                  <a:txBody>
                    <a:bodyPr/>
                    <a:lstStyle/>
                    <a:p>
                      <a:pPr algn="r"/>
                      <a:r>
                        <a:rPr lang="en-US" sz="1000">
                          <a:effectLst/>
                        </a:rPr>
                        <a:t>54.0</a:t>
                      </a:r>
                    </a:p>
                  </a:txBody>
                  <a:tcPr anchor="ctr"/>
                </a:tc>
                <a:tc>
                  <a:txBody>
                    <a:bodyPr/>
                    <a:lstStyle/>
                    <a:p>
                      <a:pPr algn="r"/>
                      <a:r>
                        <a:rPr lang="en-US" sz="1000">
                          <a:effectLst/>
                        </a:rPr>
                        <a:t>56.0</a:t>
                      </a:r>
                    </a:p>
                  </a:txBody>
                  <a:tcPr anchor="ctr"/>
                </a:tc>
                <a:extLst>
                  <a:ext uri="{0D108BD9-81ED-4DB2-BD59-A6C34878D82A}">
                    <a16:rowId xmlns:a16="http://schemas.microsoft.com/office/drawing/2014/main" val="1556657248"/>
                  </a:ext>
                </a:extLst>
              </a:tr>
              <a:tr h="496676">
                <a:tc>
                  <a:txBody>
                    <a:bodyPr/>
                    <a:lstStyle/>
                    <a:p>
                      <a:pPr fontAlgn="ctr"/>
                      <a:r>
                        <a:rPr lang="en-US" sz="1000" b="1">
                          <a:effectLst/>
                        </a:rPr>
                        <a:t>4</a:t>
                      </a:r>
                    </a:p>
                  </a:txBody>
                  <a:tcPr anchor="ctr"/>
                </a:tc>
                <a:tc>
                  <a:txBody>
                    <a:bodyPr/>
                    <a:lstStyle/>
                    <a:p>
                      <a:pPr algn="r"/>
                      <a:r>
                        <a:rPr lang="en-US" sz="1000">
                          <a:effectLst/>
                        </a:rPr>
                        <a:t>Agawam</a:t>
                      </a:r>
                    </a:p>
                  </a:txBody>
                  <a:tcPr anchor="ctr"/>
                </a:tc>
                <a:tc>
                  <a:txBody>
                    <a:bodyPr/>
                    <a:lstStyle/>
                    <a:p>
                      <a:pPr algn="r"/>
                      <a:r>
                        <a:rPr lang="en-US" sz="1000">
                          <a:effectLst/>
                        </a:rPr>
                        <a:t>1005000.0</a:t>
                      </a:r>
                    </a:p>
                  </a:txBody>
                  <a:tcPr anchor="ctr"/>
                </a:tc>
                <a:tc>
                  <a:txBody>
                    <a:bodyPr/>
                    <a:lstStyle/>
                    <a:p>
                      <a:pPr algn="r"/>
                      <a:r>
                        <a:rPr lang="en-US" sz="1000">
                          <a:effectLst/>
                        </a:rPr>
                        <a:t>AGAWAM WATER DEPARTMENT</a:t>
                      </a:r>
                    </a:p>
                  </a:txBody>
                  <a:tcPr anchor="ctr"/>
                </a:tc>
                <a:tc>
                  <a:txBody>
                    <a:bodyPr/>
                    <a:lstStyle/>
                    <a:p>
                      <a:pPr algn="r"/>
                      <a:r>
                        <a:rPr lang="en-US" sz="1000">
                          <a:effectLst/>
                        </a:rPr>
                        <a:t>60.0</a:t>
                      </a:r>
                    </a:p>
                  </a:txBody>
                  <a:tcPr anchor="ctr"/>
                </a:tc>
                <a:tc>
                  <a:txBody>
                    <a:bodyPr/>
                    <a:lstStyle/>
                    <a:p>
                      <a:pPr algn="r"/>
                      <a:r>
                        <a:rPr lang="en-US" sz="1000">
                          <a:effectLst/>
                        </a:rPr>
                        <a:t>78.0</a:t>
                      </a:r>
                    </a:p>
                  </a:txBody>
                  <a:tcPr anchor="ctr"/>
                </a:tc>
                <a:tc>
                  <a:txBody>
                    <a:bodyPr/>
                    <a:lstStyle/>
                    <a:p>
                      <a:pPr algn="r"/>
                      <a:r>
                        <a:rPr lang="en-US" sz="1000">
                          <a:effectLst/>
                        </a:rPr>
                        <a:t>75.0</a:t>
                      </a:r>
                    </a:p>
                  </a:txBody>
                  <a:tcPr anchor="ctr"/>
                </a:tc>
                <a:tc>
                  <a:txBody>
                    <a:bodyPr/>
                    <a:lstStyle/>
                    <a:p>
                      <a:pPr algn="r"/>
                      <a:r>
                        <a:rPr lang="en-US" sz="1000">
                          <a:effectLst/>
                        </a:rPr>
                        <a:t>75.0</a:t>
                      </a:r>
                    </a:p>
                  </a:txBody>
                  <a:tcPr anchor="ctr"/>
                </a:tc>
                <a:tc>
                  <a:txBody>
                    <a:bodyPr/>
                    <a:lstStyle/>
                    <a:p>
                      <a:pPr algn="r"/>
                      <a:r>
                        <a:rPr lang="en-US" sz="1000">
                          <a:effectLst/>
                        </a:rPr>
                        <a:t>75.0</a:t>
                      </a:r>
                    </a:p>
                  </a:txBody>
                  <a:tcPr anchor="ctr"/>
                </a:tc>
                <a:tc>
                  <a:txBody>
                    <a:bodyPr/>
                    <a:lstStyle/>
                    <a:p>
                      <a:pPr algn="r"/>
                      <a:r>
                        <a:rPr lang="en-US" sz="1000">
                          <a:effectLst/>
                        </a:rPr>
                        <a:t>66.0</a:t>
                      </a:r>
                    </a:p>
                  </a:txBody>
                  <a:tcPr anchor="ctr"/>
                </a:tc>
                <a:tc>
                  <a:txBody>
                    <a:bodyPr/>
                    <a:lstStyle/>
                    <a:p>
                      <a:pPr algn="r"/>
                      <a:r>
                        <a:rPr lang="en-US" sz="1000" dirty="0">
                          <a:effectLst/>
                        </a:rPr>
                        <a:t>70.0</a:t>
                      </a:r>
                    </a:p>
                  </a:txBody>
                  <a:tcPr anchor="ctr"/>
                </a:tc>
                <a:extLst>
                  <a:ext uri="{0D108BD9-81ED-4DB2-BD59-A6C34878D82A}">
                    <a16:rowId xmlns:a16="http://schemas.microsoft.com/office/drawing/2014/main" val="233590860"/>
                  </a:ext>
                </a:extLst>
              </a:tr>
            </a:tbl>
          </a:graphicData>
        </a:graphic>
      </p:graphicFrame>
    </p:spTree>
    <p:extLst>
      <p:ext uri="{BB962C8B-B14F-4D97-AF65-F5344CB8AC3E}">
        <p14:creationId xmlns:p14="http://schemas.microsoft.com/office/powerpoint/2010/main" val="69508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6FE20E8-3745-4023-9D62-119A6E618FAE}"/>
              </a:ext>
            </a:extLst>
          </p:cNvPr>
          <p:cNvSpPr txBox="1"/>
          <p:nvPr/>
        </p:nvSpPr>
        <p:spPr>
          <a:xfrm>
            <a:off x="186357" y="186789"/>
            <a:ext cx="7519731" cy="400110"/>
          </a:xfrm>
          <a:prstGeom prst="rect">
            <a:avLst/>
          </a:prstGeom>
          <a:noFill/>
        </p:spPr>
        <p:txBody>
          <a:bodyPr wrap="square" rtlCol="0">
            <a:spAutoFit/>
          </a:bodyPr>
          <a:lstStyle/>
          <a:p>
            <a:r>
              <a:rPr lang="en-US" sz="2000" b="1" dirty="0"/>
              <a:t>Data Analysis using Descriptive Statistics</a:t>
            </a:r>
            <a:endParaRPr lang="en-US" sz="2000" dirty="0"/>
          </a:p>
        </p:txBody>
      </p:sp>
      <p:sp>
        <p:nvSpPr>
          <p:cNvPr id="8" name="Rectangle 7">
            <a:extLst>
              <a:ext uri="{FF2B5EF4-FFF2-40B4-BE49-F238E27FC236}">
                <a16:creationId xmlns:a16="http://schemas.microsoft.com/office/drawing/2014/main" id="{9C31B576-EE43-43FC-B095-7CFB488DFE0D}"/>
              </a:ext>
            </a:extLst>
          </p:cNvPr>
          <p:cNvSpPr/>
          <p:nvPr/>
        </p:nvSpPr>
        <p:spPr>
          <a:xfrm>
            <a:off x="5039670" y="300350"/>
            <a:ext cx="7152329" cy="3171253"/>
          </a:xfrm>
          <a:prstGeom prst="rect">
            <a:avLst/>
          </a:prstGeom>
        </p:spPr>
        <p:txBody>
          <a:bodyPr wrap="square">
            <a:spAutoFit/>
          </a:bodyPr>
          <a:lstStyle/>
          <a:p>
            <a:pPr>
              <a:lnSpc>
                <a:spcPct val="150000"/>
              </a:lnSpc>
            </a:pPr>
            <a:r>
              <a:rPr lang="en-US" sz="1350" b="1" dirty="0">
                <a:latin typeface="Times New Roman" panose="02020603050405020304" pitchFamily="18" charset="0"/>
                <a:ea typeface="Times New Roman" panose="02020603050405020304" pitchFamily="18" charset="0"/>
                <a:cs typeface="Times New Roman" panose="02020603050405020304" pitchFamily="18" charset="0"/>
              </a:rPr>
              <a:t>     Key Observation and Summary</a:t>
            </a:r>
            <a:endParaRPr lang="en-US" sz="135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mj-lt"/>
              <a:buAutoNum type="romanLcPeriod"/>
            </a:pPr>
            <a:r>
              <a:rPr lang="en-US" sz="1350" dirty="0">
                <a:latin typeface="Times New Roman" panose="02020603050405020304" pitchFamily="18" charset="0"/>
                <a:ea typeface="Calibri" panose="020F0502020204030204" pitchFamily="34" charset="0"/>
                <a:cs typeface="Times New Roman" panose="02020603050405020304" pitchFamily="18" charset="0"/>
              </a:rPr>
              <a:t>Count: For all the dataset columns, there are 287 rows</a:t>
            </a:r>
          </a:p>
          <a:p>
            <a:pPr marL="342900" marR="0" lvl="0" indent="-342900">
              <a:lnSpc>
                <a:spcPct val="150000"/>
              </a:lnSpc>
              <a:spcBef>
                <a:spcPts val="0"/>
              </a:spcBef>
              <a:spcAft>
                <a:spcPts val="0"/>
              </a:spcAft>
              <a:buFont typeface="+mj-lt"/>
              <a:buAutoNum type="romanLcPeriod"/>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Mean: </a:t>
            </a:r>
            <a:r>
              <a:rPr lang="en-US" sz="1350" dirty="0" err="1">
                <a:latin typeface="Times New Roman" panose="02020603050405020304" pitchFamily="18" charset="0"/>
                <a:ea typeface="Times New Roman" panose="02020603050405020304" pitchFamily="18" charset="0"/>
                <a:cs typeface="Times New Roman" panose="02020603050405020304" pitchFamily="18" charset="0"/>
              </a:rPr>
              <a:t>rgcp</a:t>
            </a:r>
            <a:r>
              <a:rPr lang="en-US" sz="1350" dirty="0">
                <a:latin typeface="Times New Roman" panose="02020603050405020304" pitchFamily="18" charset="0"/>
                <a:ea typeface="Times New Roman" panose="02020603050405020304" pitchFamily="18" charset="0"/>
                <a:cs typeface="Times New Roman" panose="02020603050405020304" pitchFamily="18" charset="0"/>
              </a:rPr>
              <a:t> annual mean ranges from a low of 56.59 (in 2014) to a high of 60.6 (in 2010). Hence, there consistency in water usage over the years</a:t>
            </a:r>
            <a:endParaRPr lang="en-US" sz="135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romanLcPeriod"/>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Std: The variability of the values ranged from around 10 to 13 across the years, indicating moderate differences in daily water usage per capita among municipalities</a:t>
            </a:r>
            <a:endParaRPr lang="en-US" sz="135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romanLcPeriod"/>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Min./Max. Water usage ranges widely, from as low as 22 gallons to as high as 127 gallons per capita per day.</a:t>
            </a:r>
          </a:p>
          <a:p>
            <a:pPr marL="342900" marR="0" lvl="0" indent="-342900">
              <a:lnSpc>
                <a:spcPct val="150000"/>
              </a:lnSpc>
              <a:spcBef>
                <a:spcPts val="0"/>
              </a:spcBef>
              <a:spcAft>
                <a:spcPts val="0"/>
              </a:spcAft>
              <a:buFont typeface="+mj-lt"/>
              <a:buAutoNum type="romanLcPeriod"/>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Percentiles (25%, 50%, 75%): Half of the municipalities used between 50 to 65 gallons, indicating most are within a similar range.</a:t>
            </a:r>
          </a:p>
        </p:txBody>
      </p:sp>
      <p:sp>
        <p:nvSpPr>
          <p:cNvPr id="2" name="Rectangle 1">
            <a:extLst>
              <a:ext uri="{FF2B5EF4-FFF2-40B4-BE49-F238E27FC236}">
                <a16:creationId xmlns:a16="http://schemas.microsoft.com/office/drawing/2014/main" id="{A2548806-9BEE-4BB9-9A44-A3FC1C03D5D1}"/>
              </a:ext>
            </a:extLst>
          </p:cNvPr>
          <p:cNvSpPr/>
          <p:nvPr/>
        </p:nvSpPr>
        <p:spPr>
          <a:xfrm>
            <a:off x="0" y="719559"/>
            <a:ext cx="6096000" cy="861774"/>
          </a:xfrm>
          <a:prstGeom prst="rect">
            <a:avLst/>
          </a:prstGeom>
        </p:spPr>
        <p:txBody>
          <a:bodyPr>
            <a:spAutoFit/>
          </a:bodyPr>
          <a:lstStyle/>
          <a:p>
            <a:r>
              <a:rPr lang="en-US" sz="1600" dirty="0">
                <a:solidFill>
                  <a:srgbClr val="6A9955"/>
                </a:solidFill>
                <a:latin typeface="Consolas" panose="020B0609020204030204" pitchFamily="49" charset="0"/>
              </a:rPr>
              <a:t># Get descriptive statistics summary for all numerical columns</a:t>
            </a:r>
            <a:endParaRPr lang="en-US" sz="1600" dirty="0">
              <a:solidFill>
                <a:srgbClr val="CCCCCC"/>
              </a:solidFill>
              <a:latin typeface="Consolas" panose="020B0609020204030204" pitchFamily="49" charset="0"/>
            </a:endParaRPr>
          </a:p>
          <a:p>
            <a:r>
              <a:rPr lang="en-US" sz="1600" dirty="0" err="1">
                <a:solidFill>
                  <a:srgbClr val="9CDCFE"/>
                </a:solidFill>
                <a:latin typeface="Consolas" panose="020B0609020204030204" pitchFamily="49" charset="0"/>
              </a:rPr>
              <a:t>df</a:t>
            </a:r>
            <a:r>
              <a:rPr lang="en-US" sz="1600" dirty="0" err="1">
                <a:solidFill>
                  <a:srgbClr val="CCCCCC"/>
                </a:solidFill>
                <a:latin typeface="Consolas" panose="020B0609020204030204" pitchFamily="49" charset="0"/>
              </a:rPr>
              <a:t>.</a:t>
            </a:r>
            <a:r>
              <a:rPr lang="en-US" sz="1600" dirty="0" err="1">
                <a:solidFill>
                  <a:srgbClr val="DCDCAA"/>
                </a:solidFill>
                <a:latin typeface="Consolas" panose="020B0609020204030204" pitchFamily="49" charset="0"/>
              </a:rPr>
              <a:t>describe</a:t>
            </a:r>
            <a:r>
              <a:rPr lang="en-US" sz="1600" dirty="0">
                <a:solidFill>
                  <a:srgbClr val="CCCCCC"/>
                </a:solidFill>
                <a:latin typeface="Consolas" panose="020B0609020204030204" pitchFamily="49" charset="0"/>
              </a:rPr>
              <a:t>()</a:t>
            </a:r>
            <a:endParaRPr lang="en-US" sz="1600" b="0" dirty="0">
              <a:solidFill>
                <a:srgbClr val="CCCCCC"/>
              </a:solidFill>
              <a:effectLst/>
              <a:latin typeface="Consolas" panose="020B0609020204030204" pitchFamily="49" charset="0"/>
            </a:endParaRPr>
          </a:p>
        </p:txBody>
      </p:sp>
      <p:graphicFrame>
        <p:nvGraphicFramePr>
          <p:cNvPr id="9" name="Content Placeholder 3">
            <a:extLst>
              <a:ext uri="{FF2B5EF4-FFF2-40B4-BE49-F238E27FC236}">
                <a16:creationId xmlns:a16="http://schemas.microsoft.com/office/drawing/2014/main" id="{8EE1C34A-0DE9-4665-9E71-5A51B0AB99CF}"/>
              </a:ext>
            </a:extLst>
          </p:cNvPr>
          <p:cNvGraphicFramePr>
            <a:graphicFrameLocks noGrp="1"/>
          </p:cNvGraphicFramePr>
          <p:nvPr>
            <p:ph idx="1"/>
            <p:extLst>
              <p:ext uri="{D42A27DB-BD31-4B8C-83A1-F6EECF244321}">
                <p14:modId xmlns:p14="http://schemas.microsoft.com/office/powerpoint/2010/main" val="1808888135"/>
              </p:ext>
            </p:extLst>
          </p:nvPr>
        </p:nvGraphicFramePr>
        <p:xfrm>
          <a:off x="-1" y="3517996"/>
          <a:ext cx="12192003" cy="3340003"/>
        </p:xfrm>
        <a:graphic>
          <a:graphicData uri="http://schemas.openxmlformats.org/drawingml/2006/table">
            <a:tbl>
              <a:tblPr firstRow="1" bandRow="1">
                <a:tableStyleId>{5C22544A-7EE6-4342-B048-85BDC9FD1C3A}</a:tableStyleId>
              </a:tblPr>
              <a:tblGrid>
                <a:gridCol w="1319967">
                  <a:extLst>
                    <a:ext uri="{9D8B030D-6E8A-4147-A177-3AD203B41FA5}">
                      <a16:colId xmlns:a16="http://schemas.microsoft.com/office/drawing/2014/main" val="4054661269"/>
                    </a:ext>
                  </a:extLst>
                </a:gridCol>
                <a:gridCol w="1553148">
                  <a:extLst>
                    <a:ext uri="{9D8B030D-6E8A-4147-A177-3AD203B41FA5}">
                      <a16:colId xmlns:a16="http://schemas.microsoft.com/office/drawing/2014/main" val="1907788010"/>
                    </a:ext>
                  </a:extLst>
                </a:gridCol>
                <a:gridCol w="1553148">
                  <a:extLst>
                    <a:ext uri="{9D8B030D-6E8A-4147-A177-3AD203B41FA5}">
                      <a16:colId xmlns:a16="http://schemas.microsoft.com/office/drawing/2014/main" val="1023063705"/>
                    </a:ext>
                  </a:extLst>
                </a:gridCol>
                <a:gridCol w="1553148">
                  <a:extLst>
                    <a:ext uri="{9D8B030D-6E8A-4147-A177-3AD203B41FA5}">
                      <a16:colId xmlns:a16="http://schemas.microsoft.com/office/drawing/2014/main" val="3042381736"/>
                    </a:ext>
                  </a:extLst>
                </a:gridCol>
                <a:gridCol w="1553148">
                  <a:extLst>
                    <a:ext uri="{9D8B030D-6E8A-4147-A177-3AD203B41FA5}">
                      <a16:colId xmlns:a16="http://schemas.microsoft.com/office/drawing/2014/main" val="745602178"/>
                    </a:ext>
                  </a:extLst>
                </a:gridCol>
                <a:gridCol w="1553148">
                  <a:extLst>
                    <a:ext uri="{9D8B030D-6E8A-4147-A177-3AD203B41FA5}">
                      <a16:colId xmlns:a16="http://schemas.microsoft.com/office/drawing/2014/main" val="951909009"/>
                    </a:ext>
                  </a:extLst>
                </a:gridCol>
                <a:gridCol w="1553148">
                  <a:extLst>
                    <a:ext uri="{9D8B030D-6E8A-4147-A177-3AD203B41FA5}">
                      <a16:colId xmlns:a16="http://schemas.microsoft.com/office/drawing/2014/main" val="3109582012"/>
                    </a:ext>
                  </a:extLst>
                </a:gridCol>
                <a:gridCol w="1553148">
                  <a:extLst>
                    <a:ext uri="{9D8B030D-6E8A-4147-A177-3AD203B41FA5}">
                      <a16:colId xmlns:a16="http://schemas.microsoft.com/office/drawing/2014/main" val="3550191340"/>
                    </a:ext>
                  </a:extLst>
                </a:gridCol>
              </a:tblGrid>
              <a:tr h="481187">
                <a:tc>
                  <a:txBody>
                    <a:bodyPr/>
                    <a:lstStyle/>
                    <a:p>
                      <a:pPr algn="r"/>
                      <a:endParaRPr lang="en-US" sz="1400" b="1" dirty="0">
                        <a:effectLst/>
                      </a:endParaRPr>
                    </a:p>
                  </a:txBody>
                  <a:tcPr anchor="ctr"/>
                </a:tc>
                <a:tc>
                  <a:txBody>
                    <a:bodyPr/>
                    <a:lstStyle/>
                    <a:p>
                      <a:pPr algn="r"/>
                      <a:r>
                        <a:rPr lang="en-US" sz="1300" b="1" dirty="0">
                          <a:effectLst/>
                        </a:rPr>
                        <a:t>rgpcd2009</a:t>
                      </a:r>
                    </a:p>
                  </a:txBody>
                  <a:tcPr anchor="ctr"/>
                </a:tc>
                <a:tc>
                  <a:txBody>
                    <a:bodyPr/>
                    <a:lstStyle/>
                    <a:p>
                      <a:pPr algn="r"/>
                      <a:r>
                        <a:rPr lang="en-US" sz="1300" b="1" dirty="0">
                          <a:effectLst/>
                        </a:rPr>
                        <a:t>rgpcd2010</a:t>
                      </a:r>
                    </a:p>
                  </a:txBody>
                  <a:tcPr anchor="ctr"/>
                </a:tc>
                <a:tc>
                  <a:txBody>
                    <a:bodyPr/>
                    <a:lstStyle/>
                    <a:p>
                      <a:pPr algn="r"/>
                      <a:r>
                        <a:rPr lang="en-US" sz="1300" b="1" dirty="0">
                          <a:effectLst/>
                        </a:rPr>
                        <a:t>rgpcd2011</a:t>
                      </a:r>
                    </a:p>
                  </a:txBody>
                  <a:tcPr anchor="ctr"/>
                </a:tc>
                <a:tc>
                  <a:txBody>
                    <a:bodyPr/>
                    <a:lstStyle/>
                    <a:p>
                      <a:pPr algn="r"/>
                      <a:r>
                        <a:rPr lang="en-US" sz="1300" b="1" dirty="0">
                          <a:effectLst/>
                        </a:rPr>
                        <a:t>rgpcd2012</a:t>
                      </a:r>
                    </a:p>
                  </a:txBody>
                  <a:tcPr anchor="ctr"/>
                </a:tc>
                <a:tc>
                  <a:txBody>
                    <a:bodyPr/>
                    <a:lstStyle/>
                    <a:p>
                      <a:pPr algn="r"/>
                      <a:r>
                        <a:rPr lang="en-US" sz="1300" b="1" dirty="0">
                          <a:effectLst/>
                        </a:rPr>
                        <a:t>rgpcd2013</a:t>
                      </a:r>
                    </a:p>
                  </a:txBody>
                  <a:tcPr anchor="ctr"/>
                </a:tc>
                <a:tc>
                  <a:txBody>
                    <a:bodyPr/>
                    <a:lstStyle/>
                    <a:p>
                      <a:pPr algn="r"/>
                      <a:r>
                        <a:rPr lang="en-US" sz="1300" b="1" dirty="0">
                          <a:effectLst/>
                        </a:rPr>
                        <a:t>rgpcd2014</a:t>
                      </a:r>
                    </a:p>
                  </a:txBody>
                  <a:tcPr anchor="ctr"/>
                </a:tc>
                <a:tc>
                  <a:txBody>
                    <a:bodyPr/>
                    <a:lstStyle/>
                    <a:p>
                      <a:pPr algn="r"/>
                      <a:r>
                        <a:rPr lang="en-US" sz="1300" b="1" dirty="0">
                          <a:effectLst/>
                        </a:rPr>
                        <a:t>rgpcd2015</a:t>
                      </a:r>
                    </a:p>
                  </a:txBody>
                  <a:tcPr anchor="ctr"/>
                </a:tc>
                <a:extLst>
                  <a:ext uri="{0D108BD9-81ED-4DB2-BD59-A6C34878D82A}">
                    <a16:rowId xmlns:a16="http://schemas.microsoft.com/office/drawing/2014/main" val="2842343834"/>
                  </a:ext>
                </a:extLst>
              </a:tr>
              <a:tr h="396271">
                <a:tc>
                  <a:txBody>
                    <a:bodyPr/>
                    <a:lstStyle/>
                    <a:p>
                      <a:pPr fontAlgn="ctr"/>
                      <a:r>
                        <a:rPr lang="en-US" sz="1600" b="1" dirty="0">
                          <a:effectLst/>
                        </a:rPr>
                        <a:t>count</a:t>
                      </a:r>
                    </a:p>
                  </a:txBody>
                  <a:tcPr anchor="ctr"/>
                </a:tc>
                <a:tc>
                  <a:txBody>
                    <a:bodyPr/>
                    <a:lstStyle/>
                    <a:p>
                      <a:pPr algn="r"/>
                      <a:r>
                        <a:rPr lang="en-US" sz="1600" dirty="0">
                          <a:effectLst/>
                        </a:rPr>
                        <a:t>287.000000</a:t>
                      </a:r>
                    </a:p>
                  </a:txBody>
                  <a:tcPr anchor="ctr"/>
                </a:tc>
                <a:tc>
                  <a:txBody>
                    <a:bodyPr/>
                    <a:lstStyle/>
                    <a:p>
                      <a:pPr algn="r"/>
                      <a:r>
                        <a:rPr lang="en-US" sz="1600">
                          <a:effectLst/>
                        </a:rPr>
                        <a:t>287.000000</a:t>
                      </a:r>
                    </a:p>
                  </a:txBody>
                  <a:tcPr anchor="ctr"/>
                </a:tc>
                <a:tc>
                  <a:txBody>
                    <a:bodyPr/>
                    <a:lstStyle/>
                    <a:p>
                      <a:pPr algn="r"/>
                      <a:r>
                        <a:rPr lang="en-US" sz="1600">
                          <a:effectLst/>
                        </a:rPr>
                        <a:t>287.000000</a:t>
                      </a:r>
                    </a:p>
                  </a:txBody>
                  <a:tcPr anchor="ctr"/>
                </a:tc>
                <a:tc>
                  <a:txBody>
                    <a:bodyPr/>
                    <a:lstStyle/>
                    <a:p>
                      <a:pPr algn="r"/>
                      <a:r>
                        <a:rPr lang="en-US" sz="1600">
                          <a:effectLst/>
                        </a:rPr>
                        <a:t>287.000000</a:t>
                      </a:r>
                    </a:p>
                  </a:txBody>
                  <a:tcPr anchor="ctr"/>
                </a:tc>
                <a:tc>
                  <a:txBody>
                    <a:bodyPr/>
                    <a:lstStyle/>
                    <a:p>
                      <a:pPr algn="r"/>
                      <a:r>
                        <a:rPr lang="en-US" sz="1600">
                          <a:effectLst/>
                        </a:rPr>
                        <a:t>287.000000</a:t>
                      </a:r>
                    </a:p>
                  </a:txBody>
                  <a:tcPr anchor="ctr"/>
                </a:tc>
                <a:tc>
                  <a:txBody>
                    <a:bodyPr/>
                    <a:lstStyle/>
                    <a:p>
                      <a:pPr algn="r"/>
                      <a:r>
                        <a:rPr lang="en-US" sz="1600">
                          <a:effectLst/>
                        </a:rPr>
                        <a:t>287.000000</a:t>
                      </a:r>
                    </a:p>
                  </a:txBody>
                  <a:tcPr anchor="ctr"/>
                </a:tc>
                <a:tc>
                  <a:txBody>
                    <a:bodyPr/>
                    <a:lstStyle/>
                    <a:p>
                      <a:pPr algn="r"/>
                      <a:r>
                        <a:rPr lang="en-US" sz="1600">
                          <a:effectLst/>
                        </a:rPr>
                        <a:t>287.000000</a:t>
                      </a:r>
                    </a:p>
                  </a:txBody>
                  <a:tcPr anchor="ctr"/>
                </a:tc>
                <a:extLst>
                  <a:ext uri="{0D108BD9-81ED-4DB2-BD59-A6C34878D82A}">
                    <a16:rowId xmlns:a16="http://schemas.microsoft.com/office/drawing/2014/main" val="2149262588"/>
                  </a:ext>
                </a:extLst>
              </a:tr>
              <a:tr h="344379">
                <a:tc>
                  <a:txBody>
                    <a:bodyPr/>
                    <a:lstStyle/>
                    <a:p>
                      <a:pPr fontAlgn="ctr"/>
                      <a:r>
                        <a:rPr lang="en-US" sz="1600" b="1" dirty="0">
                          <a:effectLst/>
                        </a:rPr>
                        <a:t>mean</a:t>
                      </a:r>
                    </a:p>
                  </a:txBody>
                  <a:tcPr anchor="ctr"/>
                </a:tc>
                <a:tc>
                  <a:txBody>
                    <a:bodyPr/>
                    <a:lstStyle/>
                    <a:p>
                      <a:pPr algn="r"/>
                      <a:r>
                        <a:rPr lang="en-US" sz="1600" dirty="0">
                          <a:effectLst/>
                        </a:rPr>
                        <a:t>57.421603</a:t>
                      </a:r>
                    </a:p>
                  </a:txBody>
                  <a:tcPr anchor="ctr"/>
                </a:tc>
                <a:tc>
                  <a:txBody>
                    <a:bodyPr/>
                    <a:lstStyle/>
                    <a:p>
                      <a:pPr algn="r"/>
                      <a:r>
                        <a:rPr lang="en-US" sz="1600" dirty="0">
                          <a:effectLst/>
                        </a:rPr>
                        <a:t>60.679443</a:t>
                      </a:r>
                    </a:p>
                  </a:txBody>
                  <a:tcPr anchor="ctr"/>
                </a:tc>
                <a:tc>
                  <a:txBody>
                    <a:bodyPr/>
                    <a:lstStyle/>
                    <a:p>
                      <a:pPr algn="r"/>
                      <a:r>
                        <a:rPr lang="en-US" sz="1600" dirty="0">
                          <a:effectLst/>
                        </a:rPr>
                        <a:t>57.672822</a:t>
                      </a:r>
                    </a:p>
                  </a:txBody>
                  <a:tcPr anchor="ctr"/>
                </a:tc>
                <a:tc>
                  <a:txBody>
                    <a:bodyPr/>
                    <a:lstStyle/>
                    <a:p>
                      <a:pPr algn="r"/>
                      <a:r>
                        <a:rPr lang="en-US" sz="1600">
                          <a:effectLst/>
                        </a:rPr>
                        <a:t>57.965157</a:t>
                      </a:r>
                    </a:p>
                  </a:txBody>
                  <a:tcPr anchor="ctr"/>
                </a:tc>
                <a:tc>
                  <a:txBody>
                    <a:bodyPr/>
                    <a:lstStyle/>
                    <a:p>
                      <a:pPr algn="r"/>
                      <a:r>
                        <a:rPr lang="en-US" sz="1600">
                          <a:effectLst/>
                        </a:rPr>
                        <a:t>57.177700</a:t>
                      </a:r>
                    </a:p>
                  </a:txBody>
                  <a:tcPr anchor="ctr"/>
                </a:tc>
                <a:tc>
                  <a:txBody>
                    <a:bodyPr/>
                    <a:lstStyle/>
                    <a:p>
                      <a:pPr algn="r"/>
                      <a:r>
                        <a:rPr lang="en-US" sz="1600" dirty="0">
                          <a:effectLst/>
                        </a:rPr>
                        <a:t>56.595819</a:t>
                      </a:r>
                    </a:p>
                  </a:txBody>
                  <a:tcPr anchor="ctr"/>
                </a:tc>
                <a:tc>
                  <a:txBody>
                    <a:bodyPr/>
                    <a:lstStyle/>
                    <a:p>
                      <a:pPr algn="r"/>
                      <a:r>
                        <a:rPr lang="en-US" sz="1600">
                          <a:effectLst/>
                        </a:rPr>
                        <a:t>58.372822</a:t>
                      </a:r>
                    </a:p>
                  </a:txBody>
                  <a:tcPr anchor="ctr"/>
                </a:tc>
                <a:extLst>
                  <a:ext uri="{0D108BD9-81ED-4DB2-BD59-A6C34878D82A}">
                    <a16:rowId xmlns:a16="http://schemas.microsoft.com/office/drawing/2014/main" val="665249632"/>
                  </a:ext>
                </a:extLst>
              </a:tr>
              <a:tr h="344379">
                <a:tc>
                  <a:txBody>
                    <a:bodyPr/>
                    <a:lstStyle/>
                    <a:p>
                      <a:pPr fontAlgn="ctr"/>
                      <a:r>
                        <a:rPr lang="en-US" sz="1600" b="1">
                          <a:effectLst/>
                        </a:rPr>
                        <a:t>std</a:t>
                      </a:r>
                    </a:p>
                  </a:txBody>
                  <a:tcPr anchor="ctr"/>
                </a:tc>
                <a:tc>
                  <a:txBody>
                    <a:bodyPr/>
                    <a:lstStyle/>
                    <a:p>
                      <a:pPr algn="r"/>
                      <a:r>
                        <a:rPr lang="en-US" sz="1600">
                          <a:effectLst/>
                        </a:rPr>
                        <a:t>10.089458</a:t>
                      </a:r>
                    </a:p>
                  </a:txBody>
                  <a:tcPr anchor="ctr"/>
                </a:tc>
                <a:tc>
                  <a:txBody>
                    <a:bodyPr/>
                    <a:lstStyle/>
                    <a:p>
                      <a:pPr algn="r"/>
                      <a:r>
                        <a:rPr lang="en-US" sz="1600" dirty="0">
                          <a:effectLst/>
                        </a:rPr>
                        <a:t>11.652082</a:t>
                      </a:r>
                    </a:p>
                  </a:txBody>
                  <a:tcPr anchor="ctr"/>
                </a:tc>
                <a:tc>
                  <a:txBody>
                    <a:bodyPr/>
                    <a:lstStyle/>
                    <a:p>
                      <a:pPr algn="r"/>
                      <a:r>
                        <a:rPr lang="en-US" sz="1600" dirty="0">
                          <a:effectLst/>
                        </a:rPr>
                        <a:t>10.545686</a:t>
                      </a:r>
                    </a:p>
                  </a:txBody>
                  <a:tcPr anchor="ctr"/>
                </a:tc>
                <a:tc>
                  <a:txBody>
                    <a:bodyPr/>
                    <a:lstStyle/>
                    <a:p>
                      <a:pPr algn="r"/>
                      <a:r>
                        <a:rPr lang="en-US" sz="1600" dirty="0">
                          <a:effectLst/>
                        </a:rPr>
                        <a:t>11.480243</a:t>
                      </a:r>
                    </a:p>
                  </a:txBody>
                  <a:tcPr anchor="ctr"/>
                </a:tc>
                <a:tc>
                  <a:txBody>
                    <a:bodyPr/>
                    <a:lstStyle/>
                    <a:p>
                      <a:pPr algn="r"/>
                      <a:r>
                        <a:rPr lang="en-US" sz="1600">
                          <a:effectLst/>
                        </a:rPr>
                        <a:t>11.040285</a:t>
                      </a:r>
                    </a:p>
                  </a:txBody>
                  <a:tcPr anchor="ctr"/>
                </a:tc>
                <a:tc>
                  <a:txBody>
                    <a:bodyPr/>
                    <a:lstStyle/>
                    <a:p>
                      <a:pPr algn="r"/>
                      <a:r>
                        <a:rPr lang="en-US" sz="1600">
                          <a:effectLst/>
                        </a:rPr>
                        <a:t>11.921233</a:t>
                      </a:r>
                    </a:p>
                  </a:txBody>
                  <a:tcPr anchor="ctr"/>
                </a:tc>
                <a:tc>
                  <a:txBody>
                    <a:bodyPr/>
                    <a:lstStyle/>
                    <a:p>
                      <a:pPr algn="r"/>
                      <a:r>
                        <a:rPr lang="en-US" sz="1600">
                          <a:effectLst/>
                        </a:rPr>
                        <a:t>13.116358</a:t>
                      </a:r>
                    </a:p>
                  </a:txBody>
                  <a:tcPr anchor="ctr"/>
                </a:tc>
                <a:extLst>
                  <a:ext uri="{0D108BD9-81ED-4DB2-BD59-A6C34878D82A}">
                    <a16:rowId xmlns:a16="http://schemas.microsoft.com/office/drawing/2014/main" val="2551277386"/>
                  </a:ext>
                </a:extLst>
              </a:tr>
              <a:tr h="344379">
                <a:tc>
                  <a:txBody>
                    <a:bodyPr/>
                    <a:lstStyle/>
                    <a:p>
                      <a:pPr fontAlgn="ctr"/>
                      <a:r>
                        <a:rPr lang="en-US" sz="1600" b="1">
                          <a:effectLst/>
                        </a:rPr>
                        <a:t>min</a:t>
                      </a:r>
                    </a:p>
                  </a:txBody>
                  <a:tcPr anchor="ctr"/>
                </a:tc>
                <a:tc>
                  <a:txBody>
                    <a:bodyPr/>
                    <a:lstStyle/>
                    <a:p>
                      <a:pPr algn="r"/>
                      <a:r>
                        <a:rPr lang="en-US" sz="1600">
                          <a:effectLst/>
                        </a:rPr>
                        <a:t>24.000000</a:t>
                      </a:r>
                    </a:p>
                  </a:txBody>
                  <a:tcPr anchor="ctr"/>
                </a:tc>
                <a:tc>
                  <a:txBody>
                    <a:bodyPr/>
                    <a:lstStyle/>
                    <a:p>
                      <a:pPr algn="r"/>
                      <a:r>
                        <a:rPr lang="en-US" sz="1600" dirty="0">
                          <a:effectLst/>
                        </a:rPr>
                        <a:t>23.000000</a:t>
                      </a:r>
                    </a:p>
                  </a:txBody>
                  <a:tcPr anchor="ctr"/>
                </a:tc>
                <a:tc>
                  <a:txBody>
                    <a:bodyPr/>
                    <a:lstStyle/>
                    <a:p>
                      <a:pPr algn="r"/>
                      <a:r>
                        <a:rPr lang="en-US" sz="1600" dirty="0">
                          <a:effectLst/>
                        </a:rPr>
                        <a:t>24.000000</a:t>
                      </a:r>
                    </a:p>
                  </a:txBody>
                  <a:tcPr anchor="ctr"/>
                </a:tc>
                <a:tc>
                  <a:txBody>
                    <a:bodyPr/>
                    <a:lstStyle/>
                    <a:p>
                      <a:pPr algn="r"/>
                      <a:r>
                        <a:rPr lang="en-US" sz="1600" dirty="0">
                          <a:effectLst/>
                        </a:rPr>
                        <a:t>22.000000</a:t>
                      </a:r>
                    </a:p>
                  </a:txBody>
                  <a:tcPr anchor="ctr"/>
                </a:tc>
                <a:tc>
                  <a:txBody>
                    <a:bodyPr/>
                    <a:lstStyle/>
                    <a:p>
                      <a:pPr algn="r"/>
                      <a:r>
                        <a:rPr lang="en-US" sz="1600" dirty="0">
                          <a:effectLst/>
                        </a:rPr>
                        <a:t>29.000000</a:t>
                      </a:r>
                    </a:p>
                  </a:txBody>
                  <a:tcPr anchor="ctr"/>
                </a:tc>
                <a:tc>
                  <a:txBody>
                    <a:bodyPr/>
                    <a:lstStyle/>
                    <a:p>
                      <a:pPr algn="r"/>
                      <a:r>
                        <a:rPr lang="en-US" sz="1600">
                          <a:effectLst/>
                        </a:rPr>
                        <a:t>29.000000</a:t>
                      </a:r>
                    </a:p>
                  </a:txBody>
                  <a:tcPr anchor="ctr"/>
                </a:tc>
                <a:tc>
                  <a:txBody>
                    <a:bodyPr/>
                    <a:lstStyle/>
                    <a:p>
                      <a:pPr algn="r"/>
                      <a:r>
                        <a:rPr lang="en-US" sz="1600">
                          <a:effectLst/>
                        </a:rPr>
                        <a:t>25.000000</a:t>
                      </a:r>
                    </a:p>
                  </a:txBody>
                  <a:tcPr anchor="ctr"/>
                </a:tc>
                <a:extLst>
                  <a:ext uri="{0D108BD9-81ED-4DB2-BD59-A6C34878D82A}">
                    <a16:rowId xmlns:a16="http://schemas.microsoft.com/office/drawing/2014/main" val="4218096718"/>
                  </a:ext>
                </a:extLst>
              </a:tr>
              <a:tr h="344379">
                <a:tc>
                  <a:txBody>
                    <a:bodyPr/>
                    <a:lstStyle/>
                    <a:p>
                      <a:pPr fontAlgn="ctr"/>
                      <a:r>
                        <a:rPr lang="en-US" sz="1600" b="1">
                          <a:effectLst/>
                        </a:rPr>
                        <a:t>25%</a:t>
                      </a:r>
                    </a:p>
                  </a:txBody>
                  <a:tcPr anchor="ctr"/>
                </a:tc>
                <a:tc>
                  <a:txBody>
                    <a:bodyPr/>
                    <a:lstStyle/>
                    <a:p>
                      <a:pPr algn="r"/>
                      <a:r>
                        <a:rPr lang="en-US" sz="1600">
                          <a:effectLst/>
                        </a:rPr>
                        <a:t>52.000000</a:t>
                      </a:r>
                    </a:p>
                  </a:txBody>
                  <a:tcPr anchor="ctr"/>
                </a:tc>
                <a:tc>
                  <a:txBody>
                    <a:bodyPr/>
                    <a:lstStyle/>
                    <a:p>
                      <a:pPr algn="r"/>
                      <a:r>
                        <a:rPr lang="en-US" sz="1600" dirty="0">
                          <a:effectLst/>
                        </a:rPr>
                        <a:t>54.000000</a:t>
                      </a:r>
                    </a:p>
                  </a:txBody>
                  <a:tcPr anchor="ctr"/>
                </a:tc>
                <a:tc>
                  <a:txBody>
                    <a:bodyPr/>
                    <a:lstStyle/>
                    <a:p>
                      <a:pPr algn="r"/>
                      <a:r>
                        <a:rPr lang="en-US" sz="1600">
                          <a:effectLst/>
                        </a:rPr>
                        <a:t>52.000000</a:t>
                      </a:r>
                    </a:p>
                  </a:txBody>
                  <a:tcPr anchor="ctr"/>
                </a:tc>
                <a:tc>
                  <a:txBody>
                    <a:bodyPr/>
                    <a:lstStyle/>
                    <a:p>
                      <a:pPr algn="r"/>
                      <a:r>
                        <a:rPr lang="en-US" sz="1600" dirty="0">
                          <a:effectLst/>
                        </a:rPr>
                        <a:t>52.000000</a:t>
                      </a:r>
                    </a:p>
                  </a:txBody>
                  <a:tcPr anchor="ctr"/>
                </a:tc>
                <a:tc>
                  <a:txBody>
                    <a:bodyPr/>
                    <a:lstStyle/>
                    <a:p>
                      <a:pPr algn="r"/>
                      <a:r>
                        <a:rPr lang="en-US" sz="1600" dirty="0">
                          <a:effectLst/>
                        </a:rPr>
                        <a:t>52.000000</a:t>
                      </a:r>
                    </a:p>
                  </a:txBody>
                  <a:tcPr anchor="ctr"/>
                </a:tc>
                <a:tc>
                  <a:txBody>
                    <a:bodyPr/>
                    <a:lstStyle/>
                    <a:p>
                      <a:pPr algn="r"/>
                      <a:r>
                        <a:rPr lang="en-US" sz="1600" dirty="0">
                          <a:effectLst/>
                        </a:rPr>
                        <a:t>50.000000</a:t>
                      </a:r>
                    </a:p>
                  </a:txBody>
                  <a:tcPr anchor="ctr"/>
                </a:tc>
                <a:tc>
                  <a:txBody>
                    <a:bodyPr/>
                    <a:lstStyle/>
                    <a:p>
                      <a:pPr algn="r"/>
                      <a:r>
                        <a:rPr lang="en-US" sz="1600">
                          <a:effectLst/>
                        </a:rPr>
                        <a:t>51.000000</a:t>
                      </a:r>
                    </a:p>
                  </a:txBody>
                  <a:tcPr anchor="ctr"/>
                </a:tc>
                <a:extLst>
                  <a:ext uri="{0D108BD9-81ED-4DB2-BD59-A6C34878D82A}">
                    <a16:rowId xmlns:a16="http://schemas.microsoft.com/office/drawing/2014/main" val="2802303467"/>
                  </a:ext>
                </a:extLst>
              </a:tr>
              <a:tr h="344379">
                <a:tc>
                  <a:txBody>
                    <a:bodyPr/>
                    <a:lstStyle/>
                    <a:p>
                      <a:pPr fontAlgn="ctr"/>
                      <a:r>
                        <a:rPr lang="en-US" sz="1600" b="1">
                          <a:effectLst/>
                        </a:rPr>
                        <a:t>50%</a:t>
                      </a:r>
                    </a:p>
                  </a:txBody>
                  <a:tcPr anchor="ctr"/>
                </a:tc>
                <a:tc>
                  <a:txBody>
                    <a:bodyPr/>
                    <a:lstStyle/>
                    <a:p>
                      <a:pPr algn="r"/>
                      <a:r>
                        <a:rPr lang="en-US" sz="1600">
                          <a:effectLst/>
                        </a:rPr>
                        <a:t>57.000000</a:t>
                      </a:r>
                    </a:p>
                  </a:txBody>
                  <a:tcPr anchor="ctr"/>
                </a:tc>
                <a:tc>
                  <a:txBody>
                    <a:bodyPr/>
                    <a:lstStyle/>
                    <a:p>
                      <a:pPr algn="r"/>
                      <a:r>
                        <a:rPr lang="en-US" sz="1600">
                          <a:effectLst/>
                        </a:rPr>
                        <a:t>60.000000</a:t>
                      </a:r>
                    </a:p>
                  </a:txBody>
                  <a:tcPr anchor="ctr"/>
                </a:tc>
                <a:tc>
                  <a:txBody>
                    <a:bodyPr/>
                    <a:lstStyle/>
                    <a:p>
                      <a:pPr algn="r"/>
                      <a:r>
                        <a:rPr lang="en-US" sz="1600">
                          <a:effectLst/>
                        </a:rPr>
                        <a:t>56.000000</a:t>
                      </a:r>
                    </a:p>
                  </a:txBody>
                  <a:tcPr anchor="ctr"/>
                </a:tc>
                <a:tc>
                  <a:txBody>
                    <a:bodyPr/>
                    <a:lstStyle/>
                    <a:p>
                      <a:pPr algn="r"/>
                      <a:r>
                        <a:rPr lang="en-US" sz="1600" dirty="0">
                          <a:effectLst/>
                        </a:rPr>
                        <a:t>57.000000</a:t>
                      </a:r>
                    </a:p>
                  </a:txBody>
                  <a:tcPr anchor="ctr"/>
                </a:tc>
                <a:tc>
                  <a:txBody>
                    <a:bodyPr/>
                    <a:lstStyle/>
                    <a:p>
                      <a:pPr algn="r"/>
                      <a:r>
                        <a:rPr lang="en-US" sz="1600" dirty="0">
                          <a:effectLst/>
                        </a:rPr>
                        <a:t>56.000000</a:t>
                      </a:r>
                    </a:p>
                  </a:txBody>
                  <a:tcPr anchor="ctr"/>
                </a:tc>
                <a:tc>
                  <a:txBody>
                    <a:bodyPr/>
                    <a:lstStyle/>
                    <a:p>
                      <a:pPr algn="r"/>
                      <a:r>
                        <a:rPr lang="en-US" sz="1600" dirty="0">
                          <a:effectLst/>
                        </a:rPr>
                        <a:t>55.000000</a:t>
                      </a:r>
                    </a:p>
                  </a:txBody>
                  <a:tcPr anchor="ctr"/>
                </a:tc>
                <a:tc>
                  <a:txBody>
                    <a:bodyPr/>
                    <a:lstStyle/>
                    <a:p>
                      <a:pPr algn="r"/>
                      <a:r>
                        <a:rPr lang="en-US" sz="1600">
                          <a:effectLst/>
                        </a:rPr>
                        <a:t>57.000000</a:t>
                      </a:r>
                    </a:p>
                  </a:txBody>
                  <a:tcPr anchor="ctr"/>
                </a:tc>
                <a:extLst>
                  <a:ext uri="{0D108BD9-81ED-4DB2-BD59-A6C34878D82A}">
                    <a16:rowId xmlns:a16="http://schemas.microsoft.com/office/drawing/2014/main" val="837466282"/>
                  </a:ext>
                </a:extLst>
              </a:tr>
              <a:tr h="344379">
                <a:tc>
                  <a:txBody>
                    <a:bodyPr/>
                    <a:lstStyle/>
                    <a:p>
                      <a:pPr fontAlgn="ctr"/>
                      <a:r>
                        <a:rPr lang="en-US" sz="1600" b="1">
                          <a:effectLst/>
                        </a:rPr>
                        <a:t>75%</a:t>
                      </a:r>
                    </a:p>
                  </a:txBody>
                  <a:tcPr anchor="ctr"/>
                </a:tc>
                <a:tc>
                  <a:txBody>
                    <a:bodyPr/>
                    <a:lstStyle/>
                    <a:p>
                      <a:pPr algn="r"/>
                      <a:r>
                        <a:rPr lang="en-US" sz="1600">
                          <a:effectLst/>
                        </a:rPr>
                        <a:t>61.000000</a:t>
                      </a:r>
                    </a:p>
                  </a:txBody>
                  <a:tcPr anchor="ctr"/>
                </a:tc>
                <a:tc>
                  <a:txBody>
                    <a:bodyPr/>
                    <a:lstStyle/>
                    <a:p>
                      <a:pPr algn="r"/>
                      <a:r>
                        <a:rPr lang="en-US" sz="1600">
                          <a:effectLst/>
                        </a:rPr>
                        <a:t>65.000000</a:t>
                      </a:r>
                    </a:p>
                  </a:txBody>
                  <a:tcPr anchor="ctr"/>
                </a:tc>
                <a:tc>
                  <a:txBody>
                    <a:bodyPr/>
                    <a:lstStyle/>
                    <a:p>
                      <a:pPr algn="r"/>
                      <a:r>
                        <a:rPr lang="en-US" sz="1600">
                          <a:effectLst/>
                        </a:rPr>
                        <a:t>62.000000</a:t>
                      </a:r>
                    </a:p>
                  </a:txBody>
                  <a:tcPr anchor="ctr"/>
                </a:tc>
                <a:tc>
                  <a:txBody>
                    <a:bodyPr/>
                    <a:lstStyle/>
                    <a:p>
                      <a:pPr algn="r"/>
                      <a:r>
                        <a:rPr lang="en-US" sz="1600">
                          <a:effectLst/>
                        </a:rPr>
                        <a:t>62.000000</a:t>
                      </a:r>
                    </a:p>
                  </a:txBody>
                  <a:tcPr anchor="ctr"/>
                </a:tc>
                <a:tc>
                  <a:txBody>
                    <a:bodyPr/>
                    <a:lstStyle/>
                    <a:p>
                      <a:pPr algn="r"/>
                      <a:r>
                        <a:rPr lang="en-US" sz="1600" dirty="0">
                          <a:effectLst/>
                        </a:rPr>
                        <a:t>61.000000</a:t>
                      </a:r>
                    </a:p>
                  </a:txBody>
                  <a:tcPr anchor="ctr"/>
                </a:tc>
                <a:tc>
                  <a:txBody>
                    <a:bodyPr/>
                    <a:lstStyle/>
                    <a:p>
                      <a:pPr algn="r"/>
                      <a:r>
                        <a:rPr lang="en-US" sz="1600" dirty="0">
                          <a:effectLst/>
                        </a:rPr>
                        <a:t>61.000000</a:t>
                      </a:r>
                    </a:p>
                  </a:txBody>
                  <a:tcPr anchor="ctr"/>
                </a:tc>
                <a:tc>
                  <a:txBody>
                    <a:bodyPr/>
                    <a:lstStyle/>
                    <a:p>
                      <a:pPr algn="r"/>
                      <a:r>
                        <a:rPr lang="en-US" sz="1600" dirty="0">
                          <a:effectLst/>
                        </a:rPr>
                        <a:t>63.000000</a:t>
                      </a:r>
                    </a:p>
                  </a:txBody>
                  <a:tcPr anchor="ctr"/>
                </a:tc>
                <a:extLst>
                  <a:ext uri="{0D108BD9-81ED-4DB2-BD59-A6C34878D82A}">
                    <a16:rowId xmlns:a16="http://schemas.microsoft.com/office/drawing/2014/main" val="1960490223"/>
                  </a:ext>
                </a:extLst>
              </a:tr>
              <a:tr h="396271">
                <a:tc>
                  <a:txBody>
                    <a:bodyPr/>
                    <a:lstStyle/>
                    <a:p>
                      <a:pPr fontAlgn="ctr"/>
                      <a:r>
                        <a:rPr lang="en-US" sz="1600" b="1" dirty="0">
                          <a:effectLst/>
                        </a:rPr>
                        <a:t>max</a:t>
                      </a:r>
                    </a:p>
                  </a:txBody>
                  <a:tcPr anchor="ctr"/>
                </a:tc>
                <a:tc>
                  <a:txBody>
                    <a:bodyPr/>
                    <a:lstStyle/>
                    <a:p>
                      <a:pPr algn="r"/>
                      <a:r>
                        <a:rPr lang="en-US" sz="1600">
                          <a:effectLst/>
                        </a:rPr>
                        <a:t>96.000000</a:t>
                      </a:r>
                    </a:p>
                  </a:txBody>
                  <a:tcPr anchor="ctr"/>
                </a:tc>
                <a:tc>
                  <a:txBody>
                    <a:bodyPr/>
                    <a:lstStyle/>
                    <a:p>
                      <a:pPr algn="r"/>
                      <a:r>
                        <a:rPr lang="en-US" sz="1600">
                          <a:effectLst/>
                        </a:rPr>
                        <a:t>109.000000</a:t>
                      </a:r>
                    </a:p>
                  </a:txBody>
                  <a:tcPr anchor="ctr"/>
                </a:tc>
                <a:tc>
                  <a:txBody>
                    <a:bodyPr/>
                    <a:lstStyle/>
                    <a:p>
                      <a:pPr algn="r"/>
                      <a:r>
                        <a:rPr lang="en-US" sz="1600">
                          <a:effectLst/>
                        </a:rPr>
                        <a:t>100.000000</a:t>
                      </a:r>
                    </a:p>
                  </a:txBody>
                  <a:tcPr anchor="ctr"/>
                </a:tc>
                <a:tc>
                  <a:txBody>
                    <a:bodyPr/>
                    <a:lstStyle/>
                    <a:p>
                      <a:pPr algn="r"/>
                      <a:r>
                        <a:rPr lang="en-US" sz="1600" dirty="0">
                          <a:effectLst/>
                        </a:rPr>
                        <a:t>119.000000</a:t>
                      </a:r>
                    </a:p>
                  </a:txBody>
                  <a:tcPr anchor="ctr"/>
                </a:tc>
                <a:tc>
                  <a:txBody>
                    <a:bodyPr/>
                    <a:lstStyle/>
                    <a:p>
                      <a:pPr algn="r"/>
                      <a:r>
                        <a:rPr lang="en-US" sz="1600">
                          <a:effectLst/>
                        </a:rPr>
                        <a:t>113.000000</a:t>
                      </a:r>
                    </a:p>
                  </a:txBody>
                  <a:tcPr anchor="ctr"/>
                </a:tc>
                <a:tc>
                  <a:txBody>
                    <a:bodyPr/>
                    <a:lstStyle/>
                    <a:p>
                      <a:pPr algn="r"/>
                      <a:r>
                        <a:rPr lang="en-US" sz="1600" dirty="0">
                          <a:effectLst/>
                        </a:rPr>
                        <a:t>113.000000</a:t>
                      </a:r>
                    </a:p>
                  </a:txBody>
                  <a:tcPr anchor="ctr"/>
                </a:tc>
                <a:tc>
                  <a:txBody>
                    <a:bodyPr/>
                    <a:lstStyle/>
                    <a:p>
                      <a:pPr algn="r"/>
                      <a:r>
                        <a:rPr lang="en-US" sz="1600" dirty="0">
                          <a:effectLst/>
                        </a:rPr>
                        <a:t>127.000000</a:t>
                      </a:r>
                    </a:p>
                  </a:txBody>
                  <a:tcPr anchor="ctr"/>
                </a:tc>
                <a:extLst>
                  <a:ext uri="{0D108BD9-81ED-4DB2-BD59-A6C34878D82A}">
                    <a16:rowId xmlns:a16="http://schemas.microsoft.com/office/drawing/2014/main" val="1995835810"/>
                  </a:ext>
                </a:extLst>
              </a:tr>
            </a:tbl>
          </a:graphicData>
        </a:graphic>
      </p:graphicFrame>
    </p:spTree>
    <p:extLst>
      <p:ext uri="{BB962C8B-B14F-4D97-AF65-F5344CB8AC3E}">
        <p14:creationId xmlns:p14="http://schemas.microsoft.com/office/powerpoint/2010/main" val="223430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9D29573-5280-4BDE-8458-0DD5A59FB415}"/>
              </a:ext>
            </a:extLst>
          </p:cNvPr>
          <p:cNvGraphicFramePr>
            <a:graphicFrameLocks noGrp="1"/>
          </p:cNvGraphicFramePr>
          <p:nvPr>
            <p:ph idx="1"/>
            <p:extLst>
              <p:ext uri="{D42A27DB-BD31-4B8C-83A1-F6EECF244321}">
                <p14:modId xmlns:p14="http://schemas.microsoft.com/office/powerpoint/2010/main" val="2004019565"/>
              </p:ext>
            </p:extLst>
          </p:nvPr>
        </p:nvGraphicFramePr>
        <p:xfrm>
          <a:off x="7350101" y="3891280"/>
          <a:ext cx="4841900" cy="2966720"/>
        </p:xfrm>
        <a:graphic>
          <a:graphicData uri="http://schemas.openxmlformats.org/drawingml/2006/table">
            <a:tbl>
              <a:tblPr firstRow="1" bandRow="1">
                <a:tableStyleId>{5C22544A-7EE6-4342-B048-85BDC9FD1C3A}</a:tableStyleId>
              </a:tblPr>
              <a:tblGrid>
                <a:gridCol w="394229">
                  <a:extLst>
                    <a:ext uri="{9D8B030D-6E8A-4147-A177-3AD203B41FA5}">
                      <a16:colId xmlns:a16="http://schemas.microsoft.com/office/drawing/2014/main" val="3568457686"/>
                    </a:ext>
                  </a:extLst>
                </a:gridCol>
                <a:gridCol w="796468">
                  <a:extLst>
                    <a:ext uri="{9D8B030D-6E8A-4147-A177-3AD203B41FA5}">
                      <a16:colId xmlns:a16="http://schemas.microsoft.com/office/drawing/2014/main" val="2912096702"/>
                    </a:ext>
                  </a:extLst>
                </a:gridCol>
                <a:gridCol w="1377296">
                  <a:extLst>
                    <a:ext uri="{9D8B030D-6E8A-4147-A177-3AD203B41FA5}">
                      <a16:colId xmlns:a16="http://schemas.microsoft.com/office/drawing/2014/main" val="735825536"/>
                    </a:ext>
                  </a:extLst>
                </a:gridCol>
                <a:gridCol w="1260463">
                  <a:extLst>
                    <a:ext uri="{9D8B030D-6E8A-4147-A177-3AD203B41FA5}">
                      <a16:colId xmlns:a16="http://schemas.microsoft.com/office/drawing/2014/main" val="2835118028"/>
                    </a:ext>
                  </a:extLst>
                </a:gridCol>
                <a:gridCol w="1013444">
                  <a:extLst>
                    <a:ext uri="{9D8B030D-6E8A-4147-A177-3AD203B41FA5}">
                      <a16:colId xmlns:a16="http://schemas.microsoft.com/office/drawing/2014/main" val="1493823541"/>
                    </a:ext>
                  </a:extLst>
                </a:gridCol>
              </a:tblGrid>
              <a:tr h="370840">
                <a:tc>
                  <a:txBody>
                    <a:bodyPr/>
                    <a:lstStyle/>
                    <a:p>
                      <a:pPr algn="r"/>
                      <a:endParaRPr lang="en-US" b="1" dirty="0">
                        <a:effectLst/>
                      </a:endParaRPr>
                    </a:p>
                  </a:txBody>
                  <a:tcPr anchor="ctr"/>
                </a:tc>
                <a:tc>
                  <a:txBody>
                    <a:bodyPr/>
                    <a:lstStyle/>
                    <a:p>
                      <a:pPr algn="r"/>
                      <a:r>
                        <a:rPr lang="en-US" b="1" dirty="0">
                          <a:effectLst/>
                        </a:rPr>
                        <a:t>Year</a:t>
                      </a:r>
                    </a:p>
                  </a:txBody>
                  <a:tcPr anchor="ctr"/>
                </a:tc>
                <a:tc>
                  <a:txBody>
                    <a:bodyPr/>
                    <a:lstStyle/>
                    <a:p>
                      <a:pPr algn="r"/>
                      <a:r>
                        <a:rPr lang="en-US" b="1" dirty="0">
                          <a:effectLst/>
                        </a:rPr>
                        <a:t>Skewness</a:t>
                      </a:r>
                    </a:p>
                  </a:txBody>
                  <a:tcPr anchor="ctr"/>
                </a:tc>
                <a:tc>
                  <a:txBody>
                    <a:bodyPr/>
                    <a:lstStyle/>
                    <a:p>
                      <a:pPr algn="r"/>
                      <a:r>
                        <a:rPr lang="en-US" b="1" dirty="0">
                          <a:effectLst/>
                        </a:rPr>
                        <a:t>Kurtosis</a:t>
                      </a:r>
                    </a:p>
                  </a:txBody>
                  <a:tcPr anchor="ctr"/>
                </a:tc>
                <a:tc>
                  <a:txBody>
                    <a:bodyPr/>
                    <a:lstStyle/>
                    <a:p>
                      <a:pPr algn="r"/>
                      <a:r>
                        <a:rPr lang="en-US" b="1" dirty="0">
                          <a:effectLst/>
                        </a:rPr>
                        <a:t>Range</a:t>
                      </a:r>
                    </a:p>
                  </a:txBody>
                  <a:tcPr anchor="ctr"/>
                </a:tc>
                <a:extLst>
                  <a:ext uri="{0D108BD9-81ED-4DB2-BD59-A6C34878D82A}">
                    <a16:rowId xmlns:a16="http://schemas.microsoft.com/office/drawing/2014/main" val="1125351170"/>
                  </a:ext>
                </a:extLst>
              </a:tr>
              <a:tr h="370840">
                <a:tc>
                  <a:txBody>
                    <a:bodyPr/>
                    <a:lstStyle/>
                    <a:p>
                      <a:pPr fontAlgn="ctr"/>
                      <a:r>
                        <a:rPr lang="en-US" b="1">
                          <a:effectLst/>
                        </a:rPr>
                        <a:t>0</a:t>
                      </a:r>
                    </a:p>
                  </a:txBody>
                  <a:tcPr anchor="ctr"/>
                </a:tc>
                <a:tc>
                  <a:txBody>
                    <a:bodyPr/>
                    <a:lstStyle/>
                    <a:p>
                      <a:pPr algn="r"/>
                      <a:r>
                        <a:rPr lang="en-US">
                          <a:effectLst/>
                        </a:rPr>
                        <a:t>2009</a:t>
                      </a:r>
                    </a:p>
                  </a:txBody>
                  <a:tcPr anchor="ctr"/>
                </a:tc>
                <a:tc>
                  <a:txBody>
                    <a:bodyPr/>
                    <a:lstStyle/>
                    <a:p>
                      <a:pPr algn="r"/>
                      <a:r>
                        <a:rPr lang="en-US" dirty="0">
                          <a:effectLst/>
                        </a:rPr>
                        <a:t>0.589686</a:t>
                      </a:r>
                    </a:p>
                  </a:txBody>
                  <a:tcPr anchor="ctr"/>
                </a:tc>
                <a:tc>
                  <a:txBody>
                    <a:bodyPr/>
                    <a:lstStyle/>
                    <a:p>
                      <a:pPr algn="r"/>
                      <a:r>
                        <a:rPr lang="en-US">
                          <a:effectLst/>
                        </a:rPr>
                        <a:t>1.967029</a:t>
                      </a:r>
                    </a:p>
                  </a:txBody>
                  <a:tcPr anchor="ctr"/>
                </a:tc>
                <a:tc>
                  <a:txBody>
                    <a:bodyPr/>
                    <a:lstStyle/>
                    <a:p>
                      <a:pPr algn="r"/>
                      <a:r>
                        <a:rPr lang="en-US">
                          <a:effectLst/>
                        </a:rPr>
                        <a:t>72.0</a:t>
                      </a:r>
                    </a:p>
                  </a:txBody>
                  <a:tcPr anchor="ctr"/>
                </a:tc>
                <a:extLst>
                  <a:ext uri="{0D108BD9-81ED-4DB2-BD59-A6C34878D82A}">
                    <a16:rowId xmlns:a16="http://schemas.microsoft.com/office/drawing/2014/main" val="58151433"/>
                  </a:ext>
                </a:extLst>
              </a:tr>
              <a:tr h="370840">
                <a:tc>
                  <a:txBody>
                    <a:bodyPr/>
                    <a:lstStyle/>
                    <a:p>
                      <a:pPr fontAlgn="ctr"/>
                      <a:r>
                        <a:rPr lang="en-US" b="1">
                          <a:effectLst/>
                        </a:rPr>
                        <a:t>1</a:t>
                      </a:r>
                    </a:p>
                  </a:txBody>
                  <a:tcPr anchor="ctr"/>
                </a:tc>
                <a:tc>
                  <a:txBody>
                    <a:bodyPr/>
                    <a:lstStyle/>
                    <a:p>
                      <a:pPr algn="r"/>
                      <a:r>
                        <a:rPr lang="en-US">
                          <a:effectLst/>
                        </a:rPr>
                        <a:t>2010</a:t>
                      </a:r>
                    </a:p>
                  </a:txBody>
                  <a:tcPr anchor="ctr"/>
                </a:tc>
                <a:tc>
                  <a:txBody>
                    <a:bodyPr/>
                    <a:lstStyle/>
                    <a:p>
                      <a:pPr algn="r"/>
                      <a:r>
                        <a:rPr lang="en-US">
                          <a:effectLst/>
                        </a:rPr>
                        <a:t>1.018202</a:t>
                      </a:r>
                    </a:p>
                  </a:txBody>
                  <a:tcPr anchor="ctr"/>
                </a:tc>
                <a:tc>
                  <a:txBody>
                    <a:bodyPr/>
                    <a:lstStyle/>
                    <a:p>
                      <a:pPr algn="r"/>
                      <a:r>
                        <a:rPr lang="en-US">
                          <a:effectLst/>
                        </a:rPr>
                        <a:t>2.639282</a:t>
                      </a:r>
                    </a:p>
                  </a:txBody>
                  <a:tcPr anchor="ctr"/>
                </a:tc>
                <a:tc>
                  <a:txBody>
                    <a:bodyPr/>
                    <a:lstStyle/>
                    <a:p>
                      <a:pPr algn="r"/>
                      <a:r>
                        <a:rPr lang="en-US">
                          <a:effectLst/>
                        </a:rPr>
                        <a:t>86.0</a:t>
                      </a:r>
                    </a:p>
                  </a:txBody>
                  <a:tcPr anchor="ctr"/>
                </a:tc>
                <a:extLst>
                  <a:ext uri="{0D108BD9-81ED-4DB2-BD59-A6C34878D82A}">
                    <a16:rowId xmlns:a16="http://schemas.microsoft.com/office/drawing/2014/main" val="2970355441"/>
                  </a:ext>
                </a:extLst>
              </a:tr>
              <a:tr h="370840">
                <a:tc>
                  <a:txBody>
                    <a:bodyPr/>
                    <a:lstStyle/>
                    <a:p>
                      <a:pPr fontAlgn="ctr"/>
                      <a:r>
                        <a:rPr lang="en-US" b="1">
                          <a:effectLst/>
                        </a:rPr>
                        <a:t>2</a:t>
                      </a:r>
                    </a:p>
                  </a:txBody>
                  <a:tcPr anchor="ctr"/>
                </a:tc>
                <a:tc>
                  <a:txBody>
                    <a:bodyPr/>
                    <a:lstStyle/>
                    <a:p>
                      <a:pPr algn="r"/>
                      <a:r>
                        <a:rPr lang="en-US" dirty="0">
                          <a:effectLst/>
                        </a:rPr>
                        <a:t>2011</a:t>
                      </a:r>
                    </a:p>
                  </a:txBody>
                  <a:tcPr anchor="ctr"/>
                </a:tc>
                <a:tc>
                  <a:txBody>
                    <a:bodyPr/>
                    <a:lstStyle/>
                    <a:p>
                      <a:pPr algn="r"/>
                      <a:r>
                        <a:rPr lang="en-US">
                          <a:effectLst/>
                        </a:rPr>
                        <a:t>0.750911</a:t>
                      </a:r>
                    </a:p>
                  </a:txBody>
                  <a:tcPr anchor="ctr"/>
                </a:tc>
                <a:tc>
                  <a:txBody>
                    <a:bodyPr/>
                    <a:lstStyle/>
                    <a:p>
                      <a:pPr algn="r"/>
                      <a:r>
                        <a:rPr lang="en-US">
                          <a:effectLst/>
                        </a:rPr>
                        <a:t>2.337538</a:t>
                      </a:r>
                    </a:p>
                  </a:txBody>
                  <a:tcPr anchor="ctr"/>
                </a:tc>
                <a:tc>
                  <a:txBody>
                    <a:bodyPr/>
                    <a:lstStyle/>
                    <a:p>
                      <a:pPr algn="r"/>
                      <a:r>
                        <a:rPr lang="en-US">
                          <a:effectLst/>
                        </a:rPr>
                        <a:t>76.0</a:t>
                      </a:r>
                    </a:p>
                  </a:txBody>
                  <a:tcPr anchor="ctr"/>
                </a:tc>
                <a:extLst>
                  <a:ext uri="{0D108BD9-81ED-4DB2-BD59-A6C34878D82A}">
                    <a16:rowId xmlns:a16="http://schemas.microsoft.com/office/drawing/2014/main" val="955098431"/>
                  </a:ext>
                </a:extLst>
              </a:tr>
              <a:tr h="370840">
                <a:tc>
                  <a:txBody>
                    <a:bodyPr/>
                    <a:lstStyle/>
                    <a:p>
                      <a:pPr fontAlgn="ctr"/>
                      <a:r>
                        <a:rPr lang="en-US" b="1">
                          <a:effectLst/>
                        </a:rPr>
                        <a:t>3</a:t>
                      </a:r>
                    </a:p>
                  </a:txBody>
                  <a:tcPr anchor="ctr"/>
                </a:tc>
                <a:tc>
                  <a:txBody>
                    <a:bodyPr/>
                    <a:lstStyle/>
                    <a:p>
                      <a:pPr algn="r"/>
                      <a:r>
                        <a:rPr lang="en-US">
                          <a:effectLst/>
                        </a:rPr>
                        <a:t>2012</a:t>
                      </a:r>
                    </a:p>
                  </a:txBody>
                  <a:tcPr anchor="ctr"/>
                </a:tc>
                <a:tc>
                  <a:txBody>
                    <a:bodyPr/>
                    <a:lstStyle/>
                    <a:p>
                      <a:pPr algn="r"/>
                      <a:r>
                        <a:rPr lang="en-US">
                          <a:effectLst/>
                        </a:rPr>
                        <a:t>1.513220</a:t>
                      </a:r>
                    </a:p>
                  </a:txBody>
                  <a:tcPr anchor="ctr"/>
                </a:tc>
                <a:tc>
                  <a:txBody>
                    <a:bodyPr/>
                    <a:lstStyle/>
                    <a:p>
                      <a:pPr algn="r"/>
                      <a:r>
                        <a:rPr lang="en-US">
                          <a:effectLst/>
                        </a:rPr>
                        <a:t>5.677169</a:t>
                      </a:r>
                    </a:p>
                  </a:txBody>
                  <a:tcPr anchor="ctr"/>
                </a:tc>
                <a:tc>
                  <a:txBody>
                    <a:bodyPr/>
                    <a:lstStyle/>
                    <a:p>
                      <a:pPr algn="r"/>
                      <a:r>
                        <a:rPr lang="en-US">
                          <a:effectLst/>
                        </a:rPr>
                        <a:t>97.0</a:t>
                      </a:r>
                    </a:p>
                  </a:txBody>
                  <a:tcPr anchor="ctr"/>
                </a:tc>
                <a:extLst>
                  <a:ext uri="{0D108BD9-81ED-4DB2-BD59-A6C34878D82A}">
                    <a16:rowId xmlns:a16="http://schemas.microsoft.com/office/drawing/2014/main" val="2905725027"/>
                  </a:ext>
                </a:extLst>
              </a:tr>
              <a:tr h="370840">
                <a:tc>
                  <a:txBody>
                    <a:bodyPr/>
                    <a:lstStyle/>
                    <a:p>
                      <a:pPr fontAlgn="ctr"/>
                      <a:r>
                        <a:rPr lang="en-US" b="1">
                          <a:effectLst/>
                        </a:rPr>
                        <a:t>4</a:t>
                      </a:r>
                    </a:p>
                  </a:txBody>
                  <a:tcPr anchor="ctr"/>
                </a:tc>
                <a:tc>
                  <a:txBody>
                    <a:bodyPr/>
                    <a:lstStyle/>
                    <a:p>
                      <a:pPr algn="r"/>
                      <a:r>
                        <a:rPr lang="en-US">
                          <a:effectLst/>
                        </a:rPr>
                        <a:t>2013</a:t>
                      </a:r>
                    </a:p>
                  </a:txBody>
                  <a:tcPr anchor="ctr"/>
                </a:tc>
                <a:tc>
                  <a:txBody>
                    <a:bodyPr/>
                    <a:lstStyle/>
                    <a:p>
                      <a:pPr algn="r"/>
                      <a:r>
                        <a:rPr lang="en-US">
                          <a:effectLst/>
                        </a:rPr>
                        <a:t>1.399925</a:t>
                      </a:r>
                    </a:p>
                  </a:txBody>
                  <a:tcPr anchor="ctr"/>
                </a:tc>
                <a:tc>
                  <a:txBody>
                    <a:bodyPr/>
                    <a:lstStyle/>
                    <a:p>
                      <a:pPr algn="r"/>
                      <a:r>
                        <a:rPr lang="en-US">
                          <a:effectLst/>
                        </a:rPr>
                        <a:t>4.337829</a:t>
                      </a:r>
                    </a:p>
                  </a:txBody>
                  <a:tcPr anchor="ctr"/>
                </a:tc>
                <a:tc>
                  <a:txBody>
                    <a:bodyPr/>
                    <a:lstStyle/>
                    <a:p>
                      <a:pPr algn="r"/>
                      <a:r>
                        <a:rPr lang="en-US">
                          <a:effectLst/>
                        </a:rPr>
                        <a:t>84.0</a:t>
                      </a:r>
                    </a:p>
                  </a:txBody>
                  <a:tcPr anchor="ctr"/>
                </a:tc>
                <a:extLst>
                  <a:ext uri="{0D108BD9-81ED-4DB2-BD59-A6C34878D82A}">
                    <a16:rowId xmlns:a16="http://schemas.microsoft.com/office/drawing/2014/main" val="1645407124"/>
                  </a:ext>
                </a:extLst>
              </a:tr>
              <a:tr h="370840">
                <a:tc>
                  <a:txBody>
                    <a:bodyPr/>
                    <a:lstStyle/>
                    <a:p>
                      <a:pPr fontAlgn="ctr"/>
                      <a:r>
                        <a:rPr lang="en-US" b="1">
                          <a:effectLst/>
                        </a:rPr>
                        <a:t>5</a:t>
                      </a:r>
                    </a:p>
                  </a:txBody>
                  <a:tcPr anchor="ctr"/>
                </a:tc>
                <a:tc>
                  <a:txBody>
                    <a:bodyPr/>
                    <a:lstStyle/>
                    <a:p>
                      <a:pPr algn="r"/>
                      <a:r>
                        <a:rPr lang="en-US">
                          <a:effectLst/>
                        </a:rPr>
                        <a:t>2014</a:t>
                      </a:r>
                    </a:p>
                  </a:txBody>
                  <a:tcPr anchor="ctr"/>
                </a:tc>
                <a:tc>
                  <a:txBody>
                    <a:bodyPr/>
                    <a:lstStyle/>
                    <a:p>
                      <a:pPr algn="r"/>
                      <a:r>
                        <a:rPr lang="en-US">
                          <a:effectLst/>
                        </a:rPr>
                        <a:t>1.404606</a:t>
                      </a:r>
                    </a:p>
                  </a:txBody>
                  <a:tcPr anchor="ctr"/>
                </a:tc>
                <a:tc>
                  <a:txBody>
                    <a:bodyPr/>
                    <a:lstStyle/>
                    <a:p>
                      <a:pPr algn="r"/>
                      <a:r>
                        <a:rPr lang="en-US">
                          <a:effectLst/>
                        </a:rPr>
                        <a:t>4.202961</a:t>
                      </a:r>
                    </a:p>
                  </a:txBody>
                  <a:tcPr anchor="ctr"/>
                </a:tc>
                <a:tc>
                  <a:txBody>
                    <a:bodyPr/>
                    <a:lstStyle/>
                    <a:p>
                      <a:pPr algn="r"/>
                      <a:r>
                        <a:rPr lang="en-US">
                          <a:effectLst/>
                        </a:rPr>
                        <a:t>84.0</a:t>
                      </a:r>
                    </a:p>
                  </a:txBody>
                  <a:tcPr anchor="ctr"/>
                </a:tc>
                <a:extLst>
                  <a:ext uri="{0D108BD9-81ED-4DB2-BD59-A6C34878D82A}">
                    <a16:rowId xmlns:a16="http://schemas.microsoft.com/office/drawing/2014/main" val="1919306807"/>
                  </a:ext>
                </a:extLst>
              </a:tr>
              <a:tr h="370840">
                <a:tc>
                  <a:txBody>
                    <a:bodyPr/>
                    <a:lstStyle/>
                    <a:p>
                      <a:pPr fontAlgn="ctr"/>
                      <a:r>
                        <a:rPr lang="en-US" b="1">
                          <a:effectLst/>
                        </a:rPr>
                        <a:t>6</a:t>
                      </a:r>
                    </a:p>
                  </a:txBody>
                  <a:tcPr anchor="ctr"/>
                </a:tc>
                <a:tc>
                  <a:txBody>
                    <a:bodyPr/>
                    <a:lstStyle/>
                    <a:p>
                      <a:pPr algn="r"/>
                      <a:r>
                        <a:rPr lang="en-US">
                          <a:effectLst/>
                        </a:rPr>
                        <a:t>2015</a:t>
                      </a:r>
                    </a:p>
                  </a:txBody>
                  <a:tcPr anchor="ctr"/>
                </a:tc>
                <a:tc>
                  <a:txBody>
                    <a:bodyPr/>
                    <a:lstStyle/>
                    <a:p>
                      <a:pPr algn="r"/>
                      <a:r>
                        <a:rPr lang="en-US">
                          <a:effectLst/>
                        </a:rPr>
                        <a:t>1.713229</a:t>
                      </a:r>
                    </a:p>
                  </a:txBody>
                  <a:tcPr anchor="ctr"/>
                </a:tc>
                <a:tc>
                  <a:txBody>
                    <a:bodyPr/>
                    <a:lstStyle/>
                    <a:p>
                      <a:pPr algn="r"/>
                      <a:r>
                        <a:rPr lang="en-US">
                          <a:effectLst/>
                        </a:rPr>
                        <a:t>5.980910</a:t>
                      </a:r>
                    </a:p>
                  </a:txBody>
                  <a:tcPr anchor="ctr"/>
                </a:tc>
                <a:tc>
                  <a:txBody>
                    <a:bodyPr/>
                    <a:lstStyle/>
                    <a:p>
                      <a:pPr algn="r"/>
                      <a:r>
                        <a:rPr lang="en-US" dirty="0">
                          <a:effectLst/>
                        </a:rPr>
                        <a:t>102.0</a:t>
                      </a:r>
                    </a:p>
                  </a:txBody>
                  <a:tcPr anchor="ctr"/>
                </a:tc>
                <a:extLst>
                  <a:ext uri="{0D108BD9-81ED-4DB2-BD59-A6C34878D82A}">
                    <a16:rowId xmlns:a16="http://schemas.microsoft.com/office/drawing/2014/main" val="2540721444"/>
                  </a:ext>
                </a:extLst>
              </a:tr>
            </a:tbl>
          </a:graphicData>
        </a:graphic>
      </p:graphicFrame>
      <p:sp>
        <p:nvSpPr>
          <p:cNvPr id="5" name="TextBox 4">
            <a:extLst>
              <a:ext uri="{FF2B5EF4-FFF2-40B4-BE49-F238E27FC236}">
                <a16:creationId xmlns:a16="http://schemas.microsoft.com/office/drawing/2014/main" id="{F3BE17BB-F1D5-472D-800A-C1CC5E76C4C9}"/>
              </a:ext>
            </a:extLst>
          </p:cNvPr>
          <p:cNvSpPr txBox="1"/>
          <p:nvPr/>
        </p:nvSpPr>
        <p:spPr>
          <a:xfrm>
            <a:off x="186357" y="186789"/>
            <a:ext cx="7519731" cy="461665"/>
          </a:xfrm>
          <a:prstGeom prst="rect">
            <a:avLst/>
          </a:prstGeom>
          <a:noFill/>
        </p:spPr>
        <p:txBody>
          <a:bodyPr wrap="square" rtlCol="0">
            <a:spAutoFit/>
          </a:bodyPr>
          <a:lstStyle/>
          <a:p>
            <a:r>
              <a:rPr lang="en-US" sz="2400" b="1" dirty="0"/>
              <a:t>… Descriptive Statistics</a:t>
            </a:r>
          </a:p>
        </p:txBody>
      </p:sp>
      <p:sp>
        <p:nvSpPr>
          <p:cNvPr id="11" name="Rectangle 10">
            <a:extLst>
              <a:ext uri="{FF2B5EF4-FFF2-40B4-BE49-F238E27FC236}">
                <a16:creationId xmlns:a16="http://schemas.microsoft.com/office/drawing/2014/main" id="{3C1C6DED-B87F-4E62-8FB0-D0CB8743E81B}"/>
              </a:ext>
            </a:extLst>
          </p:cNvPr>
          <p:cNvSpPr/>
          <p:nvPr/>
        </p:nvSpPr>
        <p:spPr>
          <a:xfrm>
            <a:off x="116336" y="897997"/>
            <a:ext cx="7401288" cy="5509200"/>
          </a:xfrm>
          <a:prstGeom prst="rect">
            <a:avLst/>
          </a:prstGeom>
        </p:spPr>
        <p:txBody>
          <a:bodyPr wrap="square">
            <a:spAutoFit/>
          </a:bodyPr>
          <a:lstStyle/>
          <a:p>
            <a:pPr marL="285750" indent="-285750">
              <a:buFont typeface="Arial" panose="020B0604020202020204" pitchFamily="34" charset="0"/>
              <a:buChar char="•"/>
            </a:pPr>
            <a:r>
              <a:rPr lang="en-US" sz="2200" b="1" dirty="0"/>
              <a:t>Skewness</a:t>
            </a:r>
          </a:p>
          <a:p>
            <a:pPr lvl="1"/>
            <a:r>
              <a:rPr lang="en-US" sz="2200" dirty="0"/>
              <a:t>Values range from 0.59 to 1.71, indicating a right-skewed distribution each year. This suggests that there are more municipalities with lower water usage, but a few have much higher usage.</a:t>
            </a:r>
          </a:p>
          <a:p>
            <a:pPr marL="285750" indent="-285750">
              <a:buFont typeface="Arial" panose="020B0604020202020204" pitchFamily="34" charset="0"/>
              <a:buChar char="•"/>
            </a:pPr>
            <a:r>
              <a:rPr lang="en-US" sz="2200" b="1" dirty="0"/>
              <a:t>Kurtosis</a:t>
            </a:r>
          </a:p>
          <a:p>
            <a:pPr lvl="1"/>
            <a:r>
              <a:rPr lang="en-US" sz="2200" dirty="0"/>
              <a:t>Ranging from 1.97 to 5.98, the kurtosis values above 3 (especially in 2012, 2013, 2014, and 2015) indicate a leptokurtic distribution. This means the data have more pronounced peaks and heavier tails, implying more extreme values or outliers.</a:t>
            </a:r>
          </a:p>
          <a:p>
            <a:pPr marL="285750" indent="-285750">
              <a:buFont typeface="Arial" panose="020B0604020202020204" pitchFamily="34" charset="0"/>
              <a:buChar char="•"/>
            </a:pPr>
            <a:r>
              <a:rPr lang="en-US" sz="2200" b="1" dirty="0"/>
              <a:t>Range</a:t>
            </a:r>
          </a:p>
          <a:p>
            <a:pPr lvl="1"/>
            <a:r>
              <a:rPr lang="en-US" sz="2200" dirty="0"/>
              <a:t>The range of values (difference between max and min) increases from 72 in 2009 to 102 in 2015, showing a growing variability in water usage across municipalities over time.</a:t>
            </a:r>
          </a:p>
        </p:txBody>
      </p:sp>
    </p:spTree>
    <p:extLst>
      <p:ext uri="{BB962C8B-B14F-4D97-AF65-F5344CB8AC3E}">
        <p14:creationId xmlns:p14="http://schemas.microsoft.com/office/powerpoint/2010/main" val="54706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BE17BB-F1D5-472D-800A-C1CC5E76C4C9}"/>
              </a:ext>
            </a:extLst>
          </p:cNvPr>
          <p:cNvSpPr txBox="1"/>
          <p:nvPr/>
        </p:nvSpPr>
        <p:spPr>
          <a:xfrm>
            <a:off x="186357" y="186789"/>
            <a:ext cx="7519731" cy="461665"/>
          </a:xfrm>
          <a:prstGeom prst="rect">
            <a:avLst/>
          </a:prstGeom>
          <a:noFill/>
        </p:spPr>
        <p:txBody>
          <a:bodyPr wrap="square" rtlCol="0">
            <a:spAutoFit/>
          </a:bodyPr>
          <a:lstStyle/>
          <a:p>
            <a:r>
              <a:rPr lang="en-US" sz="2400" b="1" dirty="0"/>
              <a:t>… Descriptive Statistics</a:t>
            </a:r>
          </a:p>
        </p:txBody>
      </p:sp>
      <p:graphicFrame>
        <p:nvGraphicFramePr>
          <p:cNvPr id="7" name="Content Placeholder 3">
            <a:extLst>
              <a:ext uri="{FF2B5EF4-FFF2-40B4-BE49-F238E27FC236}">
                <a16:creationId xmlns:a16="http://schemas.microsoft.com/office/drawing/2014/main" id="{3F58C949-8BF1-490C-B076-5906F980D69A}"/>
              </a:ext>
            </a:extLst>
          </p:cNvPr>
          <p:cNvGraphicFramePr>
            <a:graphicFrameLocks/>
          </p:cNvGraphicFramePr>
          <p:nvPr>
            <p:extLst>
              <p:ext uri="{D42A27DB-BD31-4B8C-83A1-F6EECF244321}">
                <p14:modId xmlns:p14="http://schemas.microsoft.com/office/powerpoint/2010/main" val="1974929800"/>
              </p:ext>
            </p:extLst>
          </p:nvPr>
        </p:nvGraphicFramePr>
        <p:xfrm>
          <a:off x="7013415" y="3622040"/>
          <a:ext cx="5178585" cy="3235960"/>
        </p:xfrm>
        <a:graphic>
          <a:graphicData uri="http://schemas.openxmlformats.org/drawingml/2006/table">
            <a:tbl>
              <a:tblPr firstRow="1" bandRow="1">
                <a:tableStyleId>{5C22544A-7EE6-4342-B048-85BDC9FD1C3A}</a:tableStyleId>
              </a:tblPr>
              <a:tblGrid>
                <a:gridCol w="374968">
                  <a:extLst>
                    <a:ext uri="{9D8B030D-6E8A-4147-A177-3AD203B41FA5}">
                      <a16:colId xmlns:a16="http://schemas.microsoft.com/office/drawing/2014/main" val="73915396"/>
                    </a:ext>
                  </a:extLst>
                </a:gridCol>
                <a:gridCol w="757555">
                  <a:extLst>
                    <a:ext uri="{9D8B030D-6E8A-4147-A177-3AD203B41FA5}">
                      <a16:colId xmlns:a16="http://schemas.microsoft.com/office/drawing/2014/main" val="1403950227"/>
                    </a:ext>
                  </a:extLst>
                </a:gridCol>
                <a:gridCol w="690880">
                  <a:extLst>
                    <a:ext uri="{9D8B030D-6E8A-4147-A177-3AD203B41FA5}">
                      <a16:colId xmlns:a16="http://schemas.microsoft.com/office/drawing/2014/main" val="2130606905"/>
                    </a:ext>
                  </a:extLst>
                </a:gridCol>
                <a:gridCol w="1118394">
                  <a:extLst>
                    <a:ext uri="{9D8B030D-6E8A-4147-A177-3AD203B41FA5}">
                      <a16:colId xmlns:a16="http://schemas.microsoft.com/office/drawing/2014/main" val="3644434406"/>
                    </a:ext>
                  </a:extLst>
                </a:gridCol>
                <a:gridCol w="1118394">
                  <a:extLst>
                    <a:ext uri="{9D8B030D-6E8A-4147-A177-3AD203B41FA5}">
                      <a16:colId xmlns:a16="http://schemas.microsoft.com/office/drawing/2014/main" val="3212433911"/>
                    </a:ext>
                  </a:extLst>
                </a:gridCol>
                <a:gridCol w="1118394">
                  <a:extLst>
                    <a:ext uri="{9D8B030D-6E8A-4147-A177-3AD203B41FA5}">
                      <a16:colId xmlns:a16="http://schemas.microsoft.com/office/drawing/2014/main" val="3892297714"/>
                    </a:ext>
                  </a:extLst>
                </a:gridCol>
              </a:tblGrid>
              <a:tr h="370840">
                <a:tc>
                  <a:txBody>
                    <a:bodyPr/>
                    <a:lstStyle/>
                    <a:p>
                      <a:pPr algn="r"/>
                      <a:endParaRPr lang="en-US" b="1" dirty="0">
                        <a:effectLst/>
                      </a:endParaRPr>
                    </a:p>
                  </a:txBody>
                  <a:tcPr anchor="ctr"/>
                </a:tc>
                <a:tc>
                  <a:txBody>
                    <a:bodyPr/>
                    <a:lstStyle/>
                    <a:p>
                      <a:pPr algn="r"/>
                      <a:r>
                        <a:rPr lang="en-US" b="1" dirty="0">
                          <a:effectLst/>
                        </a:rPr>
                        <a:t>Year</a:t>
                      </a:r>
                    </a:p>
                  </a:txBody>
                  <a:tcPr anchor="ctr"/>
                </a:tc>
                <a:tc>
                  <a:txBody>
                    <a:bodyPr/>
                    <a:lstStyle/>
                    <a:p>
                      <a:pPr algn="r"/>
                      <a:r>
                        <a:rPr lang="en-US" b="1" dirty="0">
                          <a:effectLst/>
                        </a:rPr>
                        <a:t>IQR</a:t>
                      </a:r>
                    </a:p>
                  </a:txBody>
                  <a:tcPr anchor="ctr"/>
                </a:tc>
                <a:tc>
                  <a:txBody>
                    <a:bodyPr/>
                    <a:lstStyle/>
                    <a:p>
                      <a:pPr algn="r"/>
                      <a:r>
                        <a:rPr lang="en-US" b="1" dirty="0">
                          <a:effectLst/>
                        </a:rPr>
                        <a:t>Lower Bound</a:t>
                      </a:r>
                    </a:p>
                  </a:txBody>
                  <a:tcPr anchor="ctr"/>
                </a:tc>
                <a:tc>
                  <a:txBody>
                    <a:bodyPr/>
                    <a:lstStyle/>
                    <a:p>
                      <a:pPr algn="r"/>
                      <a:r>
                        <a:rPr lang="en-US" b="1" dirty="0">
                          <a:effectLst/>
                        </a:rPr>
                        <a:t>Upper Bound</a:t>
                      </a:r>
                    </a:p>
                  </a:txBody>
                  <a:tcPr anchor="ctr"/>
                </a:tc>
                <a:tc>
                  <a:txBody>
                    <a:bodyPr/>
                    <a:lstStyle/>
                    <a:p>
                      <a:pPr algn="r"/>
                      <a:r>
                        <a:rPr lang="en-US" b="1" dirty="0">
                          <a:effectLst/>
                        </a:rPr>
                        <a:t>Total Outliers</a:t>
                      </a:r>
                    </a:p>
                  </a:txBody>
                  <a:tcPr anchor="ctr"/>
                </a:tc>
                <a:extLst>
                  <a:ext uri="{0D108BD9-81ED-4DB2-BD59-A6C34878D82A}">
                    <a16:rowId xmlns:a16="http://schemas.microsoft.com/office/drawing/2014/main" val="2777913278"/>
                  </a:ext>
                </a:extLst>
              </a:tr>
              <a:tr h="370840">
                <a:tc>
                  <a:txBody>
                    <a:bodyPr/>
                    <a:lstStyle/>
                    <a:p>
                      <a:pPr fontAlgn="ctr"/>
                      <a:r>
                        <a:rPr lang="en-US" b="1">
                          <a:effectLst/>
                        </a:rPr>
                        <a:t>0</a:t>
                      </a:r>
                    </a:p>
                  </a:txBody>
                  <a:tcPr anchor="ctr"/>
                </a:tc>
                <a:tc>
                  <a:txBody>
                    <a:bodyPr/>
                    <a:lstStyle/>
                    <a:p>
                      <a:pPr algn="r"/>
                      <a:r>
                        <a:rPr lang="en-US" dirty="0">
                          <a:effectLst/>
                        </a:rPr>
                        <a:t>2009</a:t>
                      </a:r>
                    </a:p>
                  </a:txBody>
                  <a:tcPr anchor="ctr"/>
                </a:tc>
                <a:tc>
                  <a:txBody>
                    <a:bodyPr/>
                    <a:lstStyle/>
                    <a:p>
                      <a:pPr algn="r"/>
                      <a:r>
                        <a:rPr lang="en-US">
                          <a:effectLst/>
                        </a:rPr>
                        <a:t>9.0</a:t>
                      </a:r>
                    </a:p>
                  </a:txBody>
                  <a:tcPr anchor="ctr"/>
                </a:tc>
                <a:tc>
                  <a:txBody>
                    <a:bodyPr/>
                    <a:lstStyle/>
                    <a:p>
                      <a:pPr algn="r"/>
                      <a:r>
                        <a:rPr lang="en-US" dirty="0">
                          <a:effectLst/>
                        </a:rPr>
                        <a:t>38.5</a:t>
                      </a:r>
                    </a:p>
                  </a:txBody>
                  <a:tcPr anchor="ctr"/>
                </a:tc>
                <a:tc>
                  <a:txBody>
                    <a:bodyPr/>
                    <a:lstStyle/>
                    <a:p>
                      <a:pPr algn="r"/>
                      <a:r>
                        <a:rPr lang="en-US">
                          <a:effectLst/>
                        </a:rPr>
                        <a:t>74.5</a:t>
                      </a:r>
                    </a:p>
                  </a:txBody>
                  <a:tcPr anchor="ctr"/>
                </a:tc>
                <a:tc>
                  <a:txBody>
                    <a:bodyPr/>
                    <a:lstStyle/>
                    <a:p>
                      <a:pPr algn="r"/>
                      <a:r>
                        <a:rPr lang="en-US">
                          <a:effectLst/>
                        </a:rPr>
                        <a:t>22</a:t>
                      </a:r>
                    </a:p>
                  </a:txBody>
                  <a:tcPr anchor="ctr"/>
                </a:tc>
                <a:extLst>
                  <a:ext uri="{0D108BD9-81ED-4DB2-BD59-A6C34878D82A}">
                    <a16:rowId xmlns:a16="http://schemas.microsoft.com/office/drawing/2014/main" val="2612846790"/>
                  </a:ext>
                </a:extLst>
              </a:tr>
              <a:tr h="370840">
                <a:tc>
                  <a:txBody>
                    <a:bodyPr/>
                    <a:lstStyle/>
                    <a:p>
                      <a:pPr fontAlgn="ctr"/>
                      <a:r>
                        <a:rPr lang="en-US" b="1">
                          <a:effectLst/>
                        </a:rPr>
                        <a:t>1</a:t>
                      </a:r>
                    </a:p>
                  </a:txBody>
                  <a:tcPr anchor="ctr"/>
                </a:tc>
                <a:tc>
                  <a:txBody>
                    <a:bodyPr/>
                    <a:lstStyle/>
                    <a:p>
                      <a:pPr algn="r"/>
                      <a:r>
                        <a:rPr lang="en-US">
                          <a:effectLst/>
                        </a:rPr>
                        <a:t>2010</a:t>
                      </a:r>
                    </a:p>
                  </a:txBody>
                  <a:tcPr anchor="ctr"/>
                </a:tc>
                <a:tc>
                  <a:txBody>
                    <a:bodyPr/>
                    <a:lstStyle/>
                    <a:p>
                      <a:pPr algn="r"/>
                      <a:r>
                        <a:rPr lang="en-US">
                          <a:effectLst/>
                        </a:rPr>
                        <a:t>11.0</a:t>
                      </a:r>
                    </a:p>
                  </a:txBody>
                  <a:tcPr anchor="ctr"/>
                </a:tc>
                <a:tc>
                  <a:txBody>
                    <a:bodyPr/>
                    <a:lstStyle/>
                    <a:p>
                      <a:pPr algn="r"/>
                      <a:r>
                        <a:rPr lang="en-US">
                          <a:effectLst/>
                        </a:rPr>
                        <a:t>37.5</a:t>
                      </a:r>
                    </a:p>
                  </a:txBody>
                  <a:tcPr anchor="ctr"/>
                </a:tc>
                <a:tc>
                  <a:txBody>
                    <a:bodyPr/>
                    <a:lstStyle/>
                    <a:p>
                      <a:pPr algn="r"/>
                      <a:r>
                        <a:rPr lang="en-US">
                          <a:effectLst/>
                        </a:rPr>
                        <a:t>81.5</a:t>
                      </a:r>
                    </a:p>
                  </a:txBody>
                  <a:tcPr anchor="ctr"/>
                </a:tc>
                <a:tc>
                  <a:txBody>
                    <a:bodyPr/>
                    <a:lstStyle/>
                    <a:p>
                      <a:pPr algn="r"/>
                      <a:r>
                        <a:rPr lang="en-US">
                          <a:effectLst/>
                        </a:rPr>
                        <a:t>19</a:t>
                      </a:r>
                    </a:p>
                  </a:txBody>
                  <a:tcPr anchor="ctr"/>
                </a:tc>
                <a:extLst>
                  <a:ext uri="{0D108BD9-81ED-4DB2-BD59-A6C34878D82A}">
                    <a16:rowId xmlns:a16="http://schemas.microsoft.com/office/drawing/2014/main" val="1435388369"/>
                  </a:ext>
                </a:extLst>
              </a:tr>
              <a:tr h="370840">
                <a:tc>
                  <a:txBody>
                    <a:bodyPr/>
                    <a:lstStyle/>
                    <a:p>
                      <a:pPr fontAlgn="ctr"/>
                      <a:r>
                        <a:rPr lang="en-US" b="1">
                          <a:effectLst/>
                        </a:rPr>
                        <a:t>2</a:t>
                      </a:r>
                    </a:p>
                  </a:txBody>
                  <a:tcPr anchor="ctr"/>
                </a:tc>
                <a:tc>
                  <a:txBody>
                    <a:bodyPr/>
                    <a:lstStyle/>
                    <a:p>
                      <a:pPr algn="r"/>
                      <a:r>
                        <a:rPr lang="en-US">
                          <a:effectLst/>
                        </a:rPr>
                        <a:t>2011</a:t>
                      </a:r>
                    </a:p>
                  </a:txBody>
                  <a:tcPr anchor="ctr"/>
                </a:tc>
                <a:tc>
                  <a:txBody>
                    <a:bodyPr/>
                    <a:lstStyle/>
                    <a:p>
                      <a:pPr algn="r"/>
                      <a:r>
                        <a:rPr lang="en-US" dirty="0">
                          <a:effectLst/>
                        </a:rPr>
                        <a:t>10.0</a:t>
                      </a:r>
                    </a:p>
                  </a:txBody>
                  <a:tcPr anchor="ctr"/>
                </a:tc>
                <a:tc>
                  <a:txBody>
                    <a:bodyPr/>
                    <a:lstStyle/>
                    <a:p>
                      <a:pPr algn="r"/>
                      <a:r>
                        <a:rPr lang="en-US" dirty="0">
                          <a:effectLst/>
                        </a:rPr>
                        <a:t>37.0</a:t>
                      </a:r>
                    </a:p>
                  </a:txBody>
                  <a:tcPr anchor="ctr"/>
                </a:tc>
                <a:tc>
                  <a:txBody>
                    <a:bodyPr/>
                    <a:lstStyle/>
                    <a:p>
                      <a:pPr algn="r"/>
                      <a:r>
                        <a:rPr lang="en-US">
                          <a:effectLst/>
                        </a:rPr>
                        <a:t>77.0</a:t>
                      </a:r>
                    </a:p>
                  </a:txBody>
                  <a:tcPr anchor="ctr"/>
                </a:tc>
                <a:tc>
                  <a:txBody>
                    <a:bodyPr/>
                    <a:lstStyle/>
                    <a:p>
                      <a:pPr algn="r"/>
                      <a:r>
                        <a:rPr lang="en-US">
                          <a:effectLst/>
                        </a:rPr>
                        <a:t>17</a:t>
                      </a:r>
                    </a:p>
                  </a:txBody>
                  <a:tcPr anchor="ctr"/>
                </a:tc>
                <a:extLst>
                  <a:ext uri="{0D108BD9-81ED-4DB2-BD59-A6C34878D82A}">
                    <a16:rowId xmlns:a16="http://schemas.microsoft.com/office/drawing/2014/main" val="1207941409"/>
                  </a:ext>
                </a:extLst>
              </a:tr>
              <a:tr h="370840">
                <a:tc>
                  <a:txBody>
                    <a:bodyPr/>
                    <a:lstStyle/>
                    <a:p>
                      <a:pPr fontAlgn="ctr"/>
                      <a:r>
                        <a:rPr lang="en-US" b="1">
                          <a:effectLst/>
                        </a:rPr>
                        <a:t>3</a:t>
                      </a:r>
                    </a:p>
                  </a:txBody>
                  <a:tcPr anchor="ctr"/>
                </a:tc>
                <a:tc>
                  <a:txBody>
                    <a:bodyPr/>
                    <a:lstStyle/>
                    <a:p>
                      <a:pPr algn="r"/>
                      <a:r>
                        <a:rPr lang="en-US">
                          <a:effectLst/>
                        </a:rPr>
                        <a:t>2012</a:t>
                      </a:r>
                    </a:p>
                  </a:txBody>
                  <a:tcPr anchor="ctr"/>
                </a:tc>
                <a:tc>
                  <a:txBody>
                    <a:bodyPr/>
                    <a:lstStyle/>
                    <a:p>
                      <a:pPr algn="r"/>
                      <a:r>
                        <a:rPr lang="en-US">
                          <a:effectLst/>
                        </a:rPr>
                        <a:t>10.0</a:t>
                      </a:r>
                    </a:p>
                  </a:txBody>
                  <a:tcPr anchor="ctr"/>
                </a:tc>
                <a:tc>
                  <a:txBody>
                    <a:bodyPr/>
                    <a:lstStyle/>
                    <a:p>
                      <a:pPr algn="r"/>
                      <a:r>
                        <a:rPr lang="en-US">
                          <a:effectLst/>
                        </a:rPr>
                        <a:t>37.0</a:t>
                      </a:r>
                    </a:p>
                  </a:txBody>
                  <a:tcPr anchor="ctr"/>
                </a:tc>
                <a:tc>
                  <a:txBody>
                    <a:bodyPr/>
                    <a:lstStyle/>
                    <a:p>
                      <a:pPr algn="r"/>
                      <a:r>
                        <a:rPr lang="en-US">
                          <a:effectLst/>
                        </a:rPr>
                        <a:t>77.0</a:t>
                      </a:r>
                    </a:p>
                  </a:txBody>
                  <a:tcPr anchor="ctr"/>
                </a:tc>
                <a:tc>
                  <a:txBody>
                    <a:bodyPr/>
                    <a:lstStyle/>
                    <a:p>
                      <a:pPr algn="r"/>
                      <a:r>
                        <a:rPr lang="en-US">
                          <a:effectLst/>
                        </a:rPr>
                        <a:t>21</a:t>
                      </a:r>
                    </a:p>
                  </a:txBody>
                  <a:tcPr anchor="ctr"/>
                </a:tc>
                <a:extLst>
                  <a:ext uri="{0D108BD9-81ED-4DB2-BD59-A6C34878D82A}">
                    <a16:rowId xmlns:a16="http://schemas.microsoft.com/office/drawing/2014/main" val="4083106812"/>
                  </a:ext>
                </a:extLst>
              </a:tr>
              <a:tr h="370840">
                <a:tc>
                  <a:txBody>
                    <a:bodyPr/>
                    <a:lstStyle/>
                    <a:p>
                      <a:pPr fontAlgn="ctr"/>
                      <a:r>
                        <a:rPr lang="en-US" b="1">
                          <a:effectLst/>
                        </a:rPr>
                        <a:t>4</a:t>
                      </a:r>
                    </a:p>
                  </a:txBody>
                  <a:tcPr anchor="ctr"/>
                </a:tc>
                <a:tc>
                  <a:txBody>
                    <a:bodyPr/>
                    <a:lstStyle/>
                    <a:p>
                      <a:pPr algn="r"/>
                      <a:r>
                        <a:rPr lang="en-US">
                          <a:effectLst/>
                        </a:rPr>
                        <a:t>2013</a:t>
                      </a:r>
                    </a:p>
                  </a:txBody>
                  <a:tcPr anchor="ctr"/>
                </a:tc>
                <a:tc>
                  <a:txBody>
                    <a:bodyPr/>
                    <a:lstStyle/>
                    <a:p>
                      <a:pPr algn="r"/>
                      <a:r>
                        <a:rPr lang="en-US">
                          <a:effectLst/>
                        </a:rPr>
                        <a:t>9.0</a:t>
                      </a:r>
                    </a:p>
                  </a:txBody>
                  <a:tcPr anchor="ctr"/>
                </a:tc>
                <a:tc>
                  <a:txBody>
                    <a:bodyPr/>
                    <a:lstStyle/>
                    <a:p>
                      <a:pPr algn="r"/>
                      <a:r>
                        <a:rPr lang="en-US">
                          <a:effectLst/>
                        </a:rPr>
                        <a:t>38.5</a:t>
                      </a:r>
                    </a:p>
                  </a:txBody>
                  <a:tcPr anchor="ctr"/>
                </a:tc>
                <a:tc>
                  <a:txBody>
                    <a:bodyPr/>
                    <a:lstStyle/>
                    <a:p>
                      <a:pPr algn="r"/>
                      <a:r>
                        <a:rPr lang="en-US">
                          <a:effectLst/>
                        </a:rPr>
                        <a:t>74.5</a:t>
                      </a:r>
                    </a:p>
                  </a:txBody>
                  <a:tcPr anchor="ctr"/>
                </a:tc>
                <a:tc>
                  <a:txBody>
                    <a:bodyPr/>
                    <a:lstStyle/>
                    <a:p>
                      <a:pPr algn="r"/>
                      <a:r>
                        <a:rPr lang="en-US">
                          <a:effectLst/>
                        </a:rPr>
                        <a:t>25</a:t>
                      </a:r>
                    </a:p>
                  </a:txBody>
                  <a:tcPr anchor="ctr"/>
                </a:tc>
                <a:extLst>
                  <a:ext uri="{0D108BD9-81ED-4DB2-BD59-A6C34878D82A}">
                    <a16:rowId xmlns:a16="http://schemas.microsoft.com/office/drawing/2014/main" val="4213478073"/>
                  </a:ext>
                </a:extLst>
              </a:tr>
              <a:tr h="370840">
                <a:tc>
                  <a:txBody>
                    <a:bodyPr/>
                    <a:lstStyle/>
                    <a:p>
                      <a:pPr fontAlgn="ctr"/>
                      <a:r>
                        <a:rPr lang="en-US" b="1">
                          <a:effectLst/>
                        </a:rPr>
                        <a:t>5</a:t>
                      </a:r>
                    </a:p>
                  </a:txBody>
                  <a:tcPr anchor="ctr"/>
                </a:tc>
                <a:tc>
                  <a:txBody>
                    <a:bodyPr/>
                    <a:lstStyle/>
                    <a:p>
                      <a:pPr algn="r"/>
                      <a:r>
                        <a:rPr lang="en-US">
                          <a:effectLst/>
                        </a:rPr>
                        <a:t>2014</a:t>
                      </a:r>
                    </a:p>
                  </a:txBody>
                  <a:tcPr anchor="ctr"/>
                </a:tc>
                <a:tc>
                  <a:txBody>
                    <a:bodyPr/>
                    <a:lstStyle/>
                    <a:p>
                      <a:pPr algn="r"/>
                      <a:r>
                        <a:rPr lang="en-US">
                          <a:effectLst/>
                        </a:rPr>
                        <a:t>11.0</a:t>
                      </a:r>
                    </a:p>
                  </a:txBody>
                  <a:tcPr anchor="ctr"/>
                </a:tc>
                <a:tc>
                  <a:txBody>
                    <a:bodyPr/>
                    <a:lstStyle/>
                    <a:p>
                      <a:pPr algn="r"/>
                      <a:r>
                        <a:rPr lang="en-US">
                          <a:effectLst/>
                        </a:rPr>
                        <a:t>33.5</a:t>
                      </a:r>
                    </a:p>
                  </a:txBody>
                  <a:tcPr anchor="ctr"/>
                </a:tc>
                <a:tc>
                  <a:txBody>
                    <a:bodyPr/>
                    <a:lstStyle/>
                    <a:p>
                      <a:pPr algn="r"/>
                      <a:r>
                        <a:rPr lang="en-US">
                          <a:effectLst/>
                        </a:rPr>
                        <a:t>77.5</a:t>
                      </a:r>
                    </a:p>
                  </a:txBody>
                  <a:tcPr anchor="ctr"/>
                </a:tc>
                <a:tc>
                  <a:txBody>
                    <a:bodyPr/>
                    <a:lstStyle/>
                    <a:p>
                      <a:pPr algn="r"/>
                      <a:r>
                        <a:rPr lang="en-US">
                          <a:effectLst/>
                        </a:rPr>
                        <a:t>16</a:t>
                      </a:r>
                    </a:p>
                  </a:txBody>
                  <a:tcPr anchor="ctr"/>
                </a:tc>
                <a:extLst>
                  <a:ext uri="{0D108BD9-81ED-4DB2-BD59-A6C34878D82A}">
                    <a16:rowId xmlns:a16="http://schemas.microsoft.com/office/drawing/2014/main" val="1885113208"/>
                  </a:ext>
                </a:extLst>
              </a:tr>
              <a:tr h="370840">
                <a:tc>
                  <a:txBody>
                    <a:bodyPr/>
                    <a:lstStyle/>
                    <a:p>
                      <a:pPr fontAlgn="ctr"/>
                      <a:r>
                        <a:rPr lang="en-US" b="1">
                          <a:effectLst/>
                        </a:rPr>
                        <a:t>6</a:t>
                      </a:r>
                    </a:p>
                  </a:txBody>
                  <a:tcPr anchor="ctr"/>
                </a:tc>
                <a:tc>
                  <a:txBody>
                    <a:bodyPr/>
                    <a:lstStyle/>
                    <a:p>
                      <a:pPr algn="r"/>
                      <a:r>
                        <a:rPr lang="en-US">
                          <a:effectLst/>
                        </a:rPr>
                        <a:t>2015</a:t>
                      </a:r>
                    </a:p>
                  </a:txBody>
                  <a:tcPr anchor="ctr"/>
                </a:tc>
                <a:tc>
                  <a:txBody>
                    <a:bodyPr/>
                    <a:lstStyle/>
                    <a:p>
                      <a:pPr algn="r"/>
                      <a:r>
                        <a:rPr lang="en-US">
                          <a:effectLst/>
                        </a:rPr>
                        <a:t>12.0</a:t>
                      </a:r>
                    </a:p>
                  </a:txBody>
                  <a:tcPr anchor="ctr"/>
                </a:tc>
                <a:tc>
                  <a:txBody>
                    <a:bodyPr/>
                    <a:lstStyle/>
                    <a:p>
                      <a:pPr algn="r"/>
                      <a:r>
                        <a:rPr lang="en-US">
                          <a:effectLst/>
                        </a:rPr>
                        <a:t>33.0</a:t>
                      </a:r>
                    </a:p>
                  </a:txBody>
                  <a:tcPr anchor="ctr"/>
                </a:tc>
                <a:tc>
                  <a:txBody>
                    <a:bodyPr/>
                    <a:lstStyle/>
                    <a:p>
                      <a:pPr algn="r"/>
                      <a:r>
                        <a:rPr lang="en-US">
                          <a:effectLst/>
                        </a:rPr>
                        <a:t>81.0</a:t>
                      </a:r>
                    </a:p>
                  </a:txBody>
                  <a:tcPr anchor="ctr"/>
                </a:tc>
                <a:tc>
                  <a:txBody>
                    <a:bodyPr/>
                    <a:lstStyle/>
                    <a:p>
                      <a:pPr algn="r"/>
                      <a:r>
                        <a:rPr lang="en-US" dirty="0">
                          <a:effectLst/>
                        </a:rPr>
                        <a:t>12</a:t>
                      </a:r>
                    </a:p>
                  </a:txBody>
                  <a:tcPr anchor="ctr"/>
                </a:tc>
                <a:extLst>
                  <a:ext uri="{0D108BD9-81ED-4DB2-BD59-A6C34878D82A}">
                    <a16:rowId xmlns:a16="http://schemas.microsoft.com/office/drawing/2014/main" val="204029809"/>
                  </a:ext>
                </a:extLst>
              </a:tr>
            </a:tbl>
          </a:graphicData>
        </a:graphic>
      </p:graphicFrame>
      <p:sp>
        <p:nvSpPr>
          <p:cNvPr id="9" name="Rectangle 8">
            <a:extLst>
              <a:ext uri="{FF2B5EF4-FFF2-40B4-BE49-F238E27FC236}">
                <a16:creationId xmlns:a16="http://schemas.microsoft.com/office/drawing/2014/main" id="{ADC4413E-B67E-4CC0-AE37-29BE4B453788}"/>
              </a:ext>
            </a:extLst>
          </p:cNvPr>
          <p:cNvSpPr/>
          <p:nvPr/>
        </p:nvSpPr>
        <p:spPr>
          <a:xfrm>
            <a:off x="53513" y="829588"/>
            <a:ext cx="7129064" cy="6186309"/>
          </a:xfrm>
          <a:prstGeom prst="rect">
            <a:avLst/>
          </a:prstGeom>
        </p:spPr>
        <p:txBody>
          <a:bodyPr wrap="square">
            <a:spAutoFit/>
          </a:bodyPr>
          <a:lstStyle/>
          <a:p>
            <a:pPr marL="285750" indent="-285750">
              <a:buFont typeface="Arial" panose="020B0604020202020204" pitchFamily="34" charset="0"/>
              <a:buChar char="•"/>
            </a:pPr>
            <a:r>
              <a:rPr lang="en-US" sz="2200" b="1" dirty="0"/>
              <a:t>IQR (Interquartile Range)</a:t>
            </a:r>
          </a:p>
          <a:p>
            <a:pPr lvl="1"/>
            <a:r>
              <a:rPr lang="en-US" sz="2200" dirty="0"/>
              <a:t>The IQR, measures the spread of the middle 50% of data, varies between 9.0 and 12.0. A higher IQR (e.g., in 2015) indicates more variability in water usage.</a:t>
            </a:r>
          </a:p>
          <a:p>
            <a:pPr marL="285750" indent="-285750">
              <a:buFont typeface="Arial" panose="020B0604020202020204" pitchFamily="34" charset="0"/>
              <a:buChar char="•"/>
            </a:pPr>
            <a:r>
              <a:rPr lang="en-US" sz="2200" b="1" dirty="0"/>
              <a:t>Lower and Upper Bounds</a:t>
            </a:r>
          </a:p>
          <a:p>
            <a:pPr lvl="1"/>
            <a:r>
              <a:rPr lang="en-US" sz="2200" dirty="0"/>
              <a:t>The bounds are used to detect outliers. Values below the Lower Bound and above the Upper Bound are considered outliers. The bounds range from approximately 33.0 to 38.5 (lower) and 74.5 to 81.5 (upper) across the years.</a:t>
            </a:r>
          </a:p>
          <a:p>
            <a:pPr marL="285750" indent="-285750">
              <a:buFont typeface="Arial" panose="020B0604020202020204" pitchFamily="34" charset="0"/>
              <a:buChar char="•"/>
            </a:pPr>
            <a:r>
              <a:rPr lang="en-US" sz="2200" b="1" dirty="0"/>
              <a:t>Total Outliers</a:t>
            </a:r>
          </a:p>
          <a:p>
            <a:pPr lvl="1"/>
            <a:r>
              <a:rPr lang="en-US" sz="2200" dirty="0"/>
              <a:t>The number of detected outliers per year decreases from 22 in 2009 to 12 in 2015. This suggests that, although there is increasing variability, fewer extreme outliers are identified in later years, potentially due to changes in water usage patterns.</a:t>
            </a:r>
          </a:p>
        </p:txBody>
      </p:sp>
    </p:spTree>
    <p:extLst>
      <p:ext uri="{BB962C8B-B14F-4D97-AF65-F5344CB8AC3E}">
        <p14:creationId xmlns:p14="http://schemas.microsoft.com/office/powerpoint/2010/main" val="3448630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BE17BB-F1D5-472D-800A-C1CC5E76C4C9}"/>
              </a:ext>
            </a:extLst>
          </p:cNvPr>
          <p:cNvSpPr txBox="1"/>
          <p:nvPr/>
        </p:nvSpPr>
        <p:spPr>
          <a:xfrm>
            <a:off x="186357" y="186789"/>
            <a:ext cx="7519731" cy="461665"/>
          </a:xfrm>
          <a:prstGeom prst="rect">
            <a:avLst/>
          </a:prstGeom>
          <a:noFill/>
        </p:spPr>
        <p:txBody>
          <a:bodyPr wrap="square" rtlCol="0">
            <a:spAutoFit/>
          </a:bodyPr>
          <a:lstStyle/>
          <a:p>
            <a:r>
              <a:rPr lang="en-US" sz="2400" b="1" dirty="0"/>
              <a:t>… Descriptive Statistics</a:t>
            </a:r>
          </a:p>
        </p:txBody>
      </p:sp>
      <p:sp>
        <p:nvSpPr>
          <p:cNvPr id="9" name="Rectangle 8">
            <a:extLst>
              <a:ext uri="{FF2B5EF4-FFF2-40B4-BE49-F238E27FC236}">
                <a16:creationId xmlns:a16="http://schemas.microsoft.com/office/drawing/2014/main" id="{ADC4413E-B67E-4CC0-AE37-29BE4B453788}"/>
              </a:ext>
            </a:extLst>
          </p:cNvPr>
          <p:cNvSpPr/>
          <p:nvPr/>
        </p:nvSpPr>
        <p:spPr>
          <a:xfrm>
            <a:off x="0" y="915789"/>
            <a:ext cx="6158736" cy="5755422"/>
          </a:xfrm>
          <a:prstGeom prst="rect">
            <a:avLst/>
          </a:prstGeom>
        </p:spPr>
        <p:txBody>
          <a:bodyPr wrap="square">
            <a:spAutoFit/>
          </a:bodyPr>
          <a:lstStyle/>
          <a:p>
            <a:pPr marL="285750" indent="-285750">
              <a:buFont typeface="Arial" panose="020B0604020202020204" pitchFamily="34" charset="0"/>
              <a:buChar char="•"/>
            </a:pPr>
            <a:r>
              <a:rPr lang="en-US" sz="2800" b="1" dirty="0"/>
              <a:t>Summary</a:t>
            </a:r>
          </a:p>
          <a:p>
            <a:pPr lvl="1"/>
            <a:r>
              <a:rPr lang="en-US" sz="2000" dirty="0"/>
              <a:t>Overall, water usage is stable but shows some increasing variability and occasional high outliers.</a:t>
            </a:r>
          </a:p>
          <a:p>
            <a:endParaRPr lang="en-US" sz="2000" dirty="0"/>
          </a:p>
          <a:p>
            <a:pPr marL="742950" lvl="1" indent="-285750">
              <a:buFont typeface="Arial" panose="020B0604020202020204" pitchFamily="34" charset="0"/>
              <a:buChar char="•"/>
            </a:pPr>
            <a:r>
              <a:rPr lang="en-US" sz="2000" b="1" dirty="0"/>
              <a:t>Mean </a:t>
            </a:r>
            <a:r>
              <a:rPr lang="en-US" sz="2000" b="1" dirty="0" err="1"/>
              <a:t>rgpcd</a:t>
            </a:r>
            <a:r>
              <a:rPr lang="en-US" sz="2000" b="1" dirty="0"/>
              <a:t>: </a:t>
            </a:r>
            <a:r>
              <a:rPr lang="en-US" sz="2000" dirty="0"/>
              <a:t>Consistent at 57-60 gallons per day.</a:t>
            </a:r>
          </a:p>
          <a:p>
            <a:pPr marL="742950" lvl="1" indent="-285750">
              <a:buFont typeface="Arial" panose="020B0604020202020204" pitchFamily="34" charset="0"/>
              <a:buChar char="•"/>
            </a:pPr>
            <a:r>
              <a:rPr lang="en-US" sz="2000" b="1" dirty="0"/>
              <a:t>Variability: </a:t>
            </a:r>
            <a:r>
              <a:rPr lang="en-US" sz="2000" dirty="0"/>
              <a:t>Standard deviation around 10-13; moderate spread.</a:t>
            </a:r>
          </a:p>
          <a:p>
            <a:pPr marL="742950" lvl="1" indent="-285750">
              <a:buFont typeface="Arial" panose="020B0604020202020204" pitchFamily="34" charset="0"/>
              <a:buChar char="•"/>
            </a:pPr>
            <a:r>
              <a:rPr lang="en-US" sz="2000" b="1" dirty="0"/>
              <a:t>Range:</a:t>
            </a:r>
            <a:r>
              <a:rPr lang="en-US" sz="2000" dirty="0"/>
              <a:t> Usage varies widely, with a max of 127 and min of 22 gallons.</a:t>
            </a:r>
          </a:p>
          <a:p>
            <a:pPr marL="742950" lvl="1" indent="-285750">
              <a:buFont typeface="Arial" panose="020B0604020202020204" pitchFamily="34" charset="0"/>
              <a:buChar char="•"/>
            </a:pPr>
            <a:r>
              <a:rPr lang="en-US" sz="2000" b="1" dirty="0"/>
              <a:t>Skewness &amp; Kurtosis: </a:t>
            </a:r>
            <a:r>
              <a:rPr lang="en-US" sz="2000" dirty="0"/>
              <a:t>Right-skewed with some extreme values, especially in later years.</a:t>
            </a:r>
          </a:p>
          <a:p>
            <a:pPr marL="742950" lvl="1" indent="-285750">
              <a:buFont typeface="Arial" panose="020B0604020202020204" pitchFamily="34" charset="0"/>
              <a:buChar char="•"/>
            </a:pPr>
            <a:r>
              <a:rPr lang="en-US" sz="2000" b="1" dirty="0"/>
              <a:t>Outliers: </a:t>
            </a:r>
            <a:r>
              <a:rPr lang="en-US" sz="2000" dirty="0"/>
              <a:t>12-25 detected annually, decreasing over time.</a:t>
            </a:r>
          </a:p>
          <a:p>
            <a:pPr lvl="1"/>
            <a:endParaRPr lang="en-US" sz="2000" dirty="0"/>
          </a:p>
          <a:p>
            <a:pPr lvl="1"/>
            <a:endParaRPr lang="en-US" sz="2000" dirty="0"/>
          </a:p>
        </p:txBody>
      </p:sp>
      <p:pic>
        <p:nvPicPr>
          <p:cNvPr id="8" name="Content Placeholder 4">
            <a:extLst>
              <a:ext uri="{FF2B5EF4-FFF2-40B4-BE49-F238E27FC236}">
                <a16:creationId xmlns:a16="http://schemas.microsoft.com/office/drawing/2014/main" id="{51AFB03A-CA1B-4778-895B-D4EFCF09C3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2249" y="4297862"/>
            <a:ext cx="5979751" cy="2560138"/>
          </a:xfrm>
        </p:spPr>
      </p:pic>
    </p:spTree>
    <p:extLst>
      <p:ext uri="{BB962C8B-B14F-4D97-AF65-F5344CB8AC3E}">
        <p14:creationId xmlns:p14="http://schemas.microsoft.com/office/powerpoint/2010/main" val="861073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1681</TotalTime>
  <Words>3941</Words>
  <Application>Microsoft Office PowerPoint</Application>
  <PresentationFormat>Widescreen</PresentationFormat>
  <Paragraphs>705</Paragraphs>
  <Slides>25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Consolas</vt:lpstr>
      <vt:lpstr>Courier New</vt:lpstr>
      <vt:lpstr>Times New Roman</vt:lpstr>
      <vt:lpstr>Wingdings 3</vt:lpstr>
      <vt:lpstr>Ion</vt:lpstr>
      <vt:lpstr>Annual Average Residential Water Use - Municipal</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Bar Graphs of Municipalities</vt:lpstr>
      <vt:lpstr>Bar Plot for average water usage per year</vt:lpstr>
      <vt:lpstr>Bar Graph-Percentage of municipalities Above and Below benchmark per year</vt:lpstr>
      <vt:lpstr>2. Histogram and the Distribution curve </vt:lpstr>
      <vt:lpstr>3. Box Plot</vt:lpstr>
      <vt:lpstr>Box Plot - Distribution of Water Usage by Municipality</vt:lpstr>
      <vt:lpstr>4. Line plot-Total water usage over time</vt:lpstr>
      <vt:lpstr>5. Pie Chart-Below/Above benchmark water usage</vt:lpstr>
      <vt:lpstr>Time Series Abington and Weston Municipalities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Average Residential Water Use - Municipal</dc:title>
  <dc:creator>lenovo</dc:creator>
  <cp:lastModifiedBy>lenovo</cp:lastModifiedBy>
  <cp:revision>82</cp:revision>
  <dcterms:created xsi:type="dcterms:W3CDTF">2024-11-08T21:54:23Z</dcterms:created>
  <dcterms:modified xsi:type="dcterms:W3CDTF">2024-11-11T22:58:01Z</dcterms:modified>
</cp:coreProperties>
</file>