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4"/>
  </p:notesMasterIdLst>
  <p:sldIdLst>
    <p:sldId id="4778" r:id="rId2"/>
    <p:sldId id="1010" r:id="rId3"/>
    <p:sldId id="4780" r:id="rId4"/>
    <p:sldId id="4788" r:id="rId5"/>
    <p:sldId id="4789" r:id="rId6"/>
    <p:sldId id="4790" r:id="rId7"/>
    <p:sldId id="4791" r:id="rId8"/>
    <p:sldId id="4793" r:id="rId9"/>
    <p:sldId id="4795" r:id="rId10"/>
    <p:sldId id="4796" r:id="rId11"/>
    <p:sldId id="4792" r:id="rId12"/>
    <p:sldId id="275" r:id="rId13"/>
  </p:sldIdLst>
  <p:sldSz cx="12192000" cy="6858000"/>
  <p:notesSz cx="6858000" cy="9144000"/>
  <p:embeddedFontLst>
    <p:embeddedFont>
      <p:font typeface="Roboto" panose="02000000000000000000" pitchFamily="2" charset="0"/>
      <p:regular r:id="rId15"/>
      <p:bold r:id="rId16"/>
      <p:italic r:id="rId17"/>
      <p:boldItalic r:id="rId18"/>
    </p:embeddedFont>
    <p:embeddedFont>
      <p:font typeface="Roboto Light" panose="02000000000000000000" pitchFamily="2" charset="0"/>
      <p:regular r:id="rId19"/>
      <p:italic r:id="rId20"/>
    </p:embeddedFont>
    <p:embeddedFont>
      <p:font typeface="Roboto Medium" panose="02000000000000000000" pitchFamily="2"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88"/>
            <p14:sldId id="4789"/>
            <p14:sldId id="4790"/>
            <p14:sldId id="4791"/>
            <p14:sldId id="4793"/>
            <p14:sldId id="4795"/>
            <p14:sldId id="4796"/>
            <p14:sldId id="4792"/>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p:scale>
          <a:sx n="100" d="100"/>
          <a:sy n="100" d="100"/>
        </p:scale>
        <p:origin x="396" y="96"/>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16/03/2025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12</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Strategic Recommendation for Chip Category Review</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Customer Analytics and Segmentation</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March 2025</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9445C-6071-7216-EDAD-92DAEA2CA4D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6CCCE29-8FC1-0A7B-D0E4-A89E7E6DB852}"/>
              </a:ext>
            </a:extLst>
          </p:cNvPr>
          <p:cNvSpPr>
            <a:spLocks noGrp="1"/>
          </p:cNvSpPr>
          <p:nvPr>
            <p:ph type="body" sz="quarter" idx="10"/>
          </p:nvPr>
        </p:nvSpPr>
        <p:spPr>
          <a:xfrm>
            <a:off x="1196975" y="453371"/>
            <a:ext cx="10479600" cy="485775"/>
          </a:xfrm>
        </p:spPr>
        <p:txBody>
          <a:bodyPr/>
          <a:lstStyle/>
          <a:p>
            <a:r>
              <a:rPr lang="en-US" dirty="0"/>
              <a:t>Trial Store Performance </a:t>
            </a:r>
            <a:r>
              <a:rPr lang="en-US" dirty="0" err="1"/>
              <a:t>cntd</a:t>
            </a:r>
            <a:r>
              <a:rPr lang="en-US" dirty="0"/>
              <a:t>…</a:t>
            </a:r>
          </a:p>
        </p:txBody>
      </p:sp>
      <p:pic>
        <p:nvPicPr>
          <p:cNvPr id="4" name="Picture 3">
            <a:extLst>
              <a:ext uri="{FF2B5EF4-FFF2-40B4-BE49-F238E27FC236}">
                <a16:creationId xmlns:a16="http://schemas.microsoft.com/office/drawing/2014/main" id="{FF5BBE53-D8CC-3F95-6987-FF89F653A00F}"/>
              </a:ext>
            </a:extLst>
          </p:cNvPr>
          <p:cNvPicPr>
            <a:picLocks noChangeAspect="1"/>
          </p:cNvPicPr>
          <p:nvPr/>
        </p:nvPicPr>
        <p:blipFill>
          <a:blip r:embed="rId2"/>
          <a:stretch>
            <a:fillRect/>
          </a:stretch>
        </p:blipFill>
        <p:spPr>
          <a:xfrm>
            <a:off x="2056836" y="1261760"/>
            <a:ext cx="8078327" cy="4334480"/>
          </a:xfrm>
          <a:prstGeom prst="rect">
            <a:avLst/>
          </a:prstGeom>
        </p:spPr>
      </p:pic>
    </p:spTree>
    <p:extLst>
      <p:ext uri="{BB962C8B-B14F-4D97-AF65-F5344CB8AC3E}">
        <p14:creationId xmlns:p14="http://schemas.microsoft.com/office/powerpoint/2010/main" val="1574745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F048A-391C-99F9-662C-7B1ED0B215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394DF13-AD18-D1F1-664A-175C6D6E57E2}"/>
              </a:ext>
            </a:extLst>
          </p:cNvPr>
          <p:cNvSpPr>
            <a:spLocks noGrp="1"/>
          </p:cNvSpPr>
          <p:nvPr>
            <p:ph type="body" sz="quarter" idx="10"/>
          </p:nvPr>
        </p:nvSpPr>
        <p:spPr>
          <a:xfrm>
            <a:off x="1196975" y="453371"/>
            <a:ext cx="10479600" cy="485775"/>
          </a:xfrm>
        </p:spPr>
        <p:txBody>
          <a:bodyPr/>
          <a:lstStyle/>
          <a:p>
            <a:r>
              <a:rPr lang="en-US" dirty="0"/>
              <a:t>Impact Assessment &amp; Conclusion</a:t>
            </a:r>
          </a:p>
        </p:txBody>
      </p:sp>
      <p:sp>
        <p:nvSpPr>
          <p:cNvPr id="7" name="TextBox 6">
            <a:extLst>
              <a:ext uri="{FF2B5EF4-FFF2-40B4-BE49-F238E27FC236}">
                <a16:creationId xmlns:a16="http://schemas.microsoft.com/office/drawing/2014/main" id="{1447E567-AF65-2D89-1B83-CEBD1DE0832D}"/>
              </a:ext>
            </a:extLst>
          </p:cNvPr>
          <p:cNvSpPr txBox="1"/>
          <p:nvPr/>
        </p:nvSpPr>
        <p:spPr>
          <a:xfrm>
            <a:off x="1196975" y="1015387"/>
            <a:ext cx="9775825" cy="1108687"/>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Assessment:</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The trial layout was successful, and it did lead to a statistically significant increase in sales?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Key differences in performance between trial and control stores.</a:t>
            </a:r>
          </a:p>
          <a:p>
            <a:pPr algn="l"/>
            <a:r>
              <a:rPr lang="en-US" sz="1400" b="1" dirty="0">
                <a:latin typeface="Roboto Light" panose="02000000000000000000" pitchFamily="2" charset="0"/>
                <a:ea typeface="Roboto Light" panose="02000000000000000000" pitchFamily="2" charset="0"/>
              </a:rPr>
              <a:t>Conclusion:</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Recommendation: I would recommend continued revision of the trial layout based on the improved performance.</a:t>
            </a:r>
          </a:p>
        </p:txBody>
      </p:sp>
      <p:sp>
        <p:nvSpPr>
          <p:cNvPr id="3" name="Text Placeholder 1">
            <a:extLst>
              <a:ext uri="{FF2B5EF4-FFF2-40B4-BE49-F238E27FC236}">
                <a16:creationId xmlns:a16="http://schemas.microsoft.com/office/drawing/2014/main" id="{FDC17965-E90B-0583-7491-CF57408DF0C7}"/>
              </a:ext>
            </a:extLst>
          </p:cNvPr>
          <p:cNvSpPr txBox="1">
            <a:spLocks/>
          </p:cNvSpPr>
          <p:nvPr/>
        </p:nvSpPr>
        <p:spPr>
          <a:xfrm>
            <a:off x="1196975" y="2825096"/>
            <a:ext cx="10479600" cy="485775"/>
          </a:xfrm>
          <a:prstGeom prst="rect">
            <a:avLst/>
          </a:prstGeom>
        </p:spPr>
        <p:txBody>
          <a:bodyPr lIns="0" tIns="0"/>
          <a:lstStyle>
            <a:lvl1pPr marL="0" indent="0" algn="l" defTabSz="914400" rtl="0" eaLnBrk="1" latinLnBrk="0" hangingPunct="1">
              <a:lnSpc>
                <a:spcPct val="100000"/>
              </a:lnSpc>
              <a:spcBef>
                <a:spcPts val="1000"/>
              </a:spcBef>
              <a:buFont typeface="Arial" panose="020B0604020202020204" pitchFamily="34" charset="0"/>
              <a:buNone/>
              <a:defRPr sz="2400" kern="1200">
                <a:solidFill>
                  <a:srgbClr val="000005"/>
                </a:solidFill>
                <a:latin typeface="Roboto" panose="02000000000000000000" pitchFamily="2" charset="0"/>
                <a:ea typeface="Roboto" panose="02000000000000000000" pitchFamily="2" charset="0"/>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2pPr>
            <a:lvl3pPr marL="9144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3pPr>
            <a:lvl4pPr marL="13716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4pPr>
            <a:lvl5pPr marL="18288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j-lt"/>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Next Steps</a:t>
            </a:r>
          </a:p>
        </p:txBody>
      </p:sp>
      <p:sp>
        <p:nvSpPr>
          <p:cNvPr id="4" name="TextBox 3">
            <a:extLst>
              <a:ext uri="{FF2B5EF4-FFF2-40B4-BE49-F238E27FC236}">
                <a16:creationId xmlns:a16="http://schemas.microsoft.com/office/drawing/2014/main" id="{3298D6D8-E36C-8D8A-9DF0-D3C004DC194C}"/>
              </a:ext>
            </a:extLst>
          </p:cNvPr>
          <p:cNvSpPr txBox="1"/>
          <p:nvPr/>
        </p:nvSpPr>
        <p:spPr>
          <a:xfrm>
            <a:off x="1196974" y="3310871"/>
            <a:ext cx="9775825" cy="1108687"/>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Action Plan:</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Scale successful layout changes to other stores.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Further segment analysis to refine customer targeting.</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Explore other factors that may influence chip sales (e.g., promotions, seasonality).</a:t>
            </a:r>
          </a:p>
          <a:p>
            <a:pPr algn="l"/>
            <a:r>
              <a:rPr lang="en-US" sz="1400" b="1" dirty="0">
                <a:latin typeface="Roboto Light" panose="02000000000000000000" pitchFamily="2" charset="0"/>
                <a:ea typeface="Roboto Light" panose="02000000000000000000" pitchFamily="2" charset="0"/>
              </a:rPr>
              <a:t>Timeline: </a:t>
            </a:r>
            <a:r>
              <a:rPr lang="en-US" sz="1400" dirty="0">
                <a:latin typeface="Roboto Light" panose="02000000000000000000" pitchFamily="2" charset="0"/>
                <a:ea typeface="Roboto Light" panose="02000000000000000000" pitchFamily="2" charset="0"/>
              </a:rPr>
              <a:t>Short-term (next 3 months) and long-term (6-12 months) strategies.</a:t>
            </a:r>
          </a:p>
        </p:txBody>
      </p:sp>
    </p:spTree>
    <p:extLst>
      <p:ext uri="{BB962C8B-B14F-4D97-AF65-F5344CB8AC3E}">
        <p14:creationId xmlns:p14="http://schemas.microsoft.com/office/powerpoint/2010/main" val="3806572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Table of Contents</a:t>
            </a:r>
          </a:p>
        </p:txBody>
      </p:sp>
      <p:sp>
        <p:nvSpPr>
          <p:cNvPr id="3" name="Oval 2">
            <a:extLst>
              <a:ext uri="{FF2B5EF4-FFF2-40B4-BE49-F238E27FC236}">
                <a16:creationId xmlns:a16="http://schemas.microsoft.com/office/drawing/2014/main" id="{FE834D79-C5FB-44EF-9EA0-68006A9AFE55}"/>
              </a:ext>
            </a:extLst>
          </p:cNvPr>
          <p:cNvSpPr/>
          <p:nvPr/>
        </p:nvSpPr>
        <p:spPr>
          <a:xfrm>
            <a:off x="1229730" y="113705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229730" y="185240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02</a:t>
            </a:r>
          </a:p>
        </p:txBody>
      </p:sp>
      <p:sp>
        <p:nvSpPr>
          <p:cNvPr id="5" name="TextBox 4">
            <a:extLst>
              <a:ext uri="{FF2B5EF4-FFF2-40B4-BE49-F238E27FC236}">
                <a16:creationId xmlns:a16="http://schemas.microsoft.com/office/drawing/2014/main" id="{736F57D6-777D-47CD-9A7C-C2F9BFD0AD6D}"/>
              </a:ext>
            </a:extLst>
          </p:cNvPr>
          <p:cNvSpPr txBox="1"/>
          <p:nvPr/>
        </p:nvSpPr>
        <p:spPr>
          <a:xfrm>
            <a:off x="2002258" y="1233447"/>
            <a:ext cx="1979189"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Executive Summary</a:t>
            </a:r>
          </a:p>
        </p:txBody>
      </p:sp>
      <p:sp>
        <p:nvSpPr>
          <p:cNvPr id="8" name="Oval 7">
            <a:extLst>
              <a:ext uri="{FF2B5EF4-FFF2-40B4-BE49-F238E27FC236}">
                <a16:creationId xmlns:a16="http://schemas.microsoft.com/office/drawing/2014/main" id="{191E9C0D-7ADA-C8AB-CE67-423952F1BCAF}"/>
              </a:ext>
            </a:extLst>
          </p:cNvPr>
          <p:cNvSpPr/>
          <p:nvPr/>
        </p:nvSpPr>
        <p:spPr>
          <a:xfrm>
            <a:off x="1229729" y="256503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03</a:t>
            </a:r>
          </a:p>
        </p:txBody>
      </p:sp>
      <p:sp>
        <p:nvSpPr>
          <p:cNvPr id="11" name="Oval 10">
            <a:extLst>
              <a:ext uri="{FF2B5EF4-FFF2-40B4-BE49-F238E27FC236}">
                <a16:creationId xmlns:a16="http://schemas.microsoft.com/office/drawing/2014/main" id="{95E0DE14-6AE9-03F2-7706-E75BC1500B2B}"/>
              </a:ext>
            </a:extLst>
          </p:cNvPr>
          <p:cNvSpPr/>
          <p:nvPr/>
        </p:nvSpPr>
        <p:spPr>
          <a:xfrm>
            <a:off x="1230733" y="541557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07</a:t>
            </a:r>
          </a:p>
        </p:txBody>
      </p:sp>
      <p:sp>
        <p:nvSpPr>
          <p:cNvPr id="12" name="Oval 11">
            <a:extLst>
              <a:ext uri="{FF2B5EF4-FFF2-40B4-BE49-F238E27FC236}">
                <a16:creationId xmlns:a16="http://schemas.microsoft.com/office/drawing/2014/main" id="{D1E2C253-20E4-1AC0-741C-11A2B89D4A86}"/>
              </a:ext>
            </a:extLst>
          </p:cNvPr>
          <p:cNvSpPr/>
          <p:nvPr/>
        </p:nvSpPr>
        <p:spPr>
          <a:xfrm>
            <a:off x="1229728" y="470294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06</a:t>
            </a:r>
          </a:p>
        </p:txBody>
      </p:sp>
      <p:sp>
        <p:nvSpPr>
          <p:cNvPr id="13" name="Oval 12">
            <a:extLst>
              <a:ext uri="{FF2B5EF4-FFF2-40B4-BE49-F238E27FC236}">
                <a16:creationId xmlns:a16="http://schemas.microsoft.com/office/drawing/2014/main" id="{4AED98FA-A43F-BE24-374D-54188E36FB68}"/>
              </a:ext>
            </a:extLst>
          </p:cNvPr>
          <p:cNvSpPr/>
          <p:nvPr/>
        </p:nvSpPr>
        <p:spPr>
          <a:xfrm>
            <a:off x="1229729" y="3990308"/>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05</a:t>
            </a:r>
          </a:p>
        </p:txBody>
      </p:sp>
      <p:sp>
        <p:nvSpPr>
          <p:cNvPr id="14" name="Oval 13">
            <a:extLst>
              <a:ext uri="{FF2B5EF4-FFF2-40B4-BE49-F238E27FC236}">
                <a16:creationId xmlns:a16="http://schemas.microsoft.com/office/drawing/2014/main" id="{79BFF186-B66E-A001-4BEE-175C99267049}"/>
              </a:ext>
            </a:extLst>
          </p:cNvPr>
          <p:cNvSpPr/>
          <p:nvPr/>
        </p:nvSpPr>
        <p:spPr>
          <a:xfrm>
            <a:off x="1233910" y="3277673"/>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04</a:t>
            </a:r>
          </a:p>
        </p:txBody>
      </p:sp>
      <p:sp>
        <p:nvSpPr>
          <p:cNvPr id="15" name="TextBox 14">
            <a:extLst>
              <a:ext uri="{FF2B5EF4-FFF2-40B4-BE49-F238E27FC236}">
                <a16:creationId xmlns:a16="http://schemas.microsoft.com/office/drawing/2014/main" id="{27791CF8-B8BD-54E8-03DA-668EF0180F7E}"/>
              </a:ext>
            </a:extLst>
          </p:cNvPr>
          <p:cNvSpPr txBox="1"/>
          <p:nvPr/>
        </p:nvSpPr>
        <p:spPr>
          <a:xfrm>
            <a:off x="2002258" y="1946893"/>
            <a:ext cx="2464967"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Overview and Key Findings</a:t>
            </a:r>
          </a:p>
        </p:txBody>
      </p:sp>
      <p:sp>
        <p:nvSpPr>
          <p:cNvPr id="16" name="TextBox 15">
            <a:extLst>
              <a:ext uri="{FF2B5EF4-FFF2-40B4-BE49-F238E27FC236}">
                <a16:creationId xmlns:a16="http://schemas.microsoft.com/office/drawing/2014/main" id="{5019A7E7-AA0D-7AD5-D38E-57C70FDAE609}"/>
              </a:ext>
            </a:extLst>
          </p:cNvPr>
          <p:cNvSpPr txBox="1"/>
          <p:nvPr/>
        </p:nvSpPr>
        <p:spPr>
          <a:xfrm>
            <a:off x="2011784" y="2661432"/>
            <a:ext cx="4465216"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Customer Segmentation &amp; Purchasing Behaviour</a:t>
            </a:r>
          </a:p>
        </p:txBody>
      </p:sp>
      <p:sp>
        <p:nvSpPr>
          <p:cNvPr id="17" name="TextBox 16">
            <a:extLst>
              <a:ext uri="{FF2B5EF4-FFF2-40B4-BE49-F238E27FC236}">
                <a16:creationId xmlns:a16="http://schemas.microsoft.com/office/drawing/2014/main" id="{94598630-AE7B-4FF3-B117-C1819EC14B39}"/>
              </a:ext>
            </a:extLst>
          </p:cNvPr>
          <p:cNvSpPr txBox="1"/>
          <p:nvPr/>
        </p:nvSpPr>
        <p:spPr>
          <a:xfrm>
            <a:off x="2002259" y="3375971"/>
            <a:ext cx="2979316"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Experimentation &amp; Uplift Testing</a:t>
            </a:r>
          </a:p>
        </p:txBody>
      </p:sp>
      <p:sp>
        <p:nvSpPr>
          <p:cNvPr id="18" name="TextBox 17">
            <a:extLst>
              <a:ext uri="{FF2B5EF4-FFF2-40B4-BE49-F238E27FC236}">
                <a16:creationId xmlns:a16="http://schemas.microsoft.com/office/drawing/2014/main" id="{3140E3B2-CC0E-09EC-EFAD-BC5635A2FD61}"/>
              </a:ext>
            </a:extLst>
          </p:cNvPr>
          <p:cNvSpPr txBox="1"/>
          <p:nvPr/>
        </p:nvSpPr>
        <p:spPr>
          <a:xfrm>
            <a:off x="2002259" y="4086702"/>
            <a:ext cx="2226841"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Trial Store Performance</a:t>
            </a:r>
          </a:p>
        </p:txBody>
      </p:sp>
      <p:sp>
        <p:nvSpPr>
          <p:cNvPr id="19" name="TextBox 18">
            <a:extLst>
              <a:ext uri="{FF2B5EF4-FFF2-40B4-BE49-F238E27FC236}">
                <a16:creationId xmlns:a16="http://schemas.microsoft.com/office/drawing/2014/main" id="{31AEAB79-E074-6928-D5C9-179E0FA20F4D}"/>
              </a:ext>
            </a:extLst>
          </p:cNvPr>
          <p:cNvSpPr txBox="1"/>
          <p:nvPr/>
        </p:nvSpPr>
        <p:spPr>
          <a:xfrm>
            <a:off x="2002259" y="4799337"/>
            <a:ext cx="2074441"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Control Store Analysis</a:t>
            </a:r>
          </a:p>
        </p:txBody>
      </p:sp>
      <p:sp>
        <p:nvSpPr>
          <p:cNvPr id="20" name="TextBox 19">
            <a:extLst>
              <a:ext uri="{FF2B5EF4-FFF2-40B4-BE49-F238E27FC236}">
                <a16:creationId xmlns:a16="http://schemas.microsoft.com/office/drawing/2014/main" id="{C254CD11-CFBC-0781-ABC6-61BCF3113035}"/>
              </a:ext>
            </a:extLst>
          </p:cNvPr>
          <p:cNvSpPr txBox="1"/>
          <p:nvPr/>
        </p:nvSpPr>
        <p:spPr>
          <a:xfrm>
            <a:off x="2002260" y="5511972"/>
            <a:ext cx="3131715" cy="292985"/>
          </a:xfrm>
          <a:prstGeom prst="rect">
            <a:avLst/>
          </a:prstGeom>
          <a:noFill/>
        </p:spPr>
        <p:txBody>
          <a:bodyPr wrap="square" lIns="0" tIns="0" rIns="0" bIns="0" rtlCol="0" anchor="t">
            <a:noAutofit/>
          </a:bodyPr>
          <a:lstStyle/>
          <a:p>
            <a:pPr algn="l"/>
            <a:r>
              <a:rPr lang="en-AU" sz="1600" dirty="0">
                <a:latin typeface="Roboto" panose="02000000000000000000" pitchFamily="2" charset="0"/>
                <a:ea typeface="Roboto" panose="02000000000000000000" pitchFamily="2" charset="0"/>
                <a:cs typeface="Roboto" panose="02000000000000000000" pitchFamily="2" charset="0"/>
              </a:rPr>
              <a:t>Impact Assessment &amp; Conclusion</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C4F5F-1367-A7C4-4C92-5E4053CB149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243903-303C-81C3-7E86-56B05CA6EAC3}"/>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75793FC7-C50E-DD74-FEF0-C8AAC06DAFE6}"/>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BB34FD86-318B-C7A7-F88D-1B0E3D7A62FA}"/>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6571BFD4-3567-3AFB-AFDA-5C243D936815}"/>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8D944BB0-A1A1-3208-DBC3-826CAC8A9D89}"/>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4EAC86E9-25BE-7A47-D33A-D89D946914A5}"/>
              </a:ext>
            </a:extLst>
          </p:cNvPr>
          <p:cNvSpPr txBox="1"/>
          <p:nvPr/>
        </p:nvSpPr>
        <p:spPr>
          <a:xfrm>
            <a:off x="4095585" y="1967887"/>
            <a:ext cx="7580989" cy="1718742"/>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Objective</a:t>
            </a:r>
            <a:r>
              <a:rPr lang="en-US" sz="1400" dirty="0">
                <a:latin typeface="Roboto Light" panose="02000000000000000000" pitchFamily="2" charset="0"/>
                <a:ea typeface="Roboto Light" panose="02000000000000000000" pitchFamily="2" charset="0"/>
              </a:rPr>
              <a:t>: Analyze customer purchasing behavior for chip category.</a:t>
            </a:r>
          </a:p>
          <a:p>
            <a:pPr algn="l"/>
            <a:r>
              <a:rPr lang="en-US" sz="1400" b="1" dirty="0">
                <a:latin typeface="Roboto Light" panose="02000000000000000000" pitchFamily="2" charset="0"/>
                <a:ea typeface="Roboto Light" panose="02000000000000000000" pitchFamily="2" charset="0"/>
              </a:rPr>
              <a:t>Key Findings:</a:t>
            </a:r>
          </a:p>
          <a:p>
            <a:pPr marL="171450" indent="-1714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Segmentation based on LIFESTAGE and PREMIUM_CUSTOMER attributes.</a:t>
            </a:r>
          </a:p>
          <a:p>
            <a:pPr marL="171450" indent="-1714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Identified key metrics: total spend, frequency of purchase, product preferences.</a:t>
            </a:r>
          </a:p>
          <a:p>
            <a:pPr marL="171450" indent="-1714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Insights on how different customer segments impact sales.</a:t>
            </a:r>
          </a:p>
          <a:p>
            <a:pPr algn="l"/>
            <a:r>
              <a:rPr lang="en-US" sz="1400" dirty="0">
                <a:latin typeface="Roboto Light" panose="02000000000000000000" pitchFamily="2" charset="0"/>
                <a:ea typeface="Roboto Light" panose="02000000000000000000" pitchFamily="2" charset="0"/>
              </a:rPr>
              <a:t>Strategic Recommendation: Focus on tailoring product offerings based on customer segments to drive sales, especially among premium customers.</a:t>
            </a:r>
            <a:endParaRPr lang="en-AU" sz="14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6C4B028F-F6CF-EE0D-A4DA-8D019167D89D}"/>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400" b="1" dirty="0">
                <a:latin typeface="Roboto Light" panose="02000000000000000000" pitchFamily="2" charset="0"/>
                <a:ea typeface="Roboto Light" panose="02000000000000000000" pitchFamily="2" charset="0"/>
              </a:rPr>
              <a:t>Objective</a:t>
            </a:r>
            <a:r>
              <a:rPr lang="en-US" sz="1400" dirty="0">
                <a:latin typeface="Roboto Light" panose="02000000000000000000" pitchFamily="2" charset="0"/>
                <a:ea typeface="Roboto Light" panose="02000000000000000000" pitchFamily="2" charset="0"/>
              </a:rPr>
              <a:t>: Evaluate the impact of new chip category layouts in trial stores.</a:t>
            </a:r>
          </a:p>
          <a:p>
            <a:r>
              <a:rPr lang="en-US" sz="1400" b="1" dirty="0">
                <a:latin typeface="Roboto Light" panose="02000000000000000000" pitchFamily="2" charset="0"/>
                <a:ea typeface="Roboto Light" panose="02000000000000000000" pitchFamily="2" charset="0"/>
              </a:rPr>
              <a:t>Key Findings:</a:t>
            </a:r>
          </a:p>
          <a:p>
            <a:pPr marL="171450" indent="-171450">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Trial stores (77, 86, and 88) tested new layouts from Feb-April 2019.</a:t>
            </a:r>
          </a:p>
          <a:p>
            <a:pPr marL="171450" indent="-171450">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Control stores were selected based on sales, customer count, and transactions.</a:t>
            </a:r>
          </a:p>
          <a:p>
            <a:pPr marL="171450" indent="-171450">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The performance of trial stores showed positive results compared to controls.</a:t>
            </a:r>
          </a:p>
          <a:p>
            <a:r>
              <a:rPr lang="en-US" sz="1400" dirty="0">
                <a:latin typeface="Roboto Light" panose="02000000000000000000" pitchFamily="2" charset="0"/>
                <a:ea typeface="Roboto Light" panose="02000000000000000000" pitchFamily="2" charset="0"/>
              </a:rPr>
              <a:t>Strategic Recommendation: The trial layout led to an increase in sales, which can inform future layout decisions.</a:t>
            </a:r>
          </a:p>
        </p:txBody>
      </p:sp>
    </p:spTree>
    <p:extLst>
      <p:ext uri="{BB962C8B-B14F-4D97-AF65-F5344CB8AC3E}">
        <p14:creationId xmlns:p14="http://schemas.microsoft.com/office/powerpoint/2010/main" val="3838456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79061-360B-0B70-2942-151A7B0CEFA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5B9B305-6EA1-83B2-ABBA-C416D17A4892}"/>
              </a:ext>
            </a:extLst>
          </p:cNvPr>
          <p:cNvSpPr>
            <a:spLocks noGrp="1"/>
          </p:cNvSpPr>
          <p:nvPr>
            <p:ph type="body" sz="quarter" idx="10"/>
          </p:nvPr>
        </p:nvSpPr>
        <p:spPr>
          <a:xfrm>
            <a:off x="1196975" y="453371"/>
            <a:ext cx="10479600" cy="485775"/>
          </a:xfrm>
        </p:spPr>
        <p:txBody>
          <a:bodyPr/>
          <a:lstStyle/>
          <a:p>
            <a:r>
              <a:rPr lang="en-US" dirty="0"/>
              <a:t>Overview – Key Callouts for the Category</a:t>
            </a:r>
            <a:endParaRPr lang="en-AU" dirty="0"/>
          </a:p>
        </p:txBody>
      </p:sp>
      <p:sp>
        <p:nvSpPr>
          <p:cNvPr id="7" name="TextBox 6">
            <a:extLst>
              <a:ext uri="{FF2B5EF4-FFF2-40B4-BE49-F238E27FC236}">
                <a16:creationId xmlns:a16="http://schemas.microsoft.com/office/drawing/2014/main" id="{8CADB39B-CD1E-5264-1220-E7EE0592A313}"/>
              </a:ext>
            </a:extLst>
          </p:cNvPr>
          <p:cNvSpPr txBox="1"/>
          <p:nvPr/>
        </p:nvSpPr>
        <p:spPr>
          <a:xfrm>
            <a:off x="1196975" y="1015388"/>
            <a:ext cx="9775825" cy="899138"/>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Overview of the Chip Category: </a:t>
            </a:r>
            <a:r>
              <a:rPr lang="en-US" sz="1400" dirty="0">
                <a:latin typeface="Roboto Light" panose="02000000000000000000" pitchFamily="2" charset="0"/>
                <a:ea typeface="Roboto Light" panose="02000000000000000000" pitchFamily="2" charset="0"/>
              </a:rPr>
              <a:t>How consumer behavior, especially by affluence and life stage, impacts chip sales.</a:t>
            </a:r>
          </a:p>
          <a:p>
            <a:pPr algn="l"/>
            <a:r>
              <a:rPr lang="en-US" sz="1400" b="1" dirty="0">
                <a:latin typeface="Roboto Light" panose="02000000000000000000" pitchFamily="2" charset="0"/>
                <a:ea typeface="Roboto Light" panose="02000000000000000000" pitchFamily="2" charset="0"/>
              </a:rPr>
              <a:t>Key Insights:</a:t>
            </a:r>
          </a:p>
          <a:p>
            <a:pPr algn="l"/>
            <a:r>
              <a:rPr lang="en-US" sz="1400" b="1" dirty="0">
                <a:latin typeface="Roboto Light" panose="02000000000000000000" pitchFamily="2" charset="0"/>
                <a:ea typeface="Roboto Light" panose="02000000000000000000" pitchFamily="2" charset="0"/>
              </a:rPr>
              <a:t>Affluence: </a:t>
            </a:r>
            <a:r>
              <a:rPr lang="en-US" sz="1400" dirty="0">
                <a:latin typeface="Roboto Light" panose="02000000000000000000" pitchFamily="2" charset="0"/>
                <a:ea typeface="Roboto Light" panose="02000000000000000000" pitchFamily="2" charset="0"/>
              </a:rPr>
              <a:t>Higher income customers tend to buy premium chips more frequently.</a:t>
            </a:r>
          </a:p>
          <a:p>
            <a:pPr algn="l"/>
            <a:r>
              <a:rPr lang="en-US" sz="1400" b="1" dirty="0">
                <a:latin typeface="Roboto Light" panose="02000000000000000000" pitchFamily="2" charset="0"/>
                <a:ea typeface="Roboto Light" panose="02000000000000000000" pitchFamily="2" charset="0"/>
              </a:rPr>
              <a:t>Life Stage: </a:t>
            </a:r>
            <a:r>
              <a:rPr lang="en-US" sz="1400" dirty="0">
                <a:latin typeface="Roboto Light" panose="02000000000000000000" pitchFamily="2" charset="0"/>
                <a:ea typeface="Roboto Light" panose="02000000000000000000" pitchFamily="2" charset="0"/>
              </a:rPr>
              <a:t>Older Singles/Couples purchase in larger quantities and more frequently.</a:t>
            </a:r>
          </a:p>
        </p:txBody>
      </p:sp>
      <p:pic>
        <p:nvPicPr>
          <p:cNvPr id="10" name="Picture 9">
            <a:extLst>
              <a:ext uri="{FF2B5EF4-FFF2-40B4-BE49-F238E27FC236}">
                <a16:creationId xmlns:a16="http://schemas.microsoft.com/office/drawing/2014/main" id="{A71C1BF8-0CA5-8DCE-2B94-41FB5670F002}"/>
              </a:ext>
            </a:extLst>
          </p:cNvPr>
          <p:cNvPicPr>
            <a:picLocks noChangeAspect="1"/>
          </p:cNvPicPr>
          <p:nvPr/>
        </p:nvPicPr>
        <p:blipFill>
          <a:blip r:embed="rId2"/>
          <a:stretch>
            <a:fillRect/>
          </a:stretch>
        </p:blipFill>
        <p:spPr>
          <a:xfrm>
            <a:off x="2061599" y="1990767"/>
            <a:ext cx="8534831" cy="4267158"/>
          </a:xfrm>
          <a:prstGeom prst="rect">
            <a:avLst/>
          </a:prstGeom>
        </p:spPr>
      </p:pic>
    </p:spTree>
    <p:extLst>
      <p:ext uri="{BB962C8B-B14F-4D97-AF65-F5344CB8AC3E}">
        <p14:creationId xmlns:p14="http://schemas.microsoft.com/office/powerpoint/2010/main" val="2365591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EECAB-D158-EB07-FDFB-249B6B1CEA3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05A3C08-05DB-87F7-1393-3F110B44DB98}"/>
              </a:ext>
            </a:extLst>
          </p:cNvPr>
          <p:cNvSpPr>
            <a:spLocks noGrp="1"/>
          </p:cNvSpPr>
          <p:nvPr>
            <p:ph type="body" sz="quarter" idx="10"/>
          </p:nvPr>
        </p:nvSpPr>
        <p:spPr>
          <a:xfrm>
            <a:off x="1196975" y="453371"/>
            <a:ext cx="10479600" cy="485775"/>
          </a:xfrm>
        </p:spPr>
        <p:txBody>
          <a:bodyPr/>
          <a:lstStyle/>
          <a:p>
            <a:r>
              <a:rPr lang="en-US" dirty="0"/>
              <a:t>Customer Segmentation &amp; Purchasing Behavior (Task 1)</a:t>
            </a:r>
          </a:p>
        </p:txBody>
      </p:sp>
      <p:sp>
        <p:nvSpPr>
          <p:cNvPr id="7" name="TextBox 6">
            <a:extLst>
              <a:ext uri="{FF2B5EF4-FFF2-40B4-BE49-F238E27FC236}">
                <a16:creationId xmlns:a16="http://schemas.microsoft.com/office/drawing/2014/main" id="{8AF4D82E-D71C-F947-741F-B2119431E1AF}"/>
              </a:ext>
            </a:extLst>
          </p:cNvPr>
          <p:cNvSpPr txBox="1"/>
          <p:nvPr/>
        </p:nvSpPr>
        <p:spPr>
          <a:xfrm>
            <a:off x="1196975" y="1015387"/>
            <a:ext cx="9775825" cy="1108687"/>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Customer Segments: </a:t>
            </a:r>
            <a:r>
              <a:rPr lang="en-US" sz="1400" dirty="0">
                <a:latin typeface="Roboto Light" panose="02000000000000000000" pitchFamily="2" charset="0"/>
                <a:ea typeface="Roboto Light" panose="02000000000000000000" pitchFamily="2" charset="0"/>
              </a:rPr>
              <a:t>Breakdown of number of Customers by Segment.</a:t>
            </a:r>
          </a:p>
          <a:p>
            <a:pPr algn="l"/>
            <a:r>
              <a:rPr lang="en-US" sz="1400" b="1" dirty="0">
                <a:latin typeface="Roboto Light" panose="02000000000000000000" pitchFamily="2" charset="0"/>
                <a:ea typeface="Roboto Light" panose="02000000000000000000" pitchFamily="2" charset="0"/>
              </a:rPr>
              <a:t>Metrics: </a:t>
            </a:r>
            <a:r>
              <a:rPr lang="en-US" sz="1400" dirty="0">
                <a:latin typeface="Roboto Light" panose="02000000000000000000" pitchFamily="2" charset="0"/>
                <a:ea typeface="Roboto Light" panose="02000000000000000000" pitchFamily="2" charset="0"/>
              </a:rPr>
              <a:t>Total Number of customers per segment on PREMIUM_CUSTOMER</a:t>
            </a:r>
          </a:p>
          <a:p>
            <a:pPr algn="l"/>
            <a:r>
              <a:rPr lang="en-US" sz="1400" b="1" dirty="0">
                <a:latin typeface="Roboto Light" panose="02000000000000000000" pitchFamily="2" charset="0"/>
                <a:ea typeface="Roboto Light" panose="02000000000000000000" pitchFamily="2" charset="0"/>
              </a:rPr>
              <a:t>Insights:</a:t>
            </a:r>
          </a:p>
          <a:p>
            <a:pPr marL="285750" indent="-285750" algn="l">
              <a:buFont typeface="Arial" panose="020B0604020202020204" pitchFamily="34" charset="0"/>
              <a:buChar char="•"/>
            </a:pPr>
            <a:r>
              <a:rPr lang="en-US" sz="1400" b="1" dirty="0">
                <a:latin typeface="Roboto Light" panose="02000000000000000000" pitchFamily="2" charset="0"/>
                <a:ea typeface="Roboto Light" panose="02000000000000000000" pitchFamily="2" charset="0"/>
              </a:rPr>
              <a:t>Segment analysis: </a:t>
            </a:r>
            <a:r>
              <a:rPr lang="en-US" sz="1400" dirty="0">
                <a:latin typeface="Roboto Light" panose="02000000000000000000" pitchFamily="2" charset="0"/>
                <a:ea typeface="Roboto Light" panose="02000000000000000000" pitchFamily="2" charset="0"/>
              </a:rPr>
              <a:t>Premium customers spend more per transaction, especially Mainstream customers.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Young Singles/Couples are the frequent Mainstream customers</a:t>
            </a:r>
          </a:p>
        </p:txBody>
      </p:sp>
      <p:pic>
        <p:nvPicPr>
          <p:cNvPr id="4" name="Picture 3">
            <a:extLst>
              <a:ext uri="{FF2B5EF4-FFF2-40B4-BE49-F238E27FC236}">
                <a16:creationId xmlns:a16="http://schemas.microsoft.com/office/drawing/2014/main" id="{D92B5C92-39EF-A20A-A456-E4AD1F68C020}"/>
              </a:ext>
            </a:extLst>
          </p:cNvPr>
          <p:cNvPicPr>
            <a:picLocks noChangeAspect="1"/>
          </p:cNvPicPr>
          <p:nvPr/>
        </p:nvPicPr>
        <p:blipFill>
          <a:blip r:embed="rId2"/>
          <a:stretch>
            <a:fillRect/>
          </a:stretch>
        </p:blipFill>
        <p:spPr>
          <a:xfrm>
            <a:off x="2056836" y="2200315"/>
            <a:ext cx="8078327" cy="4075422"/>
          </a:xfrm>
          <a:prstGeom prst="rect">
            <a:avLst/>
          </a:prstGeom>
        </p:spPr>
      </p:pic>
    </p:spTree>
    <p:extLst>
      <p:ext uri="{BB962C8B-B14F-4D97-AF65-F5344CB8AC3E}">
        <p14:creationId xmlns:p14="http://schemas.microsoft.com/office/powerpoint/2010/main" val="1312259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C3A2B-BB97-9A19-140E-D400CF31E43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470A6DE-0378-B27D-501B-C5DF434589A1}"/>
              </a:ext>
            </a:extLst>
          </p:cNvPr>
          <p:cNvSpPr>
            <a:spLocks noGrp="1"/>
          </p:cNvSpPr>
          <p:nvPr>
            <p:ph type="body" sz="quarter" idx="10"/>
          </p:nvPr>
        </p:nvSpPr>
        <p:spPr>
          <a:xfrm>
            <a:off x="1196975" y="453371"/>
            <a:ext cx="10479600" cy="485775"/>
          </a:xfrm>
        </p:spPr>
        <p:txBody>
          <a:bodyPr/>
          <a:lstStyle/>
          <a:p>
            <a:r>
              <a:rPr lang="en-US" dirty="0"/>
              <a:t>Experimentation &amp; Uplift Testing (Task 2)</a:t>
            </a:r>
          </a:p>
        </p:txBody>
      </p:sp>
      <p:sp>
        <p:nvSpPr>
          <p:cNvPr id="7" name="TextBox 6">
            <a:extLst>
              <a:ext uri="{FF2B5EF4-FFF2-40B4-BE49-F238E27FC236}">
                <a16:creationId xmlns:a16="http://schemas.microsoft.com/office/drawing/2014/main" id="{8FB412EA-120F-4A62-E473-E0FD706BA578}"/>
              </a:ext>
            </a:extLst>
          </p:cNvPr>
          <p:cNvSpPr txBox="1"/>
          <p:nvPr/>
        </p:nvSpPr>
        <p:spPr>
          <a:xfrm>
            <a:off x="1196975" y="1015387"/>
            <a:ext cx="9775825" cy="1108688"/>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Objective: </a:t>
            </a:r>
            <a:r>
              <a:rPr lang="en-US" sz="1400" dirty="0">
                <a:latin typeface="Roboto Light" panose="02000000000000000000" pitchFamily="2" charset="0"/>
                <a:ea typeface="Roboto Light" panose="02000000000000000000" pitchFamily="2" charset="0"/>
              </a:rPr>
              <a:t>Understand the impact of new store layouts on chip sales.</a:t>
            </a:r>
          </a:p>
          <a:p>
            <a:pPr algn="l"/>
            <a:r>
              <a:rPr lang="en-US" sz="1400" b="1" dirty="0">
                <a:latin typeface="Roboto Light" panose="02000000000000000000" pitchFamily="2" charset="0"/>
                <a:ea typeface="Roboto Light" panose="02000000000000000000" pitchFamily="2" charset="0"/>
              </a:rPr>
              <a:t>Trial vs Control Stores: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Trial stores (77, 86, 88) vs Control stores.</a:t>
            </a:r>
          </a:p>
          <a:p>
            <a:pPr marL="285750" indent="-285750" algn="l">
              <a:buFont typeface="Arial" panose="020B0604020202020204" pitchFamily="34" charset="0"/>
              <a:buChar char="•"/>
            </a:pPr>
            <a:r>
              <a:rPr lang="en-US" sz="1400" b="1" dirty="0">
                <a:latin typeface="Roboto Light" panose="02000000000000000000" pitchFamily="2" charset="0"/>
                <a:ea typeface="Roboto Light" panose="02000000000000000000" pitchFamily="2" charset="0"/>
              </a:rPr>
              <a:t>Metrics used for comparison: </a:t>
            </a:r>
            <a:r>
              <a:rPr lang="en-US" sz="1400" dirty="0">
                <a:latin typeface="Roboto Light" panose="02000000000000000000" pitchFamily="2" charset="0"/>
                <a:ea typeface="Roboto Light" panose="02000000000000000000" pitchFamily="2" charset="0"/>
              </a:rPr>
              <a:t>Sales revenue, customer count, and transactions per customer.</a:t>
            </a:r>
            <a:endParaRPr lang="en-US" sz="1400" b="1" dirty="0">
              <a:latin typeface="Roboto Light" panose="02000000000000000000" pitchFamily="2" charset="0"/>
              <a:ea typeface="Roboto Light" panose="02000000000000000000" pitchFamily="2" charset="0"/>
            </a:endParaRPr>
          </a:p>
          <a:p>
            <a:pPr algn="l"/>
            <a:r>
              <a:rPr lang="en-US" sz="1400" b="1" dirty="0">
                <a:latin typeface="Roboto Light" panose="02000000000000000000" pitchFamily="2" charset="0"/>
                <a:ea typeface="Roboto Light" panose="02000000000000000000" pitchFamily="2" charset="0"/>
              </a:rPr>
              <a:t>Methodology: </a:t>
            </a:r>
            <a:r>
              <a:rPr lang="en-US" sz="1400" dirty="0">
                <a:latin typeface="Roboto Light" panose="02000000000000000000" pitchFamily="2" charset="0"/>
                <a:ea typeface="Roboto Light" panose="02000000000000000000" pitchFamily="2" charset="0"/>
              </a:rPr>
              <a:t>Similarity ranking of stores based on sales metrics.</a:t>
            </a:r>
          </a:p>
        </p:txBody>
      </p:sp>
      <p:pic>
        <p:nvPicPr>
          <p:cNvPr id="5" name="Picture 4">
            <a:extLst>
              <a:ext uri="{FF2B5EF4-FFF2-40B4-BE49-F238E27FC236}">
                <a16:creationId xmlns:a16="http://schemas.microsoft.com/office/drawing/2014/main" id="{C9D486A6-19F5-35E1-3C5B-6F027521C55B}"/>
              </a:ext>
            </a:extLst>
          </p:cNvPr>
          <p:cNvPicPr>
            <a:picLocks noChangeAspect="1"/>
          </p:cNvPicPr>
          <p:nvPr/>
        </p:nvPicPr>
        <p:blipFill>
          <a:blip r:embed="rId2"/>
          <a:stretch>
            <a:fillRect/>
          </a:stretch>
        </p:blipFill>
        <p:spPr>
          <a:xfrm>
            <a:off x="2728352" y="2200316"/>
            <a:ext cx="8030696" cy="4204313"/>
          </a:xfrm>
          <a:prstGeom prst="rect">
            <a:avLst/>
          </a:prstGeom>
        </p:spPr>
      </p:pic>
    </p:spTree>
    <p:extLst>
      <p:ext uri="{BB962C8B-B14F-4D97-AF65-F5344CB8AC3E}">
        <p14:creationId xmlns:p14="http://schemas.microsoft.com/office/powerpoint/2010/main" val="16505519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739E9-6064-B7DF-7809-951F482CFD0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F389FB-FEB5-5633-801A-CF3C32CBA10B}"/>
              </a:ext>
            </a:extLst>
          </p:cNvPr>
          <p:cNvSpPr>
            <a:spLocks noGrp="1"/>
          </p:cNvSpPr>
          <p:nvPr>
            <p:ph type="body" sz="quarter" idx="10"/>
          </p:nvPr>
        </p:nvSpPr>
        <p:spPr>
          <a:xfrm>
            <a:off x="1196975" y="453371"/>
            <a:ext cx="10479600" cy="485775"/>
          </a:xfrm>
        </p:spPr>
        <p:txBody>
          <a:bodyPr/>
          <a:lstStyle/>
          <a:p>
            <a:r>
              <a:rPr lang="en-US" dirty="0"/>
              <a:t>Trial Store Performance</a:t>
            </a:r>
          </a:p>
        </p:txBody>
      </p:sp>
      <p:sp>
        <p:nvSpPr>
          <p:cNvPr id="7" name="TextBox 6">
            <a:extLst>
              <a:ext uri="{FF2B5EF4-FFF2-40B4-BE49-F238E27FC236}">
                <a16:creationId xmlns:a16="http://schemas.microsoft.com/office/drawing/2014/main" id="{ADDEAEC6-25A9-170F-E9A7-CEF0F847F483}"/>
              </a:ext>
            </a:extLst>
          </p:cNvPr>
          <p:cNvSpPr txBox="1"/>
          <p:nvPr/>
        </p:nvSpPr>
        <p:spPr>
          <a:xfrm>
            <a:off x="1196975" y="1015387"/>
            <a:ext cx="9775825" cy="1337288"/>
          </a:xfrm>
          <a:prstGeom prst="rect">
            <a:avLst/>
          </a:prstGeom>
          <a:noFill/>
        </p:spPr>
        <p:txBody>
          <a:bodyPr wrap="square" lIns="0" tIns="0" rIns="0" bIns="0" rtlCol="0" anchor="t">
            <a:noAutofit/>
          </a:bodyPr>
          <a:lstStyle/>
          <a:p>
            <a:pPr algn="l"/>
            <a:r>
              <a:rPr lang="en-US" sz="1400" b="1" dirty="0">
                <a:latin typeface="Roboto Light" panose="02000000000000000000" pitchFamily="2" charset="0"/>
                <a:ea typeface="Roboto Light" panose="02000000000000000000" pitchFamily="2" charset="0"/>
              </a:rPr>
              <a:t>Performance Overview:</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Compare sales performance before and after the new layout in trial stores.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Highlight the differences between trial stores and control stores.</a:t>
            </a:r>
          </a:p>
          <a:p>
            <a:pPr algn="l"/>
            <a:r>
              <a:rPr lang="en-US" sz="1400" b="1" dirty="0">
                <a:latin typeface="Roboto Light" panose="02000000000000000000" pitchFamily="2" charset="0"/>
                <a:ea typeface="Roboto Light" panose="02000000000000000000" pitchFamily="2" charset="0"/>
              </a:rPr>
              <a:t>Key Findings:</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Trial store performance was [better/worse] in terms of sales revenue.</a:t>
            </a:r>
          </a:p>
          <a:p>
            <a:pPr marL="285750" indent="-285750" algn="l">
              <a:buFont typeface="Arial" panose="020B0604020202020204" pitchFamily="34" charset="0"/>
              <a:buChar char="•"/>
            </a:pPr>
            <a:r>
              <a:rPr lang="en-US" sz="1400" dirty="0">
                <a:latin typeface="Roboto Light" panose="02000000000000000000" pitchFamily="2" charset="0"/>
                <a:ea typeface="Roboto Light" panose="02000000000000000000" pitchFamily="2" charset="0"/>
              </a:rPr>
              <a:t>Key changes observed in customer engagement and transaction frequency.</a:t>
            </a:r>
          </a:p>
        </p:txBody>
      </p:sp>
      <p:pic>
        <p:nvPicPr>
          <p:cNvPr id="4" name="Picture 3">
            <a:extLst>
              <a:ext uri="{FF2B5EF4-FFF2-40B4-BE49-F238E27FC236}">
                <a16:creationId xmlns:a16="http://schemas.microsoft.com/office/drawing/2014/main" id="{DEBC7D82-654E-0E29-93F5-5BCB5B086F14}"/>
              </a:ext>
            </a:extLst>
          </p:cNvPr>
          <p:cNvPicPr>
            <a:picLocks noChangeAspect="1"/>
          </p:cNvPicPr>
          <p:nvPr/>
        </p:nvPicPr>
        <p:blipFill>
          <a:blip r:embed="rId2"/>
          <a:stretch>
            <a:fillRect/>
          </a:stretch>
        </p:blipFill>
        <p:spPr>
          <a:xfrm>
            <a:off x="2747399" y="2428916"/>
            <a:ext cx="8068801" cy="4096322"/>
          </a:xfrm>
          <a:prstGeom prst="rect">
            <a:avLst/>
          </a:prstGeom>
        </p:spPr>
      </p:pic>
    </p:spTree>
    <p:extLst>
      <p:ext uri="{BB962C8B-B14F-4D97-AF65-F5344CB8AC3E}">
        <p14:creationId xmlns:p14="http://schemas.microsoft.com/office/powerpoint/2010/main" val="33541568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DE86E-93BA-2B99-25CC-024A054C57A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004CD2-BB75-9D34-5852-B4DB4230147F}"/>
              </a:ext>
            </a:extLst>
          </p:cNvPr>
          <p:cNvSpPr>
            <a:spLocks noGrp="1"/>
          </p:cNvSpPr>
          <p:nvPr>
            <p:ph type="body" sz="quarter" idx="10"/>
          </p:nvPr>
        </p:nvSpPr>
        <p:spPr>
          <a:xfrm>
            <a:off x="1196975" y="453371"/>
            <a:ext cx="10479600" cy="485775"/>
          </a:xfrm>
        </p:spPr>
        <p:txBody>
          <a:bodyPr/>
          <a:lstStyle/>
          <a:p>
            <a:r>
              <a:rPr lang="en-US" dirty="0"/>
              <a:t>Trial Store Performance </a:t>
            </a:r>
            <a:r>
              <a:rPr lang="en-US" dirty="0" err="1"/>
              <a:t>cntd</a:t>
            </a:r>
            <a:r>
              <a:rPr lang="en-US" dirty="0"/>
              <a:t>…</a:t>
            </a:r>
          </a:p>
        </p:txBody>
      </p:sp>
      <p:pic>
        <p:nvPicPr>
          <p:cNvPr id="5" name="Picture 4">
            <a:extLst>
              <a:ext uri="{FF2B5EF4-FFF2-40B4-BE49-F238E27FC236}">
                <a16:creationId xmlns:a16="http://schemas.microsoft.com/office/drawing/2014/main" id="{A675C07D-C552-FC2E-27E9-80F75F2C8C87}"/>
              </a:ext>
            </a:extLst>
          </p:cNvPr>
          <p:cNvPicPr>
            <a:picLocks noChangeAspect="1"/>
          </p:cNvPicPr>
          <p:nvPr/>
        </p:nvPicPr>
        <p:blipFill>
          <a:blip r:embed="rId2"/>
          <a:stretch>
            <a:fillRect/>
          </a:stretch>
        </p:blipFill>
        <p:spPr>
          <a:xfrm>
            <a:off x="2004441" y="1376076"/>
            <a:ext cx="8183117" cy="4105848"/>
          </a:xfrm>
          <a:prstGeom prst="rect">
            <a:avLst/>
          </a:prstGeom>
        </p:spPr>
      </p:pic>
    </p:spTree>
    <p:extLst>
      <p:ext uri="{BB962C8B-B14F-4D97-AF65-F5344CB8AC3E}">
        <p14:creationId xmlns:p14="http://schemas.microsoft.com/office/powerpoint/2010/main" val="26581050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6387</TotalTime>
  <Words>783</Words>
  <Application>Microsoft Office PowerPoint</Application>
  <PresentationFormat>Widescreen</PresentationFormat>
  <Paragraphs>88</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Roboto</vt:lpstr>
      <vt:lpstr>Roboto Medium</vt:lpstr>
      <vt:lpstr>Calibri</vt:lpstr>
      <vt:lpstr>Roboto Light</vt:lpstr>
      <vt:lpstr>Office Theme</vt:lpstr>
      <vt:lpstr>Strategic Recommendation for Chip Category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Tinotenda Muchenje</cp:lastModifiedBy>
  <cp:revision>475</cp:revision>
  <dcterms:created xsi:type="dcterms:W3CDTF">2018-02-07T23:23:24Z</dcterms:created>
  <dcterms:modified xsi:type="dcterms:W3CDTF">2025-03-16T19:01:19Z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