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9"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2"/>
    <p:restoredTop sz="94677"/>
  </p:normalViewPr>
  <p:slideViewPr>
    <p:cSldViewPr snapToGrid="0">
      <p:cViewPr varScale="1">
        <p:scale>
          <a:sx n="86" d="100"/>
          <a:sy n="86" d="100"/>
        </p:scale>
        <p:origin x="72" y="34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1fae96e8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1fae96e8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70ff81a9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70ff81a9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a3f50777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9a3f50777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7776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70ff81a96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370ff81a96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1ae66025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1ae66025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91ae660253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91ae660253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a3f5077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a3f5077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a3f50777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9a3f50777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a3f50777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9a3f50777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370ff81a9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370ff81a9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a3f50777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a3f50777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d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sz="2700"/>
              <a:t>03.01.02 - Research-og-dataindsamling</a:t>
            </a:r>
            <a:endParaRPr sz="270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b="1" dirty="0"/>
              <a:t>Navn:</a:t>
            </a:r>
            <a:r>
              <a:rPr lang="da" dirty="0"/>
              <a:t> Tina M</a:t>
            </a:r>
            <a:r>
              <a:rPr lang="nb-NO" dirty="0"/>
              <a:t>a</a:t>
            </a:r>
            <a:r>
              <a:rPr lang="da" dirty="0"/>
              <a:t>rie Støkker	</a:t>
            </a:r>
            <a:endParaRPr dirty="0"/>
          </a:p>
          <a:p>
            <a:pPr marL="0" lvl="0" indent="0" algn="l" rtl="0">
              <a:spcBef>
                <a:spcPts val="1600"/>
              </a:spcBef>
              <a:spcAft>
                <a:spcPts val="1600"/>
              </a:spcAft>
              <a:buNone/>
            </a:pPr>
            <a:r>
              <a:rPr lang="da" b="1" dirty="0"/>
              <a:t>Dato:</a:t>
            </a:r>
            <a:r>
              <a:rPr lang="da" dirty="0"/>
              <a:t> 29.09.2022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311700" y="55775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b="1" dirty="0">
                <a:latin typeface="+mj-lt"/>
              </a:rPr>
              <a:t>Survey </a:t>
            </a:r>
            <a:r>
              <a:rPr lang="da" dirty="0">
                <a:latin typeface="+mj-lt"/>
              </a:rPr>
              <a:t>Emne</a:t>
            </a:r>
            <a:r>
              <a:rPr lang="da" sz="1400" dirty="0">
                <a:latin typeface="+mj-lt"/>
              </a:rPr>
              <a:t>: What kind of qualities are you looking for whe purchasing a T-shirt?</a:t>
            </a:r>
            <a:br>
              <a:rPr lang="da" sz="1400" dirty="0">
                <a:latin typeface="+mj-lt"/>
              </a:rPr>
            </a:br>
            <a:r>
              <a:rPr lang="da" dirty="0">
                <a:latin typeface="+mj-lt"/>
              </a:rPr>
              <a:t>Indsigter:</a:t>
            </a:r>
            <a:r>
              <a:rPr lang="da" b="1" dirty="0">
                <a:latin typeface="+mj-lt"/>
              </a:rPr>
              <a:t> </a:t>
            </a:r>
            <a:br>
              <a:rPr lang="da" b="1" dirty="0">
                <a:latin typeface="+mj-lt"/>
              </a:rPr>
            </a:br>
            <a:endParaRPr b="1" dirty="0">
              <a:latin typeface="+mj-lt"/>
            </a:endParaRPr>
          </a:p>
        </p:txBody>
      </p:sp>
      <p:sp>
        <p:nvSpPr>
          <p:cNvPr id="150" name="Google Shape;150;p23"/>
          <p:cNvSpPr txBox="1">
            <a:spLocks noGrp="1"/>
          </p:cNvSpPr>
          <p:nvPr>
            <p:ph type="body" idx="4294967295"/>
          </p:nvPr>
        </p:nvSpPr>
        <p:spPr>
          <a:xfrm>
            <a:off x="1640887" y="2211910"/>
            <a:ext cx="1628400" cy="2013991"/>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j-lt"/>
                <a:ea typeface="PT Sans Narrow"/>
                <a:cs typeface="PT Sans Narrow"/>
                <a:sym typeface="PT Sans Narrow"/>
              </a:rPr>
              <a:t>Indsigt 1</a:t>
            </a:r>
          </a:p>
          <a:p>
            <a:pPr marL="0" lvl="0" indent="0" algn="l" rtl="0">
              <a:spcBef>
                <a:spcPts val="0"/>
              </a:spcBef>
              <a:spcAft>
                <a:spcPts val="1600"/>
              </a:spcAft>
              <a:buNone/>
            </a:pPr>
            <a:r>
              <a:rPr lang="da" dirty="0">
                <a:solidFill>
                  <a:schemeClr val="accent2"/>
                </a:solidFill>
                <a:latin typeface="+mj-lt"/>
                <a:ea typeface="PT Sans Narrow"/>
                <a:cs typeface="PT Sans Narrow"/>
                <a:sym typeface="PT Sans Narrow"/>
              </a:rPr>
              <a:t>- </a:t>
            </a:r>
            <a:r>
              <a:rPr lang="nb-NO" dirty="0">
                <a:solidFill>
                  <a:schemeClr val="accent2"/>
                </a:solidFill>
                <a:latin typeface="+mj-lt"/>
                <a:ea typeface="PT Sans Narrow"/>
                <a:cs typeface="PT Sans Narrow"/>
                <a:sym typeface="PT Sans Narrow"/>
              </a:rPr>
              <a:t>P</a:t>
            </a:r>
            <a:r>
              <a:rPr lang="da" dirty="0">
                <a:solidFill>
                  <a:schemeClr val="accent2"/>
                </a:solidFill>
                <a:latin typeface="+mj-lt"/>
                <a:ea typeface="PT Sans Narrow"/>
                <a:cs typeface="PT Sans Narrow"/>
                <a:sym typeface="PT Sans Narrow"/>
              </a:rPr>
              <a:t>ris er fortsatt viktig for de over 30 </a:t>
            </a:r>
            <a:endParaRPr dirty="0">
              <a:solidFill>
                <a:schemeClr val="accent2"/>
              </a:solidFill>
              <a:latin typeface="+mj-lt"/>
              <a:ea typeface="PT Sans Narrow"/>
              <a:cs typeface="PT Sans Narrow"/>
              <a:sym typeface="PT Sans Narrow"/>
            </a:endParaRPr>
          </a:p>
        </p:txBody>
      </p:sp>
      <p:sp>
        <p:nvSpPr>
          <p:cNvPr id="153" name="Google Shape;153;p23"/>
          <p:cNvSpPr txBox="1">
            <a:spLocks noGrp="1"/>
          </p:cNvSpPr>
          <p:nvPr>
            <p:ph type="body" idx="4294967295"/>
          </p:nvPr>
        </p:nvSpPr>
        <p:spPr>
          <a:xfrm>
            <a:off x="5348605" y="2205053"/>
            <a:ext cx="1628400" cy="2013991"/>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Indsigt 3</a:t>
            </a:r>
          </a:p>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 </a:t>
            </a:r>
            <a:r>
              <a:rPr lang="nb-NO" dirty="0">
                <a:solidFill>
                  <a:schemeClr val="accent2"/>
                </a:solidFill>
                <a:latin typeface="+mn-lt"/>
                <a:ea typeface="PT Sans Narrow"/>
                <a:cs typeface="PT Sans Narrow"/>
                <a:sym typeface="PT Sans Narrow"/>
              </a:rPr>
              <a:t>Hvor produktet er produsert er ikke så viktig </a:t>
            </a:r>
            <a:endParaRPr dirty="0">
              <a:solidFill>
                <a:schemeClr val="accent2"/>
              </a:solidFill>
              <a:latin typeface="+mn-lt"/>
              <a:ea typeface="PT Sans Narrow"/>
              <a:cs typeface="PT Sans Narrow"/>
              <a:sym typeface="PT Sans Narrow"/>
            </a:endParaRPr>
          </a:p>
        </p:txBody>
      </p:sp>
      <p:sp>
        <p:nvSpPr>
          <p:cNvPr id="154" name="Google Shape;154;p23"/>
          <p:cNvSpPr txBox="1">
            <a:spLocks noGrp="1"/>
          </p:cNvSpPr>
          <p:nvPr>
            <p:ph type="body" idx="4294967295"/>
          </p:nvPr>
        </p:nvSpPr>
        <p:spPr>
          <a:xfrm>
            <a:off x="3494746" y="2186858"/>
            <a:ext cx="1628400" cy="1996808"/>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Indsigt 2</a:t>
            </a:r>
          </a:p>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 </a:t>
            </a:r>
            <a:r>
              <a:rPr lang="nb-NO" dirty="0">
                <a:solidFill>
                  <a:schemeClr val="accent2"/>
                </a:solidFill>
                <a:latin typeface="+mn-lt"/>
                <a:ea typeface="PT Sans Narrow"/>
                <a:cs typeface="PT Sans Narrow"/>
                <a:sym typeface="PT Sans Narrow"/>
              </a:rPr>
              <a:t>M</a:t>
            </a:r>
            <a:r>
              <a:rPr lang="da" dirty="0">
                <a:solidFill>
                  <a:schemeClr val="accent2"/>
                </a:solidFill>
                <a:latin typeface="+mn-lt"/>
                <a:ea typeface="PT Sans Narrow"/>
                <a:cs typeface="PT Sans Narrow"/>
                <a:sym typeface="PT Sans Narrow"/>
              </a:rPr>
              <a:t>en kvalitet er enda viktigere</a:t>
            </a:r>
            <a:endParaRPr dirty="0">
              <a:solidFill>
                <a:schemeClr val="accent2"/>
              </a:solidFill>
              <a:latin typeface="+mn-lt"/>
              <a:ea typeface="PT Sans Narrow"/>
              <a:cs typeface="PT Sans Narrow"/>
              <a:sym typeface="PT Sans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t>Oppsummering</a:t>
            </a:r>
            <a:endParaRPr dirty="0"/>
          </a:p>
        </p:txBody>
      </p:sp>
      <p:sp>
        <p:nvSpPr>
          <p:cNvPr id="120" name="Google Shape;120;p20"/>
          <p:cNvSpPr txBox="1">
            <a:spLocks noGrp="1"/>
          </p:cNvSpPr>
          <p:nvPr>
            <p:ph type="body" idx="2"/>
          </p:nvPr>
        </p:nvSpPr>
        <p:spPr>
          <a:xfrm>
            <a:off x="311700" y="1895875"/>
            <a:ext cx="4978200" cy="2478166"/>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Tx/>
              <a:buChar char="-"/>
            </a:pPr>
            <a:r>
              <a:rPr lang="da" dirty="0"/>
              <a:t>Avsender skal være en liten webshop fremfor et stort firma. Fokuset skal være rettet mot kvalitet og bærekraft. Prisen vil derfor bli litt høyere, men utfra datainnsamlingen er forbrukeren villig til å betale mer for et bærekraftig kvalitetsprodukt. </a:t>
            </a:r>
          </a:p>
          <a:p>
            <a:pPr marL="285750" lvl="0" indent="-285750" algn="l" rtl="0">
              <a:spcBef>
                <a:spcPts val="0"/>
              </a:spcBef>
              <a:spcAft>
                <a:spcPts val="1600"/>
              </a:spcAft>
              <a:buFontTx/>
              <a:buChar char="-"/>
            </a:pPr>
            <a:r>
              <a:rPr lang="da" dirty="0"/>
              <a:t>Målgruppen jeg har valgt, 30 + viser ut fra brukeranalysen og desk reaserchen at plaine, enkle plagg er å foretrekke. </a:t>
            </a:r>
          </a:p>
        </p:txBody>
      </p:sp>
      <p:sp>
        <p:nvSpPr>
          <p:cNvPr id="121" name="Google Shape;121;p20"/>
          <p:cNvSpPr txBox="1">
            <a:spLocks noGrp="1"/>
          </p:cNvSpPr>
          <p:nvPr>
            <p:ph type="body" idx="1"/>
          </p:nvPr>
        </p:nvSpPr>
        <p:spPr>
          <a:xfrm>
            <a:off x="311700" y="1175365"/>
            <a:ext cx="8520600" cy="414600"/>
          </a:xfrm>
          <a:prstGeom prst="rect">
            <a:avLst/>
          </a:prstGeom>
        </p:spPr>
        <p:txBody>
          <a:bodyPr spcFirstLastPara="1" wrap="square" lIns="91425" tIns="91425" rIns="91425" bIns="91425" anchor="t" anchorCtr="0">
            <a:noAutofit/>
          </a:bodyPr>
          <a:lstStyle/>
          <a:p>
            <a:pPr marL="0" indent="0">
              <a:spcAft>
                <a:spcPts val="1600"/>
              </a:spcAft>
              <a:buNone/>
            </a:pPr>
            <a:r>
              <a:rPr lang="da" b="1" dirty="0"/>
              <a:t>Ut fra datainnsamlingen har jeg bestemt meg for følgende:</a:t>
            </a:r>
          </a:p>
          <a:p>
            <a:pPr marL="0" lvl="0" indent="0" algn="l" rtl="0">
              <a:spcBef>
                <a:spcPts val="0"/>
              </a:spcBef>
              <a:spcAft>
                <a:spcPts val="1600"/>
              </a:spcAft>
              <a:buNone/>
            </a:pPr>
            <a:endParaRPr dirty="0"/>
          </a:p>
        </p:txBody>
      </p:sp>
    </p:spTree>
    <p:extLst>
      <p:ext uri="{BB962C8B-B14F-4D97-AF65-F5344CB8AC3E}">
        <p14:creationId xmlns:p14="http://schemas.microsoft.com/office/powerpoint/2010/main" val="162007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a"/>
              <a:t>Indledende research</a:t>
            </a:r>
            <a:endParaRPr/>
          </a:p>
        </p:txBody>
      </p:sp>
      <p:sp>
        <p:nvSpPr>
          <p:cNvPr id="67" name="Google Shape;67;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a" dirty="0"/>
              <a:t>Præsentation af research udført af Tina Støkker</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Desk research</a:t>
            </a:r>
            <a:endParaRPr/>
          </a:p>
        </p:txBody>
      </p:sp>
      <p:sp>
        <p:nvSpPr>
          <p:cNvPr id="73" name="Google Shape;73;p16"/>
          <p:cNvSpPr txBox="1">
            <a:spLocks noGrp="1"/>
          </p:cNvSpPr>
          <p:nvPr>
            <p:ph type="body" idx="1"/>
          </p:nvPr>
        </p:nvSpPr>
        <p:spPr>
          <a:xfrm>
            <a:off x="311700" y="1509750"/>
            <a:ext cx="3060000" cy="30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t>Desk research er for å kartlegge en hypotese eller et tema/område for å kunne se hva som har blitt samlet inn av informasjon tidligere og benytte seg av dette i sitt research/produkt arbeid. </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74" name="Google Shape;74;p16"/>
          <p:cNvSpPr txBox="1">
            <a:spLocks noGrp="1"/>
          </p:cNvSpPr>
          <p:nvPr>
            <p:ph type="body" idx="2"/>
          </p:nvPr>
        </p:nvSpPr>
        <p:spPr>
          <a:xfrm>
            <a:off x="3854125" y="1509750"/>
            <a:ext cx="4978200" cy="3059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dirty="0"/>
              <a:t>Jeg har googlet trender for menn og kvinner over 30 år, og om/hvordan klesstilen forandrer seg med alderen. Det jeg fant ut av er at mange går over til en mer klassisk garderobe, og at de er mer opptatt av kvaliteten på klærne. </a:t>
            </a:r>
          </a:p>
        </p:txBody>
      </p:sp>
      <p:sp>
        <p:nvSpPr>
          <p:cNvPr id="75" name="Google Shape;75;p16"/>
          <p:cNvSpPr txBox="1">
            <a:spLocks noGrp="1"/>
          </p:cNvSpPr>
          <p:nvPr>
            <p:ph type="body" idx="1"/>
          </p:nvPr>
        </p:nvSpPr>
        <p:spPr>
          <a:xfrm>
            <a:off x="311700" y="1042200"/>
            <a:ext cx="8520600" cy="41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b="1" dirty="0"/>
              <a:t>Emne:</a:t>
            </a:r>
            <a:r>
              <a:rPr lang="da" dirty="0"/>
              <a:t> Hva forbrukere over 30 år fokuserer på når de handler klær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latin typeface="+mn-lt"/>
              </a:rPr>
              <a:t>Indsigter:</a:t>
            </a:r>
            <a:r>
              <a:rPr lang="da" b="1" dirty="0">
                <a:latin typeface="+mn-lt"/>
              </a:rPr>
              <a:t> Desk research	</a:t>
            </a:r>
            <a:r>
              <a:rPr lang="da" dirty="0">
                <a:latin typeface="+mn-lt"/>
              </a:rPr>
              <a:t>Emne:</a:t>
            </a:r>
            <a:r>
              <a:rPr lang="da" b="1" dirty="0">
                <a:latin typeface="+mn-lt"/>
              </a:rPr>
              <a:t> Trender (30+)</a:t>
            </a:r>
            <a:endParaRPr b="1" dirty="0">
              <a:latin typeface="+mn-lt"/>
            </a:endParaRPr>
          </a:p>
        </p:txBody>
      </p:sp>
      <p:sp>
        <p:nvSpPr>
          <p:cNvPr id="82" name="Google Shape;82;p17"/>
          <p:cNvSpPr txBox="1">
            <a:spLocks noGrp="1"/>
          </p:cNvSpPr>
          <p:nvPr>
            <p:ph type="body" idx="4294967295"/>
          </p:nvPr>
        </p:nvSpPr>
        <p:spPr>
          <a:xfrm>
            <a:off x="6966975" y="1213724"/>
            <a:ext cx="1628400" cy="3321206"/>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Indsigt 4</a:t>
            </a:r>
          </a:p>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 </a:t>
            </a:r>
            <a:r>
              <a:rPr lang="nb-NO" dirty="0">
                <a:solidFill>
                  <a:schemeClr val="accent2"/>
                </a:solidFill>
                <a:latin typeface="+mn-lt"/>
                <a:ea typeface="PT Sans Narrow"/>
                <a:cs typeface="PT Sans Narrow"/>
                <a:sym typeface="PT Sans Narrow"/>
              </a:rPr>
              <a:t>Forbrukeren går for en mer</a:t>
            </a:r>
            <a:r>
              <a:rPr lang="da" dirty="0">
                <a:solidFill>
                  <a:schemeClr val="accent2"/>
                </a:solidFill>
                <a:latin typeface="+mn-lt"/>
                <a:ea typeface="PT Sans Narrow"/>
                <a:cs typeface="PT Sans Narrow"/>
                <a:sym typeface="PT Sans Narrow"/>
              </a:rPr>
              <a:t> klassisk garderobe</a:t>
            </a:r>
            <a:endParaRPr dirty="0">
              <a:solidFill>
                <a:schemeClr val="accent2"/>
              </a:solidFill>
              <a:latin typeface="+mn-lt"/>
              <a:ea typeface="PT Sans Narrow"/>
              <a:cs typeface="PT Sans Narrow"/>
              <a:sym typeface="PT Sans Narrow"/>
            </a:endParaRPr>
          </a:p>
        </p:txBody>
      </p:sp>
      <p:sp>
        <p:nvSpPr>
          <p:cNvPr id="83" name="Google Shape;83;p17"/>
          <p:cNvSpPr txBox="1">
            <a:spLocks noGrp="1"/>
          </p:cNvSpPr>
          <p:nvPr>
            <p:ph type="body" idx="4294967295"/>
          </p:nvPr>
        </p:nvSpPr>
        <p:spPr>
          <a:xfrm>
            <a:off x="4858808" y="1213724"/>
            <a:ext cx="1628400" cy="3321206"/>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Indsigt 3</a:t>
            </a:r>
          </a:p>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 </a:t>
            </a:r>
            <a:r>
              <a:rPr lang="nb-NO" dirty="0">
                <a:solidFill>
                  <a:schemeClr val="accent2"/>
                </a:solidFill>
                <a:latin typeface="+mn-lt"/>
                <a:ea typeface="PT Sans Narrow"/>
                <a:cs typeface="PT Sans Narrow"/>
                <a:sym typeface="PT Sans Narrow"/>
              </a:rPr>
              <a:t>T</a:t>
            </a:r>
            <a:r>
              <a:rPr lang="da" dirty="0">
                <a:solidFill>
                  <a:schemeClr val="accent2"/>
                </a:solidFill>
                <a:latin typeface="+mn-lt"/>
                <a:ea typeface="PT Sans Narrow"/>
                <a:cs typeface="PT Sans Narrow"/>
                <a:sym typeface="PT Sans Narrow"/>
              </a:rPr>
              <a:t>rekker seg mot enklere/plainere design </a:t>
            </a:r>
          </a:p>
        </p:txBody>
      </p:sp>
      <p:sp>
        <p:nvSpPr>
          <p:cNvPr id="84" name="Google Shape;84;p17"/>
          <p:cNvSpPr txBox="1">
            <a:spLocks noGrp="1"/>
          </p:cNvSpPr>
          <p:nvPr>
            <p:ph type="body" idx="4294967295"/>
          </p:nvPr>
        </p:nvSpPr>
        <p:spPr>
          <a:xfrm>
            <a:off x="2848951" y="1213724"/>
            <a:ext cx="1628399" cy="3321206"/>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Indsigt 2</a:t>
            </a:r>
          </a:p>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 </a:t>
            </a:r>
            <a:r>
              <a:rPr lang="nb-NO" dirty="0">
                <a:solidFill>
                  <a:schemeClr val="accent2"/>
                </a:solidFill>
                <a:latin typeface="+mn-lt"/>
                <a:ea typeface="PT Sans Narrow"/>
                <a:cs typeface="PT Sans Narrow"/>
                <a:sym typeface="PT Sans Narrow"/>
              </a:rPr>
              <a:t>Forbrukeren beveger seg mer bort fra store logoer</a:t>
            </a:r>
            <a:endParaRPr dirty="0">
              <a:solidFill>
                <a:schemeClr val="accent2"/>
              </a:solidFill>
              <a:latin typeface="+mn-lt"/>
              <a:ea typeface="PT Sans Narrow"/>
              <a:cs typeface="PT Sans Narrow"/>
              <a:sym typeface="PT Sans Narrow"/>
            </a:endParaRPr>
          </a:p>
        </p:txBody>
      </p:sp>
      <p:sp>
        <p:nvSpPr>
          <p:cNvPr id="85" name="Google Shape;85;p17"/>
          <p:cNvSpPr txBox="1">
            <a:spLocks noGrp="1"/>
          </p:cNvSpPr>
          <p:nvPr>
            <p:ph type="body" idx="4294967295"/>
          </p:nvPr>
        </p:nvSpPr>
        <p:spPr>
          <a:xfrm>
            <a:off x="499109" y="1213724"/>
            <a:ext cx="1799248" cy="3321206"/>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Indsigt 1</a:t>
            </a:r>
          </a:p>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 Kalitet over kvantitet. Kvalitet er for mange viktigere enn tidligere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t>Observation</a:t>
            </a:r>
            <a:endParaRPr dirty="0"/>
          </a:p>
        </p:txBody>
      </p:sp>
      <p:sp>
        <p:nvSpPr>
          <p:cNvPr id="96" name="Google Shape;96;p18"/>
          <p:cNvSpPr txBox="1">
            <a:spLocks noGrp="1"/>
          </p:cNvSpPr>
          <p:nvPr>
            <p:ph type="body" idx="1"/>
          </p:nvPr>
        </p:nvSpPr>
        <p:spPr>
          <a:xfrm>
            <a:off x="311699" y="1204332"/>
            <a:ext cx="2565315" cy="3364518"/>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nb-NO" dirty="0"/>
              <a:t>Observasjon kan brukes som metode for å kartlegge hvordan bestemt målgruppe agerer. Det er noe man ønsker å finne ut ved å observere mennesker «in action». Man kan bruke naturlig observasjon som metode, hvor man er som en flue på veggen eller deltagende observasjon hvor man tar del i deres naturlige miljø. </a:t>
            </a:r>
            <a:endParaRPr dirty="0"/>
          </a:p>
        </p:txBody>
      </p:sp>
      <p:sp>
        <p:nvSpPr>
          <p:cNvPr id="97" name="Google Shape;97;p18"/>
          <p:cNvSpPr txBox="1">
            <a:spLocks noGrp="1"/>
          </p:cNvSpPr>
          <p:nvPr>
            <p:ph type="body" idx="2"/>
          </p:nvPr>
        </p:nvSpPr>
        <p:spPr>
          <a:xfrm>
            <a:off x="3073367" y="1330566"/>
            <a:ext cx="3360234" cy="306723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DK" dirty="0"/>
              <a:t>Jeg </a:t>
            </a:r>
            <a:r>
              <a:rPr lang="da-DK" dirty="0" err="1"/>
              <a:t>observerte</a:t>
            </a:r>
            <a:r>
              <a:rPr lang="da-DK" dirty="0"/>
              <a:t> online shopping. </a:t>
            </a:r>
            <a:r>
              <a:rPr lang="da-DK" dirty="0" err="1"/>
              <a:t>Scrollingen</a:t>
            </a:r>
            <a:r>
              <a:rPr lang="da-DK" dirty="0"/>
              <a:t> </a:t>
            </a:r>
            <a:r>
              <a:rPr lang="da-DK" dirty="0" err="1"/>
              <a:t>minner</a:t>
            </a:r>
            <a:r>
              <a:rPr lang="da-DK" dirty="0"/>
              <a:t> om når man går </a:t>
            </a:r>
            <a:r>
              <a:rPr lang="da-DK" dirty="0" err="1"/>
              <a:t>inn</a:t>
            </a:r>
            <a:r>
              <a:rPr lang="da-DK" dirty="0"/>
              <a:t> i en </a:t>
            </a:r>
            <a:r>
              <a:rPr lang="da-DK" dirty="0" err="1"/>
              <a:t>klesbutikk</a:t>
            </a:r>
            <a:r>
              <a:rPr lang="da-DK" dirty="0"/>
              <a:t> og scanner hele </a:t>
            </a:r>
            <a:r>
              <a:rPr lang="da-DK" dirty="0" err="1"/>
              <a:t>rommet</a:t>
            </a:r>
            <a:r>
              <a:rPr lang="da-DK" dirty="0"/>
              <a:t> med </a:t>
            </a:r>
            <a:r>
              <a:rPr lang="da-DK" dirty="0" err="1"/>
              <a:t>øynene</a:t>
            </a:r>
            <a:r>
              <a:rPr lang="da-DK" dirty="0"/>
              <a:t>. </a:t>
            </a:r>
            <a:r>
              <a:rPr lang="da-DK" dirty="0" err="1"/>
              <a:t>Deretter</a:t>
            </a:r>
            <a:r>
              <a:rPr lang="da-DK" dirty="0"/>
              <a:t> </a:t>
            </a:r>
            <a:r>
              <a:rPr lang="da-DK" dirty="0" err="1"/>
              <a:t>beveger</a:t>
            </a:r>
            <a:r>
              <a:rPr lang="da-DK" dirty="0"/>
              <a:t> man </a:t>
            </a:r>
            <a:r>
              <a:rPr lang="da-DK" dirty="0" err="1"/>
              <a:t>seg</a:t>
            </a:r>
            <a:r>
              <a:rPr lang="da-DK" dirty="0"/>
              <a:t> </a:t>
            </a:r>
            <a:r>
              <a:rPr lang="da-DK" dirty="0" err="1"/>
              <a:t>mot</a:t>
            </a:r>
            <a:r>
              <a:rPr lang="da-DK" dirty="0"/>
              <a:t> det området man bliver trukket </a:t>
            </a:r>
            <a:r>
              <a:rPr lang="da-DK" dirty="0" err="1"/>
              <a:t>mot</a:t>
            </a:r>
            <a:r>
              <a:rPr lang="da-DK" dirty="0"/>
              <a:t>. Ut fra </a:t>
            </a:r>
            <a:r>
              <a:rPr lang="da-DK" dirty="0" err="1"/>
              <a:t>hva</a:t>
            </a:r>
            <a:r>
              <a:rPr lang="da-DK" dirty="0"/>
              <a:t> man ser eller </a:t>
            </a:r>
            <a:r>
              <a:rPr lang="da-DK" dirty="0" err="1"/>
              <a:t>hva</a:t>
            </a:r>
            <a:r>
              <a:rPr lang="da-DK" dirty="0"/>
              <a:t> man er </a:t>
            </a:r>
            <a:r>
              <a:rPr lang="da-DK" dirty="0" err="1"/>
              <a:t>ute</a:t>
            </a:r>
            <a:r>
              <a:rPr lang="da-DK" dirty="0"/>
              <a:t> etter. Jeg </a:t>
            </a:r>
            <a:r>
              <a:rPr lang="da-DK" dirty="0" err="1"/>
              <a:t>observerte</a:t>
            </a:r>
            <a:r>
              <a:rPr lang="da-DK" dirty="0"/>
              <a:t> at han de </a:t>
            </a:r>
            <a:r>
              <a:rPr lang="da-DK" dirty="0" err="1"/>
              <a:t>artiklene</a:t>
            </a:r>
            <a:r>
              <a:rPr lang="da-DK" dirty="0"/>
              <a:t> han </a:t>
            </a:r>
            <a:r>
              <a:rPr lang="da-DK" dirty="0" err="1"/>
              <a:t>likte</a:t>
            </a:r>
            <a:r>
              <a:rPr lang="da-DK" dirty="0"/>
              <a:t> ble lagt i egne faner. Han samlet </a:t>
            </a:r>
            <a:r>
              <a:rPr lang="da-DK" dirty="0" err="1"/>
              <a:t>opp</a:t>
            </a:r>
            <a:r>
              <a:rPr lang="da-DK" dirty="0"/>
              <a:t> </a:t>
            </a:r>
            <a:r>
              <a:rPr lang="da-DK" dirty="0" err="1"/>
              <a:t>kanskje</a:t>
            </a:r>
            <a:r>
              <a:rPr lang="da-DK" dirty="0"/>
              <a:t> fem stykker mens han scrollet </a:t>
            </a:r>
            <a:r>
              <a:rPr lang="da-DK" dirty="0" err="1"/>
              <a:t>seg</a:t>
            </a:r>
            <a:r>
              <a:rPr lang="da-DK" dirty="0"/>
              <a:t> </a:t>
            </a:r>
            <a:r>
              <a:rPr lang="da-DK" dirty="0" err="1"/>
              <a:t>gjennom.før</a:t>
            </a:r>
            <a:r>
              <a:rPr lang="da-DK" dirty="0"/>
              <a:t> han </a:t>
            </a:r>
            <a:r>
              <a:rPr lang="da-DK" dirty="0" err="1"/>
              <a:t>tok</a:t>
            </a:r>
            <a:r>
              <a:rPr lang="da-DK" dirty="0"/>
              <a:t> en </a:t>
            </a:r>
            <a:r>
              <a:rPr lang="da-DK" dirty="0" err="1"/>
              <a:t>næremre</a:t>
            </a:r>
            <a:r>
              <a:rPr lang="da-DK" dirty="0"/>
              <a:t> </a:t>
            </a:r>
            <a:r>
              <a:rPr lang="da-DK" dirty="0" err="1"/>
              <a:t>titt</a:t>
            </a:r>
            <a:r>
              <a:rPr lang="da-DK" dirty="0"/>
              <a:t>. Dette er </a:t>
            </a:r>
            <a:r>
              <a:rPr lang="da-DK" dirty="0" err="1"/>
              <a:t>kanskje</a:t>
            </a:r>
            <a:r>
              <a:rPr lang="da-DK" dirty="0"/>
              <a:t> det </a:t>
            </a:r>
            <a:r>
              <a:rPr lang="da-DK" dirty="0" err="1"/>
              <a:t>nærmesete</a:t>
            </a:r>
            <a:r>
              <a:rPr lang="da-DK" dirty="0"/>
              <a:t> man kommer en ”online-</a:t>
            </a:r>
            <a:r>
              <a:rPr lang="da-DK" dirty="0" err="1"/>
              <a:t>prøverom</a:t>
            </a:r>
            <a:r>
              <a:rPr lang="da-DK" dirty="0"/>
              <a:t> </a:t>
            </a:r>
            <a:r>
              <a:rPr lang="da-DK" dirty="0" err="1"/>
              <a:t>situasjon</a:t>
            </a:r>
            <a:r>
              <a:rPr lang="da-DK" dirty="0"/>
              <a:t>”. Du samler </a:t>
            </a:r>
            <a:r>
              <a:rPr lang="da-DK" dirty="0" err="1"/>
              <a:t>opp</a:t>
            </a:r>
            <a:r>
              <a:rPr lang="da-DK" dirty="0"/>
              <a:t> alle </a:t>
            </a:r>
            <a:r>
              <a:rPr lang="da-DK" dirty="0" err="1"/>
              <a:t>plaggene</a:t>
            </a:r>
            <a:r>
              <a:rPr lang="da-DK" dirty="0"/>
              <a:t> du liker, for så å ta de med til </a:t>
            </a:r>
            <a:r>
              <a:rPr lang="da-DK" dirty="0" err="1"/>
              <a:t>prøverommet</a:t>
            </a:r>
            <a:r>
              <a:rPr lang="da-DK" dirty="0"/>
              <a:t>. </a:t>
            </a:r>
          </a:p>
        </p:txBody>
      </p:sp>
      <p:sp>
        <p:nvSpPr>
          <p:cNvPr id="98" name="Google Shape;98;p18"/>
          <p:cNvSpPr txBox="1">
            <a:spLocks noGrp="1"/>
          </p:cNvSpPr>
          <p:nvPr>
            <p:ph type="body" idx="1"/>
          </p:nvPr>
        </p:nvSpPr>
        <p:spPr>
          <a:xfrm>
            <a:off x="311699" y="1017725"/>
            <a:ext cx="8520600" cy="41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b="1" dirty="0"/>
              <a:t>Emne:</a:t>
            </a:r>
            <a:r>
              <a:rPr lang="da" dirty="0"/>
              <a:t> Trender (30+)</a:t>
            </a:r>
            <a:endParaRPr dirty="0"/>
          </a:p>
        </p:txBody>
      </p:sp>
      <p:pic>
        <p:nvPicPr>
          <p:cNvPr id="3" name="Picture 2" descr="A picture containing text, indoor, wall, person&#10;&#10;Description automatically generated">
            <a:extLst>
              <a:ext uri="{FF2B5EF4-FFF2-40B4-BE49-F238E27FC236}">
                <a16:creationId xmlns:a16="http://schemas.microsoft.com/office/drawing/2014/main" id="{494A266F-6554-3D70-EEC5-0CAE7ABF2D27}"/>
              </a:ext>
            </a:extLst>
          </p:cNvPr>
          <p:cNvPicPr>
            <a:picLocks noChangeAspect="1"/>
          </p:cNvPicPr>
          <p:nvPr/>
        </p:nvPicPr>
        <p:blipFill>
          <a:blip r:embed="rId3"/>
          <a:stretch>
            <a:fillRect/>
          </a:stretch>
        </p:blipFill>
        <p:spPr>
          <a:xfrm>
            <a:off x="6629955" y="1553738"/>
            <a:ext cx="2128003" cy="28440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1705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latin typeface="+mn-lt"/>
              </a:rPr>
              <a:t>Indsigter:</a:t>
            </a:r>
            <a:r>
              <a:rPr lang="da" b="1" dirty="0">
                <a:latin typeface="+mn-lt"/>
              </a:rPr>
              <a:t> Observation	    </a:t>
            </a:r>
            <a:r>
              <a:rPr lang="da" dirty="0">
                <a:latin typeface="+mn-lt"/>
              </a:rPr>
              <a:t>Emne:</a:t>
            </a:r>
            <a:r>
              <a:rPr lang="da" b="1" dirty="0">
                <a:latin typeface="+mn-lt"/>
              </a:rPr>
              <a:t> Online shopping</a:t>
            </a:r>
            <a:endParaRPr b="1" dirty="0">
              <a:latin typeface="+mn-lt"/>
            </a:endParaRPr>
          </a:p>
        </p:txBody>
      </p:sp>
      <p:sp>
        <p:nvSpPr>
          <p:cNvPr id="104" name="Google Shape;104;p19"/>
          <p:cNvSpPr txBox="1">
            <a:spLocks noGrp="1"/>
          </p:cNvSpPr>
          <p:nvPr>
            <p:ph type="body" idx="4294967295"/>
          </p:nvPr>
        </p:nvSpPr>
        <p:spPr>
          <a:xfrm>
            <a:off x="311700" y="1765500"/>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Indsigt 1</a:t>
            </a:r>
          </a:p>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 </a:t>
            </a:r>
            <a:r>
              <a:rPr lang="nb-NO" dirty="0">
                <a:solidFill>
                  <a:schemeClr val="accent2"/>
                </a:solidFill>
                <a:latin typeface="+mn-lt"/>
                <a:ea typeface="PT Sans Narrow"/>
                <a:cs typeface="PT Sans Narrow"/>
                <a:sym typeface="PT Sans Narrow"/>
              </a:rPr>
              <a:t>S</a:t>
            </a:r>
            <a:r>
              <a:rPr lang="da" dirty="0">
                <a:solidFill>
                  <a:schemeClr val="accent2"/>
                </a:solidFill>
                <a:latin typeface="+mn-lt"/>
                <a:ea typeface="PT Sans Narrow"/>
                <a:cs typeface="PT Sans Narrow"/>
                <a:sym typeface="PT Sans Narrow"/>
              </a:rPr>
              <a:t>croller fort	</a:t>
            </a:r>
            <a:endParaRPr dirty="0">
              <a:solidFill>
                <a:schemeClr val="accent2"/>
              </a:solidFill>
              <a:latin typeface="+mn-lt"/>
              <a:ea typeface="PT Sans Narrow"/>
              <a:cs typeface="PT Sans Narrow"/>
              <a:sym typeface="PT Sans Narrow"/>
            </a:endParaRPr>
          </a:p>
        </p:txBody>
      </p:sp>
      <p:sp>
        <p:nvSpPr>
          <p:cNvPr id="105" name="Google Shape;105;p19"/>
          <p:cNvSpPr txBox="1">
            <a:spLocks noGrp="1"/>
          </p:cNvSpPr>
          <p:nvPr>
            <p:ph type="body" idx="4294967295"/>
          </p:nvPr>
        </p:nvSpPr>
        <p:spPr>
          <a:xfrm>
            <a:off x="7109250" y="1765500"/>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Indsigt 5</a:t>
            </a:r>
          </a:p>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 </a:t>
            </a:r>
            <a:r>
              <a:rPr lang="nb-NO" dirty="0">
                <a:solidFill>
                  <a:schemeClr val="accent2"/>
                </a:solidFill>
                <a:latin typeface="+mn-lt"/>
                <a:ea typeface="PT Sans Narrow"/>
                <a:cs typeface="PT Sans Narrow"/>
                <a:sym typeface="PT Sans Narrow"/>
              </a:rPr>
              <a:t>Legger artikler i egne faner</a:t>
            </a:r>
            <a:endParaRPr dirty="0">
              <a:solidFill>
                <a:schemeClr val="accent2"/>
              </a:solidFill>
              <a:latin typeface="+mn-lt"/>
              <a:ea typeface="PT Sans Narrow"/>
              <a:cs typeface="PT Sans Narrow"/>
              <a:sym typeface="PT Sans Narrow"/>
            </a:endParaRPr>
          </a:p>
        </p:txBody>
      </p:sp>
      <p:sp>
        <p:nvSpPr>
          <p:cNvPr id="106" name="Google Shape;106;p19"/>
          <p:cNvSpPr txBox="1">
            <a:spLocks noGrp="1"/>
          </p:cNvSpPr>
          <p:nvPr>
            <p:ph type="body" idx="4294967295"/>
          </p:nvPr>
        </p:nvSpPr>
        <p:spPr>
          <a:xfrm>
            <a:off x="5386200" y="1765500"/>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Indsigt 4</a:t>
            </a:r>
          </a:p>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 </a:t>
            </a:r>
            <a:r>
              <a:rPr lang="nb-NO" dirty="0" err="1">
                <a:solidFill>
                  <a:schemeClr val="accent2"/>
                </a:solidFill>
                <a:latin typeface="+mn-lt"/>
                <a:ea typeface="PT Sans Narrow"/>
                <a:cs typeface="PT Sans Narrow"/>
                <a:sym typeface="PT Sans Narrow"/>
              </a:rPr>
              <a:t>Scroller</a:t>
            </a:r>
            <a:r>
              <a:rPr lang="nb-NO" dirty="0">
                <a:solidFill>
                  <a:schemeClr val="accent2"/>
                </a:solidFill>
                <a:latin typeface="+mn-lt"/>
                <a:ea typeface="PT Sans Narrow"/>
                <a:cs typeface="PT Sans Narrow"/>
                <a:sym typeface="PT Sans Narrow"/>
              </a:rPr>
              <a:t> aldri ned hele siden </a:t>
            </a:r>
            <a:endParaRPr dirty="0">
              <a:solidFill>
                <a:schemeClr val="accent2"/>
              </a:solidFill>
              <a:latin typeface="+mn-lt"/>
              <a:ea typeface="PT Sans Narrow"/>
              <a:cs typeface="PT Sans Narrow"/>
              <a:sym typeface="PT Sans Narrow"/>
            </a:endParaRPr>
          </a:p>
        </p:txBody>
      </p:sp>
      <p:sp>
        <p:nvSpPr>
          <p:cNvPr id="107" name="Google Shape;107;p19"/>
          <p:cNvSpPr txBox="1">
            <a:spLocks noGrp="1"/>
          </p:cNvSpPr>
          <p:nvPr>
            <p:ph type="body" idx="4294967295"/>
          </p:nvPr>
        </p:nvSpPr>
        <p:spPr>
          <a:xfrm>
            <a:off x="3663150" y="1774384"/>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Indsigt 3</a:t>
            </a:r>
          </a:p>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 </a:t>
            </a:r>
            <a:r>
              <a:rPr lang="nb-NO" dirty="0">
                <a:solidFill>
                  <a:schemeClr val="accent2"/>
                </a:solidFill>
                <a:latin typeface="+mn-lt"/>
                <a:ea typeface="PT Sans Narrow"/>
                <a:cs typeface="PT Sans Narrow"/>
                <a:sym typeface="PT Sans Narrow"/>
              </a:rPr>
              <a:t>B</a:t>
            </a:r>
            <a:r>
              <a:rPr lang="da" dirty="0">
                <a:solidFill>
                  <a:schemeClr val="accent2"/>
                </a:solidFill>
                <a:latin typeface="+mn-lt"/>
                <a:ea typeface="PT Sans Narrow"/>
                <a:cs typeface="PT Sans Narrow"/>
                <a:sym typeface="PT Sans Narrow"/>
              </a:rPr>
              <a:t>ruker google images</a:t>
            </a:r>
          </a:p>
        </p:txBody>
      </p:sp>
      <p:sp>
        <p:nvSpPr>
          <p:cNvPr id="108" name="Google Shape;108;p19"/>
          <p:cNvSpPr txBox="1">
            <a:spLocks noGrp="1"/>
          </p:cNvSpPr>
          <p:nvPr>
            <p:ph type="body" idx="4294967295"/>
          </p:nvPr>
        </p:nvSpPr>
        <p:spPr>
          <a:xfrm>
            <a:off x="1940100" y="1774384"/>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Indsigt 2</a:t>
            </a:r>
          </a:p>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 </a:t>
            </a:r>
            <a:r>
              <a:rPr lang="nb-NO" dirty="0">
                <a:solidFill>
                  <a:schemeClr val="accent2"/>
                </a:solidFill>
                <a:latin typeface="+mn-lt"/>
                <a:ea typeface="PT Sans Narrow"/>
                <a:cs typeface="PT Sans Narrow"/>
                <a:sym typeface="PT Sans Narrow"/>
              </a:rPr>
              <a:t>S</a:t>
            </a:r>
            <a:r>
              <a:rPr lang="da" dirty="0">
                <a:solidFill>
                  <a:schemeClr val="accent2"/>
                </a:solidFill>
                <a:latin typeface="+mn-lt"/>
                <a:ea typeface="PT Sans Narrow"/>
                <a:cs typeface="PT Sans Narrow"/>
                <a:sym typeface="PT Sans Narrow"/>
              </a:rPr>
              <a:t>kifter side ofte	</a:t>
            </a:r>
            <a:endParaRPr dirty="0">
              <a:solidFill>
                <a:schemeClr val="accent2"/>
              </a:solidFill>
              <a:latin typeface="+mn-lt"/>
              <a:ea typeface="PT Sans Narrow"/>
              <a:cs typeface="PT Sans Narrow"/>
              <a:sym typeface="PT Sans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Interview</a:t>
            </a:r>
            <a:endParaRPr/>
          </a:p>
        </p:txBody>
      </p:sp>
      <p:sp>
        <p:nvSpPr>
          <p:cNvPr id="119" name="Google Shape;119;p20"/>
          <p:cNvSpPr txBox="1">
            <a:spLocks noGrp="1"/>
          </p:cNvSpPr>
          <p:nvPr>
            <p:ph type="body" idx="1"/>
          </p:nvPr>
        </p:nvSpPr>
        <p:spPr>
          <a:xfrm>
            <a:off x="311700" y="1509750"/>
            <a:ext cx="3060000" cy="30591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nb-NO" dirty="0"/>
              <a:t>Intervju kan bli brukt som metode for å gå dypere inn i et tema. Hvis man lager en brukerundersøkelse, som er ganske generell vil intervju være en fin metode for å gå dypere inn på problemstillingen eller temaet generelt. Man vil få mer utdypende svar og man kan spørre om ting man lurer på utfra svarene fra brukerundersøkelsen. </a:t>
            </a:r>
            <a:endParaRPr dirty="0"/>
          </a:p>
        </p:txBody>
      </p:sp>
      <p:sp>
        <p:nvSpPr>
          <p:cNvPr id="120" name="Google Shape;120;p20"/>
          <p:cNvSpPr txBox="1">
            <a:spLocks noGrp="1"/>
          </p:cNvSpPr>
          <p:nvPr>
            <p:ph type="body" idx="2"/>
          </p:nvPr>
        </p:nvSpPr>
        <p:spPr>
          <a:xfrm>
            <a:off x="3854125" y="1509750"/>
            <a:ext cx="4978200" cy="3059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dirty="0"/>
              <a:t>[Jeg brukte de samme spørsmålene som til brukerundersøkelsen, men stilte oppfølgingsspørsmål underveis. Jeg fant ut av at kvalitet er helt klart en faktor som spiller en stor rolle for de over 30. Det mest interessante funnet var at det kan være enklere å handle bærekraftig hvis produktene eller avdelingene blir merket tydeligere. </a:t>
            </a:r>
          </a:p>
        </p:txBody>
      </p:sp>
      <p:sp>
        <p:nvSpPr>
          <p:cNvPr id="121" name="Google Shape;121;p20"/>
          <p:cNvSpPr txBox="1">
            <a:spLocks noGrp="1"/>
          </p:cNvSpPr>
          <p:nvPr>
            <p:ph type="body" idx="1"/>
          </p:nvPr>
        </p:nvSpPr>
        <p:spPr>
          <a:xfrm>
            <a:off x="311700" y="1042200"/>
            <a:ext cx="8520600" cy="41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b="1" dirty="0"/>
              <a:t>Emne:</a:t>
            </a:r>
            <a:r>
              <a:rPr lang="da" dirty="0"/>
              <a:t> Hva er viktig for deg når du skal kjøpe klær?</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latin typeface="+mn-lt"/>
              </a:rPr>
              <a:t>Indsigter:</a:t>
            </a:r>
            <a:r>
              <a:rPr lang="da" b="1" dirty="0">
                <a:latin typeface="+mn-lt"/>
              </a:rPr>
              <a:t> Interview		</a:t>
            </a:r>
            <a:endParaRPr b="1" dirty="0">
              <a:latin typeface="+mn-lt"/>
            </a:endParaRPr>
          </a:p>
        </p:txBody>
      </p:sp>
      <p:sp>
        <p:nvSpPr>
          <p:cNvPr id="127" name="Google Shape;127;p21"/>
          <p:cNvSpPr txBox="1">
            <a:spLocks noGrp="1"/>
          </p:cNvSpPr>
          <p:nvPr>
            <p:ph type="body" idx="4294967295"/>
          </p:nvPr>
        </p:nvSpPr>
        <p:spPr>
          <a:xfrm>
            <a:off x="311699" y="1213725"/>
            <a:ext cx="1493471" cy="2629224"/>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Indsigt 1</a:t>
            </a:r>
          </a:p>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 </a:t>
            </a:r>
            <a:r>
              <a:rPr lang="nb-NO" dirty="0">
                <a:solidFill>
                  <a:schemeClr val="accent2"/>
                </a:solidFill>
                <a:latin typeface="+mn-lt"/>
                <a:ea typeface="PT Sans Narrow"/>
                <a:cs typeface="PT Sans Narrow"/>
                <a:sym typeface="PT Sans Narrow"/>
              </a:rPr>
              <a:t>Vil ha r</a:t>
            </a:r>
            <a:r>
              <a:rPr lang="da" dirty="0">
                <a:solidFill>
                  <a:schemeClr val="accent2"/>
                </a:solidFill>
                <a:latin typeface="+mn-lt"/>
                <a:ea typeface="PT Sans Narrow"/>
                <a:cs typeface="PT Sans Narrow"/>
                <a:sym typeface="PT Sans Narrow"/>
              </a:rPr>
              <a:t>obust materiale	</a:t>
            </a:r>
            <a:endParaRPr dirty="0">
              <a:solidFill>
                <a:schemeClr val="accent2"/>
              </a:solidFill>
              <a:latin typeface="+mn-lt"/>
              <a:ea typeface="PT Sans Narrow"/>
              <a:cs typeface="PT Sans Narrow"/>
              <a:sym typeface="PT Sans Narrow"/>
            </a:endParaRPr>
          </a:p>
        </p:txBody>
      </p:sp>
      <p:sp>
        <p:nvSpPr>
          <p:cNvPr id="128" name="Google Shape;128;p21"/>
          <p:cNvSpPr txBox="1">
            <a:spLocks noGrp="1"/>
          </p:cNvSpPr>
          <p:nvPr>
            <p:ph type="body" idx="4294967295"/>
          </p:nvPr>
        </p:nvSpPr>
        <p:spPr>
          <a:xfrm>
            <a:off x="7203900" y="1213725"/>
            <a:ext cx="1628400" cy="2629226"/>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Indsigt 5</a:t>
            </a:r>
          </a:p>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 </a:t>
            </a:r>
            <a:r>
              <a:rPr lang="nb-NO" dirty="0">
                <a:solidFill>
                  <a:schemeClr val="accent2"/>
                </a:solidFill>
                <a:latin typeface="+mn-lt"/>
                <a:ea typeface="PT Sans Narrow"/>
                <a:cs typeface="PT Sans Narrow"/>
                <a:sym typeface="PT Sans Narrow"/>
              </a:rPr>
              <a:t>K</a:t>
            </a:r>
            <a:r>
              <a:rPr lang="da" dirty="0">
                <a:solidFill>
                  <a:schemeClr val="accent2"/>
                </a:solidFill>
                <a:latin typeface="+mn-lt"/>
                <a:ea typeface="PT Sans Narrow"/>
                <a:cs typeface="PT Sans Narrow"/>
                <a:sym typeface="PT Sans Narrow"/>
              </a:rPr>
              <a:t>an betale mer dersom disse faktorene er på plass</a:t>
            </a:r>
          </a:p>
        </p:txBody>
      </p:sp>
      <p:sp>
        <p:nvSpPr>
          <p:cNvPr id="129" name="Google Shape;129;p21"/>
          <p:cNvSpPr txBox="1">
            <a:spLocks noGrp="1"/>
          </p:cNvSpPr>
          <p:nvPr>
            <p:ph type="body" idx="4294967295"/>
          </p:nvPr>
        </p:nvSpPr>
        <p:spPr>
          <a:xfrm>
            <a:off x="5480850" y="1213725"/>
            <a:ext cx="1628400" cy="2629224"/>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Indsigt 4</a:t>
            </a:r>
          </a:p>
          <a:p>
            <a:pPr marL="0" indent="0">
              <a:spcAft>
                <a:spcPts val="1600"/>
              </a:spcAft>
              <a:buNone/>
            </a:pPr>
            <a:r>
              <a:rPr lang="nb-NO" dirty="0">
                <a:solidFill>
                  <a:schemeClr val="accent2"/>
                </a:solidFill>
                <a:latin typeface="+mn-lt"/>
                <a:ea typeface="PT Sans Narrow"/>
                <a:cs typeface="PT Sans Narrow"/>
                <a:sym typeface="PT Sans Narrow"/>
              </a:rPr>
              <a:t>- Vil ha mindre bedrifter	</a:t>
            </a:r>
          </a:p>
          <a:p>
            <a:pPr marL="0" lvl="0" indent="0" algn="l" rtl="0">
              <a:spcBef>
                <a:spcPts val="0"/>
              </a:spcBef>
              <a:spcAft>
                <a:spcPts val="1600"/>
              </a:spcAft>
              <a:buNone/>
            </a:pPr>
            <a:endParaRPr lang="da" dirty="0">
              <a:solidFill>
                <a:schemeClr val="accent2"/>
              </a:solidFill>
              <a:latin typeface="+mn-lt"/>
              <a:ea typeface="PT Sans Narrow"/>
              <a:cs typeface="PT Sans Narrow"/>
              <a:sym typeface="PT Sans Narrow"/>
            </a:endParaRPr>
          </a:p>
        </p:txBody>
      </p:sp>
      <p:sp>
        <p:nvSpPr>
          <p:cNvPr id="130" name="Google Shape;130;p21"/>
          <p:cNvSpPr txBox="1">
            <a:spLocks noGrp="1"/>
          </p:cNvSpPr>
          <p:nvPr>
            <p:ph type="body" idx="4294967295"/>
          </p:nvPr>
        </p:nvSpPr>
        <p:spPr>
          <a:xfrm>
            <a:off x="3757800" y="1213725"/>
            <a:ext cx="1628400" cy="2629224"/>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Indsigt 3</a:t>
            </a:r>
          </a:p>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 </a:t>
            </a:r>
            <a:r>
              <a:rPr lang="nb-NO" dirty="0">
                <a:solidFill>
                  <a:schemeClr val="accent2"/>
                </a:solidFill>
                <a:latin typeface="+mn-lt"/>
                <a:ea typeface="PT Sans Narrow"/>
                <a:cs typeface="PT Sans Narrow"/>
                <a:sym typeface="PT Sans Narrow"/>
              </a:rPr>
              <a:t>Fokus på bærekraft</a:t>
            </a:r>
            <a:endParaRPr dirty="0">
              <a:solidFill>
                <a:schemeClr val="accent2"/>
              </a:solidFill>
              <a:latin typeface="+mn-lt"/>
              <a:ea typeface="PT Sans Narrow"/>
              <a:cs typeface="PT Sans Narrow"/>
              <a:sym typeface="PT Sans Narrow"/>
            </a:endParaRPr>
          </a:p>
        </p:txBody>
      </p:sp>
      <p:sp>
        <p:nvSpPr>
          <p:cNvPr id="131" name="Google Shape;131;p21"/>
          <p:cNvSpPr txBox="1">
            <a:spLocks noGrp="1"/>
          </p:cNvSpPr>
          <p:nvPr>
            <p:ph type="body" idx="4294967295"/>
          </p:nvPr>
        </p:nvSpPr>
        <p:spPr>
          <a:xfrm>
            <a:off x="1899821" y="1213724"/>
            <a:ext cx="1763329" cy="2629225"/>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Indsigt 2</a:t>
            </a:r>
          </a:p>
          <a:p>
            <a:pPr marL="0" lvl="0" indent="0" algn="l" rtl="0">
              <a:spcBef>
                <a:spcPts val="0"/>
              </a:spcBef>
              <a:spcAft>
                <a:spcPts val="1600"/>
              </a:spcAft>
              <a:buNone/>
            </a:pPr>
            <a:r>
              <a:rPr lang="nb-NO" dirty="0">
                <a:solidFill>
                  <a:schemeClr val="accent2"/>
                </a:solidFill>
                <a:latin typeface="+mn-lt"/>
                <a:ea typeface="PT Sans Narrow"/>
                <a:cs typeface="PT Sans Narrow"/>
                <a:sym typeface="PT Sans Narrow"/>
              </a:rPr>
              <a:t>- Rettferdiggjør prisen med varighet </a:t>
            </a:r>
            <a:endParaRPr dirty="0">
              <a:solidFill>
                <a:schemeClr val="accent2"/>
              </a:solidFill>
              <a:latin typeface="+mn-lt"/>
              <a:ea typeface="PT Sans Narrow"/>
              <a:cs typeface="PT Sans Narrow"/>
              <a:sym typeface="PT Sans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t>Survey</a:t>
            </a:r>
            <a:endParaRPr dirty="0"/>
          </a:p>
        </p:txBody>
      </p:sp>
      <p:sp>
        <p:nvSpPr>
          <p:cNvPr id="142" name="Google Shape;142;p22"/>
          <p:cNvSpPr txBox="1">
            <a:spLocks noGrp="1"/>
          </p:cNvSpPr>
          <p:nvPr>
            <p:ph type="body" idx="1"/>
          </p:nvPr>
        </p:nvSpPr>
        <p:spPr>
          <a:xfrm>
            <a:off x="311700" y="1509750"/>
            <a:ext cx="3060000" cy="30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t>Man får en generell oversikt over hypoteser man har hatt om målgruppen. Fordelen et at brukeren ofte er mer ærlig, når undersøkelsen er anonym. Bakdelen er at man ikke får stilt oppfølgingsspørsmål. Derfor tenker jeg at survey er et godt verktøy i startfasen for å gi en pekepinn på hvilken vei man bør gå. Og få bekreftet eller avkreftet hypoteser. </a:t>
            </a:r>
            <a:endParaRPr dirty="0"/>
          </a:p>
          <a:p>
            <a:pPr marL="0" lvl="0" indent="0" algn="l" rtl="0">
              <a:spcBef>
                <a:spcPts val="1600"/>
              </a:spcBef>
              <a:spcAft>
                <a:spcPts val="1600"/>
              </a:spcAft>
              <a:buNone/>
            </a:pPr>
            <a:endParaRPr dirty="0"/>
          </a:p>
        </p:txBody>
      </p:sp>
      <p:sp>
        <p:nvSpPr>
          <p:cNvPr id="143" name="Google Shape;143;p22"/>
          <p:cNvSpPr txBox="1">
            <a:spLocks noGrp="1"/>
          </p:cNvSpPr>
          <p:nvPr>
            <p:ph type="body" idx="2"/>
          </p:nvPr>
        </p:nvSpPr>
        <p:spPr>
          <a:xfrm>
            <a:off x="3854100" y="1306751"/>
            <a:ext cx="4978200" cy="79083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Det </a:t>
            </a:r>
            <a:r>
              <a:rPr lang="en-GB" dirty="0" err="1"/>
              <a:t>viktigste</a:t>
            </a:r>
            <a:r>
              <a:rPr lang="en-GB" dirty="0"/>
              <a:t> </a:t>
            </a:r>
            <a:r>
              <a:rPr lang="en-GB" dirty="0" err="1"/>
              <a:t>funnet</a:t>
            </a:r>
            <a:r>
              <a:rPr lang="en-GB" dirty="0"/>
              <a:t> </a:t>
            </a:r>
            <a:r>
              <a:rPr lang="en-GB" dirty="0" err="1"/>
              <a:t>jeg</a:t>
            </a:r>
            <a:r>
              <a:rPr lang="en-GB" dirty="0"/>
              <a:t> </a:t>
            </a:r>
            <a:r>
              <a:rPr lang="en-GB" dirty="0" err="1"/>
              <a:t>gjorde</a:t>
            </a:r>
            <a:r>
              <a:rPr lang="en-GB" dirty="0"/>
              <a:t> var at </a:t>
            </a:r>
            <a:r>
              <a:rPr lang="en-GB" dirty="0" err="1"/>
              <a:t>jeg</a:t>
            </a:r>
            <a:r>
              <a:rPr lang="en-GB" dirty="0"/>
              <a:t> </a:t>
            </a:r>
            <a:r>
              <a:rPr lang="en-GB" dirty="0" err="1"/>
              <a:t>fikk</a:t>
            </a:r>
            <a:r>
              <a:rPr lang="en-GB" dirty="0"/>
              <a:t> </a:t>
            </a:r>
            <a:r>
              <a:rPr lang="en-GB" dirty="0" err="1"/>
              <a:t>bekreftet</a:t>
            </a:r>
            <a:r>
              <a:rPr lang="en-GB" dirty="0"/>
              <a:t> min </a:t>
            </a:r>
            <a:r>
              <a:rPr lang="en-GB" dirty="0" err="1"/>
              <a:t>teori</a:t>
            </a:r>
            <a:r>
              <a:rPr lang="en-GB" dirty="0"/>
              <a:t> om at </a:t>
            </a:r>
            <a:r>
              <a:rPr lang="en-GB" dirty="0" err="1"/>
              <a:t>menn</a:t>
            </a:r>
            <a:r>
              <a:rPr lang="en-GB" dirty="0"/>
              <a:t> </a:t>
            </a:r>
            <a:r>
              <a:rPr lang="en-GB" dirty="0" err="1"/>
              <a:t>og</a:t>
            </a:r>
            <a:r>
              <a:rPr lang="en-GB" dirty="0"/>
              <a:t> </a:t>
            </a:r>
            <a:r>
              <a:rPr lang="en-GB" dirty="0" err="1"/>
              <a:t>kvinner</a:t>
            </a:r>
            <a:r>
              <a:rPr lang="en-GB" dirty="0"/>
              <a:t> over 30 </a:t>
            </a:r>
            <a:r>
              <a:rPr lang="en-GB" dirty="0" err="1"/>
              <a:t>år</a:t>
            </a:r>
            <a:r>
              <a:rPr lang="en-GB" dirty="0"/>
              <a:t> </a:t>
            </a:r>
            <a:r>
              <a:rPr lang="en-GB" dirty="0" err="1"/>
              <a:t>foretrekker</a:t>
            </a:r>
            <a:r>
              <a:rPr lang="en-GB" dirty="0"/>
              <a:t> t-</a:t>
            </a:r>
            <a:r>
              <a:rPr lang="en-GB" dirty="0" err="1"/>
              <a:t>skjorter</a:t>
            </a:r>
            <a:r>
              <a:rPr lang="en-GB" dirty="0"/>
              <a:t> </a:t>
            </a:r>
            <a:r>
              <a:rPr lang="en-GB" dirty="0" err="1"/>
              <a:t>uten</a:t>
            </a:r>
            <a:r>
              <a:rPr lang="en-GB" dirty="0"/>
              <a:t> print. I </a:t>
            </a:r>
            <a:r>
              <a:rPr lang="en-GB" dirty="0" err="1"/>
              <a:t>hvert</a:t>
            </a:r>
            <a:r>
              <a:rPr lang="en-GB" dirty="0"/>
              <a:t> fall </a:t>
            </a:r>
            <a:r>
              <a:rPr lang="en-GB" dirty="0" err="1"/>
              <a:t>hos</a:t>
            </a:r>
            <a:r>
              <a:rPr lang="en-GB" dirty="0"/>
              <a:t> </a:t>
            </a:r>
            <a:r>
              <a:rPr lang="en-GB" dirty="0" err="1"/>
              <a:t>menn</a:t>
            </a:r>
            <a:r>
              <a:rPr lang="en-GB" dirty="0"/>
              <a:t> </a:t>
            </a:r>
            <a:r>
              <a:rPr lang="en-GB" dirty="0" err="1"/>
              <a:t>siden</a:t>
            </a:r>
            <a:r>
              <a:rPr lang="en-GB" dirty="0"/>
              <a:t> 15 </a:t>
            </a:r>
            <a:r>
              <a:rPr lang="en-GB" dirty="0" err="1"/>
              <a:t>av</a:t>
            </a:r>
            <a:r>
              <a:rPr lang="en-GB" dirty="0"/>
              <a:t> de 24 </a:t>
            </a:r>
            <a:r>
              <a:rPr lang="en-GB" dirty="0" err="1"/>
              <a:t>deltok</a:t>
            </a:r>
            <a:r>
              <a:rPr lang="en-GB" dirty="0"/>
              <a:t> </a:t>
            </a:r>
            <a:r>
              <a:rPr lang="en-GB" dirty="0" err="1"/>
              <a:t>på</a:t>
            </a:r>
            <a:r>
              <a:rPr lang="en-GB" dirty="0"/>
              <a:t> min survey er </a:t>
            </a:r>
            <a:r>
              <a:rPr lang="en-GB" dirty="0" err="1"/>
              <a:t>menn</a:t>
            </a:r>
            <a:r>
              <a:rPr lang="en-GB" dirty="0"/>
              <a:t>. </a:t>
            </a:r>
          </a:p>
        </p:txBody>
      </p:sp>
      <p:sp>
        <p:nvSpPr>
          <p:cNvPr id="144" name="Google Shape;144;p22"/>
          <p:cNvSpPr txBox="1">
            <a:spLocks noGrp="1"/>
          </p:cNvSpPr>
          <p:nvPr>
            <p:ph type="body" idx="1"/>
          </p:nvPr>
        </p:nvSpPr>
        <p:spPr>
          <a:xfrm>
            <a:off x="311700" y="1042200"/>
            <a:ext cx="8520600" cy="41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b="1" dirty="0"/>
              <a:t>Emne:</a:t>
            </a:r>
            <a:r>
              <a:rPr lang="da" dirty="0"/>
              <a:t> Trender blant de over 30 år</a:t>
            </a:r>
            <a:endParaRPr dirty="0"/>
          </a:p>
        </p:txBody>
      </p:sp>
      <p:pic>
        <p:nvPicPr>
          <p:cNvPr id="1028" name="Picture 4" descr="Forms response chart. Question title: Do you prefer a T-shirt with or without a print? . Number of responses: 24 responses.">
            <a:extLst>
              <a:ext uri="{FF2B5EF4-FFF2-40B4-BE49-F238E27FC236}">
                <a16:creationId xmlns:a16="http://schemas.microsoft.com/office/drawing/2014/main" id="{74E9D301-92B8-98E2-61C1-2DABA3E60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100" y="2587599"/>
            <a:ext cx="4707924" cy="19812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1501</TotalTime>
  <Words>827</Words>
  <Application>Microsoft Office PowerPoint</Application>
  <PresentationFormat>On-screen Show (16:9)</PresentationFormat>
  <Paragraphs>63</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Dark</vt:lpstr>
      <vt:lpstr>03.01.02 - Research-og-dataindsamling</vt:lpstr>
      <vt:lpstr>Indledende research</vt:lpstr>
      <vt:lpstr>Desk research</vt:lpstr>
      <vt:lpstr>Indsigter: Desk research Emne: Trender (30+)</vt:lpstr>
      <vt:lpstr>Observation</vt:lpstr>
      <vt:lpstr>Indsigter: Observation     Emne: Online shopping</vt:lpstr>
      <vt:lpstr>Interview</vt:lpstr>
      <vt:lpstr>Indsigter: Interview  </vt:lpstr>
      <vt:lpstr>Survey</vt:lpstr>
      <vt:lpstr>Survey Emne: What kind of qualities are you looking for whe purchasing a T-shirt? Indsigter:  </vt:lpstr>
      <vt:lpstr>Oppsummering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 Dette er en indholdsskabelon. Redigér eller lav din helt egen version!</dc:title>
  <dc:creator>Tina Marie Støkker</dc:creator>
  <cp:lastModifiedBy>Tina Marie Støkker</cp:lastModifiedBy>
  <cp:revision>23</cp:revision>
  <dcterms:modified xsi:type="dcterms:W3CDTF">2022-09-30T08:32:07Z</dcterms:modified>
</cp:coreProperties>
</file>