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56" r:id="rId5"/>
    <p:sldId id="292" r:id="rId6"/>
    <p:sldId id="460" r:id="rId7"/>
    <p:sldId id="461" r:id="rId8"/>
    <p:sldId id="462" r:id="rId9"/>
    <p:sldId id="463" r:id="rId10"/>
    <p:sldId id="464" r:id="rId11"/>
    <p:sldId id="465" r:id="rId12"/>
    <p:sldId id="466" r:id="rId13"/>
    <p:sldId id="467" r:id="rId14"/>
    <p:sldId id="468" r:id="rId15"/>
    <p:sldId id="469" r:id="rId16"/>
    <p:sldId id="470" r:id="rId17"/>
    <p:sldId id="459" r:id="rId18"/>
    <p:sldId id="454" r:id="rId19"/>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84" autoAdjust="0"/>
  </p:normalViewPr>
  <p:slideViewPr>
    <p:cSldViewPr snapToGrid="0">
      <p:cViewPr varScale="1">
        <p:scale>
          <a:sx n="75" d="100"/>
          <a:sy n="75" d="100"/>
        </p:scale>
        <p:origin x="78" y="6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9/8/2022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9/8/2022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pPr/>
              <a:t>1</a:t>
            </a:fld>
            <a:endParaRPr lang="en-US"/>
          </a:p>
        </p:txBody>
      </p:sp>
    </p:spTree>
    <p:extLst>
      <p:ext uri="{BB962C8B-B14F-4D97-AF65-F5344CB8AC3E}">
        <p14:creationId xmlns:p14="http://schemas.microsoft.com/office/powerpoint/2010/main" val="1782293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7DE3BF9-771F-45BA-BE25-3AC6BC7BF02A}" type="datetime1">
              <a:rPr lang="en-US" smtClean="0"/>
              <a:t>9/8/2022</a:t>
            </a:fld>
            <a:endParaRPr lang="en-US" dirty="0"/>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392315" cy="646331"/>
          </a:xfrm>
          <a:prstGeom prst="rect">
            <a:avLst/>
          </a:prstGeom>
        </p:spPr>
        <p:txBody>
          <a:bodyPr wrap="none">
            <a:spAutoFit/>
          </a:bodyPr>
          <a:lstStyle/>
          <a:p>
            <a:r>
              <a:rPr lang="en-US" sz="3600" dirty="0" smtClean="0"/>
              <a:t>Indira College of Engineering Management, Pune</a:t>
            </a:r>
            <a:endParaRPr lang="en-US" sz="3600" dirty="0"/>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495EE-313B-44C0-BA51-7829D2A0257A}"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9D2AB-D058-43B5-B268-BBBC2A766DC9}"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A71D5E-1726-4ED4-835B-772278AE267A}"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B9B9D-3F23-4CBC-9F61-76F839D88FC2}"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EE601-AAFF-46E2-B354-A6D70732B53B}" type="datetime1">
              <a:rPr lang="en-US" smtClean="0"/>
              <a:t>9/8/2022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821C65-512F-4A7B-A573-62E1FDFA0E84}" type="datetime1">
              <a:rPr lang="en-US" smtClean="0"/>
              <a:t>9/8/2022</a:t>
            </a:fld>
            <a:endParaRPr lang="en-US"/>
          </a:p>
        </p:txBody>
      </p:sp>
      <p:sp>
        <p:nvSpPr>
          <p:cNvPr id="8" name="Footer Placeholder 7"/>
          <p:cNvSpPr>
            <a:spLocks noGrp="1"/>
          </p:cNvSpPr>
          <p:nvPr>
            <p:ph type="ftr" sz="quarter" idx="11"/>
          </p:nvPr>
        </p:nvSpPr>
        <p:spPr/>
        <p:txBody>
          <a:bodyPr/>
          <a:lstStyle/>
          <a:p>
            <a:r>
              <a:rPr lang="en-US" smtClean="0"/>
              <a:t>Indira College of Engineering Management, Parandwadi</a:t>
            </a:r>
            <a:endParaRPr lang="en-US"/>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9328BB-13E2-4F80-9E96-E6061770EAAC}" type="datetime1">
              <a:rPr lang="en-US" smtClean="0"/>
              <a:t>9/8/2022</a:t>
            </a:fld>
            <a:endParaRPr lang="en-US"/>
          </a:p>
        </p:txBody>
      </p:sp>
      <p:sp>
        <p:nvSpPr>
          <p:cNvPr id="4" name="Footer Placeholder 3"/>
          <p:cNvSpPr>
            <a:spLocks noGrp="1"/>
          </p:cNvSpPr>
          <p:nvPr>
            <p:ph type="ftr" sz="quarter" idx="11"/>
          </p:nvPr>
        </p:nvSpPr>
        <p:spPr/>
        <p:txBody>
          <a:bodyPr/>
          <a:lstStyle/>
          <a:p>
            <a:r>
              <a:rPr lang="en-US" smtClean="0"/>
              <a:t>Indira College of Engineering Management, Parandwadi</a:t>
            </a:r>
            <a:endParaRPr lang="en-US"/>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6E952-7AB5-4148-B3D3-C9C6567A1778}" type="datetime1">
              <a:rPr lang="en-US" smtClean="0"/>
              <a:t>9/8/2022</a:t>
            </a:fld>
            <a:endParaRPr lang="en-US"/>
          </a:p>
        </p:txBody>
      </p:sp>
      <p:sp>
        <p:nvSpPr>
          <p:cNvPr id="3" name="Footer Placeholder 2"/>
          <p:cNvSpPr>
            <a:spLocks noGrp="1"/>
          </p:cNvSpPr>
          <p:nvPr>
            <p:ph type="ftr" sz="quarter" idx="11"/>
          </p:nvPr>
        </p:nvSpPr>
        <p:spPr/>
        <p:txBody>
          <a:bodyPr/>
          <a:lstStyle/>
          <a:p>
            <a:r>
              <a:rPr lang="en-US" smtClean="0"/>
              <a:t>Indira College of Engineering Management, Parandwadi</a:t>
            </a:r>
            <a:endParaRPr lang="en-US"/>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DFC8B-38AD-4078-B2A8-C05BA166B7D0}" type="datetime1">
              <a:rPr lang="en-US" smtClean="0"/>
              <a:t>9/8/2022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8F70B-F195-4D68-96CA-A5310D3A2229}" type="datetime1">
              <a:rPr lang="en-US" smtClean="0"/>
              <a:t>9/8/2022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3D071-7F2E-4BFB-9904-9B6C4F4B9534}" type="datetime1">
              <a:rPr lang="en-US" smtClean="0"/>
              <a:t>9/8/2022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Indira College of Engineering Management, 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solidity-programming-essentials-a-beginners-guide-to-build-smart-contracts-for-ethereum-and-blockchai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smart_contract.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LP III-Group C</a:t>
            </a:r>
            <a:endParaRPr lang="en-US" sz="7200" dirty="0"/>
          </a:p>
        </p:txBody>
      </p:sp>
      <p:sp>
        <p:nvSpPr>
          <p:cNvPr id="3" name="Subtitle 2"/>
          <p:cNvSpPr>
            <a:spLocks noGrp="1"/>
          </p:cNvSpPr>
          <p:nvPr>
            <p:ph type="subTitle" idx="1"/>
          </p:nvPr>
        </p:nvSpPr>
        <p:spPr/>
        <p:txBody>
          <a:bodyPr>
            <a:normAutofit/>
          </a:bodyPr>
          <a:lstStyle/>
          <a:p>
            <a:r>
              <a:rPr lang="en-US" sz="3600" dirty="0" smtClean="0">
                <a:latin typeface="+mj-lt"/>
              </a:rPr>
              <a:t>Ms. </a:t>
            </a:r>
            <a:r>
              <a:rPr lang="en-US" sz="3600" dirty="0" err="1" smtClean="0">
                <a:latin typeface="+mj-lt"/>
              </a:rPr>
              <a:t>Manjusha</a:t>
            </a:r>
            <a:r>
              <a:rPr lang="en-US" sz="3600" dirty="0" smtClean="0">
                <a:latin typeface="+mj-lt"/>
              </a:rPr>
              <a:t> Tatiya</a:t>
            </a:r>
            <a:endParaRPr lang="en-US" sz="3600" dirty="0">
              <a:latin typeface="+mj-lt"/>
            </a:endParaRPr>
          </a:p>
        </p:txBody>
      </p:sp>
    </p:spTree>
    <p:extLst>
      <p:ext uri="{BB962C8B-B14F-4D97-AF65-F5344CB8AC3E}">
        <p14:creationId xmlns:p14="http://schemas.microsoft.com/office/powerpoint/2010/main" val="286511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E07CD8-C9C9-62C8-7CA7-4645ED065F75}"/>
              </a:ext>
            </a:extLst>
          </p:cNvPr>
          <p:cNvSpPr>
            <a:spLocks noGrp="1" noChangeArrowheads="1"/>
          </p:cNvSpPr>
          <p:nvPr>
            <p:ph idx="1"/>
          </p:nvPr>
        </p:nvSpPr>
        <p:spPr bwMode="auto">
          <a:xfrm>
            <a:off x="6215270" y="1036774"/>
            <a:ext cx="5257799" cy="452431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According to the result of the transaction above, the smart contract was deployed to the account selected successfully.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 Deploying the smart-contract operation causes a cost to the sender who deploys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The </a:t>
            </a:r>
            <a:r>
              <a:rPr kumimoji="0" lang="en-US" altLang="en-US" sz="1800" b="0" i="0" u="none" strike="noStrike" cap="none" normalizeH="0" baseline="0" dirty="0">
                <a:ln>
                  <a:noFill/>
                </a:ln>
                <a:solidFill>
                  <a:srgbClr val="292929"/>
                </a:solidFill>
                <a:effectLst/>
                <a:latin typeface="Menlo"/>
              </a:rPr>
              <a:t>transaction cost</a:t>
            </a:r>
            <a:r>
              <a:rPr kumimoji="0" lang="en-US" altLang="en-US" sz="2400" b="0" i="0" u="none" strike="noStrike" cap="none" normalizeH="0" baseline="0" dirty="0">
                <a:ln>
                  <a:noFill/>
                </a:ln>
                <a:solidFill>
                  <a:srgbClr val="292929"/>
                </a:solidFill>
                <a:effectLst/>
                <a:latin typeface="charter"/>
              </a:rPr>
              <a:t> represents the cost we need to deploy the contract — the amount placed in the </a:t>
            </a:r>
            <a:r>
              <a:rPr kumimoji="0" lang="en-US" altLang="en-US" sz="1800" b="0" i="0" u="none" strike="noStrike" cap="none" normalizeH="0" baseline="0" dirty="0">
                <a:ln>
                  <a:noFill/>
                </a:ln>
                <a:solidFill>
                  <a:srgbClr val="292929"/>
                </a:solidFill>
                <a:effectLst/>
                <a:latin typeface="Menlo"/>
              </a:rPr>
              <a:t>transaction cost</a:t>
            </a:r>
            <a:r>
              <a:rPr kumimoji="0" lang="en-US" altLang="en-US" sz="2400" b="0" i="0" u="none" strike="noStrike" cap="none" normalizeH="0" baseline="0" dirty="0">
                <a:ln>
                  <a:noFill/>
                </a:ln>
                <a:solidFill>
                  <a:srgbClr val="292929"/>
                </a:solidFill>
                <a:effectLst/>
                <a:latin typeface="charter"/>
              </a:rPr>
              <a:t> was taken from the account — as shown in the following image.</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315" name="Picture 3" descr="List of accounts">
            <a:extLst>
              <a:ext uri="{FF2B5EF4-FFF2-40B4-BE49-F238E27FC236}">
                <a16:creationId xmlns:a16="http://schemas.microsoft.com/office/drawing/2014/main" id="{257FA19D-B87F-7269-8049-157E93C4F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5" y="371061"/>
            <a:ext cx="4704521" cy="622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84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651E4-5F72-D102-FDD4-8835FF9CBC6B}"/>
              </a:ext>
            </a:extLst>
          </p:cNvPr>
          <p:cNvSpPr>
            <a:spLocks noGrp="1"/>
          </p:cNvSpPr>
          <p:nvPr>
            <p:ph idx="1"/>
          </p:nvPr>
        </p:nvSpPr>
        <p:spPr>
          <a:xfrm>
            <a:off x="6525564" y="994691"/>
            <a:ext cx="5021688" cy="1594754"/>
          </a:xfrm>
        </p:spPr>
        <p:txBody>
          <a:bodyPr>
            <a:normAutofit/>
          </a:bodyPr>
          <a:lstStyle/>
          <a:p>
            <a:pPr marL="0" indent="0">
              <a:buNone/>
            </a:pPr>
            <a:r>
              <a:rPr lang="en-US" sz="2400" b="0" i="0" dirty="0">
                <a:solidFill>
                  <a:srgbClr val="292929"/>
                </a:solidFill>
                <a:effectLst/>
                <a:latin typeface="charter"/>
              </a:rPr>
              <a:t>The smart contract deployed can be seen in the Deployed Contracts subsection on the left.</a:t>
            </a:r>
            <a:endParaRPr lang="en-IN" sz="2400" dirty="0"/>
          </a:p>
        </p:txBody>
      </p:sp>
      <p:pic>
        <p:nvPicPr>
          <p:cNvPr id="14338" name="Picture 2" descr="Screenshot of the Deployed Contracts section">
            <a:extLst>
              <a:ext uri="{FF2B5EF4-FFF2-40B4-BE49-F238E27FC236}">
                <a16:creationId xmlns:a16="http://schemas.microsoft.com/office/drawing/2014/main" id="{D4947836-7F95-CF01-20FD-7DC6DB56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948" y="215967"/>
            <a:ext cx="4790136" cy="20348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9CBA1E-E7B9-936D-CA71-37E5DE649FED}"/>
              </a:ext>
            </a:extLst>
          </p:cNvPr>
          <p:cNvSpPr txBox="1"/>
          <p:nvPr/>
        </p:nvSpPr>
        <p:spPr>
          <a:xfrm>
            <a:off x="6668035" y="3554985"/>
            <a:ext cx="4879217" cy="2308324"/>
          </a:xfrm>
          <a:prstGeom prst="rect">
            <a:avLst/>
          </a:prstGeom>
          <a:noFill/>
        </p:spPr>
        <p:txBody>
          <a:bodyPr wrap="square">
            <a:spAutoFit/>
          </a:bodyPr>
          <a:lstStyle/>
          <a:p>
            <a:pPr algn="just"/>
            <a:r>
              <a:rPr lang="en-IN" sz="2400" dirty="0">
                <a:solidFill>
                  <a:srgbClr val="292929"/>
                </a:solidFill>
                <a:latin typeface="charter"/>
              </a:rPr>
              <a:t>Run the Transactions</a:t>
            </a:r>
          </a:p>
          <a:p>
            <a:pPr algn="just"/>
            <a:r>
              <a:rPr lang="en-US" sz="2400" dirty="0">
                <a:solidFill>
                  <a:srgbClr val="292929"/>
                </a:solidFill>
                <a:latin typeface="charter"/>
              </a:rPr>
              <a:t>call the functions that compound the smart contract developed. When we expand the relevant contract in the Deployed Contract subsection, the methods developed appear</a:t>
            </a:r>
            <a:r>
              <a:rPr lang="en-US" sz="2000" b="0" i="0" dirty="0">
                <a:solidFill>
                  <a:srgbClr val="292929"/>
                </a:solidFill>
                <a:effectLst/>
                <a:latin typeface="charter"/>
              </a:rPr>
              <a:t>.</a:t>
            </a:r>
            <a:endParaRPr lang="en-IN" sz="2000" b="1" i="0" dirty="0">
              <a:solidFill>
                <a:srgbClr val="292929"/>
              </a:solidFill>
              <a:effectLst/>
              <a:latin typeface="sohne"/>
            </a:endParaRPr>
          </a:p>
        </p:txBody>
      </p:sp>
      <p:pic>
        <p:nvPicPr>
          <p:cNvPr id="14340" name="Picture 4" descr="Screenshot of the Deployed Contracts">
            <a:extLst>
              <a:ext uri="{FF2B5EF4-FFF2-40B4-BE49-F238E27FC236}">
                <a16:creationId xmlns:a16="http://schemas.microsoft.com/office/drawing/2014/main" id="{2C17F56A-9ECB-203B-BD04-BB84F6CCF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03" y="2338714"/>
            <a:ext cx="4250298" cy="388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2B121A3-40CC-0310-6B5B-E24934F76EC4}"/>
              </a:ext>
            </a:extLst>
          </p:cNvPr>
          <p:cNvSpPr>
            <a:spLocks noGrp="1" noChangeArrowheads="1"/>
          </p:cNvSpPr>
          <p:nvPr>
            <p:ph type="title"/>
          </p:nvPr>
        </p:nvSpPr>
        <p:spPr bwMode="auto">
          <a:xfrm>
            <a:off x="871471" y="114110"/>
            <a:ext cx="10977629" cy="116111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76119"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deposit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Now, we’ll send 10 ETH from the clients’ accounts to the contract by using the deposit method. In the deposit method, </a:t>
            </a:r>
            <a:b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we take the amount declared in the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msg.value</a:t>
            </a: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from the sender that’s represented in the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msg.sender</a:t>
            </a: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variable.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5363" name="Picture 3" descr="Sending 10 ETH from the client account">
            <a:extLst>
              <a:ext uri="{FF2B5EF4-FFF2-40B4-BE49-F238E27FC236}">
                <a16:creationId xmlns:a16="http://schemas.microsoft.com/office/drawing/2014/main" id="{CF8FD376-F4DF-D071-9CEF-4AEAEE4B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42" y="1926063"/>
            <a:ext cx="4857750" cy="222093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2938A57-6C77-B648-26C4-73928B3D12BA}"/>
              </a:ext>
            </a:extLst>
          </p:cNvPr>
          <p:cNvSpPr>
            <a:spLocks noGrp="1" noChangeArrowheads="1"/>
          </p:cNvSpPr>
          <p:nvPr>
            <p:ph idx="1"/>
          </p:nvPr>
        </p:nvSpPr>
        <p:spPr bwMode="auto">
          <a:xfrm>
            <a:off x="6451600" y="1739139"/>
            <a:ext cx="5009658" cy="452431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we set 10 ETH and call the deposit method by clicking the red deposit button for each client account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 like we did before for the </a:t>
            </a:r>
            <a:r>
              <a:rPr kumimoji="0" lang="en-US" altLang="en-US" sz="1800" b="0" i="0" u="none" strike="noStrike" cap="none" normalizeH="0" baseline="0" dirty="0" err="1">
                <a:ln>
                  <a:noFill/>
                </a:ln>
                <a:solidFill>
                  <a:srgbClr val="292929"/>
                </a:solidFill>
                <a:effectLst/>
                <a:latin typeface="Menlo"/>
              </a:rPr>
              <a:t>joinAsClient</a:t>
            </a:r>
            <a:r>
              <a:rPr kumimoji="0" lang="en-US" altLang="en-US" sz="2400" b="0" i="0" u="none" strike="noStrike" cap="none" normalizeH="0" baseline="0" dirty="0">
                <a:ln>
                  <a:noFill/>
                </a:ln>
                <a:solidFill>
                  <a:srgbClr val="292929"/>
                </a:solidFill>
                <a:effectLst/>
                <a:latin typeface="charter"/>
              </a:rPr>
              <a:t> method. After these operations, the following messages show in the terminal,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which means those three accounts sent 10 ETH from their account to the contract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Also, the final state of the accounts’ balances look like this: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463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BD5835E5-4C42-858E-BE65-8D8598E9E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979" y="634956"/>
            <a:ext cx="4659334"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C2D054F8-7C45-3711-00E3-F70244C1F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00262"/>
            <a:ext cx="9598228" cy="398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11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0625"/>
            <a:ext cx="10515600" cy="1325563"/>
          </a:xfrm>
        </p:spPr>
        <p:txBody>
          <a:bodyPr/>
          <a:lstStyle/>
          <a:p>
            <a:pPr algn="ctr"/>
            <a:r>
              <a:rPr lang="en-US" b="1" dirty="0" smtClean="0">
                <a:hlinkClick r:id="rId2" action="ppaction://hlinkfile"/>
              </a:rPr>
              <a:t>Reference</a:t>
            </a:r>
            <a:endParaRPr lang="en-IN" b="1" dirty="0"/>
          </a:p>
        </p:txBody>
      </p:sp>
      <p:sp>
        <p:nvSpPr>
          <p:cNvPr id="4" name="Date Placeholder 3"/>
          <p:cNvSpPr>
            <a:spLocks noGrp="1"/>
          </p:cNvSpPr>
          <p:nvPr>
            <p:ph type="dt" sz="half" idx="10"/>
          </p:nvPr>
        </p:nvSpPr>
        <p:spPr/>
        <p:txBody>
          <a:bodyPr/>
          <a:lstStyle/>
          <a:p>
            <a:fld id="{ABA71D5E-1726-4ED4-835B-772278AE267A}"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14</a:t>
            </a:fld>
            <a:endParaRPr lang="en-US"/>
          </a:p>
        </p:txBody>
      </p:sp>
    </p:spTree>
    <p:extLst>
      <p:ext uri="{BB962C8B-B14F-4D97-AF65-F5344CB8AC3E}">
        <p14:creationId xmlns:p14="http://schemas.microsoft.com/office/powerpoint/2010/main" val="750748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4245"/>
            <a:ext cx="10515600" cy="1557655"/>
          </a:xfrm>
        </p:spPr>
        <p:txBody>
          <a:bodyPr>
            <a:normAutofit/>
          </a:bodyPr>
          <a:lstStyle/>
          <a:p>
            <a:pPr marL="0" indent="0" algn="ctr">
              <a:buNone/>
            </a:pPr>
            <a:r>
              <a:rPr lang="en-US" sz="8800" b="1" i="1" dirty="0" smtClean="0"/>
              <a:t>Thank You!!!</a:t>
            </a:r>
            <a:endParaRPr lang="en-US" sz="8800" b="1" i="1" dirty="0"/>
          </a:p>
        </p:txBody>
      </p:sp>
      <p:sp>
        <p:nvSpPr>
          <p:cNvPr id="4" name="Date Placeholder 3"/>
          <p:cNvSpPr>
            <a:spLocks noGrp="1"/>
          </p:cNvSpPr>
          <p:nvPr>
            <p:ph type="dt" sz="half" idx="10"/>
          </p:nvPr>
        </p:nvSpPr>
        <p:spPr/>
        <p:txBody>
          <a:bodyPr/>
          <a:lstStyle/>
          <a:p>
            <a:fld id="{0FE2BC74-8FB6-4226-BA3A-D66C56DEC35B}"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15</a:t>
            </a:fld>
            <a:endParaRPr lang="en-US"/>
          </a:p>
        </p:txBody>
      </p:sp>
    </p:spTree>
    <p:extLst>
      <p:ext uri="{BB962C8B-B14F-4D97-AF65-F5344CB8AC3E}">
        <p14:creationId xmlns:p14="http://schemas.microsoft.com/office/powerpoint/2010/main" val="3533325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8132"/>
            <a:ext cx="10515600" cy="999651"/>
          </a:xfrm>
        </p:spPr>
        <p:txBody>
          <a:bodyPr/>
          <a:lstStyle/>
          <a:p>
            <a:pPr algn="ctr"/>
            <a:r>
              <a:rPr lang="en-US" b="1" dirty="0" smtClean="0"/>
              <a:t>Assignment </a:t>
            </a:r>
            <a:r>
              <a:rPr lang="en-US" b="1" dirty="0" smtClean="0"/>
              <a:t>3</a:t>
            </a:r>
            <a:endParaRPr lang="en-US" b="1" dirty="0"/>
          </a:p>
        </p:txBody>
      </p:sp>
      <p:sp>
        <p:nvSpPr>
          <p:cNvPr id="4" name="Date Placeholder 3"/>
          <p:cNvSpPr>
            <a:spLocks noGrp="1"/>
          </p:cNvSpPr>
          <p:nvPr>
            <p:ph type="dt" sz="half" idx="10"/>
          </p:nvPr>
        </p:nvSpPr>
        <p:spPr/>
        <p:txBody>
          <a:bodyPr/>
          <a:lstStyle/>
          <a:p>
            <a:fld id="{5ADCDF72-120A-462B-AC05-B7DAD9DF35FC}" type="datetime1">
              <a:rPr lang="en-US" smtClean="0"/>
              <a:t>9/8/2022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2</a:t>
            </a:fld>
            <a:endParaRPr lang="en-US"/>
          </a:p>
        </p:txBody>
      </p:sp>
    </p:spTree>
    <p:extLst>
      <p:ext uri="{BB962C8B-B14F-4D97-AF65-F5344CB8AC3E}">
        <p14:creationId xmlns:p14="http://schemas.microsoft.com/office/powerpoint/2010/main" val="3123837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C877-911B-E69B-0FC7-E2CACD54D8B5}"/>
              </a:ext>
            </a:extLst>
          </p:cNvPr>
          <p:cNvSpPr>
            <a:spLocks noGrp="1"/>
          </p:cNvSpPr>
          <p:nvPr>
            <p:ph type="title"/>
          </p:nvPr>
        </p:nvSpPr>
        <p:spPr>
          <a:xfrm>
            <a:off x="838200" y="365126"/>
            <a:ext cx="10515600" cy="587912"/>
          </a:xfrm>
        </p:spPr>
        <p:txBody>
          <a:bodyPr>
            <a:normAutofit/>
          </a:bodyPr>
          <a:lstStyle/>
          <a:p>
            <a:pPr algn="ctr"/>
            <a:r>
              <a:rPr lang="en-IN" sz="3200" b="1" dirty="0"/>
              <a:t>Writing a Smart contract in Remix IDE</a:t>
            </a:r>
          </a:p>
        </p:txBody>
      </p:sp>
      <p:sp>
        <p:nvSpPr>
          <p:cNvPr id="3" name="Content Placeholder 2">
            <a:extLst>
              <a:ext uri="{FF2B5EF4-FFF2-40B4-BE49-F238E27FC236}">
                <a16:creationId xmlns:a16="http://schemas.microsoft.com/office/drawing/2014/main" id="{2DE718F1-01F8-F42F-47A9-7A79D6CECCFB}"/>
              </a:ext>
            </a:extLst>
          </p:cNvPr>
          <p:cNvSpPr>
            <a:spLocks noGrp="1"/>
          </p:cNvSpPr>
          <p:nvPr>
            <p:ph idx="1"/>
          </p:nvPr>
        </p:nvSpPr>
        <p:spPr>
          <a:xfrm>
            <a:off x="838200" y="1187451"/>
            <a:ext cx="10515600" cy="4351338"/>
          </a:xfrm>
        </p:spPr>
        <p:txBody>
          <a:bodyPr/>
          <a:lstStyle/>
          <a:p>
            <a:r>
              <a:rPr lang="en-IN" dirty="0"/>
              <a:t>Remix-IDE - </a:t>
            </a:r>
            <a:r>
              <a:rPr lang="en-US" b="0" i="0" dirty="0">
                <a:solidFill>
                  <a:srgbClr val="292929"/>
                </a:solidFill>
                <a:effectLst/>
                <a:latin typeface="charter"/>
              </a:rPr>
              <a:t>a powerful open-source tool that provides the ability to develop a smart contract from a browser.</a:t>
            </a:r>
          </a:p>
          <a:p>
            <a:endParaRPr lang="en-IN" dirty="0"/>
          </a:p>
        </p:txBody>
      </p:sp>
      <p:sp>
        <p:nvSpPr>
          <p:cNvPr id="5" name="Rectangle 2">
            <a:extLst>
              <a:ext uri="{FF2B5EF4-FFF2-40B4-BE49-F238E27FC236}">
                <a16:creationId xmlns:a16="http://schemas.microsoft.com/office/drawing/2014/main" id="{92456766-8FFB-76F7-D998-09DEBA498AC0}"/>
              </a:ext>
            </a:extLst>
          </p:cNvPr>
          <p:cNvSpPr>
            <a:spLocks noChangeArrowheads="1"/>
          </p:cNvSpPr>
          <p:nvPr/>
        </p:nvSpPr>
        <p:spPr bwMode="auto">
          <a:xfrm>
            <a:off x="1984599" y="2482480"/>
            <a:ext cx="4839273" cy="26592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enlo"/>
              </a:rPr>
              <a:t>pragma solidity ^0.6.6;contract </a:t>
            </a:r>
            <a:r>
              <a:rPr kumimoji="0" lang="en-US" altLang="en-US" sz="2000" b="0" i="0" u="none" strike="noStrike" cap="none" normalizeH="0" baseline="0" dirty="0" err="1">
                <a:ln>
                  <a:noFill/>
                </a:ln>
                <a:solidFill>
                  <a:srgbClr val="292929"/>
                </a:solidFill>
                <a:effectLst/>
                <a:latin typeface="Menlo"/>
              </a:rPr>
              <a:t>BankContract</a:t>
            </a:r>
            <a:r>
              <a:rPr kumimoji="0" lang="en-US" altLang="en-US" sz="2000" b="0" i="0" u="none" strike="noStrike" cap="none" normalizeH="0" baseline="0" dirty="0">
                <a:ln>
                  <a:noFill/>
                </a:ln>
                <a:solidFill>
                  <a:srgbClr val="292929"/>
                </a:solidFill>
                <a:effectLst/>
                <a:latin typeface="Menlo"/>
              </a:rPr>
              <a:t> {</a:t>
            </a:r>
            <a:br>
              <a:rPr kumimoji="0" lang="en-US" altLang="en-US" sz="2000" b="0"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struct </a:t>
            </a:r>
            <a:r>
              <a:rPr kumimoji="0" lang="en-US" altLang="en-US" sz="2000" b="1" i="0" u="none" strike="noStrike" cap="none" normalizeH="0" baseline="0" dirty="0" err="1">
                <a:ln>
                  <a:noFill/>
                </a:ln>
                <a:solidFill>
                  <a:srgbClr val="292929"/>
                </a:solidFill>
                <a:effectLst/>
                <a:latin typeface="Menlo"/>
              </a:rPr>
              <a:t>client_account</a:t>
            </a:r>
            <a:r>
              <a:rPr kumimoji="0" lang="en-US" altLang="en-US" sz="2000" b="1" i="0" u="none" strike="noStrike" cap="none" normalizeH="0" baseline="0" dirty="0">
                <a:ln>
                  <a:noFill/>
                </a:ln>
                <a:solidFill>
                  <a:srgbClr val="292929"/>
                </a:solidFill>
                <a:effectLst/>
                <a:latin typeface="Menlo"/>
              </a:rPr>
              <a:t>{</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int </a:t>
            </a:r>
            <a:r>
              <a:rPr kumimoji="0" lang="en-US" altLang="en-US" sz="2000" b="1" i="0" u="none" strike="noStrike" cap="none" normalizeH="0" baseline="0" dirty="0" err="1">
                <a:ln>
                  <a:noFill/>
                </a:ln>
                <a:solidFill>
                  <a:srgbClr val="292929"/>
                </a:solidFill>
                <a:effectLst/>
                <a:latin typeface="Menlo"/>
              </a:rPr>
              <a:t>client_id</a:t>
            </a:r>
            <a:r>
              <a:rPr kumimoji="0" lang="en-US" altLang="en-US" sz="2000" b="1" i="0" u="none" strike="noStrike" cap="none" normalizeH="0" baseline="0" dirty="0">
                <a:ln>
                  <a:noFill/>
                </a:ln>
                <a:solidFill>
                  <a:srgbClr val="292929"/>
                </a:solidFill>
                <a:effectLst/>
                <a:latin typeface="Menlo"/>
              </a:rPr>
              <a:t>;</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address </a:t>
            </a:r>
            <a:r>
              <a:rPr kumimoji="0" lang="en-US" altLang="en-US" sz="2000" b="1" i="0" u="none" strike="noStrike" cap="none" normalizeH="0" baseline="0" dirty="0" err="1">
                <a:ln>
                  <a:noFill/>
                </a:ln>
                <a:solidFill>
                  <a:srgbClr val="292929"/>
                </a:solidFill>
                <a:effectLst/>
                <a:latin typeface="Menlo"/>
              </a:rPr>
              <a:t>client_address</a:t>
            </a:r>
            <a:r>
              <a:rPr kumimoji="0" lang="en-US" altLang="en-US" sz="2000" b="1" i="0" u="none" strike="noStrike" cap="none" normalizeH="0" baseline="0" dirty="0">
                <a:ln>
                  <a:noFill/>
                </a:ln>
                <a:solidFill>
                  <a:srgbClr val="292929"/>
                </a:solidFill>
                <a:effectLst/>
                <a:latin typeface="Menlo"/>
              </a:rPr>
              <a:t>;</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err="1">
                <a:ln>
                  <a:noFill/>
                </a:ln>
                <a:solidFill>
                  <a:srgbClr val="292929"/>
                </a:solidFill>
                <a:effectLst/>
                <a:latin typeface="Menlo"/>
              </a:rPr>
              <a:t>uint</a:t>
            </a:r>
            <a:r>
              <a:rPr kumimoji="0" lang="en-US" altLang="en-US" sz="2000" b="1" i="0" u="none" strike="noStrike" cap="none" normalizeH="0" baseline="0" dirty="0">
                <a:ln>
                  <a:noFill/>
                </a:ln>
                <a:solidFill>
                  <a:srgbClr val="292929"/>
                </a:solidFill>
                <a:effectLst/>
                <a:latin typeface="Menlo"/>
              </a:rPr>
              <a:t> </a:t>
            </a:r>
            <a:r>
              <a:rPr kumimoji="0" lang="en-US" altLang="en-US" sz="2000" b="1" i="0" u="none" strike="noStrike" cap="none" normalizeH="0" baseline="0" dirty="0" err="1">
                <a:ln>
                  <a:noFill/>
                </a:ln>
                <a:solidFill>
                  <a:srgbClr val="292929"/>
                </a:solidFill>
                <a:effectLst/>
                <a:latin typeface="Menlo"/>
              </a:rPr>
              <a:t>client_balance_in_ether</a:t>
            </a:r>
            <a:r>
              <a:rPr kumimoji="0" lang="en-US" altLang="en-US" sz="2000" b="1" i="0" u="none" strike="noStrike" cap="none" normalizeH="0" baseline="0" dirty="0">
                <a:ln>
                  <a:noFill/>
                </a:ln>
                <a:solidFill>
                  <a:srgbClr val="292929"/>
                </a:solidFill>
                <a:effectLst/>
                <a:latin typeface="Menlo"/>
              </a:rPr>
              <a:t>;</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 </a:t>
            </a:r>
            <a:r>
              <a:rPr kumimoji="0" lang="en-US" altLang="en-US" sz="2000" b="1" i="0" u="none" strike="noStrike" cap="none" normalizeH="0" baseline="0" dirty="0" err="1">
                <a:ln>
                  <a:noFill/>
                </a:ln>
                <a:solidFill>
                  <a:srgbClr val="292929"/>
                </a:solidFill>
                <a:effectLst/>
                <a:latin typeface="Menlo"/>
              </a:rPr>
              <a:t>client_account</a:t>
            </a:r>
            <a:r>
              <a:rPr kumimoji="0" lang="en-US" altLang="en-US" sz="2000" b="1" i="0" u="none" strike="noStrike" cap="none" normalizeH="0" baseline="0" dirty="0">
                <a:ln>
                  <a:noFill/>
                </a:ln>
                <a:solidFill>
                  <a:srgbClr val="292929"/>
                </a:solidFill>
                <a:effectLst/>
                <a:latin typeface="Menlo"/>
              </a:rPr>
              <a:t>[] clients;</a:t>
            </a:r>
            <a:r>
              <a:rPr kumimoji="0" lang="en-US" altLang="en-US" sz="2000" b="0" i="0" u="none" strike="noStrike" cap="none" normalizeH="0" baseline="0" dirty="0">
                <a:ln>
                  <a:noFill/>
                </a:ln>
                <a:solidFill>
                  <a:srgbClr val="292929"/>
                </a:solidFill>
                <a:effectLst/>
                <a:latin typeface="Menlo"/>
              </a:rPr>
              <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525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5B16BA2-167C-B8C2-3534-30AC248CBF5D}"/>
              </a:ext>
            </a:extLst>
          </p:cNvPr>
          <p:cNvSpPr>
            <a:spLocks noGrp="1" noChangeArrowheads="1"/>
          </p:cNvSpPr>
          <p:nvPr>
            <p:ph type="title"/>
          </p:nvPr>
        </p:nvSpPr>
        <p:spPr bwMode="auto">
          <a:xfrm>
            <a:off x="659506" y="676490"/>
            <a:ext cx="11392436" cy="70788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charter"/>
              </a:rPr>
              <a:t>to assign an ID to each client whenever they join the contract, so we define an </a:t>
            </a:r>
            <a:r>
              <a:rPr kumimoji="0" lang="en-US" altLang="en-US" sz="1600" b="0" i="0" u="none" strike="noStrike" cap="none" normalizeH="0" baseline="0" dirty="0">
                <a:ln>
                  <a:noFill/>
                </a:ln>
                <a:solidFill>
                  <a:srgbClr val="292929"/>
                </a:solidFill>
                <a:effectLst/>
                <a:latin typeface="Menlo"/>
              </a:rPr>
              <a:t>int</a:t>
            </a:r>
            <a:r>
              <a:rPr kumimoji="0" lang="en-US" altLang="en-US" sz="2000" b="0" i="0" u="none" strike="noStrike" cap="none" normalizeH="0" baseline="0" dirty="0">
                <a:ln>
                  <a:noFill/>
                </a:ln>
                <a:solidFill>
                  <a:srgbClr val="292929"/>
                </a:solidFill>
                <a:effectLst/>
                <a:latin typeface="charter"/>
              </a:rPr>
              <a:t> counter and set it to </a:t>
            </a:r>
            <a:r>
              <a:rPr kumimoji="0" lang="en-US" altLang="en-US" sz="1600" b="0" i="0" u="none" strike="noStrike" cap="none" normalizeH="0" baseline="0" dirty="0">
                <a:ln>
                  <a:noFill/>
                </a:ln>
                <a:solidFill>
                  <a:srgbClr val="292929"/>
                </a:solidFill>
                <a:effectLst/>
                <a:latin typeface="Menlo"/>
              </a:rPr>
              <a:t>0</a:t>
            </a:r>
            <a:r>
              <a:rPr kumimoji="0" lang="en-US" altLang="en-US" sz="2000" b="0" i="0" u="none" strike="noStrike" cap="none" normalizeH="0" baseline="0" dirty="0">
                <a:ln>
                  <a:noFill/>
                </a:ln>
                <a:solidFill>
                  <a:srgbClr val="292929"/>
                </a:solidFill>
                <a:effectLst/>
                <a:latin typeface="charter"/>
              </a:rPr>
              <a:t> in the constructor of the contract.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1">
            <a:extLst>
              <a:ext uri="{FF2B5EF4-FFF2-40B4-BE49-F238E27FC236}">
                <a16:creationId xmlns:a16="http://schemas.microsoft.com/office/drawing/2014/main" id="{EF54AD3B-72BD-633A-4AC5-C5F74DF4E3F4}"/>
              </a:ext>
            </a:extLst>
          </p:cNvPr>
          <p:cNvSpPr>
            <a:spLocks noChangeArrowheads="1"/>
          </p:cNvSpPr>
          <p:nvPr/>
        </p:nvSpPr>
        <p:spPr bwMode="auto">
          <a:xfrm>
            <a:off x="1827548" y="2007334"/>
            <a:ext cx="6194738" cy="327477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Menlo"/>
              </a:rPr>
              <a:t>pragma solidity ^0.6.6;contract </a:t>
            </a:r>
            <a:r>
              <a:rPr kumimoji="0" lang="en-US" altLang="en-US" b="0" i="0" u="none" strike="noStrike" cap="none" normalizeH="0" baseline="0" dirty="0" err="1">
                <a:ln>
                  <a:noFill/>
                </a:ln>
                <a:solidFill>
                  <a:srgbClr val="292929"/>
                </a:solidFill>
                <a:effectLst/>
                <a:latin typeface="Menlo"/>
              </a:rPr>
              <a:t>BankContract</a:t>
            </a:r>
            <a:r>
              <a:rPr kumimoji="0" lang="en-US" altLang="en-US" b="0" i="0" u="none" strike="noStrike" cap="none" normalizeH="0" baseline="0" dirty="0">
                <a:ln>
                  <a:noFill/>
                </a:ln>
                <a:solidFill>
                  <a:srgbClr val="292929"/>
                </a:solidFill>
                <a:effectLst/>
                <a:latin typeface="Menlo"/>
              </a:rPr>
              <a:t> {</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a:ln>
                  <a:noFill/>
                </a:ln>
                <a:solidFill>
                  <a:srgbClr val="292929"/>
                </a:solidFill>
                <a:effectLst/>
                <a:latin typeface="Menlo"/>
              </a:rPr>
              <a:t>struct </a:t>
            </a:r>
            <a:r>
              <a:rPr kumimoji="0" lang="en-US" altLang="en-US" b="0" i="0" u="none" strike="noStrike" cap="none" normalizeH="0" baseline="0" dirty="0" err="1">
                <a:ln>
                  <a:noFill/>
                </a:ln>
                <a:solidFill>
                  <a:srgbClr val="292929"/>
                </a:solidFill>
                <a:effectLst/>
                <a:latin typeface="Menlo"/>
              </a:rPr>
              <a:t>client_account</a:t>
            </a:r>
            <a:r>
              <a:rPr kumimoji="0" lang="en-US" altLang="en-US" b="0" i="0" u="none" strike="noStrike" cap="none" normalizeH="0" baseline="0" dirty="0">
                <a:ln>
                  <a:noFill/>
                </a:ln>
                <a:solidFill>
                  <a:srgbClr val="292929"/>
                </a:solidFill>
                <a:effectLst/>
                <a:latin typeface="Menlo"/>
              </a:rPr>
              <a:t>{</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a:ln>
                  <a:noFill/>
                </a:ln>
                <a:solidFill>
                  <a:srgbClr val="292929"/>
                </a:solidFill>
                <a:effectLst/>
                <a:latin typeface="Menlo"/>
              </a:rPr>
              <a:t>int </a:t>
            </a:r>
            <a:r>
              <a:rPr kumimoji="0" lang="en-US" altLang="en-US" b="0" i="0" u="none" strike="noStrike" cap="none" normalizeH="0" baseline="0" dirty="0" err="1">
                <a:ln>
                  <a:noFill/>
                </a:ln>
                <a:solidFill>
                  <a:srgbClr val="292929"/>
                </a:solidFill>
                <a:effectLst/>
                <a:latin typeface="Menlo"/>
              </a:rPr>
              <a:t>client_id</a:t>
            </a:r>
            <a:r>
              <a:rPr kumimoji="0" lang="en-US" altLang="en-US" b="0" i="0" u="none" strike="noStrike" cap="none" normalizeH="0" baseline="0" dirty="0">
                <a:ln>
                  <a:noFill/>
                </a:ln>
                <a:solidFill>
                  <a:srgbClr val="292929"/>
                </a:solidFill>
                <a:effectLst/>
                <a:latin typeface="Menlo"/>
              </a:rPr>
              <a:t>;</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a:ln>
                  <a:noFill/>
                </a:ln>
                <a:solidFill>
                  <a:srgbClr val="292929"/>
                </a:solidFill>
                <a:effectLst/>
                <a:latin typeface="Menlo"/>
              </a:rPr>
              <a:t>address </a:t>
            </a:r>
            <a:r>
              <a:rPr kumimoji="0" lang="en-US" altLang="en-US" b="0" i="0" u="none" strike="noStrike" cap="none" normalizeH="0" baseline="0" dirty="0" err="1">
                <a:ln>
                  <a:noFill/>
                </a:ln>
                <a:solidFill>
                  <a:srgbClr val="292929"/>
                </a:solidFill>
                <a:effectLst/>
                <a:latin typeface="Menlo"/>
              </a:rPr>
              <a:t>client_address</a:t>
            </a:r>
            <a:r>
              <a:rPr kumimoji="0" lang="en-US" altLang="en-US" b="0" i="0" u="none" strike="noStrike" cap="none" normalizeH="0" baseline="0" dirty="0">
                <a:ln>
                  <a:noFill/>
                </a:ln>
                <a:solidFill>
                  <a:srgbClr val="292929"/>
                </a:solidFill>
                <a:effectLst/>
                <a:latin typeface="Menlo"/>
              </a:rPr>
              <a:t>;</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err="1">
                <a:ln>
                  <a:noFill/>
                </a:ln>
                <a:solidFill>
                  <a:srgbClr val="292929"/>
                </a:solidFill>
                <a:effectLst/>
                <a:latin typeface="Menlo"/>
              </a:rPr>
              <a:t>uint</a:t>
            </a:r>
            <a:r>
              <a:rPr kumimoji="0" lang="en-US" altLang="en-US" b="0" i="0" u="none" strike="noStrike" cap="none" normalizeH="0" baseline="0" dirty="0">
                <a:ln>
                  <a:noFill/>
                </a:ln>
                <a:solidFill>
                  <a:srgbClr val="292929"/>
                </a:solidFill>
                <a:effectLst/>
                <a:latin typeface="Menlo"/>
              </a:rPr>
              <a:t> </a:t>
            </a:r>
            <a:r>
              <a:rPr kumimoji="0" lang="en-US" altLang="en-US" b="0" i="0" u="none" strike="noStrike" cap="none" normalizeH="0" baseline="0" dirty="0" err="1">
                <a:ln>
                  <a:noFill/>
                </a:ln>
                <a:solidFill>
                  <a:srgbClr val="292929"/>
                </a:solidFill>
                <a:effectLst/>
                <a:latin typeface="Menlo"/>
              </a:rPr>
              <a:t>client_balance_in_ether</a:t>
            </a:r>
            <a:r>
              <a:rPr kumimoji="0" lang="en-US" altLang="en-US" b="0" i="0" u="none" strike="noStrike" cap="none" normalizeH="0" baseline="0" dirty="0">
                <a:ln>
                  <a:noFill/>
                </a:ln>
                <a:solidFill>
                  <a:srgbClr val="292929"/>
                </a:solidFill>
                <a:effectLst/>
                <a:latin typeface="Menlo"/>
              </a:rPr>
              <a:t>;</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a:ln>
                  <a:noFill/>
                </a:ln>
                <a:solidFill>
                  <a:srgbClr val="292929"/>
                </a:solidFill>
                <a:effectLst/>
                <a:latin typeface="Menlo"/>
              </a:rPr>
              <a:t>} </a:t>
            </a:r>
            <a:r>
              <a:rPr kumimoji="0" lang="en-US" altLang="en-US" b="0" i="0" u="none" strike="noStrike" cap="none" normalizeH="0" baseline="0" dirty="0" err="1">
                <a:ln>
                  <a:noFill/>
                </a:ln>
                <a:solidFill>
                  <a:srgbClr val="292929"/>
                </a:solidFill>
                <a:effectLst/>
                <a:latin typeface="Menlo"/>
              </a:rPr>
              <a:t>client_account</a:t>
            </a:r>
            <a:r>
              <a:rPr kumimoji="0" lang="en-US" altLang="en-US" b="0" i="0" u="none" strike="noStrike" cap="none" normalizeH="0" baseline="0" dirty="0">
                <a:ln>
                  <a:noFill/>
                </a:ln>
                <a:solidFill>
                  <a:srgbClr val="292929"/>
                </a:solidFill>
                <a:effectLst/>
                <a:latin typeface="Menlo"/>
              </a:rPr>
              <a:t>[] clients; </a:t>
            </a:r>
            <a:r>
              <a:rPr kumimoji="0" lang="en-US" altLang="en-US" b="1" i="0" u="none" strike="noStrike" cap="none" normalizeH="0" baseline="0" dirty="0">
                <a:ln>
                  <a:noFill/>
                </a:ln>
                <a:solidFill>
                  <a:srgbClr val="292929"/>
                </a:solidFill>
                <a:effectLst/>
                <a:latin typeface="Menlo"/>
              </a:rPr>
              <a:t>int </a:t>
            </a:r>
            <a:r>
              <a:rPr kumimoji="0" lang="en-US" altLang="en-US" b="1" i="0" u="none" strike="noStrike" cap="none" normalizeH="0" baseline="0" dirty="0" err="1">
                <a:ln>
                  <a:noFill/>
                </a:ln>
                <a:solidFill>
                  <a:srgbClr val="292929"/>
                </a:solidFill>
                <a:effectLst/>
                <a:latin typeface="Menlo"/>
              </a:rPr>
              <a:t>clientCounter</a:t>
            </a:r>
            <a:r>
              <a:rPr kumimoji="0" lang="en-US" altLang="en-US" b="1" i="0" u="none" strike="noStrike" cap="none" normalizeH="0" baseline="0" dirty="0">
                <a:ln>
                  <a:noFill/>
                </a:ln>
                <a:solidFill>
                  <a:srgbClr val="292929"/>
                </a:solidFill>
                <a:effectLst/>
                <a:latin typeface="Menlo"/>
              </a:rPr>
              <a:t>;</a:t>
            </a:r>
            <a:br>
              <a:rPr kumimoji="0" lang="en-US" altLang="en-US" b="1" i="0" u="none" strike="noStrike" cap="none" normalizeH="0" baseline="0" dirty="0">
                <a:ln>
                  <a:noFill/>
                </a:ln>
                <a:solidFill>
                  <a:srgbClr val="292929"/>
                </a:solidFill>
                <a:effectLst/>
                <a:latin typeface="Menlo"/>
              </a:rPr>
            </a:br>
            <a:r>
              <a:rPr kumimoji="0" lang="en-US" altLang="en-US" b="1" i="0" u="none" strike="noStrike" cap="none" normalizeH="0" baseline="0" dirty="0">
                <a:ln>
                  <a:noFill/>
                </a:ln>
                <a:solidFill>
                  <a:srgbClr val="292929"/>
                </a:solidFill>
                <a:effectLst/>
                <a:latin typeface="Menlo"/>
              </a:rPr>
              <a:t>constructor() public{</a:t>
            </a:r>
            <a:br>
              <a:rPr kumimoji="0" lang="en-US" altLang="en-US" b="1" i="0" u="none" strike="noStrike" cap="none" normalizeH="0" baseline="0" dirty="0">
                <a:ln>
                  <a:noFill/>
                </a:ln>
                <a:solidFill>
                  <a:srgbClr val="292929"/>
                </a:solidFill>
                <a:effectLst/>
                <a:latin typeface="Menlo"/>
              </a:rPr>
            </a:br>
            <a:r>
              <a:rPr kumimoji="0" lang="en-US" altLang="en-US" b="1" i="0" u="none" strike="noStrike" cap="none" normalizeH="0" baseline="0" dirty="0" err="1">
                <a:ln>
                  <a:noFill/>
                </a:ln>
                <a:solidFill>
                  <a:srgbClr val="292929"/>
                </a:solidFill>
                <a:effectLst/>
                <a:latin typeface="Menlo"/>
              </a:rPr>
              <a:t>clientCounter</a:t>
            </a:r>
            <a:r>
              <a:rPr kumimoji="0" lang="en-US" altLang="en-US" b="1" i="0" u="none" strike="noStrike" cap="none" normalizeH="0" baseline="0" dirty="0">
                <a:ln>
                  <a:noFill/>
                </a:ln>
                <a:solidFill>
                  <a:srgbClr val="292929"/>
                </a:solidFill>
                <a:effectLst/>
                <a:latin typeface="Menlo"/>
              </a:rPr>
              <a:t> = 0;</a:t>
            </a:r>
            <a:br>
              <a:rPr kumimoji="0" lang="en-US" altLang="en-US" b="1" i="0" u="none" strike="noStrike" cap="none" normalizeH="0" baseline="0" dirty="0">
                <a:ln>
                  <a:noFill/>
                </a:ln>
                <a:solidFill>
                  <a:srgbClr val="292929"/>
                </a:solidFill>
                <a:effectLst/>
                <a:latin typeface="Menlo"/>
              </a:rPr>
            </a:br>
            <a:r>
              <a:rPr kumimoji="0" lang="en-US" altLang="en-US" b="1" i="0" u="none" strike="noStrike" cap="none" normalizeH="0" baseline="0" dirty="0">
                <a:ln>
                  <a:noFill/>
                </a:ln>
                <a:solidFill>
                  <a:srgbClr val="292929"/>
                </a:solidFill>
                <a:effectLst/>
                <a:latin typeface="Menlo"/>
              </a:rPr>
              <a:t>}</a:t>
            </a:r>
            <a:r>
              <a:rPr kumimoji="0" lang="en-US" altLang="en-US" b="0" i="0" u="none" strike="noStrike" cap="none" normalizeH="0" baseline="0" dirty="0">
                <a:ln>
                  <a:noFill/>
                </a:ln>
                <a:solidFill>
                  <a:srgbClr val="292929"/>
                </a:solidFill>
                <a:effectLst/>
                <a:latin typeface="Menlo"/>
              </a:rPr>
              <a:t/>
            </a:r>
            <a:br>
              <a:rPr kumimoji="0" lang="en-US" altLang="en-US" b="0" i="0" u="none" strike="noStrike" cap="none" normalizeH="0" baseline="0" dirty="0">
                <a:ln>
                  <a:noFill/>
                </a:ln>
                <a:solidFill>
                  <a:srgbClr val="292929"/>
                </a:solidFill>
                <a:effectLst/>
                <a:latin typeface="Menlo"/>
              </a:rPr>
            </a:br>
            <a:r>
              <a:rPr kumimoji="0" lang="en-US" altLang="en-US" b="0" i="0" u="none" strike="noStrike" cap="none" normalizeH="0" baseline="0" dirty="0">
                <a:ln>
                  <a:noFill/>
                </a:ln>
                <a:solidFill>
                  <a:srgbClr val="292929"/>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90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324E-1BB8-DD6D-8E04-C6DB8103B97E}"/>
              </a:ext>
            </a:extLst>
          </p:cNvPr>
          <p:cNvSpPr>
            <a:spLocks noGrp="1"/>
          </p:cNvSpPr>
          <p:nvPr>
            <p:ph type="title"/>
          </p:nvPr>
        </p:nvSpPr>
        <p:spPr>
          <a:xfrm>
            <a:off x="838200" y="365126"/>
            <a:ext cx="10515600" cy="665184"/>
          </a:xfrm>
        </p:spPr>
        <p:txBody>
          <a:bodyPr>
            <a:noAutofit/>
          </a:bodyPr>
          <a:lstStyle/>
          <a:p>
            <a:r>
              <a:rPr lang="en-US" sz="2800" b="1" i="0" dirty="0">
                <a:solidFill>
                  <a:srgbClr val="292929"/>
                </a:solidFill>
                <a:effectLst/>
                <a:latin typeface="sohne"/>
              </a:rPr>
              <a:t>The Final State of the Smart Contract</a:t>
            </a:r>
            <a:br>
              <a:rPr lang="en-US" sz="2800" b="1" i="0" dirty="0">
                <a:solidFill>
                  <a:srgbClr val="292929"/>
                </a:solidFill>
                <a:effectLst/>
                <a:latin typeface="sohne"/>
              </a:rPr>
            </a:br>
            <a:endParaRPr lang="en-IN" sz="2800" dirty="0"/>
          </a:p>
        </p:txBody>
      </p:sp>
      <p:sp>
        <p:nvSpPr>
          <p:cNvPr id="3" name="Content Placeholder 2">
            <a:extLst>
              <a:ext uri="{FF2B5EF4-FFF2-40B4-BE49-F238E27FC236}">
                <a16:creationId xmlns:a16="http://schemas.microsoft.com/office/drawing/2014/main" id="{1C544F78-31F9-C279-322C-754211064C06}"/>
              </a:ext>
            </a:extLst>
          </p:cNvPr>
          <p:cNvSpPr>
            <a:spLocks noGrp="1"/>
          </p:cNvSpPr>
          <p:nvPr>
            <p:ph idx="1"/>
          </p:nvPr>
        </p:nvSpPr>
        <p:spPr>
          <a:xfrm>
            <a:off x="6477000" y="825725"/>
            <a:ext cx="4292520" cy="887267"/>
          </a:xfrm>
        </p:spPr>
        <p:txBody>
          <a:bodyPr>
            <a:normAutofit/>
          </a:bodyPr>
          <a:lstStyle/>
          <a:p>
            <a:r>
              <a:rPr lang="en-IN" dirty="0"/>
              <a:t>Click for </a:t>
            </a:r>
            <a:r>
              <a:rPr lang="en-IN" dirty="0"/>
              <a:t>the code: </a:t>
            </a:r>
            <a:r>
              <a:rPr lang="en-IN" dirty="0" smtClean="0">
                <a:hlinkClick r:id="rId2" action="ppaction://hlinkfile"/>
              </a:rPr>
              <a:t>smart_contract.docx</a:t>
            </a:r>
            <a:endParaRPr lang="en-IN" dirty="0"/>
          </a:p>
        </p:txBody>
      </p:sp>
      <p:sp>
        <p:nvSpPr>
          <p:cNvPr id="5" name="TextBox 4">
            <a:extLst>
              <a:ext uri="{FF2B5EF4-FFF2-40B4-BE49-F238E27FC236}">
                <a16:creationId xmlns:a16="http://schemas.microsoft.com/office/drawing/2014/main" id="{0A22C9D4-063C-BD23-EEC8-D1B84DE1FCF1}"/>
              </a:ext>
            </a:extLst>
          </p:cNvPr>
          <p:cNvSpPr txBox="1"/>
          <p:nvPr/>
        </p:nvSpPr>
        <p:spPr>
          <a:xfrm>
            <a:off x="838200" y="1251328"/>
            <a:ext cx="6098146" cy="461665"/>
          </a:xfrm>
          <a:prstGeom prst="rect">
            <a:avLst/>
          </a:prstGeom>
          <a:noFill/>
        </p:spPr>
        <p:txBody>
          <a:bodyPr wrap="square">
            <a:spAutoFit/>
          </a:bodyPr>
          <a:lstStyle/>
          <a:p>
            <a:pPr algn="l"/>
            <a:r>
              <a:rPr lang="en-IN" sz="2400" b="1" i="0" dirty="0">
                <a:solidFill>
                  <a:srgbClr val="292929"/>
                </a:solidFill>
                <a:effectLst/>
                <a:latin typeface="sohne"/>
              </a:rPr>
              <a:t>Compile the Smart Contract</a:t>
            </a:r>
          </a:p>
        </p:txBody>
      </p:sp>
      <p:sp>
        <p:nvSpPr>
          <p:cNvPr id="7" name="TextBox 6">
            <a:extLst>
              <a:ext uri="{FF2B5EF4-FFF2-40B4-BE49-F238E27FC236}">
                <a16:creationId xmlns:a16="http://schemas.microsoft.com/office/drawing/2014/main" id="{572ACACD-4D59-AE29-DA05-822928ED4C86}"/>
              </a:ext>
            </a:extLst>
          </p:cNvPr>
          <p:cNvSpPr txBox="1"/>
          <p:nvPr/>
        </p:nvSpPr>
        <p:spPr>
          <a:xfrm>
            <a:off x="838200" y="1934011"/>
            <a:ext cx="10662634" cy="400110"/>
          </a:xfrm>
          <a:prstGeom prst="rect">
            <a:avLst/>
          </a:prstGeom>
          <a:noFill/>
        </p:spPr>
        <p:txBody>
          <a:bodyPr wrap="square">
            <a:spAutoFit/>
          </a:bodyPr>
          <a:lstStyle/>
          <a:p>
            <a:r>
              <a:rPr lang="en-US" sz="2000" b="0" i="0" dirty="0">
                <a:solidFill>
                  <a:srgbClr val="292929"/>
                </a:solidFill>
                <a:effectLst/>
                <a:latin typeface="charter"/>
              </a:rPr>
              <a:t>After finishing the development of the smart contract, we’ll compile it onto the Remix IDE.</a:t>
            </a:r>
            <a:endParaRPr lang="en-IN" sz="2000" dirty="0"/>
          </a:p>
        </p:txBody>
      </p:sp>
      <p:pic>
        <p:nvPicPr>
          <p:cNvPr id="8194" name="Picture 2" descr="Screenshot of the BankContract.sol file existing withing the file explorer of the Remix IDE">
            <a:extLst>
              <a:ext uri="{FF2B5EF4-FFF2-40B4-BE49-F238E27FC236}">
                <a16:creationId xmlns:a16="http://schemas.microsoft.com/office/drawing/2014/main" id="{D4BD389F-5889-472A-854D-0260B6132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459" y="2717441"/>
            <a:ext cx="4494861" cy="330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95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E5B3-8B58-5D20-912F-68F6EF368459}"/>
              </a:ext>
            </a:extLst>
          </p:cNvPr>
          <p:cNvSpPr>
            <a:spLocks noGrp="1"/>
          </p:cNvSpPr>
          <p:nvPr>
            <p:ph type="title"/>
          </p:nvPr>
        </p:nvSpPr>
        <p:spPr>
          <a:xfrm>
            <a:off x="437882" y="365125"/>
            <a:ext cx="11320529" cy="1325563"/>
          </a:xfrm>
        </p:spPr>
        <p:txBody>
          <a:bodyPr>
            <a:noAutofit/>
          </a:bodyPr>
          <a:lstStyle/>
          <a:p>
            <a:r>
              <a:rPr lang="en-US" sz="2000" b="0" i="0" dirty="0">
                <a:solidFill>
                  <a:srgbClr val="292929"/>
                </a:solidFill>
                <a:effectLst/>
                <a:latin typeface="charter"/>
              </a:rPr>
              <a:t>The following image shows what we face when we go to the Solidity Compiler section. We select the compiler version according to the version we specified before and click the button at the bottom of the section.</a:t>
            </a:r>
            <a:endParaRPr lang="en-IN" sz="2000" dirty="0"/>
          </a:p>
        </p:txBody>
      </p:sp>
      <p:pic>
        <p:nvPicPr>
          <p:cNvPr id="9218" name="Picture 2" descr="The Solidity Compiler section">
            <a:extLst>
              <a:ext uri="{FF2B5EF4-FFF2-40B4-BE49-F238E27FC236}">
                <a16:creationId xmlns:a16="http://schemas.microsoft.com/office/drawing/2014/main" id="{BEAF1D0F-843A-75A4-7DE0-7490C4B8C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645" y="1803043"/>
            <a:ext cx="3923495" cy="481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15A-C9DC-85DF-0EAE-E9198D84ACD8}"/>
              </a:ext>
            </a:extLst>
          </p:cNvPr>
          <p:cNvSpPr>
            <a:spLocks noGrp="1"/>
          </p:cNvSpPr>
          <p:nvPr>
            <p:ph type="title"/>
          </p:nvPr>
        </p:nvSpPr>
        <p:spPr>
          <a:xfrm>
            <a:off x="838200" y="365126"/>
            <a:ext cx="10515600" cy="562153"/>
          </a:xfrm>
        </p:spPr>
        <p:txBody>
          <a:bodyPr>
            <a:noAutofit/>
          </a:bodyPr>
          <a:lstStyle/>
          <a:p>
            <a:r>
              <a:rPr lang="en-IN" sz="3200" b="1" i="0" dirty="0">
                <a:solidFill>
                  <a:srgbClr val="292929"/>
                </a:solidFill>
                <a:effectLst/>
                <a:latin typeface="sohne"/>
              </a:rPr>
              <a:t>Deploy the Smart Contract</a:t>
            </a:r>
            <a:br>
              <a:rPr lang="en-IN" sz="3200" b="1" i="0" dirty="0">
                <a:solidFill>
                  <a:srgbClr val="292929"/>
                </a:solidFill>
                <a:effectLst/>
                <a:latin typeface="sohne"/>
              </a:rPr>
            </a:br>
            <a:endParaRPr lang="en-IN" sz="3200" dirty="0"/>
          </a:p>
        </p:txBody>
      </p:sp>
      <p:sp>
        <p:nvSpPr>
          <p:cNvPr id="3" name="Content Placeholder 2">
            <a:extLst>
              <a:ext uri="{FF2B5EF4-FFF2-40B4-BE49-F238E27FC236}">
                <a16:creationId xmlns:a16="http://schemas.microsoft.com/office/drawing/2014/main" id="{5C0A2920-D4B7-D814-5ED7-6537D68EEE35}"/>
              </a:ext>
            </a:extLst>
          </p:cNvPr>
          <p:cNvSpPr>
            <a:spLocks noGrp="1"/>
          </p:cNvSpPr>
          <p:nvPr>
            <p:ph idx="1"/>
          </p:nvPr>
        </p:nvSpPr>
        <p:spPr>
          <a:xfrm>
            <a:off x="6941713" y="785612"/>
            <a:ext cx="4587294" cy="4572000"/>
          </a:xfrm>
        </p:spPr>
        <p:txBody>
          <a:bodyPr>
            <a:normAutofit/>
          </a:bodyPr>
          <a:lstStyle/>
          <a:p>
            <a:r>
              <a:rPr lang="en-US" b="0" i="0" dirty="0">
                <a:solidFill>
                  <a:srgbClr val="292929"/>
                </a:solidFill>
                <a:effectLst/>
                <a:latin typeface="charter"/>
              </a:rPr>
              <a:t>The Remix IDE presents various opportunities to deploy the smart contract into various environments.</a:t>
            </a:r>
            <a:endParaRPr lang="en-IN" dirty="0"/>
          </a:p>
        </p:txBody>
      </p:sp>
      <p:pic>
        <p:nvPicPr>
          <p:cNvPr id="10242" name="Picture 2" descr="The Deploy &amp; Run Transactions section">
            <a:extLst>
              <a:ext uri="{FF2B5EF4-FFF2-40B4-BE49-F238E27FC236}">
                <a16:creationId xmlns:a16="http://schemas.microsoft.com/office/drawing/2014/main" id="{139C0739-9491-40ED-A1EB-6F66EDA0F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929" y="785613"/>
            <a:ext cx="4223198" cy="570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45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30704-22D7-D150-B493-745C25FE9F0E}"/>
              </a:ext>
            </a:extLst>
          </p:cNvPr>
          <p:cNvSpPr>
            <a:spLocks noGrp="1"/>
          </p:cNvSpPr>
          <p:nvPr>
            <p:ph idx="1"/>
          </p:nvPr>
        </p:nvSpPr>
        <p:spPr>
          <a:xfrm>
            <a:off x="605307" y="2108960"/>
            <a:ext cx="3832538" cy="4351338"/>
          </a:xfrm>
        </p:spPr>
        <p:txBody>
          <a:bodyPr/>
          <a:lstStyle/>
          <a:p>
            <a:r>
              <a:rPr lang="en-US" b="0" i="0" dirty="0">
                <a:solidFill>
                  <a:srgbClr val="292929"/>
                </a:solidFill>
                <a:effectLst/>
                <a:latin typeface="charter"/>
              </a:rPr>
              <a:t>deploy our contract on the JavaScript VM environment, so we’ll select it among the following environments.</a:t>
            </a:r>
            <a:endParaRPr lang="en-IN" dirty="0"/>
          </a:p>
        </p:txBody>
      </p:sp>
      <p:pic>
        <p:nvPicPr>
          <p:cNvPr id="11266" name="Picture 2" descr="List of environments">
            <a:extLst>
              <a:ext uri="{FF2B5EF4-FFF2-40B4-BE49-F238E27FC236}">
                <a16:creationId xmlns:a16="http://schemas.microsoft.com/office/drawing/2014/main" id="{9CA89508-A737-4EBF-A507-593E2E7B2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171" y="168029"/>
            <a:ext cx="4298659" cy="15843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B2840A-D768-0D9C-44E4-5064FD3951B8}"/>
              </a:ext>
            </a:extLst>
          </p:cNvPr>
          <p:cNvSpPr txBox="1"/>
          <p:nvPr/>
        </p:nvSpPr>
        <p:spPr>
          <a:xfrm>
            <a:off x="9090673" y="761408"/>
            <a:ext cx="2588654" cy="4154984"/>
          </a:xfrm>
          <a:prstGeom prst="rect">
            <a:avLst/>
          </a:prstGeom>
          <a:noFill/>
        </p:spPr>
        <p:txBody>
          <a:bodyPr wrap="square">
            <a:spAutoFit/>
          </a:bodyPr>
          <a:lstStyle/>
          <a:p>
            <a:r>
              <a:rPr lang="en-US" sz="2400" dirty="0">
                <a:solidFill>
                  <a:srgbClr val="292929"/>
                </a:solidFill>
                <a:latin typeface="charter"/>
              </a:rPr>
              <a:t>In the accounts combo, there are many accounts we’ll be able to use during the deploying and testing of the smart contract. Among these accounts that the Remix IDE </a:t>
            </a:r>
            <a:endParaRPr lang="en-IN" sz="2400" dirty="0">
              <a:solidFill>
                <a:srgbClr val="292929"/>
              </a:solidFill>
              <a:latin typeface="charter"/>
            </a:endParaRPr>
          </a:p>
        </p:txBody>
      </p:sp>
      <p:pic>
        <p:nvPicPr>
          <p:cNvPr id="11268" name="Picture 4" descr="List of accounts">
            <a:extLst>
              <a:ext uri="{FF2B5EF4-FFF2-40B4-BE49-F238E27FC236}">
                <a16:creationId xmlns:a16="http://schemas.microsoft.com/office/drawing/2014/main" id="{D8299A3F-D389-A22D-757E-8EF2A61B6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328" y="544780"/>
            <a:ext cx="2800350" cy="514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9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930D7-98DF-FED1-ED99-2F6FC2790F24}"/>
              </a:ext>
            </a:extLst>
          </p:cNvPr>
          <p:cNvSpPr>
            <a:spLocks noGrp="1"/>
          </p:cNvSpPr>
          <p:nvPr>
            <p:ph idx="1"/>
          </p:nvPr>
        </p:nvSpPr>
        <p:spPr>
          <a:xfrm>
            <a:off x="9800822" y="493477"/>
            <a:ext cx="1983347" cy="4351338"/>
          </a:xfrm>
        </p:spPr>
        <p:txBody>
          <a:bodyPr>
            <a:normAutofit/>
          </a:bodyPr>
          <a:lstStyle/>
          <a:p>
            <a:r>
              <a:rPr lang="en-US" sz="2400" b="0" i="0" dirty="0">
                <a:solidFill>
                  <a:srgbClr val="292929"/>
                </a:solidFill>
                <a:effectLst/>
                <a:latin typeface="charter"/>
              </a:rPr>
              <a:t>After setting the environment and the account, we’re ready to deploy it, so we click the Deploy button.</a:t>
            </a:r>
            <a:endParaRPr lang="en-IN" sz="2400" dirty="0"/>
          </a:p>
        </p:txBody>
      </p:sp>
      <p:pic>
        <p:nvPicPr>
          <p:cNvPr id="12290" name="Picture 2" descr="The transaction result">
            <a:extLst>
              <a:ext uri="{FF2B5EF4-FFF2-40B4-BE49-F238E27FC236}">
                <a16:creationId xmlns:a16="http://schemas.microsoft.com/office/drawing/2014/main" id="{0128500A-66E0-49BD-147B-8DB36343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178" y="203200"/>
            <a:ext cx="8647644" cy="574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28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7BFB42C74D5F43AB80A7662BA3FAFF" ma:contentTypeVersion="2" ma:contentTypeDescription="Create a new document." ma:contentTypeScope="" ma:versionID="51c800473e4cd629a6a6c9116e903ccf">
  <xsd:schema xmlns:xsd="http://www.w3.org/2001/XMLSchema" xmlns:xs="http://www.w3.org/2001/XMLSchema" xmlns:p="http://schemas.microsoft.com/office/2006/metadata/properties" xmlns:ns2="b2481bd4-9667-48bc-bb07-4c3af866beee" targetNamespace="http://schemas.microsoft.com/office/2006/metadata/properties" ma:root="true" ma:fieldsID="8976eb1f83ff59f33cacbd9f593bba7b" ns2:_="">
    <xsd:import namespace="b2481bd4-9667-48bc-bb07-4c3af866be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81bd4-9667-48bc-bb07-4c3af866be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65924E-8111-489F-AC25-57968A0A9C0E}">
  <ds:schemaRefs>
    <ds:schemaRef ds:uri="http://schemas.microsoft.com/sharepoint/v3/contenttype/forms"/>
  </ds:schemaRefs>
</ds:datastoreItem>
</file>

<file path=customXml/itemProps2.xml><?xml version="1.0" encoding="utf-8"?>
<ds:datastoreItem xmlns:ds="http://schemas.openxmlformats.org/officeDocument/2006/customXml" ds:itemID="{34DDF814-E5BA-45B6-B383-8D77999F18D0}"/>
</file>

<file path=customXml/itemProps3.xml><?xml version="1.0" encoding="utf-8"?>
<ds:datastoreItem xmlns:ds="http://schemas.openxmlformats.org/officeDocument/2006/customXml" ds:itemID="{98DD1D24-F195-4C21-823F-D06D1CCE2C09}">
  <ds:schemaRefs>
    <ds:schemaRef ds:uri="http://schemas.microsoft.com/office/infopath/2007/PartnerControls"/>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61a81ccc-4fd5-4c21-aadd-3487233a03e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1325</TotalTime>
  <Words>394</Words>
  <Application>Microsoft Office PowerPoint</Application>
  <PresentationFormat>Widescreen</PresentationFormat>
  <Paragraphs>42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charter</vt:lpstr>
      <vt:lpstr>Menlo</vt:lpstr>
      <vt:lpstr>sohne</vt:lpstr>
      <vt:lpstr>Times New Roman</vt:lpstr>
      <vt:lpstr>Office Theme</vt:lpstr>
      <vt:lpstr>LP III-Group C</vt:lpstr>
      <vt:lpstr>Assignment 3</vt:lpstr>
      <vt:lpstr>Writing a Smart contract in Remix IDE</vt:lpstr>
      <vt:lpstr>to assign an ID to each client whenever they join the contract, so we define an int counter and set it to 0 in the constructor of the contract. </vt:lpstr>
      <vt:lpstr>The Final State of the Smart Contract </vt:lpstr>
      <vt:lpstr>The following image shows what we face when we go to the Solidity Compiler section. We select the compiler version according to the version we specified before and click the button at the bottom of the section.</vt:lpstr>
      <vt:lpstr>Deploy the Smart Contract </vt:lpstr>
      <vt:lpstr>PowerPoint Presentation</vt:lpstr>
      <vt:lpstr>PowerPoint Presentation</vt:lpstr>
      <vt:lpstr>PowerPoint Presentation</vt:lpstr>
      <vt:lpstr>PowerPoint Presentation</vt:lpstr>
      <vt:lpstr>The deposit method Now, we’ll send 10 ETH from the clients’ accounts to the contract by using the deposit method. In the deposit method,  we take the amount declared in the msg.value from the sender that’s represented in the msg.sender variable.</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Manjusha Tatiya</cp:lastModifiedBy>
  <cp:revision>121</cp:revision>
  <cp:lastPrinted>2017-09-01T05:20:22Z</cp:lastPrinted>
  <dcterms:created xsi:type="dcterms:W3CDTF">2016-08-04T06:06:01Z</dcterms:created>
  <dcterms:modified xsi:type="dcterms:W3CDTF">2022-09-08T05:40:44Z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0x0101008E7BFB42C74D5F43AB80A7662BA3FAFF</vt:lpwstr>
  </property>
</Properties>
</file>