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92" r:id="rId6"/>
    <p:sldId id="460" r:id="rId7"/>
    <p:sldId id="471" r:id="rId8"/>
    <p:sldId id="454" r:id="rId9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817"/>
    <a:srgbClr val="02913F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84" autoAdjust="0"/>
  </p:normalViewPr>
  <p:slideViewPr>
    <p:cSldViewPr snapToGrid="0">
      <p:cViewPr varScale="1">
        <p:scale>
          <a:sx n="75" d="100"/>
          <a:sy n="75" d="100"/>
        </p:scale>
        <p:origin x="7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938537A3-A6F7-4783-BDB6-7DC0BEEEEEC0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AB61F01D-6436-450D-994C-43E6949FE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05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295D91E2-2157-41B9-9656-13242E48E25E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81ED2424-9EC9-4358-8FD4-490518D6A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2424-9EC9-4358-8FD4-490518D6AFB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3BF9-771F-45BA-BE25-3AC6BC7BF02A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24000" cy="1448081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558800" y="5832132"/>
            <a:ext cx="10985500" cy="687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98038" y="5992610"/>
            <a:ext cx="93923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Indira College of Engineering Management, Pune</a:t>
            </a:r>
            <a:endParaRPr lang="en-US" sz="3600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46138" y="5838357"/>
            <a:ext cx="10519593" cy="172724"/>
            <a:chOff x="846138" y="6130457"/>
            <a:chExt cx="10519593" cy="172724"/>
          </a:xfrm>
        </p:grpSpPr>
        <p:sp>
          <p:nvSpPr>
            <p:cNvPr id="21" name="Rectangle 20"/>
            <p:cNvSpPr/>
            <p:nvPr/>
          </p:nvSpPr>
          <p:spPr>
            <a:xfrm>
              <a:off x="846907" y="6130457"/>
              <a:ext cx="10515600" cy="91440"/>
            </a:xfrm>
            <a:prstGeom prst="rect">
              <a:avLst/>
            </a:prstGeom>
            <a:solidFill>
              <a:srgbClr val="0291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46138" y="6254136"/>
              <a:ext cx="10517981" cy="49045"/>
            </a:xfrm>
            <a:prstGeom prst="rect">
              <a:avLst/>
            </a:prstGeom>
            <a:solidFill>
              <a:srgbClr val="E67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846138" y="6223270"/>
              <a:ext cx="10519593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3322263" y="3441517"/>
            <a:ext cx="5388667" cy="196204"/>
            <a:chOff x="3322263" y="3441517"/>
            <a:chExt cx="5388667" cy="196204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8528050" y="3441517"/>
              <a:ext cx="182880" cy="182880"/>
              <a:chOff x="11349807" y="6251573"/>
              <a:chExt cx="351692" cy="35661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1349807" y="6251573"/>
                <a:ext cx="351692" cy="356616"/>
              </a:xfrm>
              <a:prstGeom prst="ellipse">
                <a:avLst/>
              </a:prstGeom>
              <a:blipFill dpi="0" rotWithShape="1">
                <a:blip r:embed="rId3">
                  <a:alphaModFix amt="75000"/>
                </a:blip>
                <a:srcRect/>
                <a:tile tx="0" ty="0" sx="100000" sy="100000" flip="none" algn="tl"/>
              </a:blipFill>
              <a:ln>
                <a:noFill/>
              </a:ln>
              <a:effectLst>
                <a:outerShdw blurRad="50800" dist="76200" dir="2700000" algn="tl" rotWithShape="0">
                  <a:srgbClr val="00B05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1438785" y="6343013"/>
                <a:ext cx="173736" cy="17373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3322263" y="3454841"/>
              <a:ext cx="182880" cy="182880"/>
              <a:chOff x="490501" y="6264206"/>
              <a:chExt cx="351692" cy="356616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490501" y="6264206"/>
                <a:ext cx="351692" cy="356616"/>
              </a:xfrm>
              <a:prstGeom prst="ellipse">
                <a:avLst/>
              </a:prstGeom>
              <a:blipFill dpi="0" rotWithShape="1">
                <a:blip r:embed="rId3">
                  <a:alphaModFix amt="75000"/>
                </a:blip>
                <a:srcRect/>
                <a:tile tx="0" ty="0" sx="100000" sy="100000" flip="none" algn="tl"/>
              </a:blipFill>
              <a:ln>
                <a:noFill/>
              </a:ln>
              <a:effectLst>
                <a:outerShdw blurRad="50800" dist="76200" dir="8100000" algn="tr" rotWithShape="0">
                  <a:srgbClr val="00B05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 userDrawn="1"/>
            </p:nvSpPr>
            <p:spPr>
              <a:xfrm>
                <a:off x="579479" y="6355646"/>
                <a:ext cx="173736" cy="17373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496669" y="3508318"/>
              <a:ext cx="5038344" cy="81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435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95EE-313B-44C0-BA51-7829D2A0257A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6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D2AB-D058-43B5-B268-BBBC2A766DC9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2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1D5E-1726-4ED4-835B-772278AE267A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95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9B9D-3F23-4CBC-9F61-76F839D88FC2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E601-AAFF-46E2-B354-A6D70732B53B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6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1C65-512F-4A7B-A573-62E1FDFA0E84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28BB-13E2-4F80-9E96-E6061770EAAC}" type="datetime1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E952-7AB5-4148-B3D3-C9C6567A1778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FC8B-38AD-4078-B2A8-C05BA166B7D0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8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F70B-F195-4D68-96CA-A5310D3A2229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7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538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D071-7F2E-4BFB-9904-9B6C4F4B9534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538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Indira College of Engineering Management, Parandwadi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538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160E8-E870-46BA-8C3F-B490E99DB9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42047" cy="8001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46138" y="6285205"/>
            <a:ext cx="10519593" cy="172724"/>
            <a:chOff x="846138" y="6130457"/>
            <a:chExt cx="10519593" cy="172724"/>
          </a:xfrm>
        </p:grpSpPr>
        <p:sp>
          <p:nvSpPr>
            <p:cNvPr id="9" name="Rectangle 8"/>
            <p:cNvSpPr/>
            <p:nvPr/>
          </p:nvSpPr>
          <p:spPr>
            <a:xfrm>
              <a:off x="846907" y="6130457"/>
              <a:ext cx="10515600" cy="91440"/>
            </a:xfrm>
            <a:prstGeom prst="rect">
              <a:avLst/>
            </a:prstGeom>
            <a:solidFill>
              <a:srgbClr val="0291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6138" y="6254136"/>
              <a:ext cx="10517981" cy="49045"/>
            </a:xfrm>
            <a:prstGeom prst="rect">
              <a:avLst/>
            </a:prstGeom>
            <a:solidFill>
              <a:srgbClr val="E67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846138" y="6223270"/>
              <a:ext cx="10519593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376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aew.com/technical/technology/blockchain-and-cryptoassets/blockchain-articles/blockchain-case-studies#crypto" TargetMode="External"/><Relationship Id="rId2" Type="http://schemas.openxmlformats.org/officeDocument/2006/relationships/hyperlink" Target="https://www.icaew.com/technical/technology/blockchain-and-cryptoassets/blockchain-articles/blockchain-case-studies#as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aew.com/technical/technology/blockchain-and-cryptoassets/blockchain-articles/blockchain-case-studies#supply" TargetMode="External"/><Relationship Id="rId5" Type="http://schemas.openxmlformats.org/officeDocument/2006/relationships/hyperlink" Target="https://www.icaew.com/technical/technology/blockchain-and-cryptoassets/blockchain-articles/blockchain-case-studies#smart" TargetMode="External"/><Relationship Id="rId4" Type="http://schemas.openxmlformats.org/officeDocument/2006/relationships/hyperlink" Target="https://www.icaew.com/technical/technology/blockchain-and-cryptoassets/blockchain-articles/blockchain-case-studies#ban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LP III-Group C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j-lt"/>
              </a:rPr>
              <a:t>Ms. </a:t>
            </a:r>
            <a:r>
              <a:rPr lang="en-US" sz="3600" dirty="0" err="1" smtClean="0">
                <a:latin typeface="+mj-lt"/>
              </a:rPr>
              <a:t>Manjusha</a:t>
            </a:r>
            <a:r>
              <a:rPr lang="en-US" sz="3600" dirty="0" smtClean="0">
                <a:latin typeface="+mj-lt"/>
              </a:rPr>
              <a:t> Tatiya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51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28132"/>
            <a:ext cx="10515600" cy="999651"/>
          </a:xfrm>
        </p:spPr>
        <p:txBody>
          <a:bodyPr/>
          <a:lstStyle/>
          <a:p>
            <a:pPr algn="ctr"/>
            <a:r>
              <a:rPr lang="en-US" b="1" dirty="0" smtClean="0"/>
              <a:t>Assignment </a:t>
            </a:r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F72-120A-462B-AC05-B7DAD9DF35FC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8A06D72-756B-23C1-BAB5-95E8157D8E29}"/>
              </a:ext>
            </a:extLst>
          </p:cNvPr>
          <p:cNvSpPr txBox="1">
            <a:spLocks/>
          </p:cNvSpPr>
          <p:nvPr/>
        </p:nvSpPr>
        <p:spPr>
          <a:xfrm>
            <a:off x="560984" y="1784473"/>
            <a:ext cx="10515600" cy="1561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b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3384" y="1629148"/>
            <a:ext cx="10363200" cy="2714251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Write a survey report on types of </a:t>
            </a:r>
            <a:r>
              <a:rPr 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Block chains 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and its real time use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8A06D72-756B-23C1-BAB5-95E8157D8E29}"/>
              </a:ext>
            </a:extLst>
          </p:cNvPr>
          <p:cNvSpPr txBox="1">
            <a:spLocks/>
          </p:cNvSpPr>
          <p:nvPr/>
        </p:nvSpPr>
        <p:spPr>
          <a:xfrm>
            <a:off x="560984" y="1784473"/>
            <a:ext cx="10515600" cy="1561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b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013E25-3A73-1AB0-320F-9EDF2C31A3BC}"/>
              </a:ext>
            </a:extLst>
          </p:cNvPr>
          <p:cNvSpPr txBox="1">
            <a:spLocks/>
          </p:cNvSpPr>
          <p:nvPr/>
        </p:nvSpPr>
        <p:spPr>
          <a:xfrm>
            <a:off x="914400" y="1000124"/>
            <a:ext cx="10363200" cy="493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4D4D4D"/>
                </a:solidFill>
                <a:latin typeface="AvenirNextLTW02-Demi"/>
                <a:hlinkClick r:id="rId2"/>
              </a:rPr>
              <a:t>Asset registry</a:t>
            </a:r>
            <a:endParaRPr lang="en-US" dirty="0" smtClean="0">
              <a:solidFill>
                <a:srgbClr val="4D4D4D"/>
              </a:solidFill>
              <a:latin typeface="AvenirNextLTW02-Regular"/>
            </a:endParaRPr>
          </a:p>
          <a:p>
            <a:r>
              <a:rPr lang="en-US" dirty="0" smtClean="0">
                <a:solidFill>
                  <a:srgbClr val="4D4D4D"/>
                </a:solidFill>
                <a:latin typeface="AvenirNextLTW02-Demi"/>
                <a:hlinkClick r:id="rId3"/>
              </a:rPr>
              <a:t>Cryptocurrencies</a:t>
            </a:r>
            <a:endParaRPr lang="en-US" dirty="0" smtClean="0">
              <a:solidFill>
                <a:srgbClr val="4D4D4D"/>
              </a:solidFill>
              <a:latin typeface="AvenirNextLTW02-Regular"/>
            </a:endParaRPr>
          </a:p>
          <a:p>
            <a:r>
              <a:rPr lang="en-US" dirty="0" smtClean="0">
                <a:solidFill>
                  <a:srgbClr val="4D4D4D"/>
                </a:solidFill>
                <a:latin typeface="AvenirNextLTW02-Demi"/>
                <a:hlinkClick r:id="rId4"/>
              </a:rPr>
              <a:t>Interbank reconciliation</a:t>
            </a:r>
            <a:endParaRPr lang="en-US" dirty="0" smtClean="0">
              <a:solidFill>
                <a:srgbClr val="4D4D4D"/>
              </a:solidFill>
              <a:latin typeface="AvenirNextLTW02-Regular"/>
            </a:endParaRPr>
          </a:p>
          <a:p>
            <a:r>
              <a:rPr lang="en-US" dirty="0" smtClean="0">
                <a:solidFill>
                  <a:srgbClr val="4D4D4D"/>
                </a:solidFill>
                <a:latin typeface="AvenirNextLTW02-Demi"/>
                <a:hlinkClick r:id="rId5"/>
              </a:rPr>
              <a:t>Smart contracts</a:t>
            </a:r>
            <a:endParaRPr lang="en-US" dirty="0" smtClean="0">
              <a:solidFill>
                <a:srgbClr val="4D4D4D"/>
              </a:solidFill>
              <a:latin typeface="AvenirNextLTW02-Regular"/>
            </a:endParaRPr>
          </a:p>
          <a:p>
            <a:r>
              <a:rPr lang="en-US" dirty="0" smtClean="0">
                <a:solidFill>
                  <a:srgbClr val="4D4D4D"/>
                </a:solidFill>
                <a:latin typeface="AvenirNextLTW02-Demi"/>
                <a:hlinkClick r:id="rId6"/>
              </a:rPr>
              <a:t>Supply chain traceability</a:t>
            </a:r>
            <a:endParaRPr lang="en-US" dirty="0" smtClean="0">
              <a:solidFill>
                <a:srgbClr val="4D4D4D"/>
              </a:solidFill>
              <a:latin typeface="AvenirNextLTW02-Regular"/>
            </a:endParaRPr>
          </a:p>
          <a:p>
            <a:r>
              <a:rPr lang="en-US" dirty="0" smtClean="0">
                <a:solidFill>
                  <a:srgbClr val="4D4D4D"/>
                </a:solidFill>
                <a:latin typeface="AvenirNextLTW02-Demi"/>
              </a:rPr>
              <a:t>‘Know your customer’ compliance in financial services</a:t>
            </a:r>
          </a:p>
          <a:p>
            <a:r>
              <a:rPr lang="en-US" dirty="0" smtClean="0">
                <a:solidFill>
                  <a:srgbClr val="4D4D4D"/>
                </a:solidFill>
                <a:latin typeface="AvenirNextLTW02-Demi"/>
              </a:rPr>
              <a:t>Managing clinical trials in healthcare and life sciences</a:t>
            </a:r>
          </a:p>
          <a:p>
            <a:r>
              <a:rPr lang="en-US" dirty="0" smtClean="0">
                <a:solidFill>
                  <a:srgbClr val="4D4D4D"/>
                </a:solidFill>
                <a:latin typeface="AvenirNextLTW02-Demi"/>
              </a:rPr>
              <a:t>Asset optimization in the energy and utilities sector</a:t>
            </a:r>
          </a:p>
          <a:p>
            <a:r>
              <a:rPr lang="en-US" dirty="0" smtClean="0">
                <a:solidFill>
                  <a:srgbClr val="4D4D4D"/>
                </a:solidFill>
                <a:latin typeface="AvenirNextLTW02-Demi"/>
              </a:rPr>
              <a:t>Royalty payments for musicians</a:t>
            </a:r>
          </a:p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8700" y="290450"/>
            <a:ext cx="10515600" cy="6349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273239"/>
                </a:solidFill>
                <a:latin typeface="urw-din"/>
              </a:rPr>
              <a:t>Example: </a:t>
            </a:r>
            <a:r>
              <a:rPr lang="en-US" sz="2200" dirty="0" smtClean="0">
                <a:solidFill>
                  <a:srgbClr val="273239"/>
                </a:solidFill>
                <a:latin typeface="urw-din"/>
              </a:rPr>
              <a:t>Any area students can find and prepare case study report 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566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4245"/>
            <a:ext cx="10515600" cy="1557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i="1" dirty="0" smtClean="0"/>
              <a:t>Thank You!!!</a:t>
            </a:r>
            <a:endParaRPr lang="en-US" sz="8800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BC74-8FB6-4226-BA3A-D66C56DEC35B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Indira College of Engineering Management, Parandwadi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0E8-E870-46BA-8C3F-B490E99DB9E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CE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7BFB42C74D5F43AB80A7662BA3FAFF" ma:contentTypeVersion="2" ma:contentTypeDescription="Create a new document." ma:contentTypeScope="" ma:versionID="51c800473e4cd629a6a6c9116e903ccf">
  <xsd:schema xmlns:xsd="http://www.w3.org/2001/XMLSchema" xmlns:xs="http://www.w3.org/2001/XMLSchema" xmlns:p="http://schemas.microsoft.com/office/2006/metadata/properties" xmlns:ns2="b2481bd4-9667-48bc-bb07-4c3af866beee" targetNamespace="http://schemas.microsoft.com/office/2006/metadata/properties" ma:root="true" ma:fieldsID="8976eb1f83ff59f33cacbd9f593bba7b" ns2:_="">
    <xsd:import namespace="b2481bd4-9667-48bc-bb07-4c3af866be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81bd4-9667-48bc-bb07-4c3af866be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DDF814-E5BA-45B6-B383-8D77999F18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481bd4-9667-48bc-bb07-4c3af866be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DD1D24-F195-4C21-823F-D06D1CCE2C09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b2481bd4-9667-48bc-bb07-4c3af866beee"/>
  </ds:schemaRefs>
</ds:datastoreItem>
</file>

<file path=customXml/itemProps3.xml><?xml version="1.0" encoding="utf-8"?>
<ds:datastoreItem xmlns:ds="http://schemas.openxmlformats.org/officeDocument/2006/customXml" ds:itemID="{9665924E-8111-489F-AC25-57968A0A9C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99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AvenirNextLTW02-Demi</vt:lpstr>
      <vt:lpstr>AvenirNextLTW02-Regular</vt:lpstr>
      <vt:lpstr>Calibri</vt:lpstr>
      <vt:lpstr>Times New Roman</vt:lpstr>
      <vt:lpstr>urw-din</vt:lpstr>
      <vt:lpstr>Office Theme</vt:lpstr>
      <vt:lpstr>LP III-Group C</vt:lpstr>
      <vt:lpstr>Assignment 5</vt:lpstr>
      <vt:lpstr>Write a survey report on types of Block chains and its real time use cases.</vt:lpstr>
      <vt:lpstr>Example: Any area students can find and prepare case study report 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Manjusha Tatiya</cp:lastModifiedBy>
  <cp:revision>126</cp:revision>
  <cp:lastPrinted>2017-09-01T05:20:22Z</cp:lastPrinted>
  <dcterms:created xsi:type="dcterms:W3CDTF">2016-08-04T06:06:01Z</dcterms:created>
  <dcterms:modified xsi:type="dcterms:W3CDTF">2022-10-20T06:29:27Z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0x0101008E7BFB42C74D5F43AB80A7662BA3FAFF</vt:lpwstr>
  </property>
</Properties>
</file>