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7"/>
  </p:notesMasterIdLst>
  <p:sldIdLst>
    <p:sldId id="261" r:id="rId2"/>
    <p:sldId id="295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96" r:id="rId11"/>
    <p:sldId id="274" r:id="rId12"/>
    <p:sldId id="275" r:id="rId13"/>
    <p:sldId id="273" r:id="rId14"/>
    <p:sldId id="281" r:id="rId15"/>
    <p:sldId id="277" r:id="rId16"/>
    <p:sldId id="279" r:id="rId17"/>
    <p:sldId id="282" r:id="rId18"/>
    <p:sldId id="283" r:id="rId19"/>
    <p:sldId id="284" r:id="rId20"/>
    <p:sldId id="285" r:id="rId21"/>
    <p:sldId id="297" r:id="rId22"/>
    <p:sldId id="299" r:id="rId23"/>
    <p:sldId id="298" r:id="rId24"/>
    <p:sldId id="300" r:id="rId25"/>
    <p:sldId id="301" r:id="rId26"/>
  </p:sldIdLst>
  <p:sldSz cx="9901238" cy="6858000"/>
  <p:notesSz cx="6797675" cy="9926638"/>
  <p:custDataLst>
    <p:tags r:id="rId2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74">
          <p15:clr>
            <a:srgbClr val="A4A3A4"/>
          </p15:clr>
        </p15:guide>
        <p15:guide id="2" orient="horz" pos="2614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pos="6111">
          <p15:clr>
            <a:srgbClr val="A4A3A4"/>
          </p15:clr>
        </p15:guide>
        <p15:guide id="7" pos="4615">
          <p15:clr>
            <a:srgbClr val="A4A3A4"/>
          </p15:clr>
        </p15:guide>
        <p15:guide id="8" pos="3119">
          <p15:clr>
            <a:srgbClr val="A4A3A4"/>
          </p15:clr>
        </p15:guide>
        <p15:guide id="9" pos="1622">
          <p15:clr>
            <a:srgbClr val="A4A3A4"/>
          </p15:clr>
        </p15:guide>
        <p15:guide id="10" pos="126">
          <p15:clr>
            <a:srgbClr val="A4A3A4"/>
          </p15:clr>
        </p15:guide>
        <p15:guide id="11" pos="2121">
          <p15:clr>
            <a:srgbClr val="A4A3A4"/>
          </p15:clr>
        </p15:guide>
        <p15:guide id="12" pos="411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B90F"/>
    <a:srgbClr val="FF0000"/>
    <a:srgbClr val="646973"/>
    <a:srgbClr val="FDF6B1"/>
    <a:srgbClr val="004BB4"/>
    <a:srgbClr val="E67800"/>
    <a:srgbClr val="F0C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6" autoAdjust="0"/>
    <p:restoredTop sz="94051" autoAdjust="0"/>
  </p:normalViewPr>
  <p:slideViewPr>
    <p:cSldViewPr>
      <p:cViewPr varScale="1">
        <p:scale>
          <a:sx n="82" d="100"/>
          <a:sy n="82" d="100"/>
        </p:scale>
        <p:origin x="-1363" y="-82"/>
      </p:cViewPr>
      <p:guideLst>
        <p:guide orient="horz" pos="3974"/>
        <p:guide orient="horz" pos="2614"/>
        <p:guide orient="horz" pos="1253"/>
        <p:guide orient="horz" pos="1117"/>
        <p:guide orient="horz" pos="890"/>
        <p:guide pos="6111"/>
        <p:guide pos="4615"/>
        <p:guide pos="3119"/>
        <p:guide pos="1622"/>
        <p:guide pos="126"/>
        <p:guide pos="2121"/>
        <p:guide pos="41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38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58738" y="0"/>
            <a:ext cx="7167563" cy="496411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r>
              <a:rPr lang="de-DE" dirty="0"/>
              <a:t>f</a:t>
            </a:r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51766" y="5459651"/>
            <a:ext cx="6371610" cy="389429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716651"/>
            <a:ext cx="2945659" cy="208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>
                <a:latin typeface="DB Office" pitchFamily="34" charset="0"/>
              </a:defRPr>
            </a:lvl1pPr>
          </a:lstStyle>
          <a:p>
            <a:fld id="{AB1E1A1F-7B51-4F6B-A0A6-8D7DEE98D43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51766" y="9563934"/>
            <a:ext cx="6545909" cy="49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>
            <a:off x="251766" y="5192393"/>
            <a:ext cx="6545909" cy="0"/>
          </a:xfrm>
          <a:prstGeom prst="line">
            <a:avLst/>
          </a:prstGeom>
          <a:ln w="1905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67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itchFamily="34" charset="0"/>
      <a:buNone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180975" indent="-171450" algn="l" defTabSz="914400" rtl="0" eaLnBrk="1" latinLnBrk="0" hangingPunct="1">
      <a:spcBef>
        <a:spcPts val="600"/>
      </a:spcBef>
      <a:buClr>
        <a:schemeClr val="bg2"/>
      </a:buClr>
      <a:buFont typeface="Arial" pitchFamily="34" charset="0"/>
      <a:buChar char="•"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361950" indent="-161925" algn="l" defTabSz="914400" rtl="0" eaLnBrk="1" latinLnBrk="0" hangingPunct="1">
      <a:buClr>
        <a:schemeClr val="bg2"/>
      </a:buClr>
      <a:buFont typeface="Arial" pitchFamily="34" charset="0"/>
      <a:buChar char="•"/>
      <a:tabLst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542925" indent="-171450" algn="l" defTabSz="914400" rtl="0" eaLnBrk="1" latinLnBrk="0" hangingPunct="1">
      <a:buClr>
        <a:schemeClr val="bg2"/>
      </a:buClr>
      <a:buFont typeface="Arial" pitchFamily="34" charset="0"/>
      <a:buChar char="•"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714375" indent="-171450" algn="l" defTabSz="914400" rtl="0" eaLnBrk="1" latinLnBrk="0" hangingPunct="1">
      <a:buClr>
        <a:schemeClr val="bg2"/>
      </a:buClr>
      <a:buFont typeface="Arial" pitchFamily="34" charset="0"/>
      <a:buChar char="•"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A1F-7B51-4F6B-A0A6-8D7DEE98D432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22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A1F-7B51-4F6B-A0A6-8D7DEE98D432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A1F-7B51-4F6B-A0A6-8D7DEE98D432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A1F-7B51-4F6B-A0A6-8D7DEE98D432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0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A1F-7B51-4F6B-A0A6-8D7DEE98D432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 hidden="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0" cy="360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5" name="TW_PICTURE_PLACEHOLDE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970"/>
            <a:ext cx="9901238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el 15"/>
          <p:cNvSpPr>
            <a:spLocks noGrp="1"/>
          </p:cNvSpPr>
          <p:nvPr>
            <p:ph type="title" hasCustomPrompt="1"/>
          </p:nvPr>
        </p:nvSpPr>
        <p:spPr>
          <a:xfrm>
            <a:off x="199929" y="4367035"/>
            <a:ext cx="9501380" cy="863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b="1" kern="1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Präsentationstitel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99929" y="5231035"/>
            <a:ext cx="9501380" cy="4302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400" kern="1200" baseline="0" smtClean="0"/>
            </a:lvl1pPr>
            <a:lvl2pPr>
              <a:defRPr lang="de-DE" kern="1200" smtClean="0">
                <a:ea typeface="+mn-ea"/>
                <a:cs typeface="+mn-cs"/>
              </a:defRPr>
            </a:lvl2pPr>
            <a:lvl3pPr>
              <a:defRPr lang="de-DE" kern="1200" smtClean="0">
                <a:ea typeface="+mn-ea"/>
                <a:cs typeface="+mn-cs"/>
              </a:defRPr>
            </a:lvl3pPr>
            <a:lvl4pPr>
              <a:defRPr lang="de-DE" kern="1200" smtClean="0">
                <a:ea typeface="+mn-ea"/>
                <a:cs typeface="+mn-cs"/>
              </a:defRPr>
            </a:lvl4pPr>
            <a:lvl5pPr>
              <a:defRPr lang="de-DE" kern="1200"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Untertitel eintragen</a:t>
            </a:r>
          </a:p>
        </p:txBody>
      </p:sp>
      <p:grpSp>
        <p:nvGrpSpPr>
          <p:cNvPr id="20" name="Gruppieren 19"/>
          <p:cNvGrpSpPr/>
          <p:nvPr userDrawn="1"/>
        </p:nvGrpSpPr>
        <p:grpSpPr>
          <a:xfrm>
            <a:off x="0" y="3212475"/>
            <a:ext cx="9901238" cy="540000"/>
            <a:chOff x="0" y="4653170"/>
            <a:chExt cx="9901238" cy="540000"/>
          </a:xfrm>
          <a:solidFill>
            <a:srgbClr val="878C96"/>
          </a:solidFill>
        </p:grpSpPr>
        <p:sp>
          <p:nvSpPr>
            <p:cNvPr id="21" name="Rectangle 18"/>
            <p:cNvSpPr>
              <a:spLocks noChangeArrowheads="1"/>
            </p:cNvSpPr>
            <p:nvPr/>
          </p:nvSpPr>
          <p:spPr bwMode="gray">
            <a:xfrm>
              <a:off x="1" y="4653170"/>
              <a:ext cx="9901237" cy="270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gray">
            <a:xfrm>
              <a:off x="0" y="4653170"/>
              <a:ext cx="7470356" cy="540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" name="Picture 60" descr="DB-NETZE_rgb_M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t="-66" r="82" b="-289"/>
          <a:stretch/>
        </p:blipFill>
        <p:spPr bwMode="auto">
          <a:xfrm>
            <a:off x="8135109" y="188550"/>
            <a:ext cx="1567691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2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11431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think-cell Folie" r:id="rId4" imgW="216" imgH="216" progId="TCLayout.ActiveDocument.1">
                  <p:embed/>
                </p:oleObj>
              </mc:Choice>
              <mc:Fallback>
                <p:oleObj name="think-cell Foli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504000" y="6692901"/>
            <a:ext cx="6894959" cy="936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446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000" y="403200"/>
            <a:ext cx="9504000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1188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000" y="1557338"/>
            <a:ext cx="9504000" cy="489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431310356"/>
              </p:ext>
            </p:extLst>
          </p:nvPr>
        </p:nvGraphicFramePr>
        <p:xfrm>
          <a:off x="0" y="0"/>
          <a:ext cx="15867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67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DB AG | Referent | Abteilung | </a:t>
            </a:r>
            <a:r>
              <a:rPr lang="de-DE" dirty="0" err="1"/>
              <a:t>xx.xx.xxxx</a:t>
            </a:r>
            <a:endParaRPr lang="de-DE" dirty="0"/>
          </a:p>
        </p:txBody>
      </p:sp>
      <p:pic>
        <p:nvPicPr>
          <p:cNvPr id="9" name="Picture 60" descr="DB-NETZE_rgb_M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t="-66" r="82" b="-289"/>
          <a:stretch/>
        </p:blipFill>
        <p:spPr bwMode="auto">
          <a:xfrm>
            <a:off x="8135109" y="188550"/>
            <a:ext cx="1567691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3" descr="D:\Users\mathiasmrichter\AppData\Local\Temp\wz10aa\DB_rgb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871" y="188550"/>
            <a:ext cx="536826" cy="3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altLang="de-DE" sz="2400" b="0" dirty="0">
          <a:solidFill>
            <a:schemeClr val="tx2"/>
          </a:solidFill>
          <a:latin typeface="DB Office" panose="020B0604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lang="de-DE" altLang="de-DE" sz="1600" dirty="0">
          <a:solidFill>
            <a:schemeClr val="tx1"/>
          </a:solidFill>
          <a:latin typeface="DB Office" panose="020B0604020202020204" pitchFamily="34" charset="0"/>
          <a:ea typeface="+mn-ea"/>
          <a:cs typeface="+mn-cs"/>
        </a:defRPr>
      </a:lvl1pPr>
      <a:lvl2pPr marL="180000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SzPct val="85000"/>
        <a:buFont typeface="Wingdings" pitchFamily="2" charset="2"/>
        <a:buChar char="n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2pPr>
      <a:lvl3pPr marL="358775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3pPr>
      <a:lvl4pPr marL="540000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4pPr>
      <a:lvl5pPr marL="720000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5pPr>
      <a:lvl6pPr marL="11858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6pPr>
      <a:lvl7pPr marL="16430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7pPr>
      <a:lvl8pPr marL="21002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8pPr>
      <a:lvl9pPr marL="25574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6.emf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19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19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6.xml"/><Relationship Id="rId7" Type="http://schemas.openxmlformats.org/officeDocument/2006/relationships/image" Target="../media/image7.emf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9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599318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Bildung von </a:t>
            </a:r>
            <a:r>
              <a:rPr lang="de-DE" dirty="0" err="1" smtClean="0"/>
              <a:t>Systemtrassencharakteristiken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Systematisierung für STA</a:t>
            </a:r>
            <a:endParaRPr lang="de-DE" dirty="0"/>
          </a:p>
        </p:txBody>
      </p:sp>
      <p:sp>
        <p:nvSpPr>
          <p:cNvPr id="14" name="TW_FOOTER"/>
          <p:cNvSpPr txBox="1">
            <a:spLocks noChangeArrowheads="1"/>
          </p:cNvSpPr>
          <p:nvPr/>
        </p:nvSpPr>
        <p:spPr bwMode="auto">
          <a:xfrm>
            <a:off x="197999" y="5949350"/>
            <a:ext cx="9503309" cy="23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9pPr>
          </a:lstStyle>
          <a:p>
            <a:r>
              <a:rPr lang="de-DE" altLang="de-DE" sz="1200" b="1" dirty="0" smtClean="0"/>
              <a:t>DB Netz AG | Daniel Pöhle | Digitale Kapazitätssteigerung | Frankfurt am Main | 12.10.2017</a:t>
            </a:r>
            <a:endParaRPr lang="de-DE" altLang="de-DE" sz="1200" b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7967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smtClean="0"/>
              <a:t>Themen</a:t>
            </a:r>
            <a:endParaRPr lang="de-DE" dirty="0"/>
          </a:p>
        </p:txBody>
      </p:sp>
      <p:sp>
        <p:nvSpPr>
          <p:cNvPr id="71" name="Foliennummernplatzhalter 7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DB Netz AG | Daniel Pöhle | Digitale Kapazitätssteigerung | Frankfurt am Main | 12.10.2017</a:t>
            </a:r>
            <a:endParaRPr lang="de-DE" dirty="0"/>
          </a:p>
        </p:txBody>
      </p:sp>
      <p:grpSp>
        <p:nvGrpSpPr>
          <p:cNvPr id="5" name="easyAgenda"/>
          <p:cNvGrpSpPr/>
          <p:nvPr/>
        </p:nvGrpSpPr>
        <p:grpSpPr>
          <a:xfrm>
            <a:off x="1929323" y="2348920"/>
            <a:ext cx="5544617" cy="2448256"/>
            <a:chOff x="1929323" y="3501008"/>
            <a:chExt cx="5544617" cy="2448256"/>
          </a:xfrm>
        </p:grpSpPr>
        <p:sp>
          <p:nvSpPr>
            <p:cNvPr id="15" name="2_Rahmen"/>
            <p:cNvSpPr/>
            <p:nvPr>
              <p:custDataLst>
                <p:tags r:id="rId3"/>
              </p:custDataLst>
            </p:nvPr>
          </p:nvSpPr>
          <p:spPr bwMode="gray">
            <a:xfrm>
              <a:off x="1929323" y="3501008"/>
              <a:ext cx="432048" cy="2448256"/>
            </a:xfrm>
            <a:prstGeom prst="rect">
              <a:avLst/>
            </a:prstGeom>
            <a:solidFill>
              <a:srgbClr val="C8C8C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sz="1600" dirty="0" err="1">
                <a:solidFill>
                  <a:srgbClr val="000000"/>
                </a:solidFill>
                <a:latin typeface="DB Office" pitchFamily="34" charset="0"/>
              </a:endParaRPr>
            </a:p>
          </p:txBody>
        </p:sp>
        <p:sp>
          <p:nvSpPr>
            <p:cNvPr id="16" name="0_Inhalt_Ebene1"/>
            <p:cNvSpPr/>
            <p:nvPr>
              <p:custDataLst>
                <p:tags r:id="rId4"/>
              </p:custDataLst>
            </p:nvPr>
          </p:nvSpPr>
          <p:spPr bwMode="gray">
            <a:xfrm>
              <a:off x="2073339" y="3645024"/>
              <a:ext cx="4896545" cy="5760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tabLst>
                  <a:tab pos="4445000" algn="r"/>
                </a:tabLst>
              </a:pPr>
              <a:r>
                <a:rPr lang="de-DE" sz="1600" i="1" smtClean="0">
                  <a:solidFill>
                    <a:srgbClr val="878C96"/>
                  </a:solidFill>
                  <a:latin typeface="DB Office" pitchFamily="34" charset="0"/>
                </a:rPr>
                <a:t>Einführung und TEP</a:t>
              </a:r>
              <a:endParaRPr lang="de-DE" sz="1600" i="1" dirty="0">
                <a:solidFill>
                  <a:srgbClr val="878C96"/>
                </a:solidFill>
                <a:latin typeface="DB Office" pitchFamily="34" charset="0"/>
              </a:endParaRPr>
            </a:p>
          </p:txBody>
        </p:sp>
        <p:sp>
          <p:nvSpPr>
            <p:cNvPr id="18" name="0_Seiten_Ebene1"/>
            <p:cNvSpPr txBox="1"/>
            <p:nvPr/>
          </p:nvSpPr>
          <p:spPr bwMode="gray">
            <a:xfrm>
              <a:off x="6969884" y="3645024"/>
              <a:ext cx="504056" cy="576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0_elemnt_Ebene1"/>
            <p:cNvCxnSpPr/>
            <p:nvPr/>
          </p:nvCxnSpPr>
          <p:spPr bwMode="auto">
            <a:xfrm>
              <a:off x="2145347" y="4185084"/>
              <a:ext cx="53285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878C9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2_Inhalt_Ebene1"/>
            <p:cNvSpPr/>
            <p:nvPr>
              <p:custDataLst>
                <p:tags r:id="rId5"/>
              </p:custDataLst>
            </p:nvPr>
          </p:nvSpPr>
          <p:spPr bwMode="gray">
            <a:xfrm>
              <a:off x="2073339" y="4941152"/>
              <a:ext cx="4896545" cy="5760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tabLst>
                  <a:tab pos="4445000" algn="r"/>
                </a:tabLst>
              </a:pPr>
              <a:r>
                <a:rPr lang="de-DE" sz="1600" i="1" smtClean="0">
                  <a:solidFill>
                    <a:srgbClr val="878C96"/>
                  </a:solidFill>
                  <a:latin typeface="DB Office" pitchFamily="34" charset="0"/>
                </a:rPr>
                <a:t>Tagesganglinie</a:t>
              </a:r>
              <a:endParaRPr lang="de-DE" sz="1600" i="1" dirty="0">
                <a:solidFill>
                  <a:srgbClr val="878C96"/>
                </a:solidFill>
                <a:latin typeface="DB Office" pitchFamily="34" charset="0"/>
              </a:endParaRPr>
            </a:p>
          </p:txBody>
        </p:sp>
        <p:sp>
          <p:nvSpPr>
            <p:cNvPr id="29" name="1_Inhalt_Ebene1_Highlight"/>
            <p:cNvSpPr/>
            <p:nvPr>
              <p:custDataLst>
                <p:tags r:id="rId6"/>
              </p:custDataLst>
            </p:nvPr>
          </p:nvSpPr>
          <p:spPr bwMode="gray">
            <a:xfrm>
              <a:off x="2073339" y="4293088"/>
              <a:ext cx="4896545" cy="5760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tabLst>
                  <a:tab pos="4445000" algn="r"/>
                </a:tabLst>
              </a:pPr>
              <a:r>
                <a:rPr lang="de-DE" sz="1600" b="1" smtClean="0">
                  <a:solidFill>
                    <a:srgbClr val="000000"/>
                  </a:solidFill>
                  <a:latin typeface="DB Office" pitchFamily="34" charset="0"/>
                </a:rPr>
                <a:t>Systematisierung</a:t>
              </a:r>
              <a:endParaRPr lang="de-DE" sz="1600" b="1" dirty="0">
                <a:solidFill>
                  <a:srgbClr val="000000"/>
                </a:solidFill>
                <a:latin typeface="DB Office" pitchFamily="34" charset="0"/>
              </a:endParaRPr>
            </a:p>
          </p:txBody>
        </p:sp>
        <p:sp>
          <p:nvSpPr>
            <p:cNvPr id="32" name="2_Seiten_Ebene1"/>
            <p:cNvSpPr txBox="1"/>
            <p:nvPr/>
          </p:nvSpPr>
          <p:spPr bwMode="gray">
            <a:xfrm>
              <a:off x="6969884" y="4941152"/>
              <a:ext cx="504056" cy="576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3" name="1_Seiten_Ebene1_Highlight"/>
            <p:cNvSpPr txBox="1"/>
            <p:nvPr/>
          </p:nvSpPr>
          <p:spPr bwMode="gray">
            <a:xfrm>
              <a:off x="6969884" y="4293088"/>
              <a:ext cx="504056" cy="576000"/>
            </a:xfrm>
            <a:prstGeom prst="rect">
              <a:avLst/>
            </a:prstGeom>
            <a:noFill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35" name="1_elemnt_Ebene1_Highlight"/>
            <p:cNvCxnSpPr/>
            <p:nvPr/>
          </p:nvCxnSpPr>
          <p:spPr bwMode="auto">
            <a:xfrm>
              <a:off x="2145347" y="4833148"/>
              <a:ext cx="53285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2_elemnt_Ebene1"/>
            <p:cNvCxnSpPr/>
            <p:nvPr/>
          </p:nvCxnSpPr>
          <p:spPr bwMode="auto">
            <a:xfrm>
              <a:off x="2145347" y="5481212"/>
              <a:ext cx="53285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878C9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8154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351961" y="1556792"/>
            <a:ext cx="7197494" cy="4320480"/>
            <a:chOff x="507" y="1593"/>
            <a:chExt cx="5239" cy="1724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507" y="1593"/>
              <a:ext cx="5239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957" tIns="46778" rIns="89957" bIns="46778" anchor="ctr">
              <a:noAutofit/>
            </a:bodyPr>
            <a:lstStyle/>
            <a:p>
              <a:endParaRPr lang="de-DE" sz="1799" dirty="0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507" y="3317"/>
              <a:ext cx="5239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9957" tIns="46778" rIns="89957" bIns="46778" anchor="ctr">
              <a:noAutofit/>
            </a:bodyPr>
            <a:lstStyle/>
            <a:p>
              <a:endParaRPr lang="de-DE" sz="1799" dirty="0"/>
            </a:p>
          </p:txBody>
        </p:sp>
      </p:grpSp>
      <p:sp>
        <p:nvSpPr>
          <p:cNvPr id="14" name="Inhaltsplatzhalter 2"/>
          <p:cNvSpPr txBox="1">
            <a:spLocks/>
          </p:cNvSpPr>
          <p:nvPr/>
        </p:nvSpPr>
        <p:spPr bwMode="gray">
          <a:xfrm>
            <a:off x="1351961" y="2348880"/>
            <a:ext cx="7197494" cy="3384375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DB Office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600" dirty="0" smtClean="0"/>
              <a:t>Finde für das systematisierte Netz eine Menge von </a:t>
            </a:r>
            <a:r>
              <a:rPr lang="de-DE" sz="1600" dirty="0" err="1" smtClean="0"/>
              <a:t>Systemtrassencharakteristiken</a:t>
            </a:r>
            <a:r>
              <a:rPr lang="de-DE" sz="1600" dirty="0" smtClean="0"/>
              <a:t>, mit denen mindestens 90% der Anfragen je Abschnitt abgedeckt werden</a:t>
            </a:r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 smtClean="0"/>
              <a:t>Finde für das Gesamtnetz nicht mehr als 25 verschiedene </a:t>
            </a:r>
            <a:r>
              <a:rPr lang="de-DE" sz="1600" dirty="0" err="1" smtClean="0"/>
              <a:t>Systemtrassencharakteristiken</a:t>
            </a:r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 smtClean="0"/>
              <a:t>Weise jedem STA bis zu 3 unterschiedliche </a:t>
            </a:r>
            <a:r>
              <a:rPr lang="de-DE" sz="1600" dirty="0" err="1" smtClean="0"/>
              <a:t>Systemtrassencharakteristiken</a:t>
            </a:r>
            <a:r>
              <a:rPr lang="de-DE" sz="1600" dirty="0" smtClean="0"/>
              <a:t> zu</a:t>
            </a:r>
          </a:p>
          <a:p>
            <a:pPr lvl="1"/>
            <a:endParaRPr lang="de-DE" sz="1600" dirty="0"/>
          </a:p>
          <a:p>
            <a:pPr lvl="1"/>
            <a:r>
              <a:rPr lang="de-DE" sz="1600" dirty="0" smtClean="0"/>
              <a:t>Bilde anschließend die Tagesganglinie je </a:t>
            </a:r>
            <a:r>
              <a:rPr lang="de-DE" sz="1600" dirty="0" err="1" smtClean="0"/>
              <a:t>Systemtrassencharakteristik</a:t>
            </a:r>
            <a:endParaRPr lang="de-DE" sz="16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97999" y="403200"/>
            <a:ext cx="9504000" cy="792000"/>
          </a:xfrm>
        </p:spPr>
        <p:txBody>
          <a:bodyPr/>
          <a:lstStyle/>
          <a:p>
            <a:r>
              <a:rPr lang="de-DE" dirty="0" smtClean="0"/>
              <a:t>Vorgehen / Aufgabenstellung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517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Je STA verkehren viele unterschiedliche </a:t>
            </a:r>
            <a:br>
              <a:rPr lang="de-DE" dirty="0" smtClean="0"/>
            </a:br>
            <a:r>
              <a:rPr lang="de-DE" dirty="0" smtClean="0"/>
              <a:t>SGV-Anfragen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45340"/>
              </p:ext>
            </p:extLst>
          </p:nvPr>
        </p:nvGraphicFramePr>
        <p:xfrm>
          <a:off x="486123" y="1628800"/>
          <a:ext cx="8521700" cy="2560320"/>
        </p:xfrm>
        <a:graphic>
          <a:graphicData uri="http://schemas.openxmlformats.org/drawingml/2006/table">
            <a:tbl>
              <a:tblPr/>
              <a:tblGrid>
                <a:gridCol w="787400"/>
                <a:gridCol w="787400"/>
                <a:gridCol w="787400"/>
                <a:gridCol w="787400"/>
                <a:gridCol w="787400"/>
                <a:gridCol w="889000"/>
                <a:gridCol w="901700"/>
                <a:gridCol w="774700"/>
                <a:gridCol w="279400"/>
                <a:gridCol w="393700"/>
                <a:gridCol w="596900"/>
                <a:gridCol w="749300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TRAINRUN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TFZ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NUM_TFZ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VMAX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BREAKCLASS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LZB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ELECTRIC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TRAINCLASS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FGz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152-3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FGz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32839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6186-1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FGz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32840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6186-1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FGz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185-2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FGz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185-2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FGz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40564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FGz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40565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FGz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FGz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41811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185-2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FGz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41903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185-2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FGz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42903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185-2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FGz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ElementText8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718371" y="5085184"/>
            <a:ext cx="6624736" cy="936104"/>
          </a:xfrm>
          <a:prstGeom prst="rect">
            <a:avLst/>
          </a:prstGeom>
          <a:solidFill>
            <a:srgbClr val="878C96"/>
          </a:solidFill>
          <a:ln>
            <a:solidFill>
              <a:srgbClr val="878C96"/>
            </a:solidFill>
          </a:ln>
          <a:extLst/>
        </p:spPr>
        <p:txBody>
          <a:bodyPr vert="horz" lIns="72000" tIns="72000" rIns="72000" bIns="72000" rtlCol="0" anchor="ctr">
            <a:noAutofit/>
          </a:bodyPr>
          <a:lstStyle>
            <a:defPPr>
              <a:defRPr lang="de-DE"/>
            </a:defPPr>
            <a:lvl1pPr indent="0" algn="ctr">
              <a:spcBef>
                <a:spcPts val="3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1">
                <a:solidFill>
                  <a:srgbClr val="FFFFFF"/>
                </a:solidFill>
                <a:latin typeface="DB Office"/>
              </a:defRPr>
            </a:lvl1pPr>
            <a:lvl2pPr marL="0" lvl="1" indent="0" algn="ctr">
              <a:spcBef>
                <a:spcPts val="3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1">
                <a:solidFill>
                  <a:srgbClr val="FFFFFF"/>
                </a:solidFill>
                <a:latin typeface="DB Office"/>
              </a:defRPr>
            </a:lvl2pPr>
            <a:lvl3pPr marL="0" lvl="2" indent="0" algn="ctr">
              <a:spcBef>
                <a:spcPts val="300"/>
              </a:spcBef>
              <a:buClr>
                <a:srgbClr val="FF0000"/>
              </a:buClr>
              <a:buFont typeface="Symbol" pitchFamily="18" charset="2"/>
              <a:buNone/>
              <a:tabLst/>
              <a:defRPr sz="1400" b="1" baseline="0">
                <a:solidFill>
                  <a:srgbClr val="FFFFFF"/>
                </a:solidFill>
                <a:latin typeface="DB Office"/>
              </a:defRPr>
            </a:lvl3pPr>
            <a:lvl4pPr marL="0" lvl="3" indent="0" algn="ctr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None/>
              <a:defRPr sz="1400" b="1">
                <a:solidFill>
                  <a:srgbClr val="FFFFFF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solidFill>
                  <a:schemeClr val="tx1"/>
                </a:solidFill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r>
              <a:rPr lang="de-DE" dirty="0" smtClean="0"/>
              <a:t>Welche Zugcharakteristiken repräsentieren die auf dem STA verkehrenden Züge am besten? Wir sollen stille Reserven vermeiden!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7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für 2013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dirty="0"/>
          </a:p>
        </p:txBody>
      </p:sp>
      <p:sp>
        <p:nvSpPr>
          <p:cNvPr id="5" name="ElementText7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30139" y="1772816"/>
            <a:ext cx="8712968" cy="4320480"/>
          </a:xfrm>
          <a:prstGeom prst="rect">
            <a:avLst/>
          </a:prstGeom>
          <a:ln>
            <a:solidFill>
              <a:srgbClr val="878C96"/>
            </a:solidFill>
          </a:ln>
        </p:spPr>
        <p:txBody>
          <a:bodyPr vert="horz" lIns="72000" tIns="72000" rIns="72000" bIns="7200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de-DE" dirty="0" smtClean="0"/>
              <a:t>Nutzung der STAs, die auf den „blauen“ Strecken in der </a:t>
            </a:r>
            <a:r>
              <a:rPr lang="de-DE" dirty="0" err="1" smtClean="0"/>
              <a:t>FinVe</a:t>
            </a:r>
            <a:r>
              <a:rPr lang="de-DE" dirty="0" smtClean="0"/>
              <a:t> definiert worden sind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Über alle Eigenschaften (a(v), </a:t>
            </a:r>
            <a:r>
              <a:rPr lang="de-DE" dirty="0" err="1" smtClean="0"/>
              <a:t>vmax</a:t>
            </a:r>
            <a:r>
              <a:rPr lang="de-DE" dirty="0" smtClean="0"/>
              <a:t>, Bremsstellung, </a:t>
            </a:r>
            <a:r>
              <a:rPr lang="de-DE" dirty="0" err="1" smtClean="0"/>
              <a:t>BrH</a:t>
            </a:r>
            <a:r>
              <a:rPr lang="de-DE" dirty="0" smtClean="0"/>
              <a:t>) müssen kombiniert mindestens </a:t>
            </a:r>
            <a:br>
              <a:rPr lang="de-DE" dirty="0" smtClean="0"/>
            </a:br>
            <a:r>
              <a:rPr lang="de-DE" dirty="0" smtClean="0"/>
              <a:t>90% der Anfragen erfüllt werden </a:t>
            </a:r>
            <a:endParaRPr lang="de-DE" dirty="0"/>
          </a:p>
          <a:p>
            <a:pPr lvl="1"/>
            <a:r>
              <a:rPr lang="de-DE" dirty="0" smtClean="0"/>
              <a:t>LZB und Elektrifizierung sind nicht Teil der 90%, da abwärtskompatibel:</a:t>
            </a:r>
          </a:p>
          <a:p>
            <a:pPr lvl="2"/>
            <a:r>
              <a:rPr lang="de-DE" dirty="0" smtClean="0"/>
              <a:t> Standard für 90% ist elektrifiziert, denn elektr. Trasse kann auch von Diesel genutzt </a:t>
            </a:r>
            <a:br>
              <a:rPr lang="de-DE" dirty="0" smtClean="0"/>
            </a:br>
            <a:r>
              <a:rPr lang="de-DE" dirty="0" smtClean="0"/>
              <a:t>werden wenn alle o.g. Eigenschaften erfüllt sind</a:t>
            </a:r>
          </a:p>
          <a:p>
            <a:pPr lvl="2"/>
            <a:r>
              <a:rPr lang="de-DE" dirty="0" smtClean="0"/>
              <a:t>Standard für 90% ist ohne LZB, denn </a:t>
            </a:r>
            <a:r>
              <a:rPr lang="de-DE" dirty="0" err="1" smtClean="0"/>
              <a:t>Tfz</a:t>
            </a:r>
            <a:r>
              <a:rPr lang="de-DE" dirty="0" smtClean="0"/>
              <a:t> mit LZB kann auch ohne LZB fahren</a:t>
            </a:r>
          </a:p>
          <a:p>
            <a:pPr lvl="2"/>
            <a:r>
              <a:rPr lang="de-DE" dirty="0" smtClean="0"/>
              <a:t>Insbesondere: Entkopplung von </a:t>
            </a:r>
            <a:r>
              <a:rPr lang="de-DE" dirty="0" err="1" smtClean="0"/>
              <a:t>Tfz</a:t>
            </a:r>
            <a:r>
              <a:rPr lang="de-DE" dirty="0" smtClean="0"/>
              <a:t>/Masse (Beschleunigungsvermögen) und Elektrifizierung!</a:t>
            </a:r>
          </a:p>
          <a:p>
            <a:pPr lvl="2"/>
            <a:endParaRPr lang="de-DE" dirty="0"/>
          </a:p>
          <a:p>
            <a:pPr lvl="1"/>
            <a:r>
              <a:rPr lang="de-DE" dirty="0" smtClean="0"/>
              <a:t>Vorgehen </a:t>
            </a:r>
            <a:r>
              <a:rPr lang="de-DE" dirty="0" err="1" smtClean="0"/>
              <a:t>Bottom-Up</a:t>
            </a:r>
            <a:r>
              <a:rPr lang="de-DE" dirty="0" smtClean="0"/>
              <a:t> zur Begrenzung der max. Anzahl Zugcharakteristiken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Zwei Arten von Zugcharakteristiken: </a:t>
            </a:r>
          </a:p>
          <a:p>
            <a:pPr lvl="2"/>
            <a:r>
              <a:rPr lang="de-DE" dirty="0" smtClean="0"/>
              <a:t>Erforderlich zur Abdeckung von 90%</a:t>
            </a:r>
          </a:p>
          <a:p>
            <a:pPr lvl="2"/>
            <a:r>
              <a:rPr lang="de-DE" dirty="0" smtClean="0"/>
              <a:t>Nützlich zur günstigen Abdeckung vieler Anfragen, um </a:t>
            </a:r>
            <a:br>
              <a:rPr lang="de-DE" dirty="0" smtClean="0"/>
            </a:br>
            <a:r>
              <a:rPr lang="de-DE" dirty="0" smtClean="0"/>
              <a:t>„stille Reserven“ in der Fahrzeit zu begrenzen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707" y="5733256"/>
            <a:ext cx="1430834" cy="21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14"/>
          <a:stretch/>
        </p:blipFill>
        <p:spPr bwMode="auto">
          <a:xfrm>
            <a:off x="5742707" y="5288169"/>
            <a:ext cx="1420621" cy="21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 bwMode="auto">
          <a:xfrm>
            <a:off x="6796675" y="5295845"/>
            <a:ext cx="432048" cy="1620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89" y="5246001"/>
            <a:ext cx="260129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5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Welches Mischungsverhältnis der 25 Charakteristiken ist </a:t>
            </a:r>
            <a:br>
              <a:rPr lang="de-DE" dirty="0" smtClean="0"/>
            </a:br>
            <a:r>
              <a:rPr lang="de-DE" dirty="0" smtClean="0"/>
              <a:t>am besten geeignet für die Systematisierung?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008" y="1824357"/>
            <a:ext cx="1430834" cy="21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14"/>
          <a:stretch/>
        </p:blipFill>
        <p:spPr bwMode="auto">
          <a:xfrm>
            <a:off x="1936178" y="1844824"/>
            <a:ext cx="1420621" cy="21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2990146" y="1852500"/>
            <a:ext cx="432048" cy="1620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760" y="1802656"/>
            <a:ext cx="260129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368182" y="2240824"/>
            <a:ext cx="1584220" cy="79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de-DE" dirty="0" smtClean="0"/>
              <a:t>1</a:t>
            </a:r>
          </a:p>
          <a:p>
            <a:pPr lvl="1"/>
            <a:r>
              <a:rPr lang="de-DE" dirty="0" smtClean="0"/>
              <a:t>2</a:t>
            </a:r>
          </a:p>
          <a:p>
            <a:pPr lvl="1"/>
            <a:r>
              <a:rPr lang="de-DE" dirty="0" smtClean="0"/>
              <a:t>3</a:t>
            </a:r>
          </a:p>
          <a:p>
            <a:pPr lvl="1"/>
            <a:r>
              <a:rPr lang="de-DE" dirty="0" smtClean="0"/>
              <a:t>4</a:t>
            </a:r>
          </a:p>
          <a:p>
            <a:pPr lvl="1"/>
            <a:r>
              <a:rPr lang="de-DE" dirty="0" smtClean="0"/>
              <a:t>5</a:t>
            </a:r>
          </a:p>
          <a:p>
            <a:pPr lvl="1"/>
            <a:r>
              <a:rPr lang="de-DE" dirty="0" smtClean="0"/>
              <a:t>6</a:t>
            </a:r>
          </a:p>
          <a:p>
            <a:pPr lvl="1"/>
            <a:r>
              <a:rPr lang="de-DE" dirty="0" smtClean="0"/>
              <a:t>7</a:t>
            </a:r>
          </a:p>
          <a:p>
            <a:pPr lvl="1"/>
            <a:r>
              <a:rPr lang="de-DE" dirty="0" smtClean="0"/>
              <a:t>8</a:t>
            </a:r>
          </a:p>
          <a:p>
            <a:pPr lvl="1"/>
            <a:r>
              <a:rPr lang="de-DE" dirty="0" smtClean="0"/>
              <a:t>9</a:t>
            </a:r>
          </a:p>
          <a:p>
            <a:pPr lvl="1"/>
            <a:r>
              <a:rPr lang="de-DE" dirty="0" smtClean="0"/>
              <a:t>10</a:t>
            </a:r>
          </a:p>
          <a:p>
            <a:pPr marL="0" lvl="1" indent="0">
              <a:buNone/>
            </a:pPr>
            <a:r>
              <a:rPr lang="de-DE" dirty="0" smtClean="0"/>
              <a:t>   ...</a:t>
            </a:r>
          </a:p>
          <a:p>
            <a:pPr lvl="1"/>
            <a:r>
              <a:rPr lang="de-DE" dirty="0" smtClean="0"/>
              <a:t>23</a:t>
            </a:r>
          </a:p>
          <a:p>
            <a:pPr lvl="1"/>
            <a:r>
              <a:rPr lang="de-DE" dirty="0" smtClean="0"/>
              <a:t>24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10" name="ElementText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966799" y="2240824"/>
            <a:ext cx="1584220" cy="79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de-DE" dirty="0" smtClean="0"/>
              <a:t>24</a:t>
            </a:r>
          </a:p>
          <a:p>
            <a:pPr lvl="1"/>
            <a:r>
              <a:rPr lang="de-DE" dirty="0" smtClean="0"/>
              <a:t>23</a:t>
            </a:r>
          </a:p>
          <a:p>
            <a:pPr lvl="1"/>
            <a:r>
              <a:rPr lang="de-DE" dirty="0" smtClean="0"/>
              <a:t>22</a:t>
            </a:r>
          </a:p>
          <a:p>
            <a:pPr lvl="1"/>
            <a:r>
              <a:rPr lang="de-DE" dirty="0" smtClean="0"/>
              <a:t>21</a:t>
            </a:r>
          </a:p>
          <a:p>
            <a:pPr lvl="1"/>
            <a:r>
              <a:rPr lang="de-DE" dirty="0" smtClean="0"/>
              <a:t>20</a:t>
            </a:r>
          </a:p>
          <a:p>
            <a:pPr lvl="1"/>
            <a:r>
              <a:rPr lang="de-DE" dirty="0" smtClean="0"/>
              <a:t>19</a:t>
            </a:r>
          </a:p>
          <a:p>
            <a:pPr lvl="1"/>
            <a:r>
              <a:rPr lang="de-DE" dirty="0" smtClean="0"/>
              <a:t>18</a:t>
            </a:r>
          </a:p>
          <a:p>
            <a:pPr lvl="1"/>
            <a:r>
              <a:rPr lang="de-DE" dirty="0" smtClean="0"/>
              <a:t>17</a:t>
            </a:r>
          </a:p>
          <a:p>
            <a:pPr lvl="1"/>
            <a:r>
              <a:rPr lang="de-DE" dirty="0" smtClean="0"/>
              <a:t>16</a:t>
            </a:r>
          </a:p>
          <a:p>
            <a:pPr lvl="1"/>
            <a:r>
              <a:rPr lang="de-DE" dirty="0" smtClean="0"/>
              <a:t>15</a:t>
            </a:r>
          </a:p>
          <a:p>
            <a:pPr marL="0" lvl="1" indent="0">
              <a:buNone/>
            </a:pPr>
            <a:r>
              <a:rPr lang="de-DE" dirty="0" smtClean="0"/>
              <a:t>   ...</a:t>
            </a:r>
          </a:p>
          <a:p>
            <a:pPr lvl="1"/>
            <a:r>
              <a:rPr lang="de-DE" dirty="0"/>
              <a:t>2</a:t>
            </a:r>
            <a:endParaRPr lang="de-DE" dirty="0" smtClean="0"/>
          </a:p>
          <a:p>
            <a:pPr lvl="1"/>
            <a:r>
              <a:rPr lang="de-DE" dirty="0"/>
              <a:t>1</a:t>
            </a:r>
          </a:p>
          <a:p>
            <a:pPr lvl="1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456458" y="4233862"/>
            <a:ext cx="1146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vs.</a:t>
            </a:r>
            <a:endParaRPr lang="de-DE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080194" y="2152734"/>
            <a:ext cx="5616624" cy="1512000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40034" y="2693290"/>
            <a:ext cx="131446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90%-Abdeckung</a:t>
            </a:r>
            <a:br>
              <a:rPr lang="de-DE" sz="1400" dirty="0" smtClean="0">
                <a:solidFill>
                  <a:srgbClr val="000000"/>
                </a:solidFill>
                <a:latin typeface="DB Office"/>
              </a:rPr>
            </a:b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nicht möglich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  <p:sp>
        <p:nvSpPr>
          <p:cNvPr id="15" name="ElementText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0" y="6139951"/>
            <a:ext cx="9901237" cy="432048"/>
          </a:xfrm>
          <a:prstGeom prst="rect">
            <a:avLst/>
          </a:prstGeom>
          <a:solidFill>
            <a:srgbClr val="878C96"/>
          </a:solidFill>
          <a:ln>
            <a:solidFill>
              <a:srgbClr val="878C96"/>
            </a:solidFill>
          </a:ln>
          <a:extLst/>
        </p:spPr>
        <p:txBody>
          <a:bodyPr vert="horz" lIns="72000" tIns="72000" rIns="72000" bIns="72000" rtlCol="0" anchor="ctr">
            <a:noAutofit/>
          </a:bodyPr>
          <a:lstStyle>
            <a:defPPr>
              <a:defRPr lang="de-DE"/>
            </a:defPPr>
            <a:lvl1pPr indent="0" algn="ctr">
              <a:spcBef>
                <a:spcPts val="3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1">
                <a:solidFill>
                  <a:srgbClr val="FFFFFF"/>
                </a:solidFill>
                <a:latin typeface="DB Office"/>
              </a:defRPr>
            </a:lvl1pPr>
            <a:lvl2pPr marL="0" lvl="1" indent="0" algn="ctr">
              <a:spcBef>
                <a:spcPts val="3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1">
                <a:solidFill>
                  <a:srgbClr val="FFFFFF"/>
                </a:solidFill>
                <a:latin typeface="DB Office"/>
              </a:defRPr>
            </a:lvl2pPr>
            <a:lvl3pPr marL="0" lvl="2" indent="0" algn="ctr">
              <a:spcBef>
                <a:spcPts val="300"/>
              </a:spcBef>
              <a:buClr>
                <a:srgbClr val="FF0000"/>
              </a:buClr>
              <a:buFont typeface="Symbol" pitchFamily="18" charset="2"/>
              <a:buNone/>
              <a:tabLst/>
              <a:defRPr sz="1400" b="1" baseline="0">
                <a:solidFill>
                  <a:srgbClr val="FFFFFF"/>
                </a:solidFill>
                <a:latin typeface="DB Office"/>
              </a:defRPr>
            </a:lvl3pPr>
            <a:lvl4pPr marL="0" lvl="3" indent="0" algn="ctr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None/>
              <a:defRPr sz="1400" b="1">
                <a:solidFill>
                  <a:srgbClr val="FFFFFF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solidFill>
                  <a:schemeClr val="tx1"/>
                </a:solidFill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r>
              <a:rPr lang="de-DE" dirty="0" smtClean="0"/>
              <a:t>1. Schritt: Bestimmung der 90%-Abdeckungs-Charakteristiken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1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für </a:t>
            </a:r>
            <a:r>
              <a:rPr lang="de-DE" dirty="0" err="1" smtClean="0"/>
              <a:t>Bottom-Up</a:t>
            </a:r>
            <a:r>
              <a:rPr lang="de-DE" dirty="0" smtClean="0"/>
              <a:t> mit 6 Zugcharakteristiken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dirty="0"/>
          </a:p>
        </p:txBody>
      </p:sp>
      <p:grpSp>
        <p:nvGrpSpPr>
          <p:cNvPr id="5" name="masterHeader"/>
          <p:cNvGrpSpPr/>
          <p:nvPr>
            <p:custDataLst>
              <p:tags r:id="rId1"/>
            </p:custDataLst>
          </p:nvPr>
        </p:nvGrpSpPr>
        <p:grpSpPr>
          <a:xfrm>
            <a:off x="201673" y="1412776"/>
            <a:ext cx="6549146" cy="288032"/>
            <a:chOff x="200340" y="980640"/>
            <a:chExt cx="4680650" cy="576100"/>
          </a:xfrm>
        </p:grpSpPr>
        <p:sp>
          <p:nvSpPr>
            <p:cNvPr id="6" name="ElementHeader1"/>
            <p:cNvSpPr txBox="1">
              <a:spLocks/>
            </p:cNvSpPr>
            <p:nvPr/>
          </p:nvSpPr>
          <p:spPr>
            <a:xfrm>
              <a:off x="200340" y="980640"/>
              <a:ext cx="4680650" cy="432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lIns="0" tIns="0" rIns="0" bIns="0" rtlCol="0" anchor="b">
              <a:noAutofit/>
            </a:bodyPr>
            <a:lstStyle>
              <a:defPPr>
                <a:defRPr lang="de-DE"/>
              </a:defPPr>
              <a:lvl1pPr inden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  <a:defRPr sz="1400" b="1">
                  <a:solidFill>
                    <a:srgbClr val="010000"/>
                  </a:solidFill>
                  <a:latin typeface="DB Office"/>
                  <a:cs typeface="Arial" pitchFamily="34" charset="0"/>
                </a:defRPr>
              </a:lvl1pPr>
              <a:lvl2pPr marL="361950" indent="-180975">
                <a:spcBef>
                  <a:spcPct val="20000"/>
                </a:spcBef>
                <a:buClr>
                  <a:schemeClr val="tx1"/>
                </a:buClr>
                <a:buSzPct val="100000"/>
                <a:buFont typeface="Arial" pitchFamily="34" charset="0"/>
                <a:buChar char="-"/>
                <a:defRPr sz="1400"/>
              </a:lvl2pPr>
              <a:lvl3pPr marL="542925" indent="-180975">
                <a:spcBef>
                  <a:spcPct val="20000"/>
                </a:spcBef>
                <a:buClr>
                  <a:schemeClr val="tx1"/>
                </a:buClr>
                <a:buSzPct val="100000"/>
                <a:buFont typeface="Arial" pitchFamily="34" charset="0"/>
                <a:buChar char="-"/>
                <a:defRPr sz="1400"/>
              </a:lvl3pPr>
              <a:lvl4pPr marL="714375" indent="-171450">
                <a:spcBef>
                  <a:spcPct val="20000"/>
                </a:spcBef>
                <a:buClr>
                  <a:schemeClr val="tx1"/>
                </a:buClr>
                <a:buFont typeface="Arial" pitchFamily="34" charset="0"/>
                <a:buChar char="-"/>
                <a:defRPr sz="1400"/>
              </a:lvl4pPr>
              <a:lvl5pPr marL="895350" indent="-180975">
                <a:spcBef>
                  <a:spcPct val="20000"/>
                </a:spcBef>
                <a:buClr>
                  <a:schemeClr val="tx1"/>
                </a:buClr>
                <a:buFont typeface="Arial" pitchFamily="34" charset="0"/>
                <a:buChar char="-"/>
                <a:defRPr sz="14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de-DE" dirty="0" smtClean="0"/>
                <a:t>90%-Abdeckungs-Charakteristiken</a:t>
              </a:r>
              <a:endParaRPr lang="de-DE" dirty="0"/>
            </a:p>
          </p:txBody>
        </p:sp>
        <p:cxnSp>
          <p:nvCxnSpPr>
            <p:cNvPr id="7" name="ElementHeader2"/>
            <p:cNvCxnSpPr/>
            <p:nvPr/>
          </p:nvCxnSpPr>
          <p:spPr>
            <a:xfrm>
              <a:off x="200340" y="1556740"/>
              <a:ext cx="4680650" cy="0"/>
            </a:xfrm>
            <a:prstGeom prst="line">
              <a:avLst/>
            </a:prstGeom>
            <a:ln w="9525" cmpd="sng">
              <a:solidFill>
                <a:srgbClr val="878C9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Grafik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15" y="1916832"/>
            <a:ext cx="5429391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  <p:sp>
        <p:nvSpPr>
          <p:cNvPr id="10" name="ElementText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0" y="6139951"/>
            <a:ext cx="9901237" cy="432048"/>
          </a:xfrm>
          <a:prstGeom prst="rect">
            <a:avLst/>
          </a:prstGeom>
          <a:solidFill>
            <a:srgbClr val="878C96"/>
          </a:solidFill>
          <a:ln>
            <a:solidFill>
              <a:srgbClr val="878C96"/>
            </a:solidFill>
          </a:ln>
          <a:extLst/>
        </p:spPr>
        <p:txBody>
          <a:bodyPr vert="horz" lIns="72000" tIns="72000" rIns="72000" bIns="72000" rtlCol="0" anchor="ctr">
            <a:noAutofit/>
          </a:bodyPr>
          <a:lstStyle>
            <a:defPPr>
              <a:defRPr lang="de-DE"/>
            </a:defPPr>
            <a:lvl1pPr indent="0" algn="ctr">
              <a:spcBef>
                <a:spcPts val="3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1">
                <a:solidFill>
                  <a:srgbClr val="FFFFFF"/>
                </a:solidFill>
                <a:latin typeface="DB Office"/>
              </a:defRPr>
            </a:lvl1pPr>
            <a:lvl2pPr marL="0" lvl="1" indent="0" algn="ctr">
              <a:spcBef>
                <a:spcPts val="3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1">
                <a:solidFill>
                  <a:srgbClr val="FFFFFF"/>
                </a:solidFill>
                <a:latin typeface="DB Office"/>
              </a:defRPr>
            </a:lvl2pPr>
            <a:lvl3pPr marL="0" lvl="2" indent="0" algn="ctr">
              <a:spcBef>
                <a:spcPts val="300"/>
              </a:spcBef>
              <a:buClr>
                <a:srgbClr val="FF0000"/>
              </a:buClr>
              <a:buFont typeface="Symbol" pitchFamily="18" charset="2"/>
              <a:buNone/>
              <a:tabLst/>
              <a:defRPr sz="1400" b="1" baseline="0">
                <a:solidFill>
                  <a:srgbClr val="FFFFFF"/>
                </a:solidFill>
                <a:latin typeface="DB Office"/>
              </a:defRPr>
            </a:lvl3pPr>
            <a:lvl4pPr marL="0" lvl="3" indent="0" algn="ctr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None/>
              <a:defRPr sz="1400" b="1">
                <a:solidFill>
                  <a:srgbClr val="FFFFFF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solidFill>
                  <a:schemeClr val="tx1"/>
                </a:solidFill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r>
              <a:rPr lang="de-DE" dirty="0" smtClean="0"/>
              <a:t>Mit 43 verschiedenen Charakteristiken lassen sich alle STA individuell mit 90% abdecken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1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Bestimmung des Gewinns durch eine oder zwei zusätzliche Zugcharakteristiken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 bwMode="auto">
          <a:xfrm>
            <a:off x="918171" y="5589240"/>
            <a:ext cx="30963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Ellipse 6"/>
          <p:cNvSpPr/>
          <p:nvPr/>
        </p:nvSpPr>
        <p:spPr bwMode="auto">
          <a:xfrm>
            <a:off x="1134195" y="4581708"/>
            <a:ext cx="108000" cy="108000"/>
          </a:xfrm>
          <a:prstGeom prst="ellipse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1530251" y="4581708"/>
            <a:ext cx="108000" cy="108000"/>
          </a:xfrm>
          <a:prstGeom prst="ellipse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1438995" y="4581708"/>
            <a:ext cx="108000" cy="108000"/>
          </a:xfrm>
          <a:prstGeom prst="ellipse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1350219" y="4581708"/>
            <a:ext cx="108000" cy="108000"/>
          </a:xfrm>
          <a:prstGeom prst="ellipse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2286323" y="4581708"/>
            <a:ext cx="108000" cy="108000"/>
          </a:xfrm>
          <a:prstGeom prst="ellipse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2178323" y="4581708"/>
            <a:ext cx="108000" cy="108000"/>
          </a:xfrm>
          <a:prstGeom prst="ellipse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2934395" y="4581708"/>
            <a:ext cx="108000" cy="108000"/>
          </a:xfrm>
          <a:prstGeom prst="ellipse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2540819" y="4581708"/>
            <a:ext cx="108000" cy="108000"/>
          </a:xfrm>
          <a:prstGeom prst="ellipse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3250059" y="4581708"/>
            <a:ext cx="108000" cy="108000"/>
          </a:xfrm>
          <a:prstGeom prst="ellipse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3402459" y="4581708"/>
            <a:ext cx="108000" cy="108000"/>
          </a:xfrm>
          <a:prstGeom prst="ellipse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7" name="Ellipse 16"/>
          <p:cNvSpPr/>
          <p:nvPr/>
        </p:nvSpPr>
        <p:spPr bwMode="auto">
          <a:xfrm>
            <a:off x="2690763" y="4581708"/>
            <a:ext cx="108000" cy="108000"/>
          </a:xfrm>
          <a:prstGeom prst="ellipse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2607891" y="4581708"/>
            <a:ext cx="108000" cy="108000"/>
          </a:xfrm>
          <a:prstGeom prst="ellipse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1854275" y="4581708"/>
            <a:ext cx="108000" cy="108000"/>
          </a:xfrm>
          <a:prstGeom prst="ellipse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1710259" y="4581708"/>
            <a:ext cx="108000" cy="108000"/>
          </a:xfrm>
          <a:prstGeom prst="ellipse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21" name="Ellipse 20"/>
          <p:cNvSpPr/>
          <p:nvPr/>
        </p:nvSpPr>
        <p:spPr bwMode="auto">
          <a:xfrm>
            <a:off x="2006675" y="4581708"/>
            <a:ext cx="108000" cy="108000"/>
          </a:xfrm>
          <a:prstGeom prst="ellipse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3294459" y="4581708"/>
            <a:ext cx="108000" cy="108000"/>
          </a:xfrm>
          <a:prstGeom prst="ellipse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cxnSp>
        <p:nvCxnSpPr>
          <p:cNvPr id="25" name="Gerade Verbindung 24"/>
          <p:cNvCxnSpPr/>
          <p:nvPr/>
        </p:nvCxnSpPr>
        <p:spPr bwMode="auto">
          <a:xfrm>
            <a:off x="3304374" y="3140968"/>
            <a:ext cx="0" cy="31683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feld 25"/>
          <p:cNvSpPr txBox="1"/>
          <p:nvPr/>
        </p:nvSpPr>
        <p:spPr>
          <a:xfrm>
            <a:off x="3402459" y="3501008"/>
            <a:ext cx="10050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90%-Grenze</a:t>
            </a:r>
          </a:p>
        </p:txBody>
      </p:sp>
      <p:cxnSp>
        <p:nvCxnSpPr>
          <p:cNvPr id="27" name="Gerade Verbindung 26"/>
          <p:cNvCxnSpPr/>
          <p:nvPr/>
        </p:nvCxnSpPr>
        <p:spPr bwMode="auto">
          <a:xfrm>
            <a:off x="2349210" y="3140968"/>
            <a:ext cx="0" cy="31683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4BB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feld 27"/>
          <p:cNvSpPr txBox="1"/>
          <p:nvPr/>
        </p:nvSpPr>
        <p:spPr>
          <a:xfrm>
            <a:off x="2377498" y="3501008"/>
            <a:ext cx="6075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Gewinn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920131" y="5661248"/>
            <a:ext cx="4448334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Fahrzeit auf 10km Streckenlänge</a:t>
            </a:r>
          </a:p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(1x </a:t>
            </a:r>
            <a:r>
              <a:rPr lang="de-DE" sz="1400" dirty="0" err="1" smtClean="0">
                <a:solidFill>
                  <a:srgbClr val="000000"/>
                </a:solidFill>
                <a:latin typeface="DB Office"/>
              </a:rPr>
              <a:t>Beschl</a:t>
            </a: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 auf </a:t>
            </a:r>
            <a:r>
              <a:rPr lang="de-DE" sz="1400" dirty="0" err="1" smtClean="0">
                <a:solidFill>
                  <a:srgbClr val="000000"/>
                </a:solidFill>
                <a:latin typeface="DB Office"/>
              </a:rPr>
              <a:t>vmax</a:t>
            </a: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DB Office"/>
              </a:rPr>
              <a:t>konst</a:t>
            </a: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., 1x bremsen zum Stillstand)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2938702" y="4729201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1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1718873" y="4729201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2</a:t>
            </a:r>
          </a:p>
        </p:txBody>
      </p:sp>
      <p:sp>
        <p:nvSpPr>
          <p:cNvPr id="32" name="ElementText7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670699" y="1412776"/>
            <a:ext cx="3744416" cy="3964294"/>
          </a:xfrm>
          <a:prstGeom prst="rect">
            <a:avLst/>
          </a:prstGeom>
          <a:ln>
            <a:solidFill>
              <a:srgbClr val="878C96"/>
            </a:solidFill>
          </a:ln>
        </p:spPr>
        <p:txBody>
          <a:bodyPr vert="horz" lIns="72000" tIns="72000" rIns="72000" bIns="7200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endParaRPr lang="de-DE" dirty="0" smtClean="0"/>
          </a:p>
          <a:p>
            <a:pPr lvl="1"/>
            <a:r>
              <a:rPr lang="de-DE" dirty="0" smtClean="0"/>
              <a:t>Punkt 1: Kein Gewinn durch Einfügen der zusätzlichen blauen Charakteristik</a:t>
            </a:r>
          </a:p>
          <a:p>
            <a:pPr lvl="1"/>
            <a:r>
              <a:rPr lang="de-DE" dirty="0" smtClean="0"/>
              <a:t>Punkt 2: Gewinn ist Abstand zwischen blau und roter Linie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Wähle geeignete zusätzliche Charakteristiken sodass der Gewinn maximiert wird</a:t>
            </a:r>
          </a:p>
          <a:p>
            <a:pPr lvl="1"/>
            <a:r>
              <a:rPr lang="de-DE" dirty="0" smtClean="0"/>
              <a:t>Abschneiden Gewinn für besonders schnelle Anfragen </a:t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widerstrebt Systematisierungsgedanken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Dritte Zugcharakteristik, wenn 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err="1" smtClean="0">
                <a:sym typeface="Wingdings" panose="05000000000000000000" pitchFamily="2" charset="2"/>
              </a:rPr>
              <a:t>v_max</a:t>
            </a:r>
            <a:r>
              <a:rPr lang="de-DE" dirty="0" smtClean="0">
                <a:sym typeface="Wingdings" panose="05000000000000000000" pitchFamily="2" charset="2"/>
              </a:rPr>
              <a:t> ≤ 50 km/h, um zu große Verluste zu vermeiden  </a:t>
            </a:r>
            <a:endParaRPr lang="de-DE" dirty="0"/>
          </a:p>
        </p:txBody>
      </p:sp>
      <p:cxnSp>
        <p:nvCxnSpPr>
          <p:cNvPr id="22" name="Gerade Verbindung 21"/>
          <p:cNvCxnSpPr/>
          <p:nvPr/>
        </p:nvCxnSpPr>
        <p:spPr bwMode="auto">
          <a:xfrm flipV="1">
            <a:off x="990179" y="3140968"/>
            <a:ext cx="0" cy="30281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  <p:sp>
        <p:nvSpPr>
          <p:cNvPr id="3" name="Pfeil nach links und rechts 2"/>
          <p:cNvSpPr/>
          <p:nvPr/>
        </p:nvSpPr>
        <p:spPr bwMode="auto">
          <a:xfrm>
            <a:off x="2105344" y="5805264"/>
            <a:ext cx="493216" cy="288032"/>
          </a:xfrm>
          <a:prstGeom prst="leftRightArrow">
            <a:avLst/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Welches Mischungsverhältnis ist am besten geeignet </a:t>
            </a:r>
            <a:br>
              <a:rPr lang="de-DE" dirty="0" smtClean="0"/>
            </a:br>
            <a:r>
              <a:rPr lang="de-DE" dirty="0" smtClean="0"/>
              <a:t>für die Systematisierung?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008" y="1824357"/>
            <a:ext cx="1430834" cy="21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14"/>
          <a:stretch/>
        </p:blipFill>
        <p:spPr bwMode="auto">
          <a:xfrm>
            <a:off x="1936178" y="1844824"/>
            <a:ext cx="1420621" cy="21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2990146" y="1852500"/>
            <a:ext cx="432048" cy="1620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760" y="1802656"/>
            <a:ext cx="260129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368182" y="2240824"/>
            <a:ext cx="1584220" cy="79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de-DE" dirty="0" smtClean="0"/>
              <a:t>6</a:t>
            </a:r>
          </a:p>
          <a:p>
            <a:pPr lvl="1"/>
            <a:r>
              <a:rPr lang="de-DE" dirty="0" smtClean="0"/>
              <a:t>7</a:t>
            </a:r>
          </a:p>
          <a:p>
            <a:pPr lvl="1"/>
            <a:r>
              <a:rPr lang="de-DE" dirty="0" smtClean="0"/>
              <a:t>8</a:t>
            </a:r>
          </a:p>
          <a:p>
            <a:pPr lvl="1"/>
            <a:r>
              <a:rPr lang="de-DE" dirty="0" smtClean="0"/>
              <a:t>9</a:t>
            </a:r>
          </a:p>
          <a:p>
            <a:pPr lvl="1"/>
            <a:r>
              <a:rPr lang="de-DE" dirty="0" smtClean="0"/>
              <a:t>10</a:t>
            </a:r>
          </a:p>
          <a:p>
            <a:pPr marL="0" lvl="1" indent="0">
              <a:buNone/>
            </a:pPr>
            <a:r>
              <a:rPr lang="de-DE" dirty="0" smtClean="0"/>
              <a:t>   ...</a:t>
            </a:r>
          </a:p>
          <a:p>
            <a:pPr lvl="1"/>
            <a:r>
              <a:rPr lang="de-DE" dirty="0" smtClean="0"/>
              <a:t>23</a:t>
            </a:r>
          </a:p>
          <a:p>
            <a:pPr lvl="1"/>
            <a:r>
              <a:rPr lang="de-DE" dirty="0" smtClean="0"/>
              <a:t>24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10" name="ElementText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966799" y="2240824"/>
            <a:ext cx="1584220" cy="79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de-DE" dirty="0" smtClean="0"/>
              <a:t>19</a:t>
            </a:r>
          </a:p>
          <a:p>
            <a:pPr lvl="1"/>
            <a:r>
              <a:rPr lang="de-DE" dirty="0" smtClean="0"/>
              <a:t>18</a:t>
            </a:r>
          </a:p>
          <a:p>
            <a:pPr lvl="1"/>
            <a:r>
              <a:rPr lang="de-DE" dirty="0" smtClean="0"/>
              <a:t>17</a:t>
            </a:r>
          </a:p>
          <a:p>
            <a:pPr lvl="1"/>
            <a:r>
              <a:rPr lang="de-DE" dirty="0" smtClean="0"/>
              <a:t>16</a:t>
            </a:r>
          </a:p>
          <a:p>
            <a:pPr lvl="1"/>
            <a:r>
              <a:rPr lang="de-DE" dirty="0" smtClean="0"/>
              <a:t>15</a:t>
            </a:r>
          </a:p>
          <a:p>
            <a:pPr marL="0" lvl="1" indent="0">
              <a:buNone/>
            </a:pPr>
            <a:r>
              <a:rPr lang="de-DE" dirty="0" smtClean="0"/>
              <a:t>   ...</a:t>
            </a:r>
          </a:p>
          <a:p>
            <a:pPr lvl="1"/>
            <a:r>
              <a:rPr lang="de-DE" dirty="0"/>
              <a:t>2</a:t>
            </a:r>
            <a:endParaRPr lang="de-DE" dirty="0" smtClean="0"/>
          </a:p>
          <a:p>
            <a:pPr lvl="1"/>
            <a:r>
              <a:rPr lang="de-DE" dirty="0"/>
              <a:t>1</a:t>
            </a:r>
          </a:p>
          <a:p>
            <a:pPr lvl="1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469966" y="2722900"/>
            <a:ext cx="1146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vs.</a:t>
            </a:r>
            <a:endParaRPr lang="de-DE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ElementText7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57713" y="4941168"/>
            <a:ext cx="8369370" cy="1368152"/>
          </a:xfrm>
          <a:prstGeom prst="rect">
            <a:avLst/>
          </a:prstGeom>
          <a:ln>
            <a:solidFill>
              <a:srgbClr val="878C96"/>
            </a:solidFill>
          </a:ln>
        </p:spPr>
        <p:txBody>
          <a:bodyPr vert="horz" lIns="72000" tIns="72000" rIns="72000" bIns="7200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de-DE" dirty="0" smtClean="0"/>
              <a:t>Wenige 90%-Charakteristiken führen zu größerem Verlust im unteren Geschwindigkeitsbereich</a:t>
            </a:r>
          </a:p>
          <a:p>
            <a:pPr lvl="1"/>
            <a:r>
              <a:rPr lang="de-DE" dirty="0" smtClean="0"/>
              <a:t>Wenige 90%-Charakteristiken führen zu einer höheren Anzahl STA mit 3 Charakteristiken (eigentlich unerwünscht aber dadurch geringere Verlustzeiten)</a:t>
            </a:r>
          </a:p>
          <a:p>
            <a:pPr lvl="1"/>
            <a:r>
              <a:rPr lang="de-DE" dirty="0" smtClean="0"/>
              <a:t>Wenige schnelle Charakteristiken führen zu größerem Verlust im oberen Geschwindigkeitsbereich</a:t>
            </a:r>
          </a:p>
          <a:p>
            <a:pPr lvl="1"/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1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 dirty="0"/>
          </a:p>
        </p:txBody>
      </p:sp>
      <p:pic>
        <p:nvPicPr>
          <p:cNvPr id="5" name="Grafik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71" y="1340768"/>
            <a:ext cx="698840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bgerundetes Rechteck 5"/>
          <p:cNvSpPr/>
          <p:nvPr/>
        </p:nvSpPr>
        <p:spPr bwMode="auto">
          <a:xfrm>
            <a:off x="846163" y="2807021"/>
            <a:ext cx="7128792" cy="252000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7" name="ElementText7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18171" y="5625244"/>
            <a:ext cx="6988400" cy="684076"/>
          </a:xfrm>
          <a:prstGeom prst="rect">
            <a:avLst/>
          </a:prstGeom>
          <a:ln>
            <a:solidFill>
              <a:srgbClr val="878C96"/>
            </a:solidFill>
          </a:ln>
        </p:spPr>
        <p:txBody>
          <a:bodyPr vert="horz" lIns="72000" tIns="72000" rIns="72000" bIns="7200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de-DE" dirty="0" smtClean="0"/>
              <a:t>16x 90%-Zugcharakteristiken</a:t>
            </a:r>
          </a:p>
          <a:p>
            <a:pPr lvl="1"/>
            <a:r>
              <a:rPr lang="de-DE" dirty="0" smtClean="0"/>
              <a:t>9x schnelle Zugcharakteristiken</a:t>
            </a:r>
            <a:endParaRPr lang="de-DE" dirty="0"/>
          </a:p>
        </p:txBody>
      </p:sp>
      <p:cxnSp>
        <p:nvCxnSpPr>
          <p:cNvPr id="9" name="Gewinkelte Verbindung 8"/>
          <p:cNvCxnSpPr>
            <a:stCxn id="6" idx="1"/>
            <a:endCxn id="7" idx="1"/>
          </p:cNvCxnSpPr>
          <p:nvPr/>
        </p:nvCxnSpPr>
        <p:spPr bwMode="auto">
          <a:xfrm rot="10800000" flipH="1" flipV="1">
            <a:off x="846163" y="2933020"/>
            <a:ext cx="72008" cy="3034261"/>
          </a:xfrm>
          <a:prstGeom prst="bentConnector3">
            <a:avLst>
              <a:gd name="adj1" fmla="val -317465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57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Ausgewählte </a:t>
            </a:r>
            <a:r>
              <a:rPr lang="de-DE" dirty="0" err="1" smtClean="0"/>
              <a:t>Systemtrassencharakteristiken</a:t>
            </a:r>
            <a:r>
              <a:rPr lang="de-DE" dirty="0" smtClean="0"/>
              <a:t> bei REM_9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489" y="1544020"/>
            <a:ext cx="4968552" cy="219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Grafik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51" y="4581128"/>
            <a:ext cx="6484620" cy="183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5" y="1268760"/>
            <a:ext cx="4785360" cy="311658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 bwMode="auto">
          <a:xfrm>
            <a:off x="4898489" y="1744823"/>
            <a:ext cx="4968552" cy="1800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1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smtClean="0"/>
              <a:t>Themen</a:t>
            </a:r>
            <a:endParaRPr lang="de-DE" dirty="0"/>
          </a:p>
        </p:txBody>
      </p:sp>
      <p:sp>
        <p:nvSpPr>
          <p:cNvPr id="71" name="Foliennummernplatzhalter 7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DB Netz AG | Daniel Pöhle | Digitale Kapazitätssteigerung | Frankfurt am Main | 12.10.2017</a:t>
            </a:r>
            <a:endParaRPr lang="de-DE" dirty="0"/>
          </a:p>
        </p:txBody>
      </p:sp>
      <p:grpSp>
        <p:nvGrpSpPr>
          <p:cNvPr id="5" name="easyAgenda"/>
          <p:cNvGrpSpPr/>
          <p:nvPr/>
        </p:nvGrpSpPr>
        <p:grpSpPr>
          <a:xfrm>
            <a:off x="1929323" y="2348920"/>
            <a:ext cx="5544617" cy="2448256"/>
            <a:chOff x="1929323" y="3501008"/>
            <a:chExt cx="5544617" cy="2448256"/>
          </a:xfrm>
        </p:grpSpPr>
        <p:sp>
          <p:nvSpPr>
            <p:cNvPr id="15" name="2_Rahmen"/>
            <p:cNvSpPr/>
            <p:nvPr>
              <p:custDataLst>
                <p:tags r:id="rId3"/>
              </p:custDataLst>
            </p:nvPr>
          </p:nvSpPr>
          <p:spPr bwMode="gray">
            <a:xfrm>
              <a:off x="1929323" y="3501008"/>
              <a:ext cx="432048" cy="2448256"/>
            </a:xfrm>
            <a:prstGeom prst="rect">
              <a:avLst/>
            </a:prstGeom>
            <a:solidFill>
              <a:srgbClr val="C8C8C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sz="1600" dirty="0" err="1">
                <a:solidFill>
                  <a:srgbClr val="000000"/>
                </a:solidFill>
                <a:latin typeface="DB Office" pitchFamily="34" charset="0"/>
              </a:endParaRPr>
            </a:p>
          </p:txBody>
        </p:sp>
        <p:sp>
          <p:nvSpPr>
            <p:cNvPr id="17" name="0_Inhalt_Ebene1_Highlight"/>
            <p:cNvSpPr/>
            <p:nvPr>
              <p:custDataLst>
                <p:tags r:id="rId4"/>
              </p:custDataLst>
            </p:nvPr>
          </p:nvSpPr>
          <p:spPr bwMode="gray">
            <a:xfrm>
              <a:off x="2073339" y="3645024"/>
              <a:ext cx="4896545" cy="5760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tabLst>
                  <a:tab pos="4445000" algn="r"/>
                </a:tabLst>
              </a:pPr>
              <a:r>
                <a:rPr lang="de-DE" sz="1600" b="1" smtClean="0">
                  <a:solidFill>
                    <a:srgbClr val="000000"/>
                  </a:solidFill>
                  <a:latin typeface="DB Office" pitchFamily="34" charset="0"/>
                </a:rPr>
                <a:t>Einführung und TEP</a:t>
              </a:r>
              <a:endParaRPr lang="de-DE" sz="1600" b="1" dirty="0">
                <a:solidFill>
                  <a:srgbClr val="000000"/>
                </a:solidFill>
                <a:latin typeface="DB Office" pitchFamily="34" charset="0"/>
              </a:endParaRPr>
            </a:p>
          </p:txBody>
        </p:sp>
        <p:sp>
          <p:nvSpPr>
            <p:cNvPr id="19" name="0_Seiten_Ebene1_Highlight"/>
            <p:cNvSpPr txBox="1"/>
            <p:nvPr/>
          </p:nvSpPr>
          <p:spPr bwMode="gray">
            <a:xfrm>
              <a:off x="6969884" y="3645024"/>
              <a:ext cx="504056" cy="576000"/>
            </a:xfrm>
            <a:prstGeom prst="rect">
              <a:avLst/>
            </a:prstGeom>
            <a:noFill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4" name="0_elemnt_Ebene1_Highlight"/>
            <p:cNvCxnSpPr/>
            <p:nvPr/>
          </p:nvCxnSpPr>
          <p:spPr bwMode="auto">
            <a:xfrm>
              <a:off x="2145347" y="4185084"/>
              <a:ext cx="53285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1_Inhalt_Ebene1"/>
            <p:cNvSpPr/>
            <p:nvPr>
              <p:custDataLst>
                <p:tags r:id="rId5"/>
              </p:custDataLst>
            </p:nvPr>
          </p:nvSpPr>
          <p:spPr bwMode="gray">
            <a:xfrm>
              <a:off x="2073339" y="4293088"/>
              <a:ext cx="4896545" cy="5760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tabLst>
                  <a:tab pos="4445000" algn="r"/>
                </a:tabLst>
              </a:pPr>
              <a:r>
                <a:rPr lang="de-DE" sz="1600" i="1" smtClean="0">
                  <a:solidFill>
                    <a:srgbClr val="878C96"/>
                  </a:solidFill>
                  <a:latin typeface="DB Office" pitchFamily="34" charset="0"/>
                </a:rPr>
                <a:t>Systematisierung</a:t>
              </a:r>
              <a:endParaRPr lang="de-DE" sz="1600" i="1" dirty="0">
                <a:solidFill>
                  <a:srgbClr val="878C96"/>
                </a:solidFill>
                <a:latin typeface="DB Office" pitchFamily="34" charset="0"/>
              </a:endParaRPr>
            </a:p>
          </p:txBody>
        </p:sp>
        <p:sp>
          <p:nvSpPr>
            <p:cNvPr id="28" name="2_Inhalt_Ebene1"/>
            <p:cNvSpPr/>
            <p:nvPr>
              <p:custDataLst>
                <p:tags r:id="rId6"/>
              </p:custDataLst>
            </p:nvPr>
          </p:nvSpPr>
          <p:spPr bwMode="gray">
            <a:xfrm>
              <a:off x="2073339" y="4941152"/>
              <a:ext cx="4896545" cy="5760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tabLst>
                  <a:tab pos="4445000" algn="r"/>
                </a:tabLst>
              </a:pPr>
              <a:r>
                <a:rPr lang="de-DE" sz="1600" i="1" smtClean="0">
                  <a:solidFill>
                    <a:srgbClr val="878C96"/>
                  </a:solidFill>
                  <a:latin typeface="DB Office" pitchFamily="34" charset="0"/>
                </a:rPr>
                <a:t>Tagesganglinie</a:t>
              </a:r>
              <a:endParaRPr lang="de-DE" sz="1600" i="1" dirty="0">
                <a:solidFill>
                  <a:srgbClr val="878C96"/>
                </a:solidFill>
                <a:latin typeface="DB Office" pitchFamily="34" charset="0"/>
              </a:endParaRPr>
            </a:p>
          </p:txBody>
        </p:sp>
        <p:sp>
          <p:nvSpPr>
            <p:cNvPr id="31" name="1_Seiten_Ebene1"/>
            <p:cNvSpPr txBox="1"/>
            <p:nvPr/>
          </p:nvSpPr>
          <p:spPr bwMode="gray">
            <a:xfrm>
              <a:off x="6969884" y="4293088"/>
              <a:ext cx="504056" cy="576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2" name="2_Seiten_Ebene1"/>
            <p:cNvSpPr txBox="1"/>
            <p:nvPr/>
          </p:nvSpPr>
          <p:spPr bwMode="gray">
            <a:xfrm>
              <a:off x="6969884" y="4941152"/>
              <a:ext cx="504056" cy="576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37" name="1_elemnt_Ebene1"/>
            <p:cNvCxnSpPr/>
            <p:nvPr/>
          </p:nvCxnSpPr>
          <p:spPr bwMode="auto">
            <a:xfrm>
              <a:off x="2145347" y="4833148"/>
              <a:ext cx="53285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878C9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2_elemnt_Ebene1"/>
            <p:cNvCxnSpPr/>
            <p:nvPr/>
          </p:nvCxnSpPr>
          <p:spPr bwMode="auto">
            <a:xfrm>
              <a:off x="2145347" y="5481212"/>
              <a:ext cx="53285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878C9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3591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Zuordnung der STA zu den Charakteristiken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 dirty="0"/>
          </a:p>
        </p:txBody>
      </p:sp>
      <p:pic>
        <p:nvPicPr>
          <p:cNvPr id="5" name="Grafik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3" y="1268760"/>
            <a:ext cx="9775155" cy="30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4" t="84678"/>
          <a:stretch/>
        </p:blipFill>
        <p:spPr bwMode="auto">
          <a:xfrm>
            <a:off x="2142307" y="5517232"/>
            <a:ext cx="7336012" cy="800203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masterHeader"/>
          <p:cNvGrpSpPr/>
          <p:nvPr>
            <p:custDataLst>
              <p:tags r:id="rId1"/>
            </p:custDataLst>
          </p:nvPr>
        </p:nvGrpSpPr>
        <p:grpSpPr>
          <a:xfrm>
            <a:off x="1926283" y="5157192"/>
            <a:ext cx="7776864" cy="288032"/>
            <a:chOff x="200340" y="980640"/>
            <a:chExt cx="4680650" cy="576100"/>
          </a:xfrm>
        </p:grpSpPr>
        <p:sp>
          <p:nvSpPr>
            <p:cNvPr id="8" name="ElementHeader1"/>
            <p:cNvSpPr txBox="1">
              <a:spLocks/>
            </p:cNvSpPr>
            <p:nvPr/>
          </p:nvSpPr>
          <p:spPr>
            <a:xfrm>
              <a:off x="200340" y="980640"/>
              <a:ext cx="4680650" cy="432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lIns="0" tIns="0" rIns="0" bIns="0" rtlCol="0" anchor="b">
              <a:noAutofit/>
            </a:bodyPr>
            <a:lstStyle>
              <a:defPPr>
                <a:defRPr lang="de-DE"/>
              </a:defPPr>
              <a:lvl1pPr inden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  <a:defRPr sz="1400" b="1">
                  <a:solidFill>
                    <a:srgbClr val="010000"/>
                  </a:solidFill>
                  <a:latin typeface="DB Office"/>
                  <a:cs typeface="Arial" pitchFamily="34" charset="0"/>
                </a:defRPr>
              </a:lvl1pPr>
              <a:lvl2pPr marL="361950" indent="-180975">
                <a:spcBef>
                  <a:spcPct val="20000"/>
                </a:spcBef>
                <a:buClr>
                  <a:schemeClr val="tx1"/>
                </a:buClr>
                <a:buSzPct val="100000"/>
                <a:buFont typeface="Arial" pitchFamily="34" charset="0"/>
                <a:buChar char="-"/>
                <a:defRPr sz="1400"/>
              </a:lvl2pPr>
              <a:lvl3pPr marL="542925" indent="-180975">
                <a:spcBef>
                  <a:spcPct val="20000"/>
                </a:spcBef>
                <a:buClr>
                  <a:schemeClr val="tx1"/>
                </a:buClr>
                <a:buSzPct val="100000"/>
                <a:buFont typeface="Arial" pitchFamily="34" charset="0"/>
                <a:buChar char="-"/>
                <a:defRPr sz="1400"/>
              </a:lvl3pPr>
              <a:lvl4pPr marL="714375" indent="-171450">
                <a:spcBef>
                  <a:spcPct val="20000"/>
                </a:spcBef>
                <a:buClr>
                  <a:schemeClr val="tx1"/>
                </a:buClr>
                <a:buFont typeface="Arial" pitchFamily="34" charset="0"/>
                <a:buChar char="-"/>
                <a:defRPr sz="1400"/>
              </a:lvl4pPr>
              <a:lvl5pPr marL="895350" indent="-180975">
                <a:spcBef>
                  <a:spcPct val="20000"/>
                </a:spcBef>
                <a:buClr>
                  <a:schemeClr val="tx1"/>
                </a:buClr>
                <a:buFont typeface="Arial" pitchFamily="34" charset="0"/>
                <a:buChar char="-"/>
                <a:defRPr sz="14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de-DE" dirty="0"/>
                <a:t> </a:t>
              </a:r>
              <a:r>
                <a:rPr lang="de-DE" dirty="0" smtClean="0"/>
                <a:t>         T10km               gerundet              Abdeckung          STA       Einsparung  Systemtrasse</a:t>
              </a:r>
              <a:endParaRPr lang="de-DE" dirty="0"/>
            </a:p>
          </p:txBody>
        </p:sp>
        <p:cxnSp>
          <p:nvCxnSpPr>
            <p:cNvPr id="9" name="ElementHeader2"/>
            <p:cNvCxnSpPr/>
            <p:nvPr/>
          </p:nvCxnSpPr>
          <p:spPr>
            <a:xfrm>
              <a:off x="200340" y="1556740"/>
              <a:ext cx="4680650" cy="0"/>
            </a:xfrm>
            <a:prstGeom prst="line">
              <a:avLst/>
            </a:prstGeom>
            <a:ln w="9525" cmpd="sng">
              <a:solidFill>
                <a:srgbClr val="878C9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hteck 9"/>
          <p:cNvSpPr/>
          <p:nvPr/>
        </p:nvSpPr>
        <p:spPr bwMode="auto">
          <a:xfrm>
            <a:off x="5598691" y="3833054"/>
            <a:ext cx="4250417" cy="47503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7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smtClean="0"/>
              <a:t>Themen</a:t>
            </a:r>
            <a:endParaRPr lang="de-DE" dirty="0"/>
          </a:p>
        </p:txBody>
      </p:sp>
      <p:sp>
        <p:nvSpPr>
          <p:cNvPr id="71" name="Foliennummernplatzhalter 7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DB Netz AG | Daniel Pöhle | Digitale Kapazitätssteigerung | Frankfurt am Main | 12.10.2017</a:t>
            </a:r>
            <a:endParaRPr lang="de-DE" dirty="0"/>
          </a:p>
        </p:txBody>
      </p:sp>
      <p:grpSp>
        <p:nvGrpSpPr>
          <p:cNvPr id="5" name="easyAgenda"/>
          <p:cNvGrpSpPr/>
          <p:nvPr/>
        </p:nvGrpSpPr>
        <p:grpSpPr>
          <a:xfrm>
            <a:off x="1929323" y="2348920"/>
            <a:ext cx="5544617" cy="2448256"/>
            <a:chOff x="1929323" y="3501008"/>
            <a:chExt cx="5544617" cy="2448256"/>
          </a:xfrm>
        </p:grpSpPr>
        <p:sp>
          <p:nvSpPr>
            <p:cNvPr id="15" name="2_Rahmen"/>
            <p:cNvSpPr/>
            <p:nvPr>
              <p:custDataLst>
                <p:tags r:id="rId3"/>
              </p:custDataLst>
            </p:nvPr>
          </p:nvSpPr>
          <p:spPr bwMode="gray">
            <a:xfrm>
              <a:off x="1929323" y="3501008"/>
              <a:ext cx="432048" cy="2448256"/>
            </a:xfrm>
            <a:prstGeom prst="rect">
              <a:avLst/>
            </a:prstGeom>
            <a:solidFill>
              <a:srgbClr val="C8C8C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sz="1600" dirty="0" err="1">
                <a:solidFill>
                  <a:srgbClr val="000000"/>
                </a:solidFill>
                <a:latin typeface="DB Office" pitchFamily="34" charset="0"/>
              </a:endParaRPr>
            </a:p>
          </p:txBody>
        </p:sp>
        <p:sp>
          <p:nvSpPr>
            <p:cNvPr id="16" name="0_Inhalt_Ebene1"/>
            <p:cNvSpPr/>
            <p:nvPr>
              <p:custDataLst>
                <p:tags r:id="rId4"/>
              </p:custDataLst>
            </p:nvPr>
          </p:nvSpPr>
          <p:spPr bwMode="gray">
            <a:xfrm>
              <a:off x="2073339" y="3645024"/>
              <a:ext cx="4896545" cy="5760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tabLst>
                  <a:tab pos="4445000" algn="r"/>
                </a:tabLst>
              </a:pPr>
              <a:r>
                <a:rPr lang="de-DE" sz="1600" i="1" smtClean="0">
                  <a:solidFill>
                    <a:srgbClr val="878C96"/>
                  </a:solidFill>
                  <a:latin typeface="DB Office" pitchFamily="34" charset="0"/>
                </a:rPr>
                <a:t>Einführung und TEP</a:t>
              </a:r>
              <a:endParaRPr lang="de-DE" sz="1600" i="1" dirty="0">
                <a:solidFill>
                  <a:srgbClr val="878C96"/>
                </a:solidFill>
                <a:latin typeface="DB Office" pitchFamily="34" charset="0"/>
              </a:endParaRPr>
            </a:p>
          </p:txBody>
        </p:sp>
        <p:sp>
          <p:nvSpPr>
            <p:cNvPr id="18" name="0_Seiten_Ebene1"/>
            <p:cNvSpPr txBox="1"/>
            <p:nvPr/>
          </p:nvSpPr>
          <p:spPr bwMode="gray">
            <a:xfrm>
              <a:off x="6969884" y="3645024"/>
              <a:ext cx="504056" cy="576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0_elemnt_Ebene1"/>
            <p:cNvCxnSpPr/>
            <p:nvPr/>
          </p:nvCxnSpPr>
          <p:spPr bwMode="auto">
            <a:xfrm>
              <a:off x="2145347" y="4185084"/>
              <a:ext cx="53285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878C9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1_Inhalt_Ebene1"/>
            <p:cNvSpPr/>
            <p:nvPr>
              <p:custDataLst>
                <p:tags r:id="rId5"/>
              </p:custDataLst>
            </p:nvPr>
          </p:nvSpPr>
          <p:spPr bwMode="gray">
            <a:xfrm>
              <a:off x="2073339" y="4293088"/>
              <a:ext cx="4896545" cy="5760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tabLst>
                  <a:tab pos="4445000" algn="r"/>
                </a:tabLst>
              </a:pPr>
              <a:r>
                <a:rPr lang="de-DE" sz="1600" i="1" smtClean="0">
                  <a:solidFill>
                    <a:srgbClr val="878C96"/>
                  </a:solidFill>
                  <a:latin typeface="DB Office" pitchFamily="34" charset="0"/>
                </a:rPr>
                <a:t>Systematisierung</a:t>
              </a:r>
              <a:endParaRPr lang="de-DE" sz="1600" i="1" dirty="0">
                <a:solidFill>
                  <a:srgbClr val="878C96"/>
                </a:solidFill>
                <a:latin typeface="DB Office" pitchFamily="34" charset="0"/>
              </a:endParaRPr>
            </a:p>
          </p:txBody>
        </p:sp>
        <p:sp>
          <p:nvSpPr>
            <p:cNvPr id="30" name="2_Inhalt_Ebene1_Highlight"/>
            <p:cNvSpPr/>
            <p:nvPr>
              <p:custDataLst>
                <p:tags r:id="rId6"/>
              </p:custDataLst>
            </p:nvPr>
          </p:nvSpPr>
          <p:spPr bwMode="gray">
            <a:xfrm>
              <a:off x="2073339" y="4941152"/>
              <a:ext cx="4896545" cy="5760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tabLst>
                  <a:tab pos="4445000" algn="r"/>
                </a:tabLst>
              </a:pPr>
              <a:r>
                <a:rPr lang="de-DE" sz="1600" b="1" smtClean="0">
                  <a:solidFill>
                    <a:srgbClr val="000000"/>
                  </a:solidFill>
                  <a:latin typeface="DB Office" pitchFamily="34" charset="0"/>
                </a:rPr>
                <a:t>Tagesganglinie</a:t>
              </a:r>
              <a:endParaRPr lang="de-DE" sz="1600" b="1" dirty="0">
                <a:solidFill>
                  <a:srgbClr val="000000"/>
                </a:solidFill>
                <a:latin typeface="DB Office" pitchFamily="34" charset="0"/>
              </a:endParaRPr>
            </a:p>
          </p:txBody>
        </p:sp>
        <p:sp>
          <p:nvSpPr>
            <p:cNvPr id="31" name="1_Seiten_Ebene1"/>
            <p:cNvSpPr txBox="1"/>
            <p:nvPr/>
          </p:nvSpPr>
          <p:spPr bwMode="gray">
            <a:xfrm>
              <a:off x="6969884" y="4293088"/>
              <a:ext cx="504056" cy="576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4" name="2_Seiten_Ebene1_Highlight"/>
            <p:cNvSpPr txBox="1"/>
            <p:nvPr/>
          </p:nvSpPr>
          <p:spPr bwMode="gray">
            <a:xfrm>
              <a:off x="6969884" y="4941152"/>
              <a:ext cx="504056" cy="576000"/>
            </a:xfrm>
            <a:prstGeom prst="rect">
              <a:avLst/>
            </a:prstGeom>
            <a:noFill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2_elemnt_Ebene1_Highlight"/>
            <p:cNvCxnSpPr/>
            <p:nvPr/>
          </p:nvCxnSpPr>
          <p:spPr bwMode="auto">
            <a:xfrm>
              <a:off x="2145347" y="5481212"/>
              <a:ext cx="53285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1_elemnt_Ebene1"/>
            <p:cNvCxnSpPr/>
            <p:nvPr/>
          </p:nvCxnSpPr>
          <p:spPr bwMode="auto">
            <a:xfrm>
              <a:off x="2145347" y="4833148"/>
              <a:ext cx="53285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878C9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167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Für die Tagesganglinie dürfen nicht nur die damals gefahrenen Züge betrachtet werden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 dirty="0"/>
          </a:p>
        </p:txBody>
      </p:sp>
      <p:pic>
        <p:nvPicPr>
          <p:cNvPr id="16386" name="Picture 2" descr="D:\Users\DanielPoehle\Desktop\LAB-Abstimmung\Zuglaufabschnitte\Systematisierung Analyse 2015\Pauls Skripte\bottomup\merge_a(v)_v6\optimizedTrains\REM_9\tagesgang\plot30\STA_109B_3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901238" cy="469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 bwMode="auto">
          <a:xfrm>
            <a:off x="5454675" y="2996952"/>
            <a:ext cx="3816424" cy="1728192"/>
          </a:xfrm>
          <a:prstGeom prst="rect">
            <a:avLst/>
          </a:prstGeom>
          <a:solidFill>
            <a:srgbClr val="FFFFF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sng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DB Office" pitchFamily="34" charset="0"/>
              </a:rPr>
              <a:t>Auffüllen für 3% Steigerung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endParaRPr lang="de-DE" sz="1400" dirty="0">
              <a:solidFill>
                <a:sysClr val="windowText" lastClr="000000"/>
              </a:solidFill>
              <a:latin typeface="DB Office" pitchFamily="34" charset="0"/>
            </a:endParaRP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DB Office" pitchFamily="34" charset="0"/>
              </a:rPr>
              <a:t>Mind. 1 Trasse je Charakteristik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DB Office" pitchFamily="34" charset="0"/>
              </a:rPr>
              <a:t> pr</a:t>
            </a:r>
            <a:r>
              <a:rPr lang="de-DE" sz="1400" dirty="0" smtClean="0">
                <a:solidFill>
                  <a:sysClr val="windowText" lastClr="000000"/>
                </a:solidFill>
                <a:latin typeface="DB Office" pitchFamily="34" charset="0"/>
              </a:rPr>
              <a:t>o 30 min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DB Office" pitchFamily="34" charset="0"/>
              </a:rPr>
              <a:t>In Summe mindestens 12 Trassen pro 2h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de-DE" sz="1400" dirty="0" smtClean="0">
                <a:solidFill>
                  <a:sysClr val="windowText" lastClr="000000"/>
                </a:solidFill>
                <a:latin typeface="DB Office" pitchFamily="34" charset="0"/>
              </a:rPr>
              <a:t>Auffüllen proportional zum tatsächlichen Mischungsverhältnis der Charakteristiken auf der Strecke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DB Offic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Für den STA 173 B (</a:t>
            </a:r>
            <a:r>
              <a:rPr lang="de-DE" dirty="0" err="1" smtClean="0"/>
              <a:t>GRi</a:t>
            </a:r>
            <a:r>
              <a:rPr lang="de-DE" dirty="0" smtClean="0"/>
              <a:t>) gibt es nur eine bzw. drei Tagesganglinienabschnitte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 dirty="0"/>
          </a:p>
        </p:txBody>
      </p:sp>
      <p:pic>
        <p:nvPicPr>
          <p:cNvPr id="15362" name="Picture 2" descr="D:\Users\DANIEL~1\AppData\Local\Temp\notes4AE790\STA_173B_G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39" y="1448476"/>
            <a:ext cx="8859487" cy="508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 bwMode="auto">
          <a:xfrm>
            <a:off x="1494235" y="5013176"/>
            <a:ext cx="2592288" cy="8977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4662587" y="5013176"/>
            <a:ext cx="3312368" cy="8977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4086523" y="4725144"/>
            <a:ext cx="576064" cy="118573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494235" y="1700808"/>
            <a:ext cx="6480720" cy="302433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294435" y="3068960"/>
            <a:ext cx="2448272" cy="504056"/>
          </a:xfrm>
          <a:prstGeom prst="rect">
            <a:avLst/>
          </a:prstGeom>
          <a:solidFill>
            <a:srgbClr val="FFFFF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DB Office" pitchFamily="34" charset="0"/>
              </a:rPr>
              <a:t>1 Tagesganglinienabschnitt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3150419" y="5301208"/>
            <a:ext cx="2448272" cy="504056"/>
          </a:xfrm>
          <a:prstGeom prst="rect">
            <a:avLst/>
          </a:prstGeom>
          <a:solidFill>
            <a:srgbClr val="FFFFF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DB Office" pitchFamily="34" charset="0"/>
              </a:rPr>
              <a:t>3 Tagesganglinienabschnitte</a:t>
            </a:r>
          </a:p>
        </p:txBody>
      </p:sp>
    </p:spTree>
    <p:extLst>
      <p:ext uri="{BB962C8B-B14F-4D97-AF65-F5344CB8AC3E}">
        <p14:creationId xmlns:p14="http://schemas.microsoft.com/office/powerpoint/2010/main" val="67661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Dateneingabe soll für die Lieblings-STA erfolgen, ein Einlesen der Daten per Skript wird ebenfalls möglich sein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74155" y="2693819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dirty="0"/>
              <a:t>Südwest: STA 173B Offenburg - Freiburg - Offenburg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dirty="0"/>
              <a:t>Ost: STA 19 </a:t>
            </a:r>
            <a:r>
              <a:rPr lang="de-DE" dirty="0" err="1"/>
              <a:t>Bln</a:t>
            </a:r>
            <a:r>
              <a:rPr lang="de-DE" dirty="0"/>
              <a:t>-Köpenick - </a:t>
            </a:r>
            <a:r>
              <a:rPr lang="de-DE" dirty="0" err="1"/>
              <a:t>Sderbrücke</a:t>
            </a:r>
            <a:r>
              <a:rPr lang="de-DE" dirty="0"/>
              <a:t> - </a:t>
            </a:r>
            <a:r>
              <a:rPr lang="de-DE" dirty="0" err="1"/>
              <a:t>Bln</a:t>
            </a:r>
            <a:r>
              <a:rPr lang="de-DE" dirty="0"/>
              <a:t>-Köpenick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dirty="0"/>
              <a:t>Süd: STA 203 Nürnberg </a:t>
            </a:r>
            <a:r>
              <a:rPr lang="de-DE" dirty="0" err="1"/>
              <a:t>Rbf</a:t>
            </a:r>
            <a:r>
              <a:rPr lang="de-DE" dirty="0"/>
              <a:t> Ausfahrt - Würzburg - Nürnberg </a:t>
            </a:r>
            <a:r>
              <a:rPr lang="de-DE" dirty="0" err="1"/>
              <a:t>Rbf</a:t>
            </a:r>
            <a:r>
              <a:rPr lang="de-DE" dirty="0"/>
              <a:t> Ausfahrt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dirty="0"/>
              <a:t>West: STA 109B Mathilde - Köln Kalk Nord - Mathilde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dirty="0"/>
              <a:t>Mitte: STA 129A Fulda - Bebra - Fulda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dirty="0"/>
              <a:t>Nord: STA 001 Maschen </a:t>
            </a:r>
            <a:r>
              <a:rPr lang="de-DE" dirty="0" err="1"/>
              <a:t>Gbf</a:t>
            </a:r>
            <a:r>
              <a:rPr lang="de-DE" dirty="0"/>
              <a:t> - Flensburg - Maschen </a:t>
            </a:r>
            <a:r>
              <a:rPr lang="de-DE" dirty="0" err="1"/>
              <a:t>Gbf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dirty="0"/>
              <a:t>Südost: 39B Fak unt. BF W 26 - Dresden </a:t>
            </a:r>
            <a:r>
              <a:rPr lang="de-DE" dirty="0" err="1"/>
              <a:t>Friedrichst</a:t>
            </a:r>
            <a:r>
              <a:rPr lang="de-DE" dirty="0"/>
              <a:t>. - Fak unt. BF W 26</a:t>
            </a:r>
          </a:p>
        </p:txBody>
      </p:sp>
      <p:grpSp>
        <p:nvGrpSpPr>
          <p:cNvPr id="6" name="masterHeader"/>
          <p:cNvGrpSpPr/>
          <p:nvPr>
            <p:custDataLst>
              <p:tags r:id="rId1"/>
            </p:custDataLst>
          </p:nvPr>
        </p:nvGrpSpPr>
        <p:grpSpPr>
          <a:xfrm>
            <a:off x="774155" y="2333809"/>
            <a:ext cx="8136904" cy="288010"/>
            <a:chOff x="200340" y="980640"/>
            <a:chExt cx="4680650" cy="576100"/>
          </a:xfrm>
        </p:grpSpPr>
        <p:sp>
          <p:nvSpPr>
            <p:cNvPr id="7" name="ElementHeader1"/>
            <p:cNvSpPr txBox="1">
              <a:spLocks/>
            </p:cNvSpPr>
            <p:nvPr/>
          </p:nvSpPr>
          <p:spPr>
            <a:xfrm>
              <a:off x="200340" y="980640"/>
              <a:ext cx="4680650" cy="432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lIns="0" tIns="0" rIns="0" bIns="0" rtlCol="0" anchor="b">
              <a:noAutofit/>
            </a:bodyPr>
            <a:lstStyle>
              <a:defPPr>
                <a:defRPr lang="de-DE"/>
              </a:defPPr>
              <a:lvl1pPr inden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  <a:defRPr sz="1400" b="1">
                  <a:solidFill>
                    <a:srgbClr val="010000"/>
                  </a:solidFill>
                  <a:latin typeface="DB Office"/>
                  <a:cs typeface="Arial" pitchFamily="34" charset="0"/>
                </a:defRPr>
              </a:lvl1pPr>
              <a:lvl2pPr marL="361950" indent="-180975">
                <a:spcBef>
                  <a:spcPct val="20000"/>
                </a:spcBef>
                <a:buClr>
                  <a:schemeClr val="tx1"/>
                </a:buClr>
                <a:buSzPct val="100000"/>
                <a:buFont typeface="Arial" pitchFamily="34" charset="0"/>
                <a:buChar char="-"/>
                <a:defRPr sz="1400"/>
              </a:lvl2pPr>
              <a:lvl3pPr marL="542925" indent="-180975">
                <a:spcBef>
                  <a:spcPct val="20000"/>
                </a:spcBef>
                <a:buClr>
                  <a:schemeClr val="tx1"/>
                </a:buClr>
                <a:buSzPct val="100000"/>
                <a:buFont typeface="Arial" pitchFamily="34" charset="0"/>
                <a:buChar char="-"/>
                <a:defRPr sz="1400"/>
              </a:lvl3pPr>
              <a:lvl4pPr marL="714375" indent="-171450">
                <a:spcBef>
                  <a:spcPct val="20000"/>
                </a:spcBef>
                <a:buClr>
                  <a:schemeClr val="tx1"/>
                </a:buClr>
                <a:buFont typeface="Arial" pitchFamily="34" charset="0"/>
                <a:buChar char="-"/>
                <a:defRPr sz="1400"/>
              </a:lvl4pPr>
              <a:lvl5pPr marL="895350" indent="-180975">
                <a:spcBef>
                  <a:spcPct val="20000"/>
                </a:spcBef>
                <a:buClr>
                  <a:schemeClr val="tx1"/>
                </a:buClr>
                <a:buFont typeface="Arial" pitchFamily="34" charset="0"/>
                <a:buChar char="-"/>
                <a:defRPr sz="14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de-DE" dirty="0" smtClean="0"/>
                <a:t>Lieblings-STA</a:t>
              </a:r>
              <a:endParaRPr lang="de-DE" dirty="0"/>
            </a:p>
          </p:txBody>
        </p:sp>
        <p:cxnSp>
          <p:nvCxnSpPr>
            <p:cNvPr id="8" name="ElementHeader2"/>
            <p:cNvCxnSpPr/>
            <p:nvPr/>
          </p:nvCxnSpPr>
          <p:spPr>
            <a:xfrm>
              <a:off x="200340" y="1556740"/>
              <a:ext cx="4680650" cy="0"/>
            </a:xfrm>
            <a:prstGeom prst="line">
              <a:avLst/>
            </a:prstGeom>
            <a:ln w="9525" cmpd="sng">
              <a:solidFill>
                <a:srgbClr val="878C9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65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Erstellung von TEP-Testfällen auf den Lieblings-STA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 dirty="0"/>
          </a:p>
        </p:txBody>
      </p:sp>
      <p:sp>
        <p:nvSpPr>
          <p:cNvPr id="5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01673" y="1700808"/>
            <a:ext cx="9573482" cy="44644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de-DE" dirty="0" smtClean="0"/>
              <a:t>Start und Ziel in der Wolke des Lieblings-STA (z.B. von Offenburg nach Freiburg), d.h. kein </a:t>
            </a:r>
            <a:br>
              <a:rPr lang="de-DE" dirty="0" smtClean="0"/>
            </a:br>
            <a:r>
              <a:rPr lang="de-DE" dirty="0" smtClean="0"/>
              <a:t>Vor- und Nachlauf und kein Ein- und Ausbruch</a:t>
            </a:r>
          </a:p>
          <a:p>
            <a:pPr lvl="1"/>
            <a:r>
              <a:rPr lang="de-DE" dirty="0" err="1" smtClean="0"/>
              <a:t>Systemtrassencharakteristiken</a:t>
            </a:r>
            <a:r>
              <a:rPr lang="de-DE" dirty="0" smtClean="0"/>
              <a:t> nach der neuen Vorgabe bis zu 3 Stück je STA</a:t>
            </a:r>
          </a:p>
          <a:p>
            <a:pPr lvl="1"/>
            <a:r>
              <a:rPr lang="de-DE" dirty="0" smtClean="0"/>
              <a:t>Erstellung von C&amp;R-Anfragen</a:t>
            </a:r>
          </a:p>
          <a:p>
            <a:pPr lvl="1"/>
            <a:endParaRPr lang="de-DE" dirty="0"/>
          </a:p>
          <a:p>
            <a:pPr lvl="1"/>
            <a:r>
              <a:rPr lang="de-DE" dirty="0" err="1" smtClean="0"/>
              <a:t>Abprüfung</a:t>
            </a:r>
            <a:r>
              <a:rPr lang="de-DE" dirty="0" smtClean="0"/>
              <a:t> der TEP-Funktionalitäten</a:t>
            </a:r>
          </a:p>
          <a:p>
            <a:pPr lvl="2"/>
            <a:r>
              <a:rPr lang="de-DE" dirty="0" smtClean="0"/>
              <a:t>Beschleunigungsvermögen</a:t>
            </a:r>
          </a:p>
          <a:p>
            <a:pPr lvl="2"/>
            <a:r>
              <a:rPr lang="de-DE" dirty="0" smtClean="0"/>
              <a:t>Bremsvermögen (Bremsstellung P aufwärts oder G)</a:t>
            </a:r>
          </a:p>
          <a:p>
            <a:pPr lvl="2"/>
            <a:r>
              <a:rPr lang="de-DE" dirty="0" smtClean="0"/>
              <a:t>Mindestbremshundertstel</a:t>
            </a:r>
          </a:p>
          <a:p>
            <a:pPr lvl="2"/>
            <a:r>
              <a:rPr lang="de-DE" dirty="0" smtClean="0"/>
              <a:t>Höchstgeschwindigkeit</a:t>
            </a:r>
          </a:p>
          <a:p>
            <a:pPr lvl="2"/>
            <a:r>
              <a:rPr lang="de-DE" dirty="0" smtClean="0"/>
              <a:t>Elektrifizierung</a:t>
            </a:r>
          </a:p>
          <a:p>
            <a:pPr lvl="2"/>
            <a:r>
              <a:rPr lang="de-DE" dirty="0" smtClean="0"/>
              <a:t>Gesamtlänge Zug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Je Richtung des Lieblings-STA mindestens</a:t>
            </a:r>
            <a:endParaRPr lang="de-DE" dirty="0"/>
          </a:p>
          <a:p>
            <a:pPr lvl="2"/>
            <a:r>
              <a:rPr lang="de-DE" dirty="0" smtClean="0"/>
              <a:t>1 Positivtest (Anfrage kann auf Systemtrasse belegt werden)</a:t>
            </a:r>
          </a:p>
          <a:p>
            <a:pPr lvl="2"/>
            <a:r>
              <a:rPr lang="de-DE" dirty="0" smtClean="0"/>
              <a:t>Je TEP-Funktionalität 1 Negativtest (Anfrage kann auf keiner der bis zu 3 </a:t>
            </a:r>
            <a:r>
              <a:rPr lang="de-DE" dirty="0" err="1" smtClean="0"/>
              <a:t>Systemtrassencharakteristiken</a:t>
            </a:r>
            <a:r>
              <a:rPr lang="de-DE" dirty="0" smtClean="0"/>
              <a:t> verkehren)</a:t>
            </a:r>
          </a:p>
          <a:p>
            <a:pPr lvl="2"/>
            <a:r>
              <a:rPr lang="de-DE" dirty="0" smtClean="0"/>
              <a:t>2-3 Grenzfall-Tests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399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876106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sz="1400" u="none" strike="noStrike" cap="none" normalizeH="0" dirty="0" err="1">
              <a:ln>
                <a:noFill/>
              </a:ln>
              <a:solidFill>
                <a:schemeClr val="tx1"/>
              </a:solidFill>
              <a:effectLst/>
              <a:latin typeface="DB Office"/>
              <a:sym typeface="DB Office"/>
            </a:endParaRP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Gesamtkontext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dirty="0"/>
          </a:p>
        </p:txBody>
      </p:sp>
      <p:pic>
        <p:nvPicPr>
          <p:cNvPr id="10" name="Grafik 9"/>
          <p:cNvPicPr/>
          <p:nvPr/>
        </p:nvPicPr>
        <p:blipFill>
          <a:blip r:embed="rId8"/>
          <a:stretch>
            <a:fillRect/>
          </a:stretch>
        </p:blipFill>
        <p:spPr>
          <a:xfrm>
            <a:off x="1566243" y="1477779"/>
            <a:ext cx="6984776" cy="3103349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710259" y="4653136"/>
            <a:ext cx="65408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000000"/>
                </a:solidFill>
                <a:ea typeface="Times New Roman"/>
                <a:cs typeface="Times New Roman"/>
              </a:rPr>
              <a:t>Beispiel STA:</a:t>
            </a:r>
            <a:endParaRPr lang="de-DE" sz="12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Symbol"/>
              <a:buBlip>
                <a:blip r:embed="rId9"/>
              </a:buBlip>
            </a:pPr>
            <a:r>
              <a:rPr lang="de-DE" sz="1200" b="1" dirty="0">
                <a:solidFill>
                  <a:srgbClr val="000000"/>
                </a:solidFill>
                <a:ea typeface="Times New Roman"/>
                <a:cs typeface="Times New Roman"/>
              </a:rPr>
              <a:t>Relation</a:t>
            </a:r>
            <a:r>
              <a:rPr lang="de-DE" sz="1200" dirty="0">
                <a:solidFill>
                  <a:srgbClr val="000000"/>
                </a:solidFill>
                <a:ea typeface="Times New Roman"/>
                <a:cs typeface="Times New Roman"/>
              </a:rPr>
              <a:t>: Hamburg – Magdeburg, via Büchen, Ludwigslust, Wittenberge</a:t>
            </a:r>
          </a:p>
          <a:p>
            <a:pPr marL="342900" lvl="0" indent="-342900">
              <a:spcAft>
                <a:spcPts val="0"/>
              </a:spcAft>
              <a:buFont typeface="Symbol"/>
              <a:buBlip>
                <a:blip r:embed="rId9"/>
              </a:buBlip>
            </a:pPr>
            <a:r>
              <a:rPr lang="de-DE" sz="1200" b="1" dirty="0">
                <a:solidFill>
                  <a:srgbClr val="000000"/>
                </a:solidFill>
                <a:ea typeface="Times New Roman"/>
                <a:cs typeface="Times New Roman"/>
              </a:rPr>
              <a:t>Standardisierung</a:t>
            </a:r>
          </a:p>
          <a:p>
            <a:pPr marL="742950" lvl="1" indent="-285750">
              <a:spcAft>
                <a:spcPts val="0"/>
              </a:spcAft>
              <a:buClr>
                <a:srgbClr val="FF0000"/>
              </a:buClr>
              <a:buFont typeface="Courier New"/>
              <a:buChar char="-"/>
            </a:pPr>
            <a:r>
              <a:rPr lang="de-DE" sz="1200" dirty="0">
                <a:solidFill>
                  <a:srgbClr val="000000"/>
                </a:solidFill>
                <a:ea typeface="Times New Roman"/>
                <a:cs typeface="Times New Roman"/>
              </a:rPr>
              <a:t>Systemtrasse „schnell“: BR 185, 2000t, </a:t>
            </a:r>
            <a:r>
              <a:rPr lang="de-DE" sz="1200" dirty="0" err="1">
                <a:solidFill>
                  <a:srgbClr val="000000"/>
                </a:solidFill>
                <a:ea typeface="Times New Roman"/>
                <a:cs typeface="Times New Roman"/>
              </a:rPr>
              <a:t>v</a:t>
            </a:r>
            <a:r>
              <a:rPr lang="de-DE" sz="1200" baseline="-25000" dirty="0" err="1">
                <a:solidFill>
                  <a:srgbClr val="000000"/>
                </a:solidFill>
                <a:ea typeface="Times New Roman"/>
                <a:cs typeface="Times New Roman"/>
              </a:rPr>
              <a:t>max</a:t>
            </a:r>
            <a:r>
              <a:rPr lang="de-DE" sz="1200" dirty="0">
                <a:solidFill>
                  <a:srgbClr val="000000"/>
                </a:solidFill>
                <a:ea typeface="Times New Roman"/>
                <a:cs typeface="Times New Roman"/>
              </a:rPr>
              <a:t> = 100 km/h, …</a:t>
            </a:r>
          </a:p>
          <a:p>
            <a:pPr marL="742950" lvl="1" indent="-285750">
              <a:spcAft>
                <a:spcPts val="0"/>
              </a:spcAft>
              <a:buClr>
                <a:srgbClr val="FF0000"/>
              </a:buClr>
              <a:buFont typeface="Courier New"/>
              <a:buChar char="-"/>
            </a:pPr>
            <a:r>
              <a:rPr lang="de-DE" sz="1200" dirty="0">
                <a:solidFill>
                  <a:srgbClr val="000000"/>
                </a:solidFill>
                <a:ea typeface="Times New Roman"/>
                <a:cs typeface="Times New Roman"/>
              </a:rPr>
              <a:t>Systemtrasse „langsam“: BR 140, 1400t, </a:t>
            </a:r>
            <a:r>
              <a:rPr lang="de-DE" sz="1200" dirty="0" err="1">
                <a:solidFill>
                  <a:srgbClr val="000000"/>
                </a:solidFill>
                <a:ea typeface="Times New Roman"/>
                <a:cs typeface="Times New Roman"/>
              </a:rPr>
              <a:t>v</a:t>
            </a:r>
            <a:r>
              <a:rPr lang="de-DE" sz="1200" baseline="-25000" dirty="0" err="1">
                <a:solidFill>
                  <a:srgbClr val="000000"/>
                </a:solidFill>
                <a:ea typeface="Times New Roman"/>
                <a:cs typeface="Times New Roman"/>
              </a:rPr>
              <a:t>max</a:t>
            </a:r>
            <a:r>
              <a:rPr lang="de-DE" sz="1200" dirty="0">
                <a:solidFill>
                  <a:srgbClr val="000000"/>
                </a:solidFill>
                <a:ea typeface="Times New Roman"/>
                <a:cs typeface="Times New Roman"/>
              </a:rPr>
              <a:t> = 80 km/h, …</a:t>
            </a:r>
          </a:p>
          <a:p>
            <a:pPr marL="342900" lvl="0" indent="-342900">
              <a:spcAft>
                <a:spcPts val="0"/>
              </a:spcAft>
              <a:buFont typeface="Symbol"/>
              <a:buBlip>
                <a:blip r:embed="rId9"/>
              </a:buBlip>
            </a:pPr>
            <a:r>
              <a:rPr lang="de-DE" sz="1200" b="1" dirty="0">
                <a:solidFill>
                  <a:srgbClr val="000000"/>
                </a:solidFill>
                <a:ea typeface="Times New Roman"/>
                <a:cs typeface="Times New Roman"/>
              </a:rPr>
              <a:t>Tagesganglinie</a:t>
            </a:r>
          </a:p>
          <a:p>
            <a:pPr marL="742950" lvl="1" indent="-285750">
              <a:spcAft>
                <a:spcPts val="0"/>
              </a:spcAft>
              <a:buClr>
                <a:srgbClr val="FF0000"/>
              </a:buClr>
              <a:buFont typeface="Courier New"/>
              <a:buChar char="-"/>
            </a:pPr>
            <a:r>
              <a:rPr lang="de-DE" sz="1200" dirty="0">
                <a:solidFill>
                  <a:srgbClr val="000000"/>
                </a:solidFill>
                <a:ea typeface="Times New Roman"/>
                <a:cs typeface="Times New Roman"/>
              </a:rPr>
              <a:t>00.00 Uhr – 04.59 Uhr: pro Stunde 4 schnelle und 2 langsame Systemtrassen</a:t>
            </a:r>
          </a:p>
          <a:p>
            <a:pPr marL="742950" lvl="1" indent="-285750">
              <a:spcAft>
                <a:spcPts val="0"/>
              </a:spcAft>
              <a:buClr>
                <a:srgbClr val="FF0000"/>
              </a:buClr>
              <a:buFont typeface="Courier New"/>
              <a:buChar char="-"/>
            </a:pPr>
            <a:r>
              <a:rPr lang="de-DE" sz="1200" dirty="0">
                <a:solidFill>
                  <a:srgbClr val="000000"/>
                </a:solidFill>
                <a:ea typeface="Times New Roman"/>
                <a:cs typeface="Times New Roman"/>
              </a:rPr>
              <a:t>05.00 Uhr – 19.59 Uhr: pro Stunde 3 schnelle und 1 langsame Systemtrassen</a:t>
            </a:r>
          </a:p>
          <a:p>
            <a:pPr marL="742950" lvl="1" indent="-285750">
              <a:spcAft>
                <a:spcPts val="0"/>
              </a:spcAft>
              <a:buClr>
                <a:srgbClr val="FF0000"/>
              </a:buClr>
              <a:buFont typeface="Courier New"/>
              <a:buChar char="-"/>
            </a:pPr>
            <a:r>
              <a:rPr lang="de-DE" sz="1200" dirty="0">
                <a:solidFill>
                  <a:srgbClr val="000000"/>
                </a:solidFill>
                <a:ea typeface="Times New Roman"/>
                <a:cs typeface="Times New Roman"/>
              </a:rPr>
              <a:t>20.00 Uhr  - 23.59 Uhr: pro Stunde 3 schnelle und 2 langsame Systemtrassen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383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Trasseneignungsprüfung bei der Belegung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662587" y="3444787"/>
            <a:ext cx="4949825" cy="29700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000000"/>
                </a:solidFill>
                <a:ea typeface="Times New Roman"/>
                <a:cs typeface="Times New Roman"/>
              </a:rPr>
              <a:t>Die wichtigsten Kategorien, die in der TEP überprüft werden müssen sind:</a:t>
            </a:r>
          </a:p>
          <a:p>
            <a:pPr marL="342900" lvl="0" indent="-342900">
              <a:spcAft>
                <a:spcPts val="600"/>
              </a:spcAft>
              <a:buFont typeface="Symbol"/>
              <a:buBlip>
                <a:blip r:embed="rId3"/>
              </a:buBlip>
            </a:pPr>
            <a:r>
              <a:rPr lang="de-DE" dirty="0">
                <a:solidFill>
                  <a:srgbClr val="000000"/>
                </a:solidFill>
                <a:ea typeface="Times New Roman"/>
                <a:cs typeface="Times New Roman"/>
              </a:rPr>
              <a:t>Elektrifizierung</a:t>
            </a:r>
          </a:p>
          <a:p>
            <a:pPr marL="342900" lvl="0" indent="-342900">
              <a:spcAft>
                <a:spcPts val="600"/>
              </a:spcAft>
              <a:buFont typeface="Symbol"/>
              <a:buBlip>
                <a:blip r:embed="rId3"/>
              </a:buBlip>
            </a:pPr>
            <a:r>
              <a:rPr lang="de-DE" dirty="0">
                <a:solidFill>
                  <a:srgbClr val="000000"/>
                </a:solidFill>
                <a:ea typeface="Times New Roman"/>
                <a:cs typeface="Times New Roman"/>
              </a:rPr>
              <a:t>Gesamtlänge</a:t>
            </a:r>
          </a:p>
          <a:p>
            <a:pPr marL="342900" lvl="0" indent="-342900">
              <a:spcAft>
                <a:spcPts val="600"/>
              </a:spcAft>
              <a:buFont typeface="Symbol"/>
              <a:buBlip>
                <a:blip r:embed="rId3"/>
              </a:buBlip>
            </a:pPr>
            <a:r>
              <a:rPr lang="de-DE" dirty="0">
                <a:solidFill>
                  <a:srgbClr val="000000"/>
                </a:solidFill>
                <a:ea typeface="Times New Roman"/>
                <a:cs typeface="Times New Roman"/>
              </a:rPr>
              <a:t>Lichtraumprofileinschränkungen</a:t>
            </a:r>
          </a:p>
          <a:p>
            <a:pPr marL="342900" lvl="0" indent="-342900">
              <a:spcAft>
                <a:spcPts val="600"/>
              </a:spcAft>
              <a:buFont typeface="Symbol"/>
              <a:buBlip>
                <a:blip r:embed="rId3"/>
              </a:buBlip>
            </a:pPr>
            <a:r>
              <a:rPr lang="de-DE" dirty="0">
                <a:solidFill>
                  <a:srgbClr val="000000"/>
                </a:solidFill>
                <a:ea typeface="Times New Roman"/>
                <a:cs typeface="Times New Roman"/>
              </a:rPr>
              <a:t>Grenzlast</a:t>
            </a:r>
          </a:p>
          <a:p>
            <a:pPr marL="342900" lvl="0" indent="-342900">
              <a:spcAft>
                <a:spcPts val="600"/>
              </a:spcAft>
              <a:buFont typeface="Symbol"/>
              <a:buBlip>
                <a:blip r:embed="rId3"/>
              </a:buBlip>
            </a:pPr>
            <a:r>
              <a:rPr lang="de-DE" b="1" dirty="0">
                <a:solidFill>
                  <a:srgbClr val="000000"/>
                </a:solidFill>
                <a:ea typeface="Times New Roman"/>
                <a:cs typeface="Times New Roman"/>
              </a:rPr>
              <a:t>Fahrdynamische Eignung, d.h. schafft die Trassenanfrage die vorgegebene Fahrzeit der Systemtrasse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39" y="1772816"/>
            <a:ext cx="787600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masterComment"/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1422227" y="4542823"/>
            <a:ext cx="2963684" cy="914848"/>
          </a:xfrm>
          <a:prstGeom prst="wedgeRectCallout">
            <a:avLst>
              <a:gd name="adj1" fmla="val 9907"/>
              <a:gd name="adj2" fmla="val -241616"/>
            </a:avLst>
          </a:prstGeom>
          <a:solidFill>
            <a:srgbClr val="FDF6B1"/>
          </a:solidFill>
        </p:spPr>
        <p:txBody>
          <a:bodyPr vert="horz" wrap="square" lIns="72000" tIns="72000" rIns="72000" bIns="72000" rtlCol="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de-DE" sz="2500" b="1" dirty="0" smtClean="0">
                <a:latin typeface="DB Office"/>
              </a:rPr>
              <a:t>Trasseneignungs-prüfung</a:t>
            </a:r>
            <a:endParaRPr lang="de-DE" sz="2500" dirty="0">
              <a:latin typeface="DB Office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50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Berechnung und Vergleich der Fahrzeit ist für die TEP nicht ausreichend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75" y="1628800"/>
            <a:ext cx="5966546" cy="4775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hteck 20"/>
          <p:cNvSpPr/>
          <p:nvPr/>
        </p:nvSpPr>
        <p:spPr>
          <a:xfrm>
            <a:off x="414116" y="1916832"/>
            <a:ext cx="309634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 typeface="Symbol"/>
              <a:buBlip>
                <a:blip r:embed="rId3"/>
              </a:buBlip>
            </a:pPr>
            <a:r>
              <a:rPr lang="de-DE" sz="1400" dirty="0" smtClean="0"/>
              <a:t>Fahrzeitrechnung für jeden potentiellen Pfad ist sehr aufwändig während der Laufzeit</a:t>
            </a:r>
          </a:p>
          <a:p>
            <a:pPr marL="342900" lvl="0" indent="-342900">
              <a:spcAft>
                <a:spcPts val="600"/>
              </a:spcAft>
              <a:buFont typeface="Symbol"/>
              <a:buBlip>
                <a:blip r:embed="rId3"/>
              </a:buBlip>
            </a:pPr>
            <a:r>
              <a:rPr lang="de-DE" sz="1400" dirty="0" smtClean="0"/>
              <a:t>Vorab-Berechnung erzeugt extrem viel Datenmüll, „Label“ an der Systemtrasse für jede Anfrage</a:t>
            </a:r>
          </a:p>
          <a:p>
            <a:pPr marL="342900" lvl="0" indent="-342900">
              <a:spcAft>
                <a:spcPts val="600"/>
              </a:spcAft>
              <a:buFont typeface="Symbol"/>
              <a:buBlip>
                <a:blip r:embed="rId3"/>
              </a:buBlip>
            </a:pPr>
            <a:r>
              <a:rPr lang="de-DE" sz="1400" dirty="0" smtClean="0"/>
              <a:t>Abweichung </a:t>
            </a:r>
            <a:r>
              <a:rPr lang="de-DE" sz="1400" dirty="0"/>
              <a:t>der berechneten Zeit-Wege-Linie der Trassenanfrage darf keine starke Abweichung von der konstruierten Zeit-Wege-Linie </a:t>
            </a:r>
            <a:r>
              <a:rPr lang="de-DE" sz="1400" dirty="0" smtClean="0"/>
              <a:t>der aufweisen</a:t>
            </a:r>
          </a:p>
          <a:p>
            <a:pPr marL="342900" lvl="0" indent="-342900">
              <a:spcAft>
                <a:spcPts val="600"/>
              </a:spcAft>
              <a:buFont typeface="Symbol"/>
              <a:buBlip>
                <a:blip r:embed="rId3"/>
              </a:buBlip>
            </a:pPr>
            <a:r>
              <a:rPr lang="de-DE" sz="1400" dirty="0" smtClean="0">
                <a:solidFill>
                  <a:srgbClr val="000000"/>
                </a:solidFill>
                <a:ea typeface="Times New Roman"/>
                <a:cs typeface="Times New Roman"/>
              </a:rPr>
              <a:t>Trotz identischer Fahrzeit am Ende der Strecke ergeben sich zum Teil starke Abweichungen zwischen ZWL</a:t>
            </a:r>
          </a:p>
          <a:p>
            <a:pPr marL="342900" lvl="0" indent="-342900">
              <a:spcAft>
                <a:spcPts val="600"/>
              </a:spcAft>
              <a:buFont typeface="Symbol"/>
              <a:buBlip>
                <a:blip r:embed="rId3"/>
              </a:buBlip>
            </a:pPr>
            <a:r>
              <a:rPr lang="de-DE" sz="1400" dirty="0" smtClean="0">
                <a:solidFill>
                  <a:srgbClr val="000000"/>
                </a:solidFill>
                <a:ea typeface="Times New Roman"/>
                <a:cs typeface="Times New Roman"/>
              </a:rPr>
              <a:t>Ziel: Streckenunabhängige und schnelle Prüflogik (&lt;= Vgl.)</a:t>
            </a:r>
            <a:endParaRPr lang="de-DE" sz="1400" dirty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6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Einflussfaktoren auf die Fahrzeitberechnung eines Zuges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dirty="0"/>
          </a:p>
        </p:txBody>
      </p:sp>
      <p:pic>
        <p:nvPicPr>
          <p:cNvPr id="5" name="Grafik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14659" y="1340768"/>
            <a:ext cx="7471920" cy="2809359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58131" y="4653136"/>
            <a:ext cx="91450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/>
              <a:buBlip>
                <a:blip r:embed="rId4"/>
              </a:buBlip>
            </a:pPr>
            <a:r>
              <a:rPr lang="de-DE" sz="1400" dirty="0">
                <a:solidFill>
                  <a:srgbClr val="000000"/>
                </a:solidFill>
                <a:ea typeface="Times New Roman"/>
                <a:cs typeface="Times New Roman"/>
              </a:rPr>
              <a:t>Zugkraft des Triebfahrzeugs bei der jeweiligen Geschwindigkeit (Zugkraft-Geschwindigkeits-Diagramm)</a:t>
            </a:r>
          </a:p>
          <a:p>
            <a:pPr marL="342900" lvl="0" indent="-342900">
              <a:spcAft>
                <a:spcPts val="0"/>
              </a:spcAft>
              <a:buFont typeface="Symbol"/>
              <a:buBlip>
                <a:blip r:embed="rId4"/>
              </a:buBlip>
            </a:pPr>
            <a:r>
              <a:rPr lang="de-DE" sz="1400" dirty="0">
                <a:solidFill>
                  <a:srgbClr val="000000"/>
                </a:solidFill>
                <a:ea typeface="Times New Roman"/>
                <a:cs typeface="Times New Roman"/>
              </a:rPr>
              <a:t>Masse des Wagenzugs</a:t>
            </a:r>
          </a:p>
          <a:p>
            <a:pPr marL="342900" lvl="0" indent="-342900">
              <a:spcAft>
                <a:spcPts val="0"/>
              </a:spcAft>
              <a:buFont typeface="Symbol"/>
              <a:buBlip>
                <a:blip r:embed="rId4"/>
              </a:buBlip>
            </a:pPr>
            <a:r>
              <a:rPr lang="de-DE" sz="1400" dirty="0">
                <a:solidFill>
                  <a:srgbClr val="000000"/>
                </a:solidFill>
                <a:ea typeface="Times New Roman"/>
                <a:cs typeface="Times New Roman"/>
              </a:rPr>
              <a:t>Höchstgeschwindigkeit des Zuges (und der Strecke)</a:t>
            </a:r>
          </a:p>
          <a:p>
            <a:pPr marL="342900" lvl="0" indent="-342900">
              <a:spcAft>
                <a:spcPts val="0"/>
              </a:spcAft>
              <a:buFont typeface="Symbol"/>
              <a:buBlip>
                <a:blip r:embed="rId4"/>
              </a:buBlip>
            </a:pPr>
            <a:r>
              <a:rPr lang="de-DE" sz="1400" dirty="0">
                <a:solidFill>
                  <a:srgbClr val="000000"/>
                </a:solidFill>
                <a:ea typeface="Times New Roman"/>
                <a:cs typeface="Times New Roman"/>
              </a:rPr>
              <a:t>Bremsvermögen des Zugs</a:t>
            </a:r>
          </a:p>
          <a:p>
            <a:pPr marL="342900" lvl="0" indent="-342900">
              <a:spcAft>
                <a:spcPts val="0"/>
              </a:spcAft>
              <a:buFont typeface="Symbol"/>
              <a:buBlip>
                <a:blip r:embed="rId4"/>
              </a:buBlip>
            </a:pPr>
            <a:r>
              <a:rPr lang="de-DE" sz="1400" dirty="0">
                <a:solidFill>
                  <a:srgbClr val="000000"/>
                </a:solidFill>
                <a:ea typeface="Times New Roman"/>
                <a:cs typeface="Times New Roman"/>
              </a:rPr>
              <a:t>Reduzierte Höchstgeschwindigkeit durch fehlende Bremshundertstel in Gefällestreckenabschnitten</a:t>
            </a:r>
          </a:p>
          <a:p>
            <a:pPr marL="342900" lvl="0" indent="-342900">
              <a:spcAft>
                <a:spcPts val="0"/>
              </a:spcAft>
              <a:buFont typeface="Symbol"/>
              <a:buBlip>
                <a:blip r:embed="rId4"/>
              </a:buBlip>
            </a:pPr>
            <a:r>
              <a:rPr lang="de-DE" sz="1400" dirty="0">
                <a:solidFill>
                  <a:srgbClr val="000000"/>
                </a:solidFill>
                <a:ea typeface="Times New Roman"/>
                <a:cs typeface="Times New Roman"/>
              </a:rPr>
              <a:t>Laufwiderstand und Wagenwiderstand</a:t>
            </a:r>
          </a:p>
          <a:p>
            <a:pPr marL="342900" lvl="0" indent="-342900">
              <a:spcAft>
                <a:spcPts val="0"/>
              </a:spcAft>
              <a:buFont typeface="Symbol"/>
              <a:buBlip>
                <a:blip r:embed="rId4"/>
              </a:buBlip>
            </a:pPr>
            <a:r>
              <a:rPr lang="de-DE" sz="1400" dirty="0">
                <a:solidFill>
                  <a:srgbClr val="000000"/>
                </a:solidFill>
                <a:ea typeface="Times New Roman"/>
                <a:cs typeface="Times New Roman"/>
              </a:rPr>
              <a:t>Neigungswiderstand der Strecke</a:t>
            </a:r>
          </a:p>
        </p:txBody>
      </p:sp>
      <p:grpSp>
        <p:nvGrpSpPr>
          <p:cNvPr id="8" name="masterHeader"/>
          <p:cNvGrpSpPr/>
          <p:nvPr>
            <p:custDataLst>
              <p:tags r:id="rId1"/>
            </p:custDataLst>
          </p:nvPr>
        </p:nvGrpSpPr>
        <p:grpSpPr>
          <a:xfrm>
            <a:off x="486123" y="4293096"/>
            <a:ext cx="8784976" cy="288032"/>
            <a:chOff x="200340" y="980640"/>
            <a:chExt cx="4680650" cy="576100"/>
          </a:xfrm>
        </p:grpSpPr>
        <p:sp>
          <p:nvSpPr>
            <p:cNvPr id="9" name="ElementHeader1"/>
            <p:cNvSpPr txBox="1">
              <a:spLocks/>
            </p:cNvSpPr>
            <p:nvPr/>
          </p:nvSpPr>
          <p:spPr>
            <a:xfrm>
              <a:off x="200340" y="980640"/>
              <a:ext cx="4680650" cy="432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lIns="0" tIns="0" rIns="0" bIns="0" rtlCol="0" anchor="b">
              <a:noAutofit/>
            </a:bodyPr>
            <a:lstStyle>
              <a:defPPr>
                <a:defRPr lang="de-DE"/>
              </a:defPPr>
              <a:lvl1pPr inden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  <a:defRPr sz="1400" b="1">
                  <a:solidFill>
                    <a:srgbClr val="010000"/>
                  </a:solidFill>
                  <a:latin typeface="DB Office"/>
                  <a:cs typeface="Arial" pitchFamily="34" charset="0"/>
                </a:defRPr>
              </a:lvl1pPr>
              <a:lvl2pPr marL="361950" indent="-180975">
                <a:spcBef>
                  <a:spcPct val="20000"/>
                </a:spcBef>
                <a:buClr>
                  <a:schemeClr val="tx1"/>
                </a:buClr>
                <a:buSzPct val="100000"/>
                <a:buFont typeface="Arial" pitchFamily="34" charset="0"/>
                <a:buChar char="-"/>
                <a:defRPr sz="1400"/>
              </a:lvl2pPr>
              <a:lvl3pPr marL="542925" indent="-180975">
                <a:spcBef>
                  <a:spcPct val="20000"/>
                </a:spcBef>
                <a:buClr>
                  <a:schemeClr val="tx1"/>
                </a:buClr>
                <a:buSzPct val="100000"/>
                <a:buFont typeface="Arial" pitchFamily="34" charset="0"/>
                <a:buChar char="-"/>
                <a:defRPr sz="1400"/>
              </a:lvl3pPr>
              <a:lvl4pPr marL="714375" indent="-171450">
                <a:spcBef>
                  <a:spcPct val="20000"/>
                </a:spcBef>
                <a:buClr>
                  <a:schemeClr val="tx1"/>
                </a:buClr>
                <a:buFont typeface="Arial" pitchFamily="34" charset="0"/>
                <a:buChar char="-"/>
                <a:defRPr sz="1400"/>
              </a:lvl4pPr>
              <a:lvl5pPr marL="895350" indent="-180975">
                <a:spcBef>
                  <a:spcPct val="20000"/>
                </a:spcBef>
                <a:buClr>
                  <a:schemeClr val="tx1"/>
                </a:buClr>
                <a:buFont typeface="Arial" pitchFamily="34" charset="0"/>
                <a:buChar char="-"/>
                <a:defRPr sz="14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de-DE" dirty="0" smtClean="0"/>
                <a:t>Einflussfaktoren auf die Fahrzeit des Zuges</a:t>
              </a:r>
              <a:endParaRPr lang="de-DE" dirty="0"/>
            </a:p>
          </p:txBody>
        </p:sp>
        <p:cxnSp>
          <p:nvCxnSpPr>
            <p:cNvPr id="10" name="ElementHeader2"/>
            <p:cNvCxnSpPr/>
            <p:nvPr/>
          </p:nvCxnSpPr>
          <p:spPr>
            <a:xfrm>
              <a:off x="200340" y="1556740"/>
              <a:ext cx="4680650" cy="0"/>
            </a:xfrm>
            <a:prstGeom prst="line">
              <a:avLst/>
            </a:prstGeom>
            <a:ln w="9525" cmpd="sng">
              <a:solidFill>
                <a:srgbClr val="878C9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6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11017316" cy="792000"/>
          </a:xfrm>
        </p:spPr>
        <p:txBody>
          <a:bodyPr/>
          <a:lstStyle/>
          <a:p>
            <a:r>
              <a:rPr lang="de-DE" dirty="0" smtClean="0"/>
              <a:t>Statt eines </a:t>
            </a:r>
            <a:r>
              <a:rPr lang="de-DE" dirty="0" err="1" smtClean="0"/>
              <a:t>Fahrzeitvgl</a:t>
            </a:r>
            <a:r>
              <a:rPr lang="de-DE" dirty="0" smtClean="0"/>
              <a:t>. wird geprüft, ob die Anfrage </a:t>
            </a:r>
            <a:br>
              <a:rPr lang="de-DE" dirty="0" smtClean="0"/>
            </a:br>
            <a:r>
              <a:rPr lang="de-DE" dirty="0" smtClean="0"/>
              <a:t>mindestens das gleiche Potential zur Erreichung der Fahrzeit mitbringt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86123" y="1874148"/>
            <a:ext cx="90730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/>
              <a:buBlip>
                <a:blip r:embed="rId3"/>
              </a:buBlip>
            </a:pPr>
            <a:r>
              <a:rPr lang="de-DE" sz="1400" i="1" dirty="0">
                <a:solidFill>
                  <a:srgbClr val="000000"/>
                </a:solidFill>
                <a:ea typeface="Times New Roman"/>
                <a:cs typeface="Times New Roman"/>
              </a:rPr>
              <a:t>Das Beschleunigungsvermögen </a:t>
            </a:r>
            <a:r>
              <a:rPr lang="de-DE" sz="1400" i="1" dirty="0" smtClean="0">
                <a:solidFill>
                  <a:srgbClr val="000000"/>
                </a:solidFill>
                <a:ea typeface="Times New Roman"/>
                <a:cs typeface="Times New Roman"/>
              </a:rPr>
              <a:t>der </a:t>
            </a:r>
            <a:r>
              <a:rPr lang="de-DE" sz="1400" i="1" dirty="0">
                <a:solidFill>
                  <a:srgbClr val="000000"/>
                </a:solidFill>
                <a:ea typeface="Times New Roman"/>
                <a:cs typeface="Times New Roman"/>
              </a:rPr>
              <a:t>Anfrage muss größer oder gleich dem Beschleunigungsvermögen der Systemtrasse </a:t>
            </a:r>
            <a:r>
              <a:rPr lang="de-DE" sz="1400" i="1" dirty="0" smtClean="0">
                <a:solidFill>
                  <a:srgbClr val="000000"/>
                </a:solidFill>
                <a:ea typeface="Times New Roman"/>
                <a:cs typeface="Times New Roman"/>
              </a:rPr>
              <a:t>sein</a:t>
            </a:r>
          </a:p>
          <a:p>
            <a:pPr marL="342900" lvl="0" indent="-342900">
              <a:spcAft>
                <a:spcPts val="0"/>
              </a:spcAft>
              <a:buFont typeface="Symbol"/>
              <a:buBlip>
                <a:blip r:embed="rId3"/>
              </a:buBlip>
            </a:pPr>
            <a:endParaRPr lang="de-DE" sz="14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Symbol"/>
              <a:buBlip>
                <a:blip r:embed="rId3"/>
              </a:buBlip>
            </a:pPr>
            <a:r>
              <a:rPr lang="de-DE" sz="1400" dirty="0">
                <a:solidFill>
                  <a:srgbClr val="000000"/>
                </a:solidFill>
                <a:ea typeface="Times New Roman"/>
                <a:cs typeface="Times New Roman"/>
              </a:rPr>
              <a:t>Die Höchstgeschwindigkeit der Anfrage muss größer gleich der maximal konstruierten Geschwindigkeit der Systemtrasse </a:t>
            </a:r>
            <a:r>
              <a:rPr lang="de-DE" sz="1400" dirty="0" smtClean="0">
                <a:solidFill>
                  <a:srgbClr val="000000"/>
                </a:solidFill>
                <a:ea typeface="Times New Roman"/>
                <a:cs typeface="Times New Roman"/>
              </a:rPr>
              <a:t>sein</a:t>
            </a:r>
          </a:p>
          <a:p>
            <a:pPr marL="342900" lvl="0" indent="-342900">
              <a:spcAft>
                <a:spcPts val="0"/>
              </a:spcAft>
              <a:buFont typeface="Symbol"/>
              <a:buBlip>
                <a:blip r:embed="rId3"/>
              </a:buBlip>
            </a:pPr>
            <a:endParaRPr lang="de-DE" sz="14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Symbol"/>
              <a:buBlip>
                <a:blip r:embed="rId3"/>
              </a:buBlip>
            </a:pPr>
            <a:endParaRPr lang="de-DE" sz="1400" dirty="0" smtClean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Symbol"/>
              <a:buBlip>
                <a:blip r:embed="rId3"/>
              </a:buBlip>
            </a:pPr>
            <a:endParaRPr lang="de-DE" sz="14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Symbol"/>
              <a:buBlip>
                <a:blip r:embed="rId3"/>
              </a:buBlip>
            </a:pPr>
            <a:endParaRPr lang="de-DE" sz="1400" dirty="0" smtClean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Symbol"/>
              <a:buBlip>
                <a:blip r:embed="rId3"/>
              </a:buBlip>
            </a:pPr>
            <a:endParaRPr lang="de-DE" sz="14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Symbol"/>
              <a:buBlip>
                <a:blip r:embed="rId3"/>
              </a:buBlip>
            </a:pPr>
            <a:endParaRPr lang="de-DE" sz="1400" dirty="0" smtClean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Symbol"/>
              <a:buBlip>
                <a:blip r:embed="rId3"/>
              </a:buBlip>
            </a:pPr>
            <a:endParaRPr lang="de-DE" sz="14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Symbol"/>
              <a:buBlip>
                <a:blip r:embed="rId3"/>
              </a:buBlip>
            </a:pPr>
            <a:r>
              <a:rPr lang="de-DE" sz="1400" dirty="0">
                <a:solidFill>
                  <a:srgbClr val="000000"/>
                </a:solidFill>
                <a:ea typeface="Times New Roman"/>
                <a:cs typeface="Times New Roman"/>
              </a:rPr>
              <a:t>Die Bremsverzögerung der Anfrage muss größer gleich der Bremsverzögerung der Systemtrasse sein </a:t>
            </a:r>
            <a:r>
              <a:rPr lang="de-DE" sz="1400" dirty="0" smtClean="0">
                <a:solidFill>
                  <a:srgbClr val="000000"/>
                </a:solidFill>
                <a:ea typeface="Times New Roman"/>
                <a:cs typeface="Times New Roman"/>
              </a:rPr>
              <a:t>(zum Glück einfach: 0,35 </a:t>
            </a:r>
            <a:r>
              <a:rPr lang="de-DE" sz="1400" dirty="0">
                <a:solidFill>
                  <a:srgbClr val="000000"/>
                </a:solidFill>
                <a:ea typeface="Times New Roman"/>
                <a:cs typeface="Times New Roman"/>
              </a:rPr>
              <a:t>m/s² für die Bremsstellung P und 0,20 m/s² für die Bremsstellung G</a:t>
            </a:r>
            <a:r>
              <a:rPr lang="de-DE" sz="14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</a:p>
          <a:p>
            <a:pPr marL="342900" lvl="0" indent="-342900">
              <a:spcAft>
                <a:spcPts val="0"/>
              </a:spcAft>
              <a:buFont typeface="Symbol"/>
              <a:buBlip>
                <a:blip r:embed="rId3"/>
              </a:buBlip>
            </a:pPr>
            <a:endParaRPr lang="de-DE" sz="14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Symbol"/>
              <a:buBlip>
                <a:blip r:embed="rId3"/>
              </a:buBlip>
            </a:pPr>
            <a:r>
              <a:rPr lang="de-DE" sz="1400" dirty="0">
                <a:solidFill>
                  <a:srgbClr val="000000"/>
                </a:solidFill>
                <a:ea typeface="Times New Roman"/>
                <a:cs typeface="Times New Roman"/>
              </a:rPr>
              <a:t>Die vorhandenen Bremshundertstel der Anfrage müssen größer oder gleich der Mindestbremshundertstel der Systemtrasse sein, damit die Reduktion der Höchstgeschwindigkeit aufgrund fehlender </a:t>
            </a:r>
            <a:r>
              <a:rPr lang="de-DE" sz="1400" dirty="0" err="1">
                <a:solidFill>
                  <a:srgbClr val="000000"/>
                </a:solidFill>
                <a:ea typeface="Times New Roman"/>
                <a:cs typeface="Times New Roman"/>
              </a:rPr>
              <a:t>BrH</a:t>
            </a:r>
            <a:r>
              <a:rPr lang="de-DE" sz="1400" dirty="0">
                <a:solidFill>
                  <a:srgbClr val="000000"/>
                </a:solidFill>
                <a:ea typeface="Times New Roman"/>
                <a:cs typeface="Times New Roman"/>
              </a:rPr>
              <a:t> nicht größer ausfällt als für die Systemtrasse</a:t>
            </a:r>
          </a:p>
        </p:txBody>
      </p:sp>
      <p:grpSp>
        <p:nvGrpSpPr>
          <p:cNvPr id="7" name="masterHeader"/>
          <p:cNvGrpSpPr/>
          <p:nvPr>
            <p:custDataLst>
              <p:tags r:id="rId1"/>
            </p:custDataLst>
          </p:nvPr>
        </p:nvGrpSpPr>
        <p:grpSpPr>
          <a:xfrm>
            <a:off x="344329" y="1412776"/>
            <a:ext cx="9142794" cy="288032"/>
            <a:chOff x="200340" y="980640"/>
            <a:chExt cx="4680650" cy="576100"/>
          </a:xfrm>
        </p:grpSpPr>
        <p:sp>
          <p:nvSpPr>
            <p:cNvPr id="8" name="ElementHeader1"/>
            <p:cNvSpPr txBox="1">
              <a:spLocks/>
            </p:cNvSpPr>
            <p:nvPr/>
          </p:nvSpPr>
          <p:spPr>
            <a:xfrm>
              <a:off x="200340" y="980640"/>
              <a:ext cx="4680650" cy="432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lIns="0" tIns="0" rIns="0" bIns="0" rtlCol="0" anchor="b">
              <a:noAutofit/>
            </a:bodyPr>
            <a:lstStyle>
              <a:defPPr>
                <a:defRPr lang="de-DE"/>
              </a:defPPr>
              <a:lvl1pPr inden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  <a:defRPr sz="1400" b="1">
                  <a:solidFill>
                    <a:srgbClr val="010000"/>
                  </a:solidFill>
                  <a:latin typeface="DB Office"/>
                  <a:cs typeface="Arial" pitchFamily="34" charset="0"/>
                </a:defRPr>
              </a:lvl1pPr>
              <a:lvl2pPr marL="361950" indent="-180975">
                <a:spcBef>
                  <a:spcPct val="20000"/>
                </a:spcBef>
                <a:buClr>
                  <a:schemeClr val="tx1"/>
                </a:buClr>
                <a:buSzPct val="100000"/>
                <a:buFont typeface="Arial" pitchFamily="34" charset="0"/>
                <a:buChar char="-"/>
                <a:defRPr sz="1400"/>
              </a:lvl2pPr>
              <a:lvl3pPr marL="542925" indent="-180975">
                <a:spcBef>
                  <a:spcPct val="20000"/>
                </a:spcBef>
                <a:buClr>
                  <a:schemeClr val="tx1"/>
                </a:buClr>
                <a:buSzPct val="100000"/>
                <a:buFont typeface="Arial" pitchFamily="34" charset="0"/>
                <a:buChar char="-"/>
                <a:defRPr sz="1400"/>
              </a:lvl3pPr>
              <a:lvl4pPr marL="714375" indent="-171450">
                <a:spcBef>
                  <a:spcPct val="20000"/>
                </a:spcBef>
                <a:buClr>
                  <a:schemeClr val="tx1"/>
                </a:buClr>
                <a:buFont typeface="Arial" pitchFamily="34" charset="0"/>
                <a:buChar char="-"/>
                <a:defRPr sz="1400"/>
              </a:lvl4pPr>
              <a:lvl5pPr marL="895350" indent="-180975">
                <a:spcBef>
                  <a:spcPct val="20000"/>
                </a:spcBef>
                <a:buClr>
                  <a:schemeClr val="tx1"/>
                </a:buClr>
                <a:buFont typeface="Arial" pitchFamily="34" charset="0"/>
                <a:buChar char="-"/>
                <a:defRPr sz="14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de-DE" dirty="0" smtClean="0"/>
                <a:t>Vier Kriterien zur Prüfung des Potentials der Anfrage</a:t>
              </a:r>
              <a:endParaRPr lang="de-DE" dirty="0"/>
            </a:p>
          </p:txBody>
        </p:sp>
        <p:cxnSp>
          <p:nvCxnSpPr>
            <p:cNvPr id="9" name="ElementHeader2"/>
            <p:cNvCxnSpPr/>
            <p:nvPr/>
          </p:nvCxnSpPr>
          <p:spPr>
            <a:xfrm>
              <a:off x="200340" y="1556740"/>
              <a:ext cx="4680650" cy="0"/>
            </a:xfrm>
            <a:prstGeom prst="line">
              <a:avLst/>
            </a:prstGeom>
            <a:ln w="9525" cmpd="sng">
              <a:solidFill>
                <a:srgbClr val="878C9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529" y="2852936"/>
            <a:ext cx="3085132" cy="133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2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Beschleunigungsvermögen – a(v)-Diagramm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dirty="0"/>
          </a:p>
        </p:txBody>
      </p:sp>
      <p:pic>
        <p:nvPicPr>
          <p:cNvPr id="5" name="Grafik 4" descr="D:\RFiles\Fahrzeiten\a-v-diagram-equal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7"/>
          <a:stretch/>
        </p:blipFill>
        <p:spPr bwMode="auto">
          <a:xfrm>
            <a:off x="846163" y="1196752"/>
            <a:ext cx="8014317" cy="38164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Gerade Verbindung mit Pfeil 6"/>
          <p:cNvCxnSpPr/>
          <p:nvPr/>
        </p:nvCxnSpPr>
        <p:spPr bwMode="auto">
          <a:xfrm flipV="1">
            <a:off x="1062187" y="980728"/>
            <a:ext cx="0" cy="38884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mit Pfeil 8"/>
          <p:cNvCxnSpPr/>
          <p:nvPr/>
        </p:nvCxnSpPr>
        <p:spPr bwMode="auto">
          <a:xfrm>
            <a:off x="1036897" y="4869160"/>
            <a:ext cx="8018178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feld 11"/>
          <p:cNvSpPr txBox="1"/>
          <p:nvPr/>
        </p:nvSpPr>
        <p:spPr>
          <a:xfrm>
            <a:off x="1347780" y="4945210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0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78411" y="4945210"/>
            <a:ext cx="1987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25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830718" y="4945210"/>
            <a:ext cx="1987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50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606803" y="4945210"/>
            <a:ext cx="1987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75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407003" y="4945210"/>
            <a:ext cx="2981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100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8993412" y="4945210"/>
            <a:ext cx="3879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km/h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58236" y="943217"/>
            <a:ext cx="3478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m/s²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40055" y="3980998"/>
            <a:ext cx="3478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0,04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40055" y="3080898"/>
            <a:ext cx="3478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0,08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40055" y="2132856"/>
            <a:ext cx="3478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0,12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40055" y="1204050"/>
            <a:ext cx="3478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0,16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998" y="5459127"/>
            <a:ext cx="27908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ElementText8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310658" y="5459127"/>
            <a:ext cx="3549821" cy="666750"/>
          </a:xfrm>
          <a:prstGeom prst="rect">
            <a:avLst/>
          </a:prstGeom>
          <a:solidFill>
            <a:srgbClr val="878C96"/>
          </a:solidFill>
          <a:ln>
            <a:solidFill>
              <a:srgbClr val="878C96"/>
            </a:solidFill>
          </a:ln>
          <a:extLst/>
        </p:spPr>
        <p:txBody>
          <a:bodyPr vert="horz" lIns="72000" tIns="72000" rIns="72000" bIns="72000" rtlCol="0" anchor="ctr">
            <a:noAutofit/>
          </a:bodyPr>
          <a:lstStyle>
            <a:defPPr>
              <a:defRPr lang="de-DE"/>
            </a:defPPr>
            <a:lvl1pPr indent="0" algn="ctr">
              <a:spcBef>
                <a:spcPts val="3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1">
                <a:solidFill>
                  <a:srgbClr val="FFFFFF"/>
                </a:solidFill>
                <a:latin typeface="DB Office"/>
              </a:defRPr>
            </a:lvl1pPr>
            <a:lvl2pPr marL="0" lvl="1" indent="0" algn="ctr">
              <a:spcBef>
                <a:spcPts val="3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1">
                <a:solidFill>
                  <a:srgbClr val="FFFFFF"/>
                </a:solidFill>
                <a:latin typeface="DB Office"/>
              </a:defRPr>
            </a:lvl2pPr>
            <a:lvl3pPr marL="0" lvl="2" indent="0" algn="ctr">
              <a:spcBef>
                <a:spcPts val="300"/>
              </a:spcBef>
              <a:buClr>
                <a:srgbClr val="FF0000"/>
              </a:buClr>
              <a:buFont typeface="Symbol" pitchFamily="18" charset="2"/>
              <a:buNone/>
              <a:tabLst/>
              <a:defRPr sz="1400" b="1" baseline="0">
                <a:solidFill>
                  <a:srgbClr val="FFFFFF"/>
                </a:solidFill>
                <a:latin typeface="DB Office"/>
              </a:defRPr>
            </a:lvl3pPr>
            <a:lvl4pPr marL="0" lvl="3" indent="0" algn="ctr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None/>
              <a:defRPr sz="1400" b="1">
                <a:solidFill>
                  <a:srgbClr val="FFFFFF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solidFill>
                  <a:schemeClr val="tx1"/>
                </a:solidFill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algn="l"/>
            <a:r>
              <a:rPr lang="de-DE" b="0" dirty="0" smtClean="0"/>
              <a:t>Verlauf dieser Kurve ist unabhängig von der Strecke, da Neigung eine konstante Verzögerung auslöst</a:t>
            </a:r>
            <a:endParaRPr lang="de-DE" b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23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 sollte eine Toleranz bei der Prüfung der a(v)-Werte berücksichtigt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dirty="0"/>
          </a:p>
        </p:txBody>
      </p:sp>
      <p:pic>
        <p:nvPicPr>
          <p:cNvPr id="5" name="Grafik 4" descr="D:\Users\DanielPoehle\Desktop\LAB-Abstimmung\Zuglaufabschnitte\Systematisierung Analyse 2015\Pauls Skripte\bottomup\merge_a(v)\example_paper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" r="20795" b="2867"/>
          <a:stretch/>
        </p:blipFill>
        <p:spPr bwMode="auto">
          <a:xfrm>
            <a:off x="1638251" y="1407158"/>
            <a:ext cx="6650300" cy="49987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Gerade Verbindung mit Pfeil 6"/>
          <p:cNvCxnSpPr/>
          <p:nvPr/>
        </p:nvCxnSpPr>
        <p:spPr bwMode="auto">
          <a:xfrm flipH="1">
            <a:off x="6966843" y="3356992"/>
            <a:ext cx="792088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feld 7"/>
          <p:cNvSpPr txBox="1"/>
          <p:nvPr/>
        </p:nvSpPr>
        <p:spPr>
          <a:xfrm>
            <a:off x="7795629" y="3249560"/>
            <a:ext cx="108523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Systemtrasse</a:t>
            </a:r>
          </a:p>
        </p:txBody>
      </p:sp>
      <p:cxnSp>
        <p:nvCxnSpPr>
          <p:cNvPr id="9" name="Gerade Verbindung mit Pfeil 8"/>
          <p:cNvCxnSpPr/>
          <p:nvPr/>
        </p:nvCxnSpPr>
        <p:spPr bwMode="auto">
          <a:xfrm flipH="1">
            <a:off x="7717120" y="5480648"/>
            <a:ext cx="792088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feld 9"/>
          <p:cNvSpPr txBox="1"/>
          <p:nvPr/>
        </p:nvSpPr>
        <p:spPr>
          <a:xfrm>
            <a:off x="8545906" y="5373216"/>
            <a:ext cx="6758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Toleranz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Daniel Pöhle | Digitale Kapazitätssteigerung | Frankfurt am Main | 12.10.2017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68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RITE-PROTECTED" val="false"/>
  <p:tag name="THINKCELLPRESENTATIONDONOTDELETE" val="&lt;?xml version=&quot;1.0&quot; encoding=&quot;UTF-16&quot; standalone=&quot;yes&quot;?&gt;&lt;root reqver=&quot;23045&quot;&gt;&lt;version val=&quot;2416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&quot;&gt;&lt;elem m_fUsage=&quot;1.89999999999999990000E+000&quot;&gt;&lt;m_msothmcolidx val=&quot;0&quot;/&gt;&lt;m_rgb r=&quot;C8&quot; g=&quot;C8&quot; b=&quot;CD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  <p:tag name="SHOWAGENDASLIDENUMBER" val="no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FIXED" val="yes"/>
  <p:tag name="FIXEDLEFT" val="d155905,5"/>
  <p:tag name="FIXEDTOP" val="d317480,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Iop3w_y0uTEoM_t1AAQ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8jTWmRvukKegMDPPXcb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ANGUAGE" val="msoLanguageIDGerma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SYlDOjSfqXbAoZEw.1V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14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1300,18"/>
  <p:tag name="HOEHE" val="80,002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1300,18"/>
  <p:tag name="HOEHE" val="80,0027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99,9999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114636"/>
  <p:tag name="AGENDAHATSEITENZAHL" val="0"/>
  <p:tag name="AGENDATYP" val="2"/>
  <p:tag name="AGENDAFIRSTCHAPTER" val="1"/>
  <p:tag name="AGENDASHOW2NDLEVEL" val="0"/>
  <p:tag name="AGENDAPUNKT" val="2"/>
  <p:tag name="AGENDAEBENE" val="1"/>
  <p:tag name="AGENDAITEM" val="Systematisieru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FIXED" val="yes"/>
  <p:tag name="FIXEDLEFT" val="d155905,5"/>
  <p:tag name="FIXEDTOP" val="d317480,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Iop3w_y0uTEoM_t1AAQ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8jTWmRvukKegMDPPXcbL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ANGED" val="16.08.09-8:12:3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FIXED" val="yes"/>
  <p:tag name="FIXEDLEFT" val="d155905,5"/>
  <p:tag name="FIXEDTOP" val="d317480,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MINIMIZE" val="-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99,9999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99,9999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1300,18"/>
  <p:tag name="HOEHE" val="80,0027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99,9999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1300,18"/>
  <p:tag name="HOEHE" val="80,0027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114636"/>
  <p:tag name="AGENDAHATSEITENZAHL" val="0"/>
  <p:tag name="AGENDATYP" val="2"/>
  <p:tag name="AGENDAFIRSTCHAPTER" val="1"/>
  <p:tag name="AGENDASHOW2NDLEVEL" val="0"/>
  <p:tag name="AGENDAPUNKT" val="3"/>
  <p:tag name="AGENDAEBENE" val="1"/>
  <p:tag name="AGENDAITEM" val="Tagesganglini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FIXED" val="yes"/>
  <p:tag name="FIXEDLEFT" val="d155905,5"/>
  <p:tag name="FIXEDTOP" val="d317480,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Iop3w_y0uTEoM_t1AAQ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8jTWmRvukKegMDPPXcbL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1300,18"/>
  <p:tag name="HOEHE" val="80,002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MINIMIZE" val="-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SFMI;SPNM"/>
  <p:tag name="SLIDELANGUAGE" val="msoLanguageIDGerma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114636"/>
  <p:tag name="AGENDAHATSEITENZAHL" val="0"/>
  <p:tag name="AGENDATYP" val="2"/>
  <p:tag name="AGENDAPUNKT" val="1"/>
  <p:tag name="AGENDAFIRSTCHAPTER" val="1"/>
  <p:tag name="AGENDASHOW2NDLEVEL" val="0"/>
  <p:tag name="AGENDAEBENE" val="1"/>
  <p:tag name="AGENDAITEM" val="Einführung und TEP"/>
</p:tagLst>
</file>

<file path=ppt/theme/theme1.xml><?xml version="1.0" encoding="utf-8"?>
<a:theme xmlns:a="http://schemas.openxmlformats.org/drawingml/2006/main" name="GS Master 2016">
  <a:themeElements>
    <a:clrScheme name="DB_rot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DD2"/>
      </a:accent1>
      <a:accent2>
        <a:srgbClr val="FF0000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DB_2010">
      <a:majorFont>
        <a:latin typeface="DB Office"/>
        <a:ea typeface=""/>
        <a:cs typeface=""/>
      </a:majorFont>
      <a:minorFont>
        <a:latin typeface="DB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878C9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DB Office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878C9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spcBef>
            <a:spcPts val="600"/>
          </a:spcBef>
          <a:buClr>
            <a:srgbClr val="FF0000"/>
          </a:buClr>
          <a:buSzPct val="85000"/>
          <a:defRPr sz="1400" dirty="0" err="1" smtClean="0">
            <a:solidFill>
              <a:srgbClr val="000000"/>
            </a:solidFill>
            <a:latin typeface="DB Office"/>
          </a:defRPr>
        </a:defPPr>
      </a:lstStyle>
    </a:txDef>
  </a:objectDefaults>
  <a:extraClrSchemeLst/>
  <a:custClrLst>
    <a:custClr name="DB Rot">
      <a:srgbClr val="FF0000"/>
    </a:custClr>
    <a:custClr name="DB Blau">
      <a:srgbClr val="000066"/>
    </a:custClr>
    <a:custClr name="DB Grau">
      <a:srgbClr val="878C96"/>
    </a:custClr>
    <a:custClr name="Signalblau">
      <a:srgbClr val="004BB4"/>
    </a:custClr>
    <a:custClr name="Verkehrsblau">
      <a:srgbClr val="055573"/>
    </a:custClr>
    <a:custClr name="Opalgrün">
      <a:srgbClr val="286969"/>
    </a:custClr>
    <a:custClr name="Türkisgrün">
      <a:srgbClr val="286E46"/>
    </a:custClr>
    <a:custClr name="Grasgrün">
      <a:srgbClr val="00AA00"/>
    </a:custClr>
    <a:custClr name="Gelbgrün">
      <a:srgbClr val="8CB90F"/>
    </a:custClr>
    <a:custClr name="S-Bahn Grün (Sonderstatus)">
      <a:srgbClr val="408335"/>
    </a:custClr>
    <a:custClr name="Gelb">
      <a:srgbClr val="F0CD0A"/>
    </a:custClr>
    <a:custClr name="Sonnengelb">
      <a:srgbClr val="FFAF00"/>
    </a:custClr>
    <a:custClr name="Verkehrsorange">
      <a:srgbClr val="E67800"/>
    </a:custClr>
    <a:custClr name="Orangebraun">
      <a:srgbClr val="8C5A00"/>
    </a:custClr>
    <a:custClr name="Rubinrot">
      <a:srgbClr val="962832"/>
    </a:custClr>
    <a:custClr name="Purpurviolett">
      <a:srgbClr val="4D186E"/>
    </a:custClr>
    <a:custClr name="Gelb (Pastell)">
      <a:srgbClr val="FDF6B1"/>
    </a:custClr>
    <a:custClr name="Verkehrsorange (Pastell)">
      <a:srgbClr val="FCB76C"/>
    </a:custClr>
    <a:custClr name="Signalblau (Pastell)">
      <a:srgbClr val="BBCAEA"/>
    </a:custClr>
    <a:custClr name="Gelbgrün (Pastell)">
      <a:srgbClr val="DDEDB1"/>
    </a:custClr>
    <a:custClr name="Grau Stufe 1">
      <a:srgbClr val="E6E6E6"/>
    </a:custClr>
    <a:custClr name="Grau Stufe 2">
      <a:srgbClr val="CDCDCD"/>
    </a:custClr>
    <a:custClr name="Grau Stufe 3">
      <a:srgbClr val="B4B4B4"/>
    </a:custClr>
    <a:custClr name="Grau Stufe 4">
      <a:srgbClr val="9A9A9A"/>
    </a:custClr>
    <a:custClr name="Grau Stufe 5">
      <a:srgbClr val="818181"/>
    </a:custClr>
    <a:custClr name="Grau Stufe 6">
      <a:srgbClr val="666666"/>
    </a:custClr>
    <a:custClr name="Grau Stufe 7">
      <a:srgbClr val="4B4B4B"/>
    </a:custClr>
    <a:custClr name="Grau Stufe 8">
      <a:srgbClr val="303030"/>
    </a:custClr>
  </a:custClrLst>
</a:theme>
</file>

<file path=ppt/theme/theme2.xml><?xml version="1.0" encoding="utf-8"?>
<a:theme xmlns:a="http://schemas.openxmlformats.org/drawingml/2006/main" name="Larissa">
  <a:themeElements>
    <a:clrScheme name="DB_Farben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8CD"/>
      </a:accent1>
      <a:accent2>
        <a:srgbClr val="000066"/>
      </a:accent2>
      <a:accent3>
        <a:srgbClr val="FFFFFF"/>
      </a:accent3>
      <a:accent4>
        <a:srgbClr val="000000"/>
      </a:accent4>
      <a:accent5>
        <a:srgbClr val="E0E0E3"/>
      </a:accent5>
      <a:accent6>
        <a:srgbClr val="00005C"/>
      </a:accent6>
      <a:hlink>
        <a:srgbClr val="004BB4"/>
      </a:hlink>
      <a:folHlink>
        <a:srgbClr val="D7DEE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1527</Words>
  <Application>Microsoft Office PowerPoint</Application>
  <PresentationFormat>Benutzerdefiniert</PresentationFormat>
  <Paragraphs>432</Paragraphs>
  <Slides>25</Slides>
  <Notes>5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7" baseType="lpstr">
      <vt:lpstr>GS Master 2016</vt:lpstr>
      <vt:lpstr>think-cell Folie</vt:lpstr>
      <vt:lpstr>Bildung von Systemtrassencharakteristiken</vt:lpstr>
      <vt:lpstr>Themen</vt:lpstr>
      <vt:lpstr>Gesamtkontext</vt:lpstr>
      <vt:lpstr>Trasseneignungsprüfung bei der Belegung</vt:lpstr>
      <vt:lpstr>Die Berechnung und Vergleich der Fahrzeit ist für die TEP nicht ausreichend</vt:lpstr>
      <vt:lpstr>Einflussfaktoren auf die Fahrzeitberechnung eines Zuges</vt:lpstr>
      <vt:lpstr>Statt eines Fahrzeitvgl. wird geprüft, ob die Anfrage  mindestens das gleiche Potential zur Erreichung der Fahrzeit mitbringt</vt:lpstr>
      <vt:lpstr>Beschleunigungsvermögen – a(v)-Diagramm</vt:lpstr>
      <vt:lpstr>Es sollte eine Toleranz bei der Prüfung der a(v)-Werte berücksichtigt werden</vt:lpstr>
      <vt:lpstr>Themen</vt:lpstr>
      <vt:lpstr>Vorgehen / Aufgabenstellung</vt:lpstr>
      <vt:lpstr>Je STA verkehren viele unterschiedliche  SGV-Anfragen</vt:lpstr>
      <vt:lpstr>Vorgehen für 2013</vt:lpstr>
      <vt:lpstr>Welches Mischungsverhältnis der 25 Charakteristiken ist  am besten geeignet für die Systematisierung?</vt:lpstr>
      <vt:lpstr>Beispiel für Bottom-Up mit 6 Zugcharakteristiken</vt:lpstr>
      <vt:lpstr>Bestimmung des Gewinns durch eine oder zwei zusätzliche Zugcharakteristiken</vt:lpstr>
      <vt:lpstr>Welches Mischungsverhältnis ist am besten geeignet  für die Systematisierung?</vt:lpstr>
      <vt:lpstr>Ergebnis</vt:lpstr>
      <vt:lpstr>Ausgewählte Systemtrassencharakteristiken bei REM_9</vt:lpstr>
      <vt:lpstr>Zuordnung der STA zu den Charakteristiken</vt:lpstr>
      <vt:lpstr>Themen</vt:lpstr>
      <vt:lpstr>Für die Tagesganglinie dürfen nicht nur die damals gefahrenen Züge betrachtet werden</vt:lpstr>
      <vt:lpstr>Für den STA 173 B (GRi) gibt es nur eine bzw. drei Tagesganglinienabschnitte</vt:lpstr>
      <vt:lpstr>Die Dateneingabe soll für die Lieblings-STA erfolgen, ein Einlesen der Daten per Skript wird ebenfalls möglich sein</vt:lpstr>
      <vt:lpstr>Erstellung von TEP-Testfällen auf den Lieblings-STA</vt:lpstr>
    </vt:vector>
  </TitlesOfParts>
  <Company>Deutsche Bahn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danielpoehle</dc:creator>
  <cp:lastModifiedBy>Pöhle, Daniel</cp:lastModifiedBy>
  <cp:revision>181</cp:revision>
  <cp:lastPrinted>2011-12-21T10:31:26Z</cp:lastPrinted>
  <dcterms:created xsi:type="dcterms:W3CDTF">2012-01-18T08:58:54Z</dcterms:created>
  <dcterms:modified xsi:type="dcterms:W3CDTF">2017-10-17T22:40:26Z</dcterms:modified>
</cp:coreProperties>
</file>