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3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8288000" cy="10287000"/>
  <p:notesSz cx="6858000" cy="9144000"/>
  <p:embeddedFontLst>
    <p:embeddedFont>
      <p:font typeface="Noto Sans Italics" panose="020B0604020202020204" charset="0"/>
      <p:regular r:id="rId20"/>
    </p:embeddedFont>
    <p:embeddedFont>
      <p:font typeface="Muli Bold" panose="020B0604020202020204" charset="0"/>
      <p:regular r:id="rId21"/>
    </p:embeddedFont>
    <p:embeddedFont>
      <p:font typeface="Muli Light" panose="020B0604020202020204" charset="0"/>
      <p:regular r:id="rId22"/>
    </p:embeddedFont>
    <p:embeddedFont>
      <p:font typeface="Calibri" panose="020F0502020204030204" pitchFamily="34" charset="0"/>
      <p:regular r:id="rId23"/>
      <p:bold r:id="rId24"/>
      <p:italic r:id="rId25"/>
      <p:boldItalic r:id="rId26"/>
    </p:embeddedFont>
    <p:embeddedFont>
      <p:font typeface="Muli Ultra-Bold" panose="020B0604020202020204" charset="0"/>
      <p:regular r:id="rId27"/>
    </p:embeddedFont>
    <p:embeddedFont>
      <p:font typeface="Noto Sans" panose="020B0604020202020204" charset="0"/>
      <p:regular r:id="rId28"/>
    </p:embeddedFont>
    <p:embeddedFont>
      <p:font typeface="Noto Sans Bold" panose="020B0604020202020204" charset="0"/>
      <p:regular r:id="rId29"/>
    </p:embeddedFont>
    <p:embeddedFont>
      <p:font typeface="Muli" panose="020B0604020202020204" charset="0"/>
      <p:regular r:id="rId30"/>
    </p:embeddedFont>
    <p:embeddedFont>
      <p:font typeface="Noto Sans Bold Italics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12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.svg"/><Relationship Id="rId7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7.svg"/><Relationship Id="rId4" Type="http://schemas.openxmlformats.org/officeDocument/2006/relationships/image" Target="../media/image4.png"/><Relationship Id="rId9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sv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svg"/><Relationship Id="rId7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10" Type="http://schemas.openxmlformats.org/officeDocument/2006/relationships/image" Target="../media/image10.png"/><Relationship Id="rId4" Type="http://schemas.openxmlformats.org/officeDocument/2006/relationships/image" Target="../media/image8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svg"/><Relationship Id="rId7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7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854333" y="1997938"/>
            <a:ext cx="2579333" cy="2579333"/>
          </a:xfrm>
          <a:custGeom>
            <a:avLst/>
            <a:gdLst/>
            <a:ahLst/>
            <a:cxnLst/>
            <a:rect l="l" t="t" r="r" b="b"/>
            <a:pathLst>
              <a:path w="2579333" h="2579333">
                <a:moveTo>
                  <a:pt x="0" y="0"/>
                </a:moveTo>
                <a:lnTo>
                  <a:pt x="2579334" y="0"/>
                </a:lnTo>
                <a:lnTo>
                  <a:pt x="2579334" y="2579333"/>
                </a:lnTo>
                <a:lnTo>
                  <a:pt x="0" y="25793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743694" y="349250"/>
            <a:ext cx="6800612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TRƯỜNG ĐẠI HỌC TRÀ VINH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0" y="9642656"/>
            <a:ext cx="18288000" cy="497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 b="1" i="1" dirty="0" err="1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Tra</a:t>
            </a:r>
            <a:r>
              <a:rPr lang="en-US" sz="2900" b="1" i="1" dirty="0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̀ </a:t>
            </a:r>
            <a:r>
              <a:rPr lang="en-US" sz="2900" b="1" i="1" dirty="0" err="1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Vinh</a:t>
            </a:r>
            <a:r>
              <a:rPr lang="en-US" sz="2900" b="1" i="1" dirty="0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, </a:t>
            </a:r>
            <a:r>
              <a:rPr lang="en-US" sz="2900" b="1" i="1" dirty="0" err="1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tháng</a:t>
            </a:r>
            <a:r>
              <a:rPr lang="en-US" sz="2900" b="1" i="1" dirty="0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 </a:t>
            </a:r>
            <a:r>
              <a:rPr lang="en-US" sz="2900" b="1" i="1" dirty="0" smtClean="0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8 </a:t>
            </a:r>
            <a:r>
              <a:rPr lang="en-US" sz="2900" b="1" i="1" dirty="0" err="1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năm</a:t>
            </a:r>
            <a:r>
              <a:rPr lang="en-US" sz="2900" b="1" i="1" dirty="0">
                <a:solidFill>
                  <a:srgbClr val="000000"/>
                </a:solidFill>
                <a:latin typeface="Noto Sans Bold Italics"/>
                <a:ea typeface="Noto Sans Bold Italics"/>
                <a:cs typeface="Noto Sans Bold Italics"/>
                <a:sym typeface="Noto Sans Bold Italics"/>
              </a:rPr>
              <a:t> 2025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544306" y="7746608"/>
            <a:ext cx="5373954" cy="1406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Sinh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viên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thực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hiện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:</a:t>
            </a: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Họ </a:t>
            </a:r>
            <a:r>
              <a:rPr lang="en-US" sz="20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tên</a:t>
            </a:r>
            <a:r>
              <a:rPr lang="en-US" sz="20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 </a:t>
            </a:r>
            <a:r>
              <a:rPr lang="en-US" sz="20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Nguyễn</a:t>
            </a:r>
            <a:r>
              <a:rPr lang="en-US" sz="20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Tín</a:t>
            </a:r>
            <a:r>
              <a:rPr lang="en-US" sz="2000" dirty="0" smtClean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err="1" smtClean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Thành</a:t>
            </a:r>
            <a:endParaRPr lang="en-US" sz="20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2800"/>
              </a:lnSpc>
            </a:pPr>
            <a:r>
              <a:rPr lang="en-US" sz="20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MSSV: </a:t>
            </a:r>
            <a:r>
              <a:rPr lang="en-US" sz="2000" dirty="0" smtClean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110121104</a:t>
            </a:r>
            <a:endParaRPr lang="en-US" sz="20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Lớp</a:t>
            </a:r>
            <a:r>
              <a:rPr lang="en-US" sz="20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: </a:t>
            </a:r>
            <a:r>
              <a:rPr lang="en-US" sz="2000" dirty="0" smtClean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DA21TTA</a:t>
            </a:r>
            <a:endParaRPr lang="en-US" sz="20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670286" y="1137513"/>
            <a:ext cx="8947428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TRƯỜNG KỸ THUẬT VÀ CÔNG NGHỆ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7248" y="7746608"/>
            <a:ext cx="5373954" cy="701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Giảng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viên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hướng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 </a:t>
            </a:r>
            <a:r>
              <a:rPr lang="en-US" sz="2000" i="1" dirty="0" err="1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dẫn</a:t>
            </a:r>
            <a:r>
              <a:rPr lang="en-US" sz="2000" i="1" dirty="0">
                <a:solidFill>
                  <a:srgbClr val="000000"/>
                </a:solidFill>
                <a:latin typeface="Noto Sans Italics"/>
                <a:ea typeface="Noto Sans Italics"/>
                <a:cs typeface="Noto Sans Italics"/>
                <a:sym typeface="Noto Sans Italics"/>
              </a:rPr>
              <a:t>:</a:t>
            </a:r>
          </a:p>
          <a:p>
            <a:pPr algn="l">
              <a:lnSpc>
                <a:spcPts val="2800"/>
              </a:lnSpc>
            </a:pPr>
            <a:r>
              <a:rPr lang="en-US" sz="2000" dirty="0" err="1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ThS</a:t>
            </a:r>
            <a:r>
              <a:rPr lang="en-US" sz="2000" dirty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 </a:t>
            </a:r>
            <a:r>
              <a:rPr lang="en-US" sz="2000" dirty="0" smtClean="0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VÕ THÀNH C</a:t>
            </a:r>
            <a:endParaRPr lang="en-US" sz="2000" dirty="0">
              <a:solidFill>
                <a:srgbClr val="000000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0" y="4986428"/>
            <a:ext cx="1828800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BÁO CÁO ĐỒ ÁN TỐT NGHIỆP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0" y="5858753"/>
            <a:ext cx="18288000" cy="803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1" dirty="0" smtClean="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XÂY DỰNG WEBSITE BÁN LAPTOP</a:t>
            </a:r>
            <a:endParaRPr lang="en-US" sz="4800" b="1" dirty="0">
              <a:solidFill>
                <a:srgbClr val="000000"/>
              </a:solidFill>
              <a:latin typeface="Noto Sans Bold"/>
              <a:ea typeface="Noto Sans Bold"/>
              <a:cs typeface="Noto Sans Bold"/>
              <a:sym typeface="Noto Sans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 err="1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</a:t>
            </a:r>
            <a:r>
              <a:rPr lang="en-US" sz="2000" dirty="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 1/17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1851"/>
            <a:ext cx="16303228" cy="2141238"/>
            <a:chOff x="0" y="0"/>
            <a:chExt cx="21737638" cy="2854984"/>
          </a:xfrm>
        </p:grpSpPr>
        <p:sp>
          <p:nvSpPr>
            <p:cNvPr id="3" name="Freeform 3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1286" y="1801520"/>
              <a:ext cx="9675509" cy="1053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Ưu điểm của công nghệ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9/17</a:t>
            </a:r>
          </a:p>
        </p:txBody>
      </p:sp>
      <p:sp>
        <p:nvSpPr>
          <p:cNvPr id="8" name="Freeform 8"/>
          <p:cNvSpPr/>
          <p:nvPr/>
        </p:nvSpPr>
        <p:spPr>
          <a:xfrm>
            <a:off x="7109023" y="3096190"/>
            <a:ext cx="3350472" cy="2054804"/>
          </a:xfrm>
          <a:custGeom>
            <a:avLst/>
            <a:gdLst/>
            <a:ahLst/>
            <a:cxnLst/>
            <a:rect l="l" t="t" r="r" b="b"/>
            <a:pathLst>
              <a:path w="3350472" h="2054804">
                <a:moveTo>
                  <a:pt x="0" y="0"/>
                </a:moveTo>
                <a:lnTo>
                  <a:pt x="3350473" y="0"/>
                </a:lnTo>
                <a:lnTo>
                  <a:pt x="3350473" y="2054805"/>
                </a:lnTo>
                <a:lnTo>
                  <a:pt x="0" y="2054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789076" y="2900323"/>
            <a:ext cx="2051998" cy="2051998"/>
          </a:xfrm>
          <a:custGeom>
            <a:avLst/>
            <a:gdLst/>
            <a:ahLst/>
            <a:cxnLst/>
            <a:rect l="l" t="t" r="r" b="b"/>
            <a:pathLst>
              <a:path w="2051998" h="2051998">
                <a:moveTo>
                  <a:pt x="0" y="0"/>
                </a:moveTo>
                <a:lnTo>
                  <a:pt x="2051998" y="0"/>
                </a:lnTo>
                <a:lnTo>
                  <a:pt x="2051998" y="2051998"/>
                </a:lnTo>
                <a:lnTo>
                  <a:pt x="0" y="2051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8746161" y="5165665"/>
            <a:ext cx="19050" cy="13049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AutoShape 11"/>
          <p:cNvSpPr/>
          <p:nvPr/>
        </p:nvSpPr>
        <p:spPr>
          <a:xfrm>
            <a:off x="13776977" y="5216657"/>
            <a:ext cx="19050" cy="13049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7003966" y="7070949"/>
            <a:ext cx="3560588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Kho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thư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viện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npm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lớn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nhất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thế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giới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Cùng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ngôn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ngữ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với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frontend.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34781" y="7180967"/>
            <a:ext cx="3560588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Một framework CSS đang rất phổ biến hiện nay</a:t>
            </a:r>
          </a:p>
        </p:txBody>
      </p:sp>
      <p:sp>
        <p:nvSpPr>
          <p:cNvPr id="15" name="AutoShape 15"/>
          <p:cNvSpPr/>
          <p:nvPr/>
        </p:nvSpPr>
        <p:spPr>
          <a:xfrm>
            <a:off x="3272222" y="5216935"/>
            <a:ext cx="19050" cy="13049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662633" y="7070949"/>
            <a:ext cx="3560588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Là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công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cụ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phát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triển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thay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thê</a:t>
            </a: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́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webpack</a:t>
            </a:r>
            <a:endParaRPr lang="en-US" sz="2400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HMR (Hot Module Replacement) </a:t>
            </a:r>
            <a:r>
              <a:rPr lang="en-US" sz="2400" dirty="0" err="1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nhanh</a:t>
            </a:r>
            <a:endParaRPr lang="en-US" sz="2400" dirty="0">
              <a:solidFill>
                <a:srgbClr val="000000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608" y="2900323"/>
            <a:ext cx="3675547" cy="20674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2823" y="3611418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06538" y="4665111"/>
            <a:ext cx="6816002" cy="236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Kết quả </a:t>
            </a:r>
          </a:p>
          <a:p>
            <a:pPr algn="l">
              <a:lnSpc>
                <a:spcPts val="9240"/>
              </a:lnSpc>
            </a:pPr>
            <a:r>
              <a:rPr lang="en-US" sz="84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đạt được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10/17</a:t>
            </a:r>
          </a:p>
        </p:txBody>
      </p:sp>
      <p:sp>
        <p:nvSpPr>
          <p:cNvPr id="5" name="Freeform 5"/>
          <p:cNvSpPr/>
          <p:nvPr/>
        </p:nvSpPr>
        <p:spPr>
          <a:xfrm>
            <a:off x="7622540" y="2978538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9"/>
                </a:lnTo>
                <a:lnTo>
                  <a:pt x="0" y="1265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60944" y="3417243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Trang người dùng</a:t>
            </a:r>
          </a:p>
        </p:txBody>
      </p:sp>
      <p:sp>
        <p:nvSpPr>
          <p:cNvPr id="7" name="Freeform 7"/>
          <p:cNvSpPr/>
          <p:nvPr/>
        </p:nvSpPr>
        <p:spPr>
          <a:xfrm>
            <a:off x="7622540" y="5804301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60944" y="6243005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Trang quản trị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1758"/>
            <a:ext cx="16303228" cy="2141238"/>
            <a:chOff x="0" y="0"/>
            <a:chExt cx="21737638" cy="2854984"/>
          </a:xfrm>
        </p:grpSpPr>
        <p:sp>
          <p:nvSpPr>
            <p:cNvPr id="3" name="Freeform 3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Kết quả đạt được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1286" y="1801520"/>
              <a:ext cx="7370038" cy="1053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Trang người dùng: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941324" y="2052594"/>
              <a:ext cx="11930888" cy="6885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n-US" sz="3200">
                  <a:solidFill>
                    <a:srgbClr val="1836B2"/>
                  </a:solidFill>
                  <a:latin typeface="Muli"/>
                  <a:ea typeface="Muli"/>
                  <a:cs typeface="Muli"/>
                  <a:sym typeface="Muli"/>
                </a:rPr>
                <a:t>Trang chủ, lịch khám, đặt hẹn, kiểm tra lịch hẹn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939367" y="2719221"/>
            <a:ext cx="6606192" cy="3294838"/>
          </a:xfrm>
          <a:custGeom>
            <a:avLst/>
            <a:gdLst/>
            <a:ahLst/>
            <a:cxnLst/>
            <a:rect l="l" t="t" r="r" b="b"/>
            <a:pathLst>
              <a:path w="6606192" h="3294838">
                <a:moveTo>
                  <a:pt x="0" y="0"/>
                </a:moveTo>
                <a:lnTo>
                  <a:pt x="6606191" y="0"/>
                </a:lnTo>
                <a:lnTo>
                  <a:pt x="6606191" y="3294839"/>
                </a:lnTo>
                <a:lnTo>
                  <a:pt x="0" y="32948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9341564" y="2719221"/>
            <a:ext cx="7106639" cy="3455603"/>
          </a:xfrm>
          <a:custGeom>
            <a:avLst/>
            <a:gdLst/>
            <a:ahLst/>
            <a:cxnLst/>
            <a:rect l="l" t="t" r="r" b="b"/>
            <a:pathLst>
              <a:path w="7106639" h="3455603">
                <a:moveTo>
                  <a:pt x="0" y="0"/>
                </a:moveTo>
                <a:lnTo>
                  <a:pt x="7106640" y="0"/>
                </a:lnTo>
                <a:lnTo>
                  <a:pt x="7106640" y="3455604"/>
                </a:lnTo>
                <a:lnTo>
                  <a:pt x="0" y="345560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128293" y="6449623"/>
            <a:ext cx="6228340" cy="3090814"/>
          </a:xfrm>
          <a:custGeom>
            <a:avLst/>
            <a:gdLst/>
            <a:ahLst/>
            <a:cxnLst/>
            <a:rect l="l" t="t" r="r" b="b"/>
            <a:pathLst>
              <a:path w="6228340" h="3090814">
                <a:moveTo>
                  <a:pt x="0" y="0"/>
                </a:moveTo>
                <a:lnTo>
                  <a:pt x="6228339" y="0"/>
                </a:lnTo>
                <a:lnTo>
                  <a:pt x="6228339" y="3090814"/>
                </a:lnTo>
                <a:lnTo>
                  <a:pt x="0" y="30908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9341564" y="6389406"/>
            <a:ext cx="7106639" cy="3588853"/>
          </a:xfrm>
          <a:custGeom>
            <a:avLst/>
            <a:gdLst/>
            <a:ahLst/>
            <a:cxnLst/>
            <a:rect l="l" t="t" r="r" b="b"/>
            <a:pathLst>
              <a:path w="7106639" h="3588853">
                <a:moveTo>
                  <a:pt x="0" y="0"/>
                </a:moveTo>
                <a:lnTo>
                  <a:pt x="7106640" y="0"/>
                </a:lnTo>
                <a:lnTo>
                  <a:pt x="7106640" y="3588853"/>
                </a:lnTo>
                <a:lnTo>
                  <a:pt x="0" y="358885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11/17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01758"/>
            <a:ext cx="16303228" cy="2582273"/>
            <a:chOff x="0" y="0"/>
            <a:chExt cx="21737638" cy="3443031"/>
          </a:xfrm>
        </p:grpSpPr>
        <p:sp>
          <p:nvSpPr>
            <p:cNvPr id="3" name="Freeform 3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Kết quả đạt được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1286" y="1801520"/>
              <a:ext cx="7370038" cy="1053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20"/>
                </a:lnSpc>
              </a:pPr>
              <a:r>
                <a:rPr lang="en-US" sz="48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Trang người dùng: 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8941324" y="2043069"/>
              <a:ext cx="11930888" cy="13999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40"/>
                </a:lnSpc>
              </a:pPr>
              <a:r>
                <a:rPr lang="en-US" sz="3100">
                  <a:solidFill>
                    <a:srgbClr val="1836B2"/>
                  </a:solidFill>
                  <a:latin typeface="Muli"/>
                  <a:ea typeface="Muli"/>
                  <a:cs typeface="Muli"/>
                  <a:sym typeface="Muli"/>
                </a:rPr>
                <a:t>Quản lý trang người dùng, quản lý nhân sự, phản hồi khách hàng</a:t>
              </a:r>
            </a:p>
          </p:txBody>
        </p:sp>
      </p:grpSp>
      <p:sp>
        <p:nvSpPr>
          <p:cNvPr id="8" name="Freeform 8"/>
          <p:cNvSpPr/>
          <p:nvPr/>
        </p:nvSpPr>
        <p:spPr>
          <a:xfrm>
            <a:off x="1553997" y="6732130"/>
            <a:ext cx="6384510" cy="3248119"/>
          </a:xfrm>
          <a:custGeom>
            <a:avLst/>
            <a:gdLst/>
            <a:ahLst/>
            <a:cxnLst/>
            <a:rect l="l" t="t" r="r" b="b"/>
            <a:pathLst>
              <a:path w="6384510" h="3248119">
                <a:moveTo>
                  <a:pt x="0" y="0"/>
                </a:moveTo>
                <a:lnTo>
                  <a:pt x="6384510" y="0"/>
                </a:lnTo>
                <a:lnTo>
                  <a:pt x="6384510" y="3248120"/>
                </a:lnTo>
                <a:lnTo>
                  <a:pt x="0" y="32481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53997" y="3063641"/>
            <a:ext cx="6447880" cy="3248119"/>
          </a:xfrm>
          <a:custGeom>
            <a:avLst/>
            <a:gdLst/>
            <a:ahLst/>
            <a:cxnLst/>
            <a:rect l="l" t="t" r="r" b="b"/>
            <a:pathLst>
              <a:path w="6447880" h="3248119">
                <a:moveTo>
                  <a:pt x="0" y="0"/>
                </a:moveTo>
                <a:lnTo>
                  <a:pt x="6447880" y="0"/>
                </a:lnTo>
                <a:lnTo>
                  <a:pt x="6447880" y="3248119"/>
                </a:lnTo>
                <a:lnTo>
                  <a:pt x="0" y="324811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180314" y="4326579"/>
            <a:ext cx="6787635" cy="3487148"/>
          </a:xfrm>
          <a:custGeom>
            <a:avLst/>
            <a:gdLst/>
            <a:ahLst/>
            <a:cxnLst/>
            <a:rect l="l" t="t" r="r" b="b"/>
            <a:pathLst>
              <a:path w="6787635" h="3487148">
                <a:moveTo>
                  <a:pt x="0" y="0"/>
                </a:moveTo>
                <a:lnTo>
                  <a:pt x="6787635" y="0"/>
                </a:lnTo>
                <a:lnTo>
                  <a:pt x="6787635" y="3487147"/>
                </a:lnTo>
                <a:lnTo>
                  <a:pt x="0" y="348714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12/17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2823" y="3611418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06538" y="4655586"/>
            <a:ext cx="8617566" cy="23342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130"/>
              </a:lnSpc>
            </a:pPr>
            <a:r>
              <a:rPr lang="en-US" sz="83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Kết luận và hướng phát triển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13/17</a:t>
            </a:r>
          </a:p>
        </p:txBody>
      </p:sp>
      <p:sp>
        <p:nvSpPr>
          <p:cNvPr id="5" name="Freeform 5"/>
          <p:cNvSpPr/>
          <p:nvPr/>
        </p:nvSpPr>
        <p:spPr>
          <a:xfrm>
            <a:off x="9798567" y="3025442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699349" y="3391621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Kết luận</a:t>
            </a:r>
          </a:p>
        </p:txBody>
      </p:sp>
      <p:sp>
        <p:nvSpPr>
          <p:cNvPr id="7" name="Freeform 7"/>
          <p:cNvSpPr/>
          <p:nvPr/>
        </p:nvSpPr>
        <p:spPr>
          <a:xfrm>
            <a:off x="9798567" y="5784616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699349" y="6330555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Hướng phát triền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1851"/>
            <a:ext cx="16303228" cy="2141238"/>
            <a:chOff x="0" y="0"/>
            <a:chExt cx="21737638" cy="2854984"/>
          </a:xfrm>
        </p:grpSpPr>
        <p:sp>
          <p:nvSpPr>
            <p:cNvPr id="3" name="Freeform 3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1286" y="1801520"/>
              <a:ext cx="9675509" cy="1053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Ưu điểm của công nghệ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14/17</a:t>
            </a:r>
          </a:p>
        </p:txBody>
      </p:sp>
      <p:sp>
        <p:nvSpPr>
          <p:cNvPr id="8" name="Freeform 8"/>
          <p:cNvSpPr/>
          <p:nvPr/>
        </p:nvSpPr>
        <p:spPr>
          <a:xfrm>
            <a:off x="7109023" y="3096190"/>
            <a:ext cx="3350472" cy="2054804"/>
          </a:xfrm>
          <a:custGeom>
            <a:avLst/>
            <a:gdLst/>
            <a:ahLst/>
            <a:cxnLst/>
            <a:rect l="l" t="t" r="r" b="b"/>
            <a:pathLst>
              <a:path w="3350472" h="2054804">
                <a:moveTo>
                  <a:pt x="0" y="0"/>
                </a:moveTo>
                <a:lnTo>
                  <a:pt x="3350473" y="0"/>
                </a:lnTo>
                <a:lnTo>
                  <a:pt x="3350473" y="2054805"/>
                </a:lnTo>
                <a:lnTo>
                  <a:pt x="0" y="205480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2789076" y="2900323"/>
            <a:ext cx="2051998" cy="2051998"/>
          </a:xfrm>
          <a:custGeom>
            <a:avLst/>
            <a:gdLst/>
            <a:ahLst/>
            <a:cxnLst/>
            <a:rect l="l" t="t" r="r" b="b"/>
            <a:pathLst>
              <a:path w="2051998" h="2051998">
                <a:moveTo>
                  <a:pt x="0" y="0"/>
                </a:moveTo>
                <a:lnTo>
                  <a:pt x="2051998" y="0"/>
                </a:lnTo>
                <a:lnTo>
                  <a:pt x="2051998" y="2051998"/>
                </a:lnTo>
                <a:lnTo>
                  <a:pt x="0" y="205199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0" name="AutoShape 10"/>
          <p:cNvSpPr/>
          <p:nvPr/>
        </p:nvSpPr>
        <p:spPr>
          <a:xfrm>
            <a:off x="8746161" y="5165665"/>
            <a:ext cx="19050" cy="13049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1" name="AutoShape 11"/>
          <p:cNvSpPr/>
          <p:nvPr/>
        </p:nvSpPr>
        <p:spPr>
          <a:xfrm>
            <a:off x="13776977" y="5216657"/>
            <a:ext cx="19050" cy="13049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2" name="TextBox 12"/>
          <p:cNvSpPr txBox="1"/>
          <p:nvPr/>
        </p:nvSpPr>
        <p:spPr>
          <a:xfrm>
            <a:off x="7003966" y="7070949"/>
            <a:ext cx="3560588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Kho thư viện npm lớn nhất thế giới.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Cùng ngôn ngữ với frontend.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034781" y="7180967"/>
            <a:ext cx="3560588" cy="1243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Một framework CSS đang rất phổ biến hiện nay</a:t>
            </a:r>
          </a:p>
        </p:txBody>
      </p:sp>
      <p:sp>
        <p:nvSpPr>
          <p:cNvPr id="14" name="Freeform 14"/>
          <p:cNvSpPr/>
          <p:nvPr/>
        </p:nvSpPr>
        <p:spPr>
          <a:xfrm>
            <a:off x="2188731" y="2922488"/>
            <a:ext cx="2243177" cy="2243177"/>
          </a:xfrm>
          <a:custGeom>
            <a:avLst/>
            <a:gdLst/>
            <a:ahLst/>
            <a:cxnLst/>
            <a:rect l="l" t="t" r="r" b="b"/>
            <a:pathLst>
              <a:path w="2243177" h="2243177">
                <a:moveTo>
                  <a:pt x="0" y="0"/>
                </a:moveTo>
                <a:lnTo>
                  <a:pt x="2243177" y="0"/>
                </a:lnTo>
                <a:lnTo>
                  <a:pt x="2243177" y="2243177"/>
                </a:lnTo>
                <a:lnTo>
                  <a:pt x="0" y="224317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5" name="AutoShape 15"/>
          <p:cNvSpPr/>
          <p:nvPr/>
        </p:nvSpPr>
        <p:spPr>
          <a:xfrm>
            <a:off x="3272222" y="5216935"/>
            <a:ext cx="19050" cy="1304931"/>
          </a:xfrm>
          <a:prstGeom prst="line">
            <a:avLst/>
          </a:prstGeom>
          <a:ln w="38100" cap="flat">
            <a:solidFill>
              <a:srgbClr val="000000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16" name="TextBox 16"/>
          <p:cNvSpPr txBox="1"/>
          <p:nvPr/>
        </p:nvSpPr>
        <p:spPr>
          <a:xfrm>
            <a:off x="1662633" y="7070949"/>
            <a:ext cx="3560588" cy="1663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Là công cụ phát triển thay thế webpack</a:t>
            </a:r>
          </a:p>
          <a:p>
            <a:pPr marL="518160" lvl="1" indent="-259080" algn="l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HMR (Hot Module Replacement) nhanh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429612" y="4355425"/>
            <a:ext cx="6278493" cy="2564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Giao diện đơn giản, gọn gàn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Hiển thị trực quan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"/>
                <a:ea typeface="Muli"/>
                <a:cs typeface="Muli"/>
                <a:sym typeface="Muli"/>
              </a:rPr>
              <a:t>Đáp ứng đủ nhu cầu nghiệp vụ của một ứng dụng đặt hẹn khám bệnh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29612" y="3030181"/>
            <a:ext cx="36294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Ưu điểm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518930" y="4355425"/>
            <a:ext cx="6641870" cy="190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Chưa thành thạo trong việc tối ưu hiệu năng</a:t>
            </a:r>
          </a:p>
          <a:p>
            <a:pPr algn="l">
              <a:lnSpc>
                <a:spcPts val="5200"/>
              </a:lnSpc>
            </a:pPr>
            <a:endParaRPr lang="en-US" sz="2600" spc="13">
              <a:solidFill>
                <a:srgbClr val="000000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9850060" y="3030181"/>
            <a:ext cx="3629457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Nhược điểm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2073" y="1367598"/>
            <a:ext cx="11132246" cy="119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Nhận xét</a:t>
            </a:r>
          </a:p>
        </p:txBody>
      </p:sp>
      <p:sp>
        <p:nvSpPr>
          <p:cNvPr id="7" name="Freeform 7"/>
          <p:cNvSpPr/>
          <p:nvPr/>
        </p:nvSpPr>
        <p:spPr>
          <a:xfrm>
            <a:off x="16160800" y="1188635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15/17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160800" y="1028700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372238" y="2184194"/>
            <a:ext cx="11132246" cy="119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Hướng phát triển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16/17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25873" y="4320413"/>
            <a:ext cx="10036255" cy="2483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Tối ưu hóa hiêu năng cho web trong tương lai</a:t>
            </a:r>
          </a:p>
          <a:p>
            <a:pPr marL="734059" lvl="1" indent="-367030" algn="l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Phát triển các chức năng, tiện ích người dùng</a:t>
            </a:r>
          </a:p>
          <a:p>
            <a:pPr marL="734059" lvl="1" indent="-367030" algn="l">
              <a:lnSpc>
                <a:spcPts val="6799"/>
              </a:lnSpc>
              <a:buFont typeface="Arial"/>
              <a:buChar char="•"/>
            </a:pPr>
            <a:r>
              <a:rPr lang="en-US" sz="3399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Mở rộng quy mô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836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17/17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07676" y="4406955"/>
            <a:ext cx="6948131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FFFFFF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1558451" y="1592716"/>
            <a:ext cx="9737102" cy="9547574"/>
            <a:chOff x="0" y="0"/>
            <a:chExt cx="12982803" cy="12730098"/>
          </a:xfrm>
        </p:grpSpPr>
        <p:sp>
          <p:nvSpPr>
            <p:cNvPr id="5" name="Freeform 5"/>
            <p:cNvSpPr/>
            <p:nvPr/>
          </p:nvSpPr>
          <p:spPr>
            <a:xfrm>
              <a:off x="0" y="6357796"/>
              <a:ext cx="11160540" cy="6372302"/>
            </a:xfrm>
            <a:custGeom>
              <a:avLst/>
              <a:gdLst/>
              <a:ahLst/>
              <a:cxnLst/>
              <a:rect l="l" t="t" r="r" b="b"/>
              <a:pathLst>
                <a:path w="11160540" h="6372302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>
              <a:off x="1822263" y="0"/>
              <a:ext cx="11160540" cy="6372302"/>
            </a:xfrm>
            <a:custGeom>
              <a:avLst/>
              <a:gdLst/>
              <a:ahLst/>
              <a:cxnLst/>
              <a:rect l="l" t="t" r="r" b="b"/>
              <a:pathLst>
                <a:path w="11160540" h="6372302">
                  <a:moveTo>
                    <a:pt x="0" y="0"/>
                  </a:moveTo>
                  <a:lnTo>
                    <a:pt x="11160540" y="0"/>
                  </a:lnTo>
                  <a:lnTo>
                    <a:pt x="11160540" y="6372302"/>
                  </a:lnTo>
                  <a:lnTo>
                    <a:pt x="0" y="637230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2823" y="3611418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033989" y="1990522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806538" y="4665111"/>
            <a:ext cx="6816002" cy="23641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1" dirty="0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NỘI DUNG CHÍNH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572393" y="2429227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Tổng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quan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đề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tài</a:t>
            </a:r>
            <a:endParaRPr lang="en-US" sz="3500" b="1" spc="105" dirty="0">
              <a:solidFill>
                <a:srgbClr val="1836B2"/>
              </a:solidFill>
              <a:latin typeface="Muli Ultra-Bold"/>
              <a:ea typeface="Muli Ultra-Bold"/>
              <a:cs typeface="Muli Ultra-Bold"/>
              <a:sym typeface="Muli Ultra-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2/17</a:t>
            </a:r>
          </a:p>
        </p:txBody>
      </p:sp>
      <p:sp>
        <p:nvSpPr>
          <p:cNvPr id="7" name="Freeform 7"/>
          <p:cNvSpPr/>
          <p:nvPr/>
        </p:nvSpPr>
        <p:spPr>
          <a:xfrm>
            <a:off x="8033989" y="4238625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572393" y="4677330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Kết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quả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đạt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được</a:t>
            </a:r>
            <a:endParaRPr lang="en-US" sz="3500" b="1" spc="105" dirty="0">
              <a:solidFill>
                <a:srgbClr val="1836B2"/>
              </a:solidFill>
              <a:latin typeface="Muli Ultra-Bold"/>
              <a:ea typeface="Muli Ultra-Bold"/>
              <a:cs typeface="Muli Ultra-Bold"/>
              <a:sym typeface="Muli Ultra-Bold"/>
            </a:endParaRPr>
          </a:p>
        </p:txBody>
      </p:sp>
      <p:sp>
        <p:nvSpPr>
          <p:cNvPr id="9" name="Freeform 9"/>
          <p:cNvSpPr/>
          <p:nvPr/>
        </p:nvSpPr>
        <p:spPr>
          <a:xfrm>
            <a:off x="8033989" y="6485458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572393" y="6924163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Kết luận và hướng phát triển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42823" y="3611418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7"/>
                </a:lnTo>
                <a:lnTo>
                  <a:pt x="0" y="6272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806538" y="4665111"/>
            <a:ext cx="6816002" cy="1192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84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Tổng quan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3/17</a:t>
            </a:r>
          </a:p>
        </p:txBody>
      </p:sp>
      <p:sp>
        <p:nvSpPr>
          <p:cNvPr id="5" name="Freeform 5"/>
          <p:cNvSpPr/>
          <p:nvPr/>
        </p:nvSpPr>
        <p:spPr>
          <a:xfrm>
            <a:off x="7622540" y="1028700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9160944" y="1467405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Lý do chọn đề tài</a:t>
            </a:r>
          </a:p>
        </p:txBody>
      </p:sp>
      <p:sp>
        <p:nvSpPr>
          <p:cNvPr id="7" name="Freeform 7"/>
          <p:cNvSpPr/>
          <p:nvPr/>
        </p:nvSpPr>
        <p:spPr>
          <a:xfrm>
            <a:off x="7622540" y="2649595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160944" y="3088300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Mục tiêu đề tài</a:t>
            </a:r>
          </a:p>
        </p:txBody>
      </p:sp>
      <p:sp>
        <p:nvSpPr>
          <p:cNvPr id="9" name="Freeform 9"/>
          <p:cNvSpPr/>
          <p:nvPr/>
        </p:nvSpPr>
        <p:spPr>
          <a:xfrm>
            <a:off x="7622540" y="4267778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9"/>
                </a:lnTo>
                <a:lnTo>
                  <a:pt x="0" y="12657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9160944" y="4706483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Phân tích và thiết kế hệ thống</a:t>
            </a:r>
          </a:p>
        </p:txBody>
      </p:sp>
      <p:sp>
        <p:nvSpPr>
          <p:cNvPr id="11" name="Freeform 11"/>
          <p:cNvSpPr/>
          <p:nvPr/>
        </p:nvSpPr>
        <p:spPr>
          <a:xfrm>
            <a:off x="7622540" y="5885962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9160944" y="6324666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Công nghệ sử dụng</a:t>
            </a:r>
          </a:p>
        </p:txBody>
      </p:sp>
      <p:sp>
        <p:nvSpPr>
          <p:cNvPr id="13" name="Freeform 13"/>
          <p:cNvSpPr/>
          <p:nvPr/>
        </p:nvSpPr>
        <p:spPr>
          <a:xfrm>
            <a:off x="7622540" y="7504145"/>
            <a:ext cx="526320" cy="1265758"/>
          </a:xfrm>
          <a:custGeom>
            <a:avLst/>
            <a:gdLst/>
            <a:ahLst/>
            <a:cxnLst/>
            <a:rect l="l" t="t" r="r" b="b"/>
            <a:pathLst>
              <a:path w="526320" h="1265758">
                <a:moveTo>
                  <a:pt x="0" y="0"/>
                </a:moveTo>
                <a:lnTo>
                  <a:pt x="526320" y="0"/>
                </a:lnTo>
                <a:lnTo>
                  <a:pt x="526320" y="1265758"/>
                </a:lnTo>
                <a:lnTo>
                  <a:pt x="0" y="12657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9160944" y="7942849"/>
            <a:ext cx="6979141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Ưu điểm của công nghệ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19842"/>
            <a:ext cx="12839700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en-US" sz="2800" dirty="0" err="1">
                <a:latin typeface="Muli Light" panose="020B0604020202020204" charset="0"/>
              </a:rPr>
              <a:t>Công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nghệ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thông</a:t>
            </a:r>
            <a:r>
              <a:rPr lang="en-US" sz="2800" dirty="0">
                <a:latin typeface="Muli Light" panose="020B0604020202020204" charset="0"/>
              </a:rPr>
              <a:t> tin </a:t>
            </a:r>
            <a:r>
              <a:rPr lang="en-US" sz="2800" dirty="0" err="1">
                <a:latin typeface="Muli Light" panose="020B0604020202020204" charset="0"/>
              </a:rPr>
              <a:t>phát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triển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mạnh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mẽ</a:t>
            </a:r>
            <a:r>
              <a:rPr lang="en-US" sz="2800" dirty="0" smtClean="0">
                <a:latin typeface="Muli Light" panose="020B0604020202020204" charset="0"/>
              </a:rPr>
              <a:t>.</a:t>
            </a: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vi-VN" sz="2800" dirty="0">
                <a:latin typeface="Muli Light" panose="020B0604020202020204" charset="0"/>
              </a:rPr>
              <a:t>Nhu cầu thương mại điện tử ngày càng </a:t>
            </a:r>
            <a:r>
              <a:rPr lang="vi-VN" sz="2800" dirty="0" smtClean="0">
                <a:latin typeface="Muli Light" panose="020B0604020202020204" charset="0"/>
              </a:rPr>
              <a:t>tăng</a:t>
            </a:r>
            <a:endParaRPr lang="en-US" sz="2800" dirty="0" smtClean="0">
              <a:latin typeface="Muli Light" panose="020B0604020202020204" charset="0"/>
            </a:endParaRP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en-US" sz="2800" dirty="0">
                <a:latin typeface="Muli Light" panose="020B0604020202020204" charset="0"/>
              </a:rPr>
              <a:t>Internet, </a:t>
            </a:r>
            <a:r>
              <a:rPr lang="en-US" sz="2800" dirty="0" err="1">
                <a:latin typeface="Muli Light" panose="020B0604020202020204" charset="0"/>
              </a:rPr>
              <a:t>nền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tảng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trực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tuyến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thúc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đẩy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giao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dịch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nhanh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chóng</a:t>
            </a:r>
            <a:r>
              <a:rPr lang="en-US" sz="2800" dirty="0" smtClean="0">
                <a:latin typeface="Muli Light" panose="020B0604020202020204" charset="0"/>
              </a:rPr>
              <a:t>.</a:t>
            </a: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vi-VN" sz="2800" dirty="0">
                <a:latin typeface="Muli Light" panose="020B0604020202020204" charset="0"/>
              </a:rPr>
              <a:t>Website TMĐT trở thành xu hướng phổ biến.</a:t>
            </a:r>
            <a:endParaRPr lang="en-US" sz="2600" spc="13" dirty="0">
              <a:solidFill>
                <a:srgbClr val="000000"/>
              </a:solidFill>
              <a:latin typeface="Muli Light" panose="020B0604020202020204" charset="0"/>
              <a:ea typeface="Muli Light"/>
              <a:cs typeface="Muli Light"/>
              <a:sym typeface="Muli Light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3205417"/>
            <a:ext cx="518617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Lý do chủ quan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4/17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331857"/>
            <a:ext cx="16303228" cy="2160344"/>
            <a:chOff x="0" y="66675"/>
            <a:chExt cx="21737638" cy="2880458"/>
          </a:xfrm>
        </p:grpSpPr>
        <p:sp>
          <p:nvSpPr>
            <p:cNvPr id="10" name="Freeform 10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571285" y="1801520"/>
              <a:ext cx="7521915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Lý do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chọn</a:t>
              </a: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4800" b="1" dirty="0" err="1" smtClean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đê</a:t>
              </a:r>
              <a:r>
                <a:rPr lang="en-US" sz="4800" b="1" dirty="0" smtClean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̀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tài</a:t>
              </a:r>
              <a:endParaRPr lang="en-US" sz="4800" b="1" dirty="0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319842"/>
            <a:ext cx="13296900" cy="26673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en-US" sz="2800" dirty="0" err="1">
                <a:latin typeface="Muli Light" panose="020B0604020202020204" charset="0"/>
              </a:rPr>
              <a:t>Cần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giới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thiệu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sản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phẩm</a:t>
            </a:r>
            <a:r>
              <a:rPr lang="en-US" sz="2800" dirty="0">
                <a:latin typeface="Muli Light" panose="020B0604020202020204" charset="0"/>
              </a:rPr>
              <a:t> laptop </a:t>
            </a:r>
            <a:r>
              <a:rPr lang="en-US" sz="2800" dirty="0" err="1">
                <a:latin typeface="Muli Light" panose="020B0604020202020204" charset="0"/>
              </a:rPr>
              <a:t>trực</a:t>
            </a:r>
            <a:r>
              <a:rPr lang="en-US" sz="2800" dirty="0">
                <a:latin typeface="Muli Light" panose="020B0604020202020204" charset="0"/>
              </a:rPr>
              <a:t> </a:t>
            </a:r>
            <a:r>
              <a:rPr lang="en-US" sz="2800" dirty="0" err="1">
                <a:latin typeface="Muli Light" panose="020B0604020202020204" charset="0"/>
              </a:rPr>
              <a:t>quan</a:t>
            </a:r>
            <a:r>
              <a:rPr lang="en-US" sz="2800" dirty="0">
                <a:latin typeface="Muli Light" panose="020B0604020202020204" charset="0"/>
              </a:rPr>
              <a:t>, chi </a:t>
            </a:r>
            <a:r>
              <a:rPr lang="en-US" sz="2800" dirty="0" err="1">
                <a:latin typeface="Muli Light" panose="020B0604020202020204" charset="0"/>
              </a:rPr>
              <a:t>tiết</a:t>
            </a:r>
            <a:r>
              <a:rPr lang="en-US" sz="2800" dirty="0" smtClean="0">
                <a:latin typeface="Muli Light" panose="020B0604020202020204" charset="0"/>
              </a:rPr>
              <a:t>.</a:t>
            </a: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vi-VN" sz="2800" dirty="0">
                <a:latin typeface="Muli Light" panose="020B0604020202020204" charset="0"/>
              </a:rPr>
              <a:t>Quản lý kho, đơn hàng, khuyến mãi, khách hàng hiệu quả</a:t>
            </a:r>
            <a:r>
              <a:rPr lang="vi-VN" sz="2800" dirty="0" smtClean="0">
                <a:latin typeface="Muli Light" panose="020B0604020202020204" charset="0"/>
              </a:rPr>
              <a:t>.</a:t>
            </a:r>
            <a:endParaRPr lang="en-US" sz="2800" dirty="0" smtClean="0">
              <a:latin typeface="Muli Light" panose="020B0604020202020204" charset="0"/>
            </a:endParaRP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en-US" sz="2800" dirty="0" err="1" smtClean="0">
                <a:latin typeface="Muli Light" panose="020B0604020202020204" charset="0"/>
              </a:rPr>
              <a:t>Thay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thế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quản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lý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thủ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công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bằng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hệ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thống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tự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động</a:t>
            </a:r>
            <a:r>
              <a:rPr lang="en-US" sz="2800" dirty="0" smtClean="0">
                <a:latin typeface="Muli Light" panose="020B0604020202020204" charset="0"/>
              </a:rPr>
              <a:t> </a:t>
            </a:r>
            <a:r>
              <a:rPr lang="en-US" sz="2800" dirty="0" err="1" smtClean="0">
                <a:latin typeface="Muli Light" panose="020B0604020202020204" charset="0"/>
              </a:rPr>
              <a:t>hóa</a:t>
            </a:r>
            <a:r>
              <a:rPr lang="en-US" sz="2800" dirty="0" smtClean="0">
                <a:latin typeface="Muli Light" panose="020B0604020202020204" charset="0"/>
              </a:rPr>
              <a:t>.</a:t>
            </a: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vi-VN" sz="2800" dirty="0" smtClean="0">
                <a:latin typeface="Muli Light" panose="020B0604020202020204" charset="0"/>
              </a:rPr>
              <a:t>Xây dựng website hiện đại, tối ưu kinh doanh, bảo mật cao.</a:t>
            </a:r>
            <a:endParaRPr lang="en-US" sz="2800" spc="13" dirty="0">
              <a:solidFill>
                <a:srgbClr val="000000"/>
              </a:solidFill>
              <a:latin typeface="Muli Light" panose="020B0604020202020204" charset="0"/>
              <a:ea typeface="Muli Light"/>
              <a:cs typeface="Muli Light"/>
              <a:sym typeface="Muli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5977" y="3298084"/>
            <a:ext cx="462284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Lý do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khách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quan</a:t>
            </a:r>
            <a:endParaRPr lang="en-US" sz="3500" b="1" spc="105" dirty="0">
              <a:solidFill>
                <a:srgbClr val="1836B2"/>
              </a:solidFill>
              <a:latin typeface="Muli Ultra-Bold"/>
              <a:ea typeface="Muli Ultra-Bold"/>
              <a:cs typeface="Muli Ultra-Bold"/>
              <a:sym typeface="Muli Ultra-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4/17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331857"/>
            <a:ext cx="16303228" cy="2160344"/>
            <a:chOff x="0" y="66675"/>
            <a:chExt cx="21737638" cy="2880458"/>
          </a:xfrm>
        </p:grpSpPr>
        <p:sp>
          <p:nvSpPr>
            <p:cNvPr id="10" name="Freeform 10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TextBox 12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571285" y="1801520"/>
              <a:ext cx="7521915" cy="11456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Lý do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chọn</a:t>
              </a: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4800" b="1" dirty="0" err="1" smtClean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đê</a:t>
              </a:r>
              <a:r>
                <a:rPr lang="en-US" sz="4800" b="1" dirty="0" smtClean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̀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tài</a:t>
              </a:r>
              <a:endParaRPr lang="en-US" sz="4800" b="1" dirty="0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381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3702" y="5304292"/>
            <a:ext cx="6343493" cy="45364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Giao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diện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thao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tác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dê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̃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dàng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không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phức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tạp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Nội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dung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thê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̉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hiện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trực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quan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Thông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tin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cần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cung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cấp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là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cơ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bản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va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̀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tối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thiểu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Vẫn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đảm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bảo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các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chức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năng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cần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thiết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liên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quan</a:t>
            </a:r>
            <a:r>
              <a:rPr lang="en-US" sz="2600" u="none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037600" y="4612318"/>
            <a:ext cx="518617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Đối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với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người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dùng</a:t>
            </a:r>
            <a:endParaRPr lang="en-US" sz="3500" b="1" spc="105" dirty="0">
              <a:solidFill>
                <a:srgbClr val="1836B2"/>
              </a:solidFill>
              <a:latin typeface="Muli Ultra-Bold"/>
              <a:ea typeface="Muli Ultra-Bold"/>
              <a:cs typeface="Muli Ultra-Bold"/>
              <a:sym typeface="Muli Ultra-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363200" y="5304292"/>
            <a:ext cx="5631554" cy="333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Quyền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quản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ly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́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toàn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cục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với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trang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người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dùng</a:t>
            </a: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.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Quản</a:t>
            </a: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lý</a:t>
            </a: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sản</a:t>
            </a: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phẩm</a:t>
            </a:r>
            <a:endParaRPr lang="en-US" sz="2600" spc="13" dirty="0">
              <a:solidFill>
                <a:srgbClr val="000000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Quản</a:t>
            </a: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lý</a:t>
            </a: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đơn</a:t>
            </a: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hàng</a:t>
            </a:r>
            <a:endParaRPr lang="en-US" sz="2600" spc="13" dirty="0">
              <a:solidFill>
                <a:srgbClr val="000000"/>
              </a:solidFill>
              <a:latin typeface="Muli Light"/>
              <a:ea typeface="Muli Light"/>
              <a:cs typeface="Muli Light"/>
              <a:sym typeface="Muli Light"/>
            </a:endParaRP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u="none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Quản</a:t>
            </a:r>
            <a:r>
              <a:rPr lang="en-US" sz="2600" u="none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lý</a:t>
            </a:r>
            <a:r>
              <a:rPr lang="en-US" sz="2600" u="none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các</a:t>
            </a:r>
            <a:r>
              <a:rPr lang="en-US" sz="2600" u="none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chức</a:t>
            </a:r>
            <a:r>
              <a:rPr lang="en-US" sz="2600" u="none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năng</a:t>
            </a:r>
            <a:r>
              <a:rPr lang="en-US" sz="2600" u="none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 </a:t>
            </a:r>
            <a:r>
              <a:rPr lang="en-US" sz="2600" u="none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khác</a:t>
            </a:r>
            <a:endParaRPr lang="en-US" sz="2600" u="none" spc="13" dirty="0">
              <a:solidFill>
                <a:srgbClr val="000000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1051305" y="4620916"/>
            <a:ext cx="4622846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Đối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với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quản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trị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5/17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28700" y="281851"/>
            <a:ext cx="16303228" cy="2141238"/>
            <a:chOff x="0" y="0"/>
            <a:chExt cx="21737638" cy="2854984"/>
          </a:xfrm>
        </p:grpSpPr>
        <p:sp>
          <p:nvSpPr>
            <p:cNvPr id="8" name="Freeform 8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TextBox 10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1571286" y="1801520"/>
              <a:ext cx="6582093" cy="1053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Mục tiêu đề tài</a:t>
              </a:r>
            </a:p>
          </p:txBody>
        </p:sp>
      </p:grpSp>
      <p:sp>
        <p:nvSpPr>
          <p:cNvPr id="13" name="TextBox 4"/>
          <p:cNvSpPr txBox="1"/>
          <p:nvPr/>
        </p:nvSpPr>
        <p:spPr>
          <a:xfrm>
            <a:off x="1503702" y="2513797"/>
            <a:ext cx="13060437" cy="1919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en-US" sz="2600" dirty="0" err="1" smtClean="0">
                <a:latin typeface="Muli Light" panose="020B0604020202020204" charset="0"/>
              </a:rPr>
              <a:t>Xây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dựng</a:t>
            </a:r>
            <a:r>
              <a:rPr lang="en-US" sz="2600" dirty="0" smtClean="0">
                <a:latin typeface="Muli Light" panose="020B0604020202020204" charset="0"/>
              </a:rPr>
              <a:t> website </a:t>
            </a:r>
            <a:r>
              <a:rPr lang="en-US" sz="2600" dirty="0" err="1" smtClean="0">
                <a:latin typeface="Muli Light" panose="020B0604020202020204" charset="0"/>
              </a:rPr>
              <a:t>bán</a:t>
            </a:r>
            <a:r>
              <a:rPr lang="en-US" sz="2600" dirty="0" smtClean="0">
                <a:latin typeface="Muli Light" panose="020B0604020202020204" charset="0"/>
              </a:rPr>
              <a:t> laptop </a:t>
            </a:r>
            <a:r>
              <a:rPr lang="en-US" sz="2600" dirty="0" err="1" smtClean="0">
                <a:latin typeface="Muli Light" panose="020B0604020202020204" charset="0"/>
              </a:rPr>
              <a:t>hiện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đại</a:t>
            </a:r>
            <a:r>
              <a:rPr lang="en-US" sz="2600" dirty="0" smtClean="0">
                <a:latin typeface="Muli Light" panose="020B0604020202020204" charset="0"/>
              </a:rPr>
              <a:t>, </a:t>
            </a:r>
            <a:r>
              <a:rPr lang="en-US" sz="2600" dirty="0" err="1" smtClean="0">
                <a:latin typeface="Muli Light" panose="020B0604020202020204" charset="0"/>
              </a:rPr>
              <a:t>thông</a:t>
            </a:r>
            <a:r>
              <a:rPr lang="en-US" sz="2600" dirty="0" smtClean="0">
                <a:latin typeface="Muli Light" panose="020B0604020202020204" charset="0"/>
              </a:rPr>
              <a:t> minh, </a:t>
            </a:r>
            <a:r>
              <a:rPr lang="en-US" sz="2600" dirty="0" err="1" smtClean="0">
                <a:latin typeface="Muli Light" panose="020B0604020202020204" charset="0"/>
              </a:rPr>
              <a:t>dễ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mở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rộng</a:t>
            </a:r>
            <a:r>
              <a:rPr lang="en-US" sz="2600" dirty="0" smtClean="0">
                <a:latin typeface="Muli Light" panose="020B0604020202020204" charset="0"/>
              </a:rPr>
              <a:t>.</a:t>
            </a: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vi-VN" sz="2600" dirty="0" smtClean="0">
                <a:latin typeface="Muli Light" panose="020B0604020202020204" charset="0"/>
              </a:rPr>
              <a:t>Đáp ứng đầy đủ chức năng TMĐT, nâng cao trải nghiệm người dùng.</a:t>
            </a:r>
            <a:endParaRPr lang="en-US" sz="2600" dirty="0" smtClean="0">
              <a:latin typeface="Muli Light" panose="020B0604020202020204" charset="0"/>
            </a:endParaRPr>
          </a:p>
          <a:p>
            <a:pPr marL="561341" lvl="1" indent="-280670">
              <a:lnSpc>
                <a:spcPts val="5200"/>
              </a:lnSpc>
              <a:buFont typeface="Arial"/>
              <a:buChar char="•"/>
            </a:pPr>
            <a:r>
              <a:rPr lang="en-US" sz="2600" dirty="0" err="1" smtClean="0">
                <a:latin typeface="Muli Light" panose="020B0604020202020204" charset="0"/>
              </a:rPr>
              <a:t>Hỗ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trợ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vận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hành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hiệu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quả</a:t>
            </a:r>
            <a:r>
              <a:rPr lang="en-US" sz="2600" dirty="0" smtClean="0">
                <a:latin typeface="Muli Light" panose="020B0604020202020204" charset="0"/>
              </a:rPr>
              <a:t>, </a:t>
            </a:r>
            <a:r>
              <a:rPr lang="en-US" sz="2600" dirty="0" err="1" smtClean="0">
                <a:latin typeface="Muli Light" panose="020B0604020202020204" charset="0"/>
              </a:rPr>
              <a:t>tạo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lợi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thế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cạnh</a:t>
            </a:r>
            <a:r>
              <a:rPr lang="en-US" sz="2600" dirty="0" smtClean="0">
                <a:latin typeface="Muli Light" panose="020B0604020202020204" charset="0"/>
              </a:rPr>
              <a:t> </a:t>
            </a:r>
            <a:r>
              <a:rPr lang="en-US" sz="2600" dirty="0" err="1" smtClean="0">
                <a:latin typeface="Muli Light" panose="020B0604020202020204" charset="0"/>
              </a:rPr>
              <a:t>tranh</a:t>
            </a:r>
            <a:r>
              <a:rPr lang="en-US" sz="2600" dirty="0" smtClean="0">
                <a:latin typeface="Muli Light" panose="020B0604020202020204" charset="0"/>
              </a:rPr>
              <a:t>.</a:t>
            </a:r>
            <a:endParaRPr lang="en-US" sz="2600" u="none" spc="13" dirty="0">
              <a:solidFill>
                <a:srgbClr val="000000"/>
              </a:solidFill>
              <a:latin typeface="Muli Light" panose="020B0604020202020204" charset="0"/>
              <a:ea typeface="Muli Light"/>
              <a:cs typeface="Muli Light"/>
              <a:sym typeface="Muli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233428" y="498473"/>
            <a:ext cx="1098500" cy="627207"/>
          </a:xfrm>
          <a:custGeom>
            <a:avLst/>
            <a:gdLst/>
            <a:ahLst/>
            <a:cxnLst/>
            <a:rect l="l" t="t" r="r" b="b"/>
            <a:pathLst>
              <a:path w="1098500" h="627207">
                <a:moveTo>
                  <a:pt x="0" y="0"/>
                </a:moveTo>
                <a:lnTo>
                  <a:pt x="1098500" y="0"/>
                </a:lnTo>
                <a:lnTo>
                  <a:pt x="1098500" y="627208"/>
                </a:lnTo>
                <a:lnTo>
                  <a:pt x="0" y="6272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 t="-5157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2664" y="1482548"/>
            <a:ext cx="614814" cy="614814"/>
          </a:xfrm>
          <a:custGeom>
            <a:avLst/>
            <a:gdLst/>
            <a:ahLst/>
            <a:cxnLst/>
            <a:rect l="l" t="t" r="r" b="b"/>
            <a:pathLst>
              <a:path w="614814" h="614814">
                <a:moveTo>
                  <a:pt x="0" y="0"/>
                </a:moveTo>
                <a:lnTo>
                  <a:pt x="614814" y="0"/>
                </a:lnTo>
                <a:lnTo>
                  <a:pt x="614814" y="614814"/>
                </a:lnTo>
                <a:lnTo>
                  <a:pt x="0" y="614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028700" y="348526"/>
            <a:ext cx="11132246" cy="993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0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Tổng quan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07164" y="1611559"/>
            <a:ext cx="9029510" cy="81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4800" b="1">
                <a:solidFill>
                  <a:srgbClr val="1836B2"/>
                </a:solidFill>
                <a:latin typeface="Muli Bold"/>
                <a:ea typeface="Muli Bold"/>
                <a:cs typeface="Muli Bold"/>
                <a:sym typeface="Muli Bold"/>
              </a:rPr>
              <a:t>Phân tích và thiết kế hệ thống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19200" y="2552700"/>
            <a:ext cx="6379143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Mô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hình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thực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thể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kết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hợp</a:t>
            </a:r>
            <a:endParaRPr lang="en-US" sz="3500" b="1" spc="105" dirty="0">
              <a:solidFill>
                <a:srgbClr val="1836B2"/>
              </a:solidFill>
              <a:latin typeface="Muli Ultra-Bold"/>
              <a:ea typeface="Muli Ultra-Bold"/>
              <a:cs typeface="Muli Ultra-Bold"/>
              <a:sym typeface="Muli Ultra-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6/17</a:t>
            </a:r>
          </a:p>
        </p:txBody>
      </p:sp>
      <p:pic>
        <p:nvPicPr>
          <p:cNvPr id="14" name="Picture 1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220920"/>
            <a:ext cx="17145000" cy="67231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17480" y="7268219"/>
            <a:ext cx="2294176" cy="1406990"/>
          </a:xfrm>
          <a:custGeom>
            <a:avLst/>
            <a:gdLst/>
            <a:ahLst/>
            <a:cxnLst/>
            <a:rect l="l" t="t" r="r" b="b"/>
            <a:pathLst>
              <a:path w="2294176" h="1406990">
                <a:moveTo>
                  <a:pt x="0" y="0"/>
                </a:moveTo>
                <a:lnTo>
                  <a:pt x="2294175" y="0"/>
                </a:lnTo>
                <a:lnTo>
                  <a:pt x="2294175" y="1406991"/>
                </a:lnTo>
                <a:lnTo>
                  <a:pt x="0" y="14069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42664" y="7077508"/>
            <a:ext cx="1567648" cy="1396187"/>
          </a:xfrm>
          <a:custGeom>
            <a:avLst/>
            <a:gdLst/>
            <a:ahLst/>
            <a:cxnLst/>
            <a:rect l="l" t="t" r="r" b="b"/>
            <a:pathLst>
              <a:path w="1567648" h="1396187">
                <a:moveTo>
                  <a:pt x="0" y="0"/>
                </a:moveTo>
                <a:lnTo>
                  <a:pt x="1567649" y="0"/>
                </a:lnTo>
                <a:lnTo>
                  <a:pt x="1567649" y="1396187"/>
                </a:lnTo>
                <a:lnTo>
                  <a:pt x="0" y="13961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3693372" y="7291379"/>
            <a:ext cx="3625304" cy="981982"/>
          </a:xfrm>
          <a:custGeom>
            <a:avLst/>
            <a:gdLst/>
            <a:ahLst/>
            <a:cxnLst/>
            <a:rect l="l" t="t" r="r" b="b"/>
            <a:pathLst>
              <a:path w="3625304" h="981982">
                <a:moveTo>
                  <a:pt x="0" y="0"/>
                </a:moveTo>
                <a:lnTo>
                  <a:pt x="3625304" y="0"/>
                </a:lnTo>
                <a:lnTo>
                  <a:pt x="3625304" y="981982"/>
                </a:lnTo>
                <a:lnTo>
                  <a:pt x="0" y="98198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281851"/>
            <a:ext cx="16303228" cy="2141238"/>
            <a:chOff x="0" y="0"/>
            <a:chExt cx="21737638" cy="2854984"/>
          </a:xfrm>
        </p:grpSpPr>
        <p:sp>
          <p:nvSpPr>
            <p:cNvPr id="6" name="Freeform 6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xmlns="" r:embed="rId6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extLst>
                  <a:ext uri="{96DAC541-7B7A-43D3-8B79-37D633B846F1}">
                    <asvg:svgBlip xmlns:asvg="http://schemas.microsoft.com/office/drawing/2016/SVG/main" xmlns="" r:embed="rId8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8" name="TextBox 8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571286" y="1801520"/>
              <a:ext cx="7836969" cy="1053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Công nghệ sử dụng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082392" y="3761105"/>
            <a:ext cx="3629457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React.js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Node.js</a:t>
            </a:r>
            <a:endParaRPr lang="en-US" sz="2600" spc="13" dirty="0">
              <a:solidFill>
                <a:srgbClr val="000000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82392" y="2925410"/>
            <a:ext cx="6039784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Ngôn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ngư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̃ </a:t>
            </a:r>
            <a:r>
              <a:rPr lang="en-US" sz="3500" b="1" spc="105" dirty="0" err="1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va</a:t>
            </a:r>
            <a:r>
              <a:rPr lang="en-US" sz="3500" b="1" spc="105" dirty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̀ Framework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761769" y="3763610"/>
            <a:ext cx="2311423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MongoDB</a:t>
            </a:r>
          </a:p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MySQL</a:t>
            </a:r>
            <a:endParaRPr lang="en-US" sz="2600" spc="13" dirty="0">
              <a:solidFill>
                <a:srgbClr val="000000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8993891" y="2925410"/>
            <a:ext cx="1646162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CSDL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7/17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971648" y="2925410"/>
            <a:ext cx="4420118" cy="53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Kiến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trúc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dự</a:t>
            </a:r>
            <a:r>
              <a:rPr lang="en-US" sz="3500" b="1" spc="105" dirty="0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</a:t>
            </a:r>
            <a:r>
              <a:rPr lang="en-US" sz="3500" b="1" spc="105" dirty="0" err="1" smtClean="0">
                <a:solidFill>
                  <a:srgbClr val="1836B2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án</a:t>
            </a:r>
            <a:endParaRPr lang="en-US" sz="3500" b="1" spc="105" dirty="0">
              <a:solidFill>
                <a:srgbClr val="1836B2"/>
              </a:solidFill>
              <a:latin typeface="Muli Ultra-Bold"/>
              <a:ea typeface="Muli Ultra-Bold"/>
              <a:cs typeface="Muli Ultra-Bold"/>
              <a:sym typeface="Muli Ultra-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1971648" y="3763610"/>
            <a:ext cx="2858607" cy="5798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61341" lvl="1" indent="-280670" algn="l">
              <a:lnSpc>
                <a:spcPts val="5200"/>
              </a:lnSpc>
              <a:buFont typeface="Arial"/>
              <a:buChar char="•"/>
            </a:pPr>
            <a:r>
              <a:rPr lang="en-US" sz="2600" spc="13" dirty="0" err="1" smtClean="0">
                <a:solidFill>
                  <a:srgbClr val="000000"/>
                </a:solidFill>
                <a:latin typeface="Muli Light"/>
                <a:ea typeface="Muli Light"/>
                <a:cs typeface="Muli Light"/>
                <a:sym typeface="Muli Light"/>
              </a:rPr>
              <a:t>Microservices</a:t>
            </a:r>
            <a:endParaRPr lang="en-US" sz="2600" spc="13" dirty="0">
              <a:solidFill>
                <a:srgbClr val="000000"/>
              </a:solidFill>
              <a:latin typeface="Muli Light"/>
              <a:ea typeface="Muli Light"/>
              <a:cs typeface="Muli Light"/>
              <a:sym typeface="Muli Light"/>
            </a:endParaRPr>
          </a:p>
        </p:txBody>
      </p:sp>
      <p:sp>
        <p:nvSpPr>
          <p:cNvPr id="21" name="AutoShape 2" descr="LARAGON - Update MySQL | KREAWEB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5797" y="7102356"/>
            <a:ext cx="2669839" cy="138185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741" y="7045907"/>
            <a:ext cx="2600134" cy="14625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281851"/>
            <a:ext cx="16303228" cy="2141238"/>
            <a:chOff x="0" y="0"/>
            <a:chExt cx="21737638" cy="2854984"/>
          </a:xfrm>
        </p:grpSpPr>
        <p:sp>
          <p:nvSpPr>
            <p:cNvPr id="3" name="Freeform 3"/>
            <p:cNvSpPr/>
            <p:nvPr/>
          </p:nvSpPr>
          <p:spPr>
            <a:xfrm>
              <a:off x="20272971" y="288830"/>
              <a:ext cx="1464667" cy="836277"/>
            </a:xfrm>
            <a:custGeom>
              <a:avLst/>
              <a:gdLst/>
              <a:ahLst/>
              <a:cxnLst/>
              <a:rect l="l" t="t" r="r" b="b"/>
              <a:pathLst>
                <a:path w="1464667" h="836277">
                  <a:moveTo>
                    <a:pt x="0" y="0"/>
                  </a:moveTo>
                  <a:lnTo>
                    <a:pt x="1464667" y="0"/>
                  </a:lnTo>
                  <a:lnTo>
                    <a:pt x="1464667" y="836277"/>
                  </a:lnTo>
                  <a:lnTo>
                    <a:pt x="0" y="8362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xmlns="" r:embed="rId3"/>
                  </a:ext>
                </a:extLst>
              </a:blip>
              <a:stretch>
                <a:fillRect t="-51576"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551952" y="1600929"/>
              <a:ext cx="819752" cy="819752"/>
            </a:xfrm>
            <a:custGeom>
              <a:avLst/>
              <a:gdLst/>
              <a:ahLst/>
              <a:cxnLst/>
              <a:rect l="l" t="t" r="r" b="b"/>
              <a:pathLst>
                <a:path w="819752" h="819752">
                  <a:moveTo>
                    <a:pt x="0" y="0"/>
                  </a:moveTo>
                  <a:lnTo>
                    <a:pt x="819752" y="0"/>
                  </a:lnTo>
                  <a:lnTo>
                    <a:pt x="819752" y="819753"/>
                  </a:lnTo>
                  <a:lnTo>
                    <a:pt x="0" y="8197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xmlns="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5" name="TextBox 5"/>
            <p:cNvSpPr txBox="1"/>
            <p:nvPr/>
          </p:nvSpPr>
          <p:spPr>
            <a:xfrm>
              <a:off x="0" y="66675"/>
              <a:ext cx="14842995" cy="1347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700"/>
                </a:lnSpc>
              </a:pPr>
              <a:r>
                <a:rPr lang="en-US" sz="7000" b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Tổng quan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571286" y="1801520"/>
              <a:ext cx="9675509" cy="10534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Ưu</a:t>
              </a: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điểm</a:t>
              </a: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của</a:t>
              </a: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công</a:t>
              </a: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 </a:t>
              </a:r>
              <a:r>
                <a:rPr lang="en-US" sz="4800" b="1" dirty="0" err="1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nghê</a:t>
              </a:r>
              <a:r>
                <a:rPr lang="en-US" sz="4800" b="1" dirty="0">
                  <a:solidFill>
                    <a:srgbClr val="1836B2"/>
                  </a:solidFill>
                  <a:latin typeface="Muli Bold"/>
                  <a:ea typeface="Muli Bold"/>
                  <a:cs typeface="Muli Bold"/>
                  <a:sym typeface="Muli Bold"/>
                </a:rPr>
                <a:t>̣</a:t>
              </a:r>
            </a:p>
          </p:txBody>
        </p:sp>
      </p:grpSp>
      <p:sp>
        <p:nvSpPr>
          <p:cNvPr id="7" name="Freeform 7"/>
          <p:cNvSpPr/>
          <p:nvPr/>
        </p:nvSpPr>
        <p:spPr>
          <a:xfrm>
            <a:off x="16148183" y="3380768"/>
            <a:ext cx="1567648" cy="1396187"/>
          </a:xfrm>
          <a:custGeom>
            <a:avLst/>
            <a:gdLst/>
            <a:ahLst/>
            <a:cxnLst/>
            <a:rect l="l" t="t" r="r" b="b"/>
            <a:pathLst>
              <a:path w="1567648" h="1396187">
                <a:moveTo>
                  <a:pt x="0" y="0"/>
                </a:moveTo>
                <a:lnTo>
                  <a:pt x="1567648" y="0"/>
                </a:lnTo>
                <a:lnTo>
                  <a:pt x="1567648" y="1396187"/>
                </a:lnTo>
                <a:lnTo>
                  <a:pt x="0" y="13961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335313" y="3178190"/>
            <a:ext cx="13092076" cy="6381735"/>
            <a:chOff x="0" y="0"/>
            <a:chExt cx="17456102" cy="850898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7456102" cy="6829700"/>
            </a:xfrm>
            <a:custGeom>
              <a:avLst/>
              <a:gdLst/>
              <a:ahLst/>
              <a:cxnLst/>
              <a:rect l="l" t="t" r="r" b="b"/>
              <a:pathLst>
                <a:path w="17456102" h="6829700">
                  <a:moveTo>
                    <a:pt x="0" y="0"/>
                  </a:moveTo>
                  <a:lnTo>
                    <a:pt x="17456102" y="0"/>
                  </a:lnTo>
                  <a:lnTo>
                    <a:pt x="17456102" y="6829700"/>
                  </a:lnTo>
                  <a:lnTo>
                    <a:pt x="0" y="68297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9038" y="6829700"/>
              <a:ext cx="17447064" cy="1679280"/>
            </a:xfrm>
            <a:custGeom>
              <a:avLst/>
              <a:gdLst/>
              <a:ahLst/>
              <a:cxnLst/>
              <a:rect l="l" t="t" r="r" b="b"/>
              <a:pathLst>
                <a:path w="17447064" h="1679280">
                  <a:moveTo>
                    <a:pt x="0" y="0"/>
                  </a:moveTo>
                  <a:lnTo>
                    <a:pt x="17447064" y="0"/>
                  </a:lnTo>
                  <a:lnTo>
                    <a:pt x="17447064" y="1679280"/>
                  </a:lnTo>
                  <a:lnTo>
                    <a:pt x="0" y="16792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16610290" y="9341999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1836B2"/>
                </a:solidFill>
                <a:latin typeface="Noto Sans"/>
                <a:ea typeface="Noto Sans"/>
                <a:cs typeface="Noto Sans"/>
                <a:sym typeface="Noto Sans"/>
              </a:rPr>
              <a:t>Trang 8/17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5480" y="2520731"/>
            <a:ext cx="15390920" cy="5386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Là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framework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được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sử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dụng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nhiều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nhất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trong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năm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2024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với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mức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độ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tăng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trưởng</a:t>
            </a:r>
            <a:r>
              <a:rPr lang="en-US" sz="3000" dirty="0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 </a:t>
            </a:r>
            <a:r>
              <a:rPr lang="en-US" sz="3000" dirty="0" err="1" smtClean="0">
                <a:solidFill>
                  <a:srgbClr val="1836B2"/>
                </a:solidFill>
                <a:latin typeface="Muli"/>
                <a:ea typeface="Muli"/>
                <a:cs typeface="Muli"/>
                <a:sym typeface="Muli"/>
              </a:rPr>
              <a:t>cao</a:t>
            </a:r>
            <a:endParaRPr lang="en-US" sz="3000" dirty="0">
              <a:solidFill>
                <a:srgbClr val="1836B2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658</Words>
  <Application>Microsoft Office PowerPoint</Application>
  <PresentationFormat>Custom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Noto Sans Italics</vt:lpstr>
      <vt:lpstr>Muli Bold</vt:lpstr>
      <vt:lpstr>Muli Light</vt:lpstr>
      <vt:lpstr>Calibri</vt:lpstr>
      <vt:lpstr>Muli Ultra-Bold</vt:lpstr>
      <vt:lpstr>Arial</vt:lpstr>
      <vt:lpstr>Noto Sans</vt:lpstr>
      <vt:lpstr>Noto Sans Bold</vt:lpstr>
      <vt:lpstr>Muli</vt:lpstr>
      <vt:lpstr>Noto Sans Bold Italics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Thêm tiêu đề</dc:title>
  <dc:creator>Nguyễn Thành</dc:creator>
  <cp:lastModifiedBy>PC</cp:lastModifiedBy>
  <cp:revision>8</cp:revision>
  <dcterms:created xsi:type="dcterms:W3CDTF">2006-08-16T00:00:00Z</dcterms:created>
  <dcterms:modified xsi:type="dcterms:W3CDTF">2025-08-24T14:56:34Z</dcterms:modified>
  <dc:identifier>DAGcRX6ttXA</dc:identifier>
</cp:coreProperties>
</file>