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ileron Bold" panose="020B0604020202020204" charset="-18"/>
      <p:regular r:id="rId18"/>
    </p:embeddedFont>
    <p:embeddedFont>
      <p:font typeface="Aileron Thin" panose="020B0604020202020204" charset="-18"/>
      <p:regular r:id="rId19"/>
    </p:embeddedFont>
    <p:embeddedFont>
      <p:font typeface="Alata" panose="020B0604020202020204" charset="-18"/>
      <p:regular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1 Light" panose="020B0604020202020204" charset="0"/>
      <p:regular r:id="rId23"/>
    </p:embeddedFont>
    <p:embeddedFont>
      <p:font typeface="Open Sans 2" panose="020B0604020202020204" charset="0"/>
      <p:regular r:id="rId24"/>
    </p:embeddedFont>
    <p:embeddedFont>
      <p:font typeface="Open Sans 2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960" autoAdjust="0"/>
  </p:normalViewPr>
  <p:slideViewPr>
    <p:cSldViewPr>
      <p:cViewPr varScale="1">
        <p:scale>
          <a:sx n="53" d="100"/>
          <a:sy n="53" d="100"/>
        </p:scale>
        <p:origin x="12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6" name="Group 6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865698" y="-2407081"/>
            <a:ext cx="4227497" cy="15201482"/>
          </a:xfrm>
          <a:custGeom>
            <a:avLst/>
            <a:gdLst/>
            <a:ahLst/>
            <a:cxnLst/>
            <a:rect l="l" t="t" r="r" b="b"/>
            <a:pathLst>
              <a:path w="4227497" h="15201482">
                <a:moveTo>
                  <a:pt x="0" y="0"/>
                </a:moveTo>
                <a:lnTo>
                  <a:pt x="4227497" y="0"/>
                </a:lnTo>
                <a:lnTo>
                  <a:pt x="4227497" y="15201482"/>
                </a:lnTo>
                <a:lnTo>
                  <a:pt x="0" y="1520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9585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Freeform 14"/>
          <p:cNvSpPr/>
          <p:nvPr/>
        </p:nvSpPr>
        <p:spPr>
          <a:xfrm rot="-7234445">
            <a:off x="-4014956" y="4757365"/>
            <a:ext cx="14280840" cy="3909380"/>
          </a:xfrm>
          <a:custGeom>
            <a:avLst/>
            <a:gdLst/>
            <a:ahLst/>
            <a:cxnLst/>
            <a:rect l="l" t="t" r="r" b="b"/>
            <a:pathLst>
              <a:path w="14280840" h="3909380">
                <a:moveTo>
                  <a:pt x="0" y="0"/>
                </a:moveTo>
                <a:lnTo>
                  <a:pt x="14280841" y="0"/>
                </a:lnTo>
                <a:lnTo>
                  <a:pt x="14280841" y="3909380"/>
                </a:lnTo>
                <a:lnTo>
                  <a:pt x="0" y="3909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TextBox 15"/>
          <p:cNvSpPr txBox="1"/>
          <p:nvPr/>
        </p:nvSpPr>
        <p:spPr>
          <a:xfrm>
            <a:off x="3505200" y="3617051"/>
            <a:ext cx="8686800" cy="4119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6672"/>
              </a:lnSpc>
            </a:pPr>
            <a:r>
              <a:rPr lang="en-US" sz="12200" dirty="0" err="1">
                <a:solidFill>
                  <a:schemeClr val="tx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ata"/>
              </a:rPr>
              <a:t>DentAll</a:t>
            </a:r>
            <a:endParaRPr lang="en-US" sz="12200" dirty="0">
              <a:solidFill>
                <a:schemeClr val="tx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lata"/>
            </a:endParaRPr>
          </a:p>
          <a:p>
            <a:pPr algn="r">
              <a:lnSpc>
                <a:spcPts val="16672"/>
              </a:lnSpc>
            </a:pPr>
            <a:endParaRPr lang="en-US" sz="11909" dirty="0">
              <a:solidFill>
                <a:srgbClr val="FF914D"/>
              </a:solidFill>
              <a:latin typeface="Alat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10200" y="8852684"/>
            <a:ext cx="3315903" cy="450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4200" dirty="0" err="1">
                <a:solidFill>
                  <a:schemeClr val="tx2"/>
                </a:solidFill>
                <a:latin typeface="Aileron Thin"/>
              </a:rPr>
              <a:t>grupa</a:t>
            </a:r>
            <a:endParaRPr lang="en-US" sz="4200" dirty="0">
              <a:solidFill>
                <a:schemeClr val="tx2"/>
              </a:solidFill>
              <a:latin typeface="Aileron Thi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12919" y="8852684"/>
            <a:ext cx="3852889" cy="450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4200" dirty="0" err="1">
                <a:solidFill>
                  <a:schemeClr val="tx2"/>
                </a:solidFill>
                <a:latin typeface="Aileron Bold"/>
              </a:rPr>
              <a:t>Tintilinići</a:t>
            </a:r>
            <a:endParaRPr lang="en-US" sz="4200" dirty="0">
              <a:solidFill>
                <a:schemeClr val="tx2"/>
              </a:solidFill>
              <a:latin typeface="Ailero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90975"/>
            <a:ext cx="5008359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80"/>
              </a:lnSpc>
            </a:pPr>
            <a:r>
              <a:rPr lang="en-US" sz="7650" dirty="0" err="1">
                <a:solidFill>
                  <a:srgbClr val="FF914D"/>
                </a:solidFill>
                <a:latin typeface="Alata"/>
              </a:rPr>
              <a:t>Arhitektura</a:t>
            </a:r>
            <a:r>
              <a:rPr lang="en-US" sz="7650" dirty="0">
                <a:solidFill>
                  <a:srgbClr val="FF914D"/>
                </a:solidFill>
                <a:latin typeface="Alata"/>
              </a:rPr>
              <a:t> </a:t>
            </a:r>
            <a:r>
              <a:rPr lang="en-US" sz="7650" dirty="0" err="1">
                <a:solidFill>
                  <a:srgbClr val="FF914D"/>
                </a:solidFill>
                <a:latin typeface="Alata"/>
              </a:rPr>
              <a:t>sustava</a:t>
            </a:r>
            <a:endParaRPr lang="en-US" sz="7650" dirty="0">
              <a:solidFill>
                <a:srgbClr val="FF914D"/>
              </a:solidFill>
              <a:latin typeface="Alata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038225"/>
            <a:ext cx="16230600" cy="0"/>
          </a:xfrm>
          <a:prstGeom prst="line">
            <a:avLst/>
          </a:prstGeom>
          <a:ln w="28575" cap="rnd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708" y="2097733"/>
            <a:ext cx="11135547" cy="8189267"/>
          </a:xfrm>
          <a:custGeom>
            <a:avLst/>
            <a:gdLst/>
            <a:ahLst/>
            <a:cxnLst/>
            <a:rect l="l" t="t" r="r" b="b"/>
            <a:pathLst>
              <a:path w="11135547" h="8189267">
                <a:moveTo>
                  <a:pt x="0" y="0"/>
                </a:moveTo>
                <a:lnTo>
                  <a:pt x="11135547" y="0"/>
                </a:lnTo>
                <a:lnTo>
                  <a:pt x="11135547" y="8189267"/>
                </a:lnTo>
                <a:lnTo>
                  <a:pt x="0" y="8189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7641810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razreda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628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osnovni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razred</a:t>
            </a:r>
            <a:endParaRPr lang="en-US" sz="3506" dirty="0">
              <a:solidFill>
                <a:srgbClr val="FF914D"/>
              </a:solidFill>
              <a:latin typeface="Open Sans 2"/>
            </a:endParaRP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glavni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entiteti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: 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Patient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TransportVehicle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Accomodation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AccomodationOrder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sigurnosni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aspekt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: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SecurityUser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SecurityRole</a:t>
            </a:r>
            <a:endParaRPr lang="en-US" sz="3506" dirty="0">
              <a:solidFill>
                <a:srgbClr val="FF914D"/>
              </a:solidFill>
              <a:latin typeface="Open Sans 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143" y="2257108"/>
            <a:ext cx="10664585" cy="7275838"/>
          </a:xfrm>
          <a:custGeom>
            <a:avLst/>
            <a:gdLst/>
            <a:ahLst/>
            <a:cxnLst/>
            <a:rect l="l" t="t" r="r" b="b"/>
            <a:pathLst>
              <a:path w="10664585" h="7275838">
                <a:moveTo>
                  <a:pt x="0" y="0"/>
                </a:moveTo>
                <a:lnTo>
                  <a:pt x="10664585" y="0"/>
                </a:lnTo>
                <a:lnTo>
                  <a:pt x="10664585" y="7275839"/>
                </a:lnTo>
                <a:lnTo>
                  <a:pt x="0" y="7275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9741202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komponenti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346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3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komponente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: frontend, backend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Medical Service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frontend -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biblioteka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React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backend - Java Spring Boot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REST_API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0966" y="3008831"/>
            <a:ext cx="4648200" cy="6027328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343400" y="3625320"/>
            <a:ext cx="2657633" cy="478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Open Sans 1 Bold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05528" y="4881561"/>
            <a:ext cx="341920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Java Spring Boot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5528" y="5702464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Java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439400" y="3008831"/>
            <a:ext cx="4648200" cy="6027329"/>
            <a:chOff x="0" y="0"/>
            <a:chExt cx="3133810" cy="40326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972800" y="3625320"/>
            <a:ext cx="2657633" cy="478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Open Sans 1 Bold"/>
              </a:rPr>
              <a:t>Frontend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24839" y="4766263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TypeScript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6887" y="1028700"/>
            <a:ext cx="1409422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Open Sans 1 Bold"/>
              </a:rPr>
              <a:t>Korišteni alati i tehnologije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24839" y="5527194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React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44203" y="7094760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hr-HR" sz="3300" dirty="0" err="1">
                <a:solidFill>
                  <a:srgbClr val="000000"/>
                </a:solidFill>
                <a:latin typeface="Open Sans 1"/>
              </a:rPr>
              <a:t>ChakraUI</a:t>
            </a:r>
            <a:endParaRPr lang="en-US" sz="33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282BB3D-4011-E58B-25FD-F0CDAA8EA626}"/>
              </a:ext>
            </a:extLst>
          </p:cNvPr>
          <p:cNvSpPr txBox="1"/>
          <p:nvPr/>
        </p:nvSpPr>
        <p:spPr>
          <a:xfrm>
            <a:off x="11246075" y="6333829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React</a:t>
            </a:r>
            <a:r>
              <a:rPr lang="hr-HR" sz="3300" dirty="0" err="1">
                <a:solidFill>
                  <a:srgbClr val="000000"/>
                </a:solidFill>
                <a:latin typeface="Open Sans 1"/>
              </a:rPr>
              <a:t>Query</a:t>
            </a:r>
            <a:endParaRPr lang="en-US" sz="33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E665645F-5CC4-D65B-EE32-7EF04C27C645}"/>
              </a:ext>
            </a:extLst>
          </p:cNvPr>
          <p:cNvSpPr txBox="1"/>
          <p:nvPr/>
        </p:nvSpPr>
        <p:spPr>
          <a:xfrm>
            <a:off x="11244203" y="7901395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hr-HR" sz="3300" dirty="0" err="1">
                <a:solidFill>
                  <a:srgbClr val="000000"/>
                </a:solidFill>
                <a:latin typeface="Open Sans 1"/>
              </a:rPr>
              <a:t>TailwindCSS</a:t>
            </a:r>
            <a:endParaRPr lang="en-US" sz="3300" dirty="0">
              <a:solidFill>
                <a:srgbClr val="000000"/>
              </a:solidFill>
              <a:latin typeface="Open Sans 1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90806" y="3852341"/>
            <a:ext cx="6730393" cy="3511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600" dirty="0" err="1">
                <a:solidFill>
                  <a:srgbClr val="FF914D"/>
                </a:solidFill>
                <a:latin typeface="Open Sans 2 Bold"/>
              </a:rPr>
              <a:t>Whatsapp</a:t>
            </a:r>
            <a:endParaRPr lang="en-US" sz="3600" dirty="0">
              <a:solidFill>
                <a:srgbClr val="FF914D"/>
              </a:solidFill>
              <a:latin typeface="Open Sans 2 Bold"/>
            </a:endParaRP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600" dirty="0">
                <a:solidFill>
                  <a:srgbClr val="FF914D"/>
                </a:solidFill>
                <a:latin typeface="Open Sans 2 Bold"/>
              </a:rPr>
              <a:t>Visual Studio Code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600" dirty="0">
                <a:solidFill>
                  <a:srgbClr val="FF914D"/>
                </a:solidFill>
                <a:latin typeface="Open Sans 2 Bold"/>
              </a:rPr>
              <a:t>Postgres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600" dirty="0">
                <a:solidFill>
                  <a:srgbClr val="FF914D"/>
                </a:solidFill>
                <a:latin typeface="Open Sans 2 Bold"/>
              </a:rPr>
              <a:t>Docker</a:t>
            </a:r>
            <a:endParaRPr lang="hr-HR" sz="3600" dirty="0">
              <a:solidFill>
                <a:srgbClr val="FF914D"/>
              </a:solidFill>
              <a:latin typeface="Open Sans 2 Bold"/>
            </a:endParaRP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endParaRPr lang="hr-HR" sz="3600" dirty="0">
              <a:solidFill>
                <a:srgbClr val="FF914D"/>
              </a:solidFill>
              <a:latin typeface="Open Sans 2 Bold"/>
            </a:endParaRP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hr-HR" sz="3600" dirty="0" err="1">
                <a:solidFill>
                  <a:srgbClr val="FF914D"/>
                </a:solidFill>
                <a:latin typeface="Open Sans 2 Bold"/>
              </a:rPr>
              <a:t>GitHooks</a:t>
            </a:r>
            <a:r>
              <a:rPr lang="hr-HR" sz="3600" dirty="0">
                <a:solidFill>
                  <a:srgbClr val="FF914D"/>
                </a:solidFill>
                <a:latin typeface="Open Sans 2 Bold"/>
              </a:rPr>
              <a:t>, </a:t>
            </a:r>
            <a:r>
              <a:rPr lang="hr-HR" sz="3600" dirty="0" err="1">
                <a:solidFill>
                  <a:srgbClr val="FF914D"/>
                </a:solidFill>
                <a:latin typeface="Open Sans 2 Bold"/>
              </a:rPr>
              <a:t>Prettier</a:t>
            </a:r>
            <a:r>
              <a:rPr lang="hr-HR" sz="3600" dirty="0">
                <a:solidFill>
                  <a:srgbClr val="FF914D"/>
                </a:solidFill>
                <a:latin typeface="Open Sans 2 Bold"/>
              </a:rPr>
              <a:t>, </a:t>
            </a:r>
            <a:r>
              <a:rPr lang="hr-HR" sz="3600" dirty="0" err="1">
                <a:solidFill>
                  <a:srgbClr val="FF914D"/>
                </a:solidFill>
                <a:latin typeface="Open Sans 2 Bold"/>
              </a:rPr>
              <a:t>ESLint</a:t>
            </a:r>
            <a:endParaRPr lang="en-US" sz="3600" dirty="0">
              <a:solidFill>
                <a:srgbClr val="FF914D"/>
              </a:solidFill>
              <a:latin typeface="Open Sans 2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61876" y="4276757"/>
            <a:ext cx="6196093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89"/>
              </a:lnSpc>
            </a:pPr>
            <a:r>
              <a:rPr lang="en-US" sz="6825" u="none">
                <a:solidFill>
                  <a:srgbClr val="FF914D"/>
                </a:solidFill>
                <a:latin typeface="Open Sans 2 Bold"/>
              </a:rPr>
              <a:t>Korišteni alati i tehnologije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4000500" y="5133975"/>
            <a:ext cx="1028700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6410" y="5337288"/>
            <a:ext cx="7518099" cy="50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C3879"/>
                </a:solidFill>
                <a:latin typeface="Open Sans 1"/>
              </a:rPr>
              <a:t>SDLC model – </a:t>
            </a:r>
            <a:r>
              <a:rPr lang="hr-HR" sz="3200" dirty="0">
                <a:solidFill>
                  <a:srgbClr val="1C3879"/>
                </a:solidFill>
                <a:latin typeface="Open Sans 1"/>
              </a:rPr>
              <a:t>prototipni model</a:t>
            </a:r>
            <a:endParaRPr lang="en-US" sz="3200" dirty="0">
              <a:solidFill>
                <a:srgbClr val="1C3879"/>
              </a:solidFill>
              <a:latin typeface="Open Sans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1867" y="2271442"/>
            <a:ext cx="6687186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Open Sans 1 Bold"/>
              </a:rPr>
              <a:t>Organizacija rada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88" y="1123798"/>
            <a:ext cx="8681740" cy="8488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D16927"/>
          </a:solidFill>
        </p:spPr>
        <p:txBody>
          <a:bodyPr/>
          <a:lstStyle/>
          <a:p>
            <a:endParaRPr lang="hr-HR"/>
          </a:p>
        </p:txBody>
      </p:sp>
      <p:sp>
        <p:nvSpPr>
          <p:cNvPr id="3" name="AutoShape 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4" name="AutoShape 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5" name="TextBox 5"/>
          <p:cNvSpPr txBox="1"/>
          <p:nvPr/>
        </p:nvSpPr>
        <p:spPr>
          <a:xfrm>
            <a:off x="1028700" y="1627350"/>
            <a:ext cx="10923602" cy="351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986"/>
              </a:lnSpc>
            </a:pPr>
            <a:r>
              <a:rPr lang="en-US" sz="11100">
                <a:solidFill>
                  <a:srgbClr val="004AAD"/>
                </a:solidFill>
                <a:latin typeface="Open Sans 2 Bold"/>
              </a:rPr>
              <a:t>Hvala na pozornosti!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1" name="Group 11"/>
          <p:cNvGrpSpPr/>
          <p:nvPr/>
        </p:nvGrpSpPr>
        <p:grpSpPr>
          <a:xfrm>
            <a:off x="7588266" y="3639975"/>
            <a:ext cx="3111469" cy="2401145"/>
            <a:chOff x="0" y="0"/>
            <a:chExt cx="819481" cy="63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9128" y="3639975"/>
            <a:ext cx="3111469" cy="2401145"/>
            <a:chOff x="0" y="0"/>
            <a:chExt cx="819481" cy="63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38697" y="5143500"/>
            <a:ext cx="3111469" cy="2401145"/>
            <a:chOff x="0" y="0"/>
            <a:chExt cx="819481" cy="632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737834" y="5143500"/>
            <a:ext cx="3111469" cy="2401145"/>
            <a:chOff x="0" y="0"/>
            <a:chExt cx="819481" cy="632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87403" y="3639975"/>
            <a:ext cx="3111469" cy="2401145"/>
            <a:chOff x="0" y="0"/>
            <a:chExt cx="819481" cy="632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7" name="TextBox 27"/>
          <p:cNvSpPr txBox="1"/>
          <p:nvPr/>
        </p:nvSpPr>
        <p:spPr>
          <a:xfrm>
            <a:off x="5225157" y="908124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5F5F5"/>
                </a:solidFill>
                <a:latin typeface="Alata"/>
              </a:rPr>
              <a:t>Sažetak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52291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66086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Arhitektura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53154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6949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Opis zadatka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802723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016518" y="6656550"/>
            <a:ext cx="195582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Pregled zahtjeva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1860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208758" y="6656550"/>
            <a:ext cx="2169622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Korišteni alati i tehnologije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51429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453459" y="5153025"/>
            <a:ext cx="197935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Organizacija rada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 descr="Abstract Wavy Line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 descr="Abstract Wavy Line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8" name="TextBox 8"/>
          <p:cNvSpPr txBox="1"/>
          <p:nvPr/>
        </p:nvSpPr>
        <p:spPr>
          <a:xfrm>
            <a:off x="9204270" y="123629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Neven Lukić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41987" y="1494184"/>
            <a:ext cx="771999" cy="7719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 sz="15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204270" y="2537411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Filip Buljan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788533" y="2795302"/>
            <a:ext cx="771999" cy="77199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04270" y="5035262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Maksim Madžar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88453" y="5293153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204270" y="3806437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Roko Gligora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88453" y="4044904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204270" y="6275417"/>
            <a:ext cx="6991742" cy="194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0"/>
              </a:lnSpc>
            </a:pPr>
            <a:r>
              <a:rPr lang="en-US" sz="4010">
                <a:solidFill>
                  <a:srgbClr val="1C3879"/>
                </a:solidFill>
                <a:latin typeface="Open Sans 2"/>
              </a:rPr>
              <a:t>Karla Pišonić</a:t>
            </a:r>
          </a:p>
          <a:p>
            <a:pPr marL="0" lvl="1" indent="0" algn="l">
              <a:lnSpc>
                <a:spcPts val="8020"/>
              </a:lnSpc>
              <a:spcBef>
                <a:spcPct val="0"/>
              </a:spcBef>
            </a:pPr>
            <a:endParaRPr lang="en-US" sz="4010">
              <a:solidFill>
                <a:srgbClr val="1C3879"/>
              </a:solidFill>
              <a:latin typeface="Open Sans 2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7788453" y="6451478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03753" y="2166228"/>
            <a:ext cx="4760775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Alata"/>
              </a:rPr>
              <a:t>Članovi tima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788453" y="7697203"/>
            <a:ext cx="771999" cy="771999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1987" y="8859727"/>
            <a:ext cx="771999" cy="771999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204270" y="737335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Karla Šmuk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04270" y="8556358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Ante Vujčić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2260" y="5309442"/>
            <a:ext cx="6606338" cy="114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7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7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7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67795" y="4153990"/>
            <a:ext cx="8000343" cy="415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 dirty="0">
                <a:solidFill>
                  <a:srgbClr val="1C3879"/>
                </a:solidFill>
                <a:latin typeface="Open Sans 2"/>
              </a:rPr>
              <a:t>web-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aplikacija</a:t>
            </a:r>
            <a:endParaRPr lang="en-US" sz="4200" dirty="0">
              <a:solidFill>
                <a:srgbClr val="1C3879"/>
              </a:solidFill>
              <a:latin typeface="Open Sans 2"/>
            </a:endParaRPr>
          </a:p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upravljanje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smještajem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prijevozom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korisnika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</a:p>
          <a:p>
            <a:pPr marL="906780" lvl="1" indent="-453390" algn="l">
              <a:lnSpc>
                <a:spcPts val="6552"/>
              </a:lnSpc>
              <a:buFont typeface="Arial"/>
              <a:buChar char="•"/>
            </a:pP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jednostavna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koordinacija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smještaja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prijevoza</a:t>
            </a:r>
            <a:endParaRPr lang="en-US" sz="4200" dirty="0">
              <a:solidFill>
                <a:srgbClr val="1C3879"/>
              </a:solidFill>
              <a:latin typeface="Open Sans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35214" y="5325366"/>
            <a:ext cx="6606338" cy="114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7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7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7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41552" y="3364230"/>
            <a:ext cx="8000343" cy="66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smještajni, korisnički i administrator prijevoznih usluga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 nema veze s aplikacijom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umjetno ispitno sučelje</a:t>
            </a:r>
          </a:p>
          <a:p>
            <a:pPr marL="906780" lvl="1" indent="-453390" algn="l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pacijentu dolazi e-mail sa podatcima o tretmanu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028700" y="4501515"/>
            <a:ext cx="162306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1C3879"/>
                </a:solidFill>
                <a:latin typeface="Alata"/>
              </a:rPr>
              <a:t>Pregled zahtjeva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808" y="1970521"/>
            <a:ext cx="8332192" cy="6345957"/>
          </a:xfrm>
          <a:custGeom>
            <a:avLst/>
            <a:gdLst/>
            <a:ahLst/>
            <a:cxnLst/>
            <a:rect l="l" t="t" r="r" b="b"/>
            <a:pathLst>
              <a:path w="8332192" h="6345957">
                <a:moveTo>
                  <a:pt x="0" y="0"/>
                </a:moveTo>
                <a:lnTo>
                  <a:pt x="8332192" y="0"/>
                </a:lnTo>
                <a:lnTo>
                  <a:pt x="8332192" y="6345958"/>
                </a:lnTo>
                <a:lnTo>
                  <a:pt x="0" y="634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8466665" y="1591379"/>
            <a:ext cx="9627126" cy="7104241"/>
          </a:xfrm>
          <a:custGeom>
            <a:avLst/>
            <a:gdLst/>
            <a:ahLst/>
            <a:cxnLst/>
            <a:rect l="l" t="t" r="r" b="b"/>
            <a:pathLst>
              <a:path w="9627126" h="7104241">
                <a:moveTo>
                  <a:pt x="0" y="0"/>
                </a:moveTo>
                <a:lnTo>
                  <a:pt x="9627126" y="0"/>
                </a:lnTo>
                <a:lnTo>
                  <a:pt x="9627126" y="7104242"/>
                </a:lnTo>
                <a:lnTo>
                  <a:pt x="0" y="7104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Dijagrami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obrazaca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upotrebe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1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4115"/>
            <a:ext cx="9511394" cy="6402293"/>
          </a:xfrm>
          <a:custGeom>
            <a:avLst/>
            <a:gdLst/>
            <a:ahLst/>
            <a:cxnLst/>
            <a:rect l="l" t="t" r="r" b="b"/>
            <a:pathLst>
              <a:path w="9511394" h="6402293">
                <a:moveTo>
                  <a:pt x="0" y="0"/>
                </a:moveTo>
                <a:lnTo>
                  <a:pt x="9511394" y="0"/>
                </a:lnTo>
                <a:lnTo>
                  <a:pt x="9511394" y="6402293"/>
                </a:lnTo>
                <a:lnTo>
                  <a:pt x="0" y="6402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9144000" y="2464115"/>
            <a:ext cx="9277524" cy="6598239"/>
          </a:xfrm>
          <a:custGeom>
            <a:avLst/>
            <a:gdLst/>
            <a:ahLst/>
            <a:cxnLst/>
            <a:rect l="l" t="t" r="r" b="b"/>
            <a:pathLst>
              <a:path w="9277524" h="6598239">
                <a:moveTo>
                  <a:pt x="0" y="0"/>
                </a:moveTo>
                <a:lnTo>
                  <a:pt x="9277524" y="0"/>
                </a:lnTo>
                <a:lnTo>
                  <a:pt x="9277524" y="6598239"/>
                </a:lnTo>
                <a:lnTo>
                  <a:pt x="0" y="659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4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Dijagrami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obrazaca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upotrebe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3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-5187541"/>
            <a:ext cx="16230600" cy="8086438"/>
            <a:chOff x="0" y="0"/>
            <a:chExt cx="4274726" cy="21297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9761"/>
            </a:xfrm>
            <a:custGeom>
              <a:avLst/>
              <a:gdLst/>
              <a:ahLst/>
              <a:cxnLst/>
              <a:rect l="l" t="t" r="r" b="b"/>
              <a:pathLst>
                <a:path w="4274726" h="2129761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2117836"/>
                  </a:lnTo>
                  <a:cubicBezTo>
                    <a:pt x="4274726" y="2124422"/>
                    <a:pt x="4269387" y="2129761"/>
                    <a:pt x="4262801" y="2129761"/>
                  </a:cubicBezTo>
                  <a:lnTo>
                    <a:pt x="11925" y="2129761"/>
                  </a:lnTo>
                  <a:cubicBezTo>
                    <a:pt x="5339" y="2129761"/>
                    <a:pt x="0" y="2124422"/>
                    <a:pt x="0" y="2117836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74726" cy="218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2820" y="1134205"/>
            <a:ext cx="1556235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3879"/>
                </a:solidFill>
                <a:latin typeface="Alata"/>
              </a:rPr>
              <a:t>Ostali zahtjevi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2820" y="4365747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visoka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razina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pouzdanosti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u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evidenciji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koordinaciji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571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sučelje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intuitivno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prilagođeno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korisnicima</a:t>
            </a:r>
            <a:endParaRPr lang="en-US" sz="3000" dirty="0">
              <a:solidFill>
                <a:srgbClr val="1C3879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22860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brzo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vrijeme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odaziva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aplikacije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na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zahtjeve</a:t>
            </a:r>
            <a:endParaRPr lang="en-US" sz="3000" dirty="0">
              <a:solidFill>
                <a:srgbClr val="1C3879"/>
              </a:solidFill>
              <a:latin typeface="Open Sans 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92910" y="7102365"/>
            <a:ext cx="3696579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neophodni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sigurnosni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protokoli</a:t>
            </a:r>
            <a:endParaRPr lang="en-US" sz="3000" b="1" dirty="0">
              <a:solidFill>
                <a:srgbClr val="1C3879"/>
              </a:solidFill>
              <a:latin typeface="Open Sans 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8510" y="7102365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aplikacija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podržava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velik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broj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korisnika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smještajnih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kapaciteta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206</Words>
  <Application>Microsoft Office PowerPoint</Application>
  <PresentationFormat>Prilagođeno</PresentationFormat>
  <Paragraphs>76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7" baseType="lpstr">
      <vt:lpstr>Open Sans 2</vt:lpstr>
      <vt:lpstr>Open Sans 2 Bold</vt:lpstr>
      <vt:lpstr>Aileron Bold</vt:lpstr>
      <vt:lpstr>Calibri</vt:lpstr>
      <vt:lpstr>Alata</vt:lpstr>
      <vt:lpstr>Open Sans 1 Light</vt:lpstr>
      <vt:lpstr>Arial</vt:lpstr>
      <vt:lpstr>Open Sans 1</vt:lpstr>
      <vt:lpstr>Open Sans 1 Bold</vt:lpstr>
      <vt:lpstr>Aileron Thin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Furniture Product Presentation</dc:title>
  <cp:lastModifiedBy>Karla Pišonić</cp:lastModifiedBy>
  <cp:revision>6</cp:revision>
  <dcterms:created xsi:type="dcterms:W3CDTF">2006-08-16T00:00:00Z</dcterms:created>
  <dcterms:modified xsi:type="dcterms:W3CDTF">2024-01-23T15:41:46Z</dcterms:modified>
  <dc:identifier>DAF6oGEOL6E</dc:identifier>
</cp:coreProperties>
</file>