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ileron Bold" panose="020B0604020202020204" charset="-18"/>
      <p:regular r:id="rId18"/>
    </p:embeddedFont>
    <p:embeddedFont>
      <p:font typeface="Aileron Thin" panose="020B0604020202020204" charset="-18"/>
      <p:regular r:id="rId19"/>
    </p:embeddedFont>
    <p:embeddedFont>
      <p:font typeface="Alata" panose="020B0604020202020204" charset="-18"/>
      <p:regular r:id="rId20"/>
    </p:embeddedFont>
    <p:embeddedFont>
      <p:font typeface="Open Sans 1" panose="020B0604020202020204" charset="0"/>
      <p:regular r:id="rId21"/>
    </p:embeddedFont>
    <p:embeddedFont>
      <p:font typeface="Open Sans 1 Bold" panose="020B0604020202020204" charset="0"/>
      <p:regular r:id="rId22"/>
    </p:embeddedFont>
    <p:embeddedFont>
      <p:font typeface="Open Sans 1 Light" panose="020B0604020202020204" charset="0"/>
      <p:regular r:id="rId23"/>
    </p:embeddedFont>
    <p:embeddedFont>
      <p:font typeface="Open Sans 2" panose="020B0604020202020204" charset="0"/>
      <p:regular r:id="rId24"/>
    </p:embeddedFont>
    <p:embeddedFont>
      <p:font typeface="Open Sans 2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960" autoAdjust="0"/>
  </p:normalViewPr>
  <p:slideViewPr>
    <p:cSldViewPr>
      <p:cViewPr varScale="1">
        <p:scale>
          <a:sx n="51" d="100"/>
          <a:sy n="51" d="100"/>
        </p:scale>
        <p:origin x="137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6" name="Group 6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865698" y="-2407081"/>
            <a:ext cx="4227497" cy="15201482"/>
          </a:xfrm>
          <a:custGeom>
            <a:avLst/>
            <a:gdLst/>
            <a:ahLst/>
            <a:cxnLst/>
            <a:rect l="l" t="t" r="r" b="b"/>
            <a:pathLst>
              <a:path w="4227497" h="15201482">
                <a:moveTo>
                  <a:pt x="0" y="0"/>
                </a:moveTo>
                <a:lnTo>
                  <a:pt x="4227497" y="0"/>
                </a:lnTo>
                <a:lnTo>
                  <a:pt x="4227497" y="15201482"/>
                </a:lnTo>
                <a:lnTo>
                  <a:pt x="0" y="152014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9585"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3" name="Freeform 13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4" name="Freeform 14"/>
          <p:cNvSpPr/>
          <p:nvPr/>
        </p:nvSpPr>
        <p:spPr>
          <a:xfrm rot="-7234445">
            <a:off x="-4014956" y="4757365"/>
            <a:ext cx="14280840" cy="3909380"/>
          </a:xfrm>
          <a:custGeom>
            <a:avLst/>
            <a:gdLst/>
            <a:ahLst/>
            <a:cxnLst/>
            <a:rect l="l" t="t" r="r" b="b"/>
            <a:pathLst>
              <a:path w="14280840" h="3909380">
                <a:moveTo>
                  <a:pt x="0" y="0"/>
                </a:moveTo>
                <a:lnTo>
                  <a:pt x="14280841" y="0"/>
                </a:lnTo>
                <a:lnTo>
                  <a:pt x="14280841" y="3909380"/>
                </a:lnTo>
                <a:lnTo>
                  <a:pt x="0" y="39093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5" name="TextBox 15"/>
          <p:cNvSpPr txBox="1"/>
          <p:nvPr/>
        </p:nvSpPr>
        <p:spPr>
          <a:xfrm>
            <a:off x="3505200" y="3617051"/>
            <a:ext cx="8686800" cy="4119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6672"/>
              </a:lnSpc>
            </a:pPr>
            <a:r>
              <a:rPr lang="en-US" sz="12200" dirty="0" err="1">
                <a:solidFill>
                  <a:schemeClr val="tx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lata"/>
              </a:rPr>
              <a:t>DentAll</a:t>
            </a:r>
            <a:endParaRPr lang="en-US" sz="12200" dirty="0">
              <a:solidFill>
                <a:schemeClr val="tx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Alata"/>
            </a:endParaRPr>
          </a:p>
          <a:p>
            <a:pPr algn="r">
              <a:lnSpc>
                <a:spcPts val="16672"/>
              </a:lnSpc>
            </a:pPr>
            <a:endParaRPr lang="en-US" sz="11909" dirty="0">
              <a:solidFill>
                <a:srgbClr val="FF914D"/>
              </a:solidFill>
              <a:latin typeface="Alata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410200" y="8852684"/>
            <a:ext cx="3315903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3800" dirty="0" err="1">
                <a:solidFill>
                  <a:schemeClr val="tx2"/>
                </a:solidFill>
                <a:latin typeface="Aileron Thin"/>
              </a:rPr>
              <a:t>grupa</a:t>
            </a:r>
            <a:endParaRPr lang="en-US" sz="3800" dirty="0">
              <a:solidFill>
                <a:schemeClr val="tx2"/>
              </a:solidFill>
              <a:latin typeface="Aileron Thin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812919" y="8852684"/>
            <a:ext cx="385288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800" dirty="0" err="1">
                <a:solidFill>
                  <a:schemeClr val="tx2"/>
                </a:solidFill>
                <a:latin typeface="Aileron Bold"/>
              </a:rPr>
              <a:t>Tintilinići</a:t>
            </a:r>
            <a:endParaRPr lang="en-US" sz="3800" dirty="0">
              <a:solidFill>
                <a:schemeClr val="tx2"/>
              </a:solidFill>
              <a:latin typeface="Aileron Bol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990975"/>
            <a:ext cx="5008359" cy="231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180"/>
              </a:lnSpc>
            </a:pPr>
            <a:r>
              <a:rPr lang="en-US" sz="7650">
                <a:solidFill>
                  <a:srgbClr val="FF914D"/>
                </a:solidFill>
                <a:latin typeface="Alata"/>
              </a:rPr>
              <a:t>Arhitektura sustava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038225"/>
            <a:ext cx="16230600" cy="0"/>
          </a:xfrm>
          <a:prstGeom prst="line">
            <a:avLst/>
          </a:prstGeom>
          <a:ln w="28575" cap="rnd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5708" y="2097733"/>
            <a:ext cx="11135547" cy="8189267"/>
          </a:xfrm>
          <a:custGeom>
            <a:avLst/>
            <a:gdLst/>
            <a:ahLst/>
            <a:cxnLst/>
            <a:rect l="l" t="t" r="r" b="b"/>
            <a:pathLst>
              <a:path w="11135547" h="8189267">
                <a:moveTo>
                  <a:pt x="0" y="0"/>
                </a:moveTo>
                <a:lnTo>
                  <a:pt x="11135547" y="0"/>
                </a:lnTo>
                <a:lnTo>
                  <a:pt x="11135547" y="8189267"/>
                </a:lnTo>
                <a:lnTo>
                  <a:pt x="0" y="81892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TextBox 3"/>
          <p:cNvSpPr txBox="1"/>
          <p:nvPr/>
        </p:nvSpPr>
        <p:spPr>
          <a:xfrm>
            <a:off x="305708" y="610023"/>
            <a:ext cx="7641810" cy="98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369"/>
              </a:lnSpc>
            </a:pPr>
            <a:r>
              <a:rPr lang="en-US" sz="7369">
                <a:solidFill>
                  <a:srgbClr val="FEFEFE"/>
                </a:solidFill>
                <a:latin typeface="Open Sans 2"/>
              </a:rPr>
              <a:t>Dijagram razreda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609337" y="1973908"/>
            <a:ext cx="6678663" cy="4852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osnovni razred</a:t>
            </a: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glavni entiteti: Patient, TransportVehicle, Accomodation, AccomodationOrder </a:t>
            </a:r>
          </a:p>
          <a:p>
            <a:pPr marL="756977" lvl="1" indent="-378489" algn="l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sigurnosni aspekt: SecurityUser i SecurityRole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1143" y="2257108"/>
            <a:ext cx="10664585" cy="7275838"/>
          </a:xfrm>
          <a:custGeom>
            <a:avLst/>
            <a:gdLst/>
            <a:ahLst/>
            <a:cxnLst/>
            <a:rect l="l" t="t" r="r" b="b"/>
            <a:pathLst>
              <a:path w="10664585" h="7275838">
                <a:moveTo>
                  <a:pt x="0" y="0"/>
                </a:moveTo>
                <a:lnTo>
                  <a:pt x="10664585" y="0"/>
                </a:lnTo>
                <a:lnTo>
                  <a:pt x="10664585" y="7275839"/>
                </a:lnTo>
                <a:lnTo>
                  <a:pt x="0" y="72758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TextBox 3"/>
          <p:cNvSpPr txBox="1"/>
          <p:nvPr/>
        </p:nvSpPr>
        <p:spPr>
          <a:xfrm>
            <a:off x="305708" y="610023"/>
            <a:ext cx="9741202" cy="98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369"/>
              </a:lnSpc>
            </a:pPr>
            <a:r>
              <a:rPr lang="en-US" sz="7369">
                <a:solidFill>
                  <a:srgbClr val="FEFEFE"/>
                </a:solidFill>
                <a:latin typeface="Open Sans 2"/>
              </a:rPr>
              <a:t>Dijagram komponenti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609337" y="1973908"/>
            <a:ext cx="6678663" cy="5552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3 komponente: frontend, backend i Medical Service</a:t>
            </a: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frontend - biblioteka React</a:t>
            </a: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backend - Java Spring Boot</a:t>
            </a: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razmjena podataka preko REST_APIja</a:t>
            </a:r>
          </a:p>
          <a:p>
            <a:pPr marL="756977" lvl="1" indent="-378489" algn="l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baza s backendom - preko SQL upita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16590" y="3842569"/>
            <a:ext cx="3388048" cy="4359851"/>
            <a:chOff x="0" y="0"/>
            <a:chExt cx="3133810" cy="40326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3810" cy="4032690"/>
            </a:xfrm>
            <a:custGeom>
              <a:avLst/>
              <a:gdLst/>
              <a:ahLst/>
              <a:cxnLst/>
              <a:rect l="l" t="t" r="r" b="b"/>
              <a:pathLst>
                <a:path w="3133810" h="403269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4581798" y="4126833"/>
            <a:ext cx="2657633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 1 Bold"/>
              </a:rPr>
              <a:t>Backend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81798" y="4881562"/>
            <a:ext cx="2657633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1"/>
              </a:rPr>
              <a:t>Java Spring Boot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81798" y="5634038"/>
            <a:ext cx="2657633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1"/>
              </a:rPr>
              <a:t>programski jezik Java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859631" y="3842569"/>
            <a:ext cx="3388048" cy="4359851"/>
            <a:chOff x="0" y="0"/>
            <a:chExt cx="3133810" cy="403268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3810" cy="4032690"/>
            </a:xfrm>
            <a:custGeom>
              <a:avLst/>
              <a:gdLst/>
              <a:ahLst/>
              <a:cxnLst/>
              <a:rect l="l" t="t" r="r" b="b"/>
              <a:pathLst>
                <a:path w="3133810" h="403269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224839" y="4126833"/>
            <a:ext cx="2657633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 1 Bold"/>
              </a:rPr>
              <a:t>Frontend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24839" y="4881562"/>
            <a:ext cx="2657633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1"/>
              </a:rPr>
              <a:t>TypeScript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96887" y="1028700"/>
            <a:ext cx="1409422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914D"/>
                </a:solidFill>
                <a:latin typeface="Open Sans 1 Bold"/>
              </a:rPr>
              <a:t>Korišteni alati i tehnologije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224839" y="5527194"/>
            <a:ext cx="2657633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1"/>
              </a:rPr>
              <a:t>React i ReactQuery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24839" y="6641619"/>
            <a:ext cx="2657633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1"/>
              </a:rPr>
              <a:t>ChakraUI i TailwindCSS</a:t>
            </a: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90807" y="3852341"/>
            <a:ext cx="6411532" cy="2877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272">
                <a:solidFill>
                  <a:srgbClr val="FF914D"/>
                </a:solidFill>
                <a:latin typeface="Open Sans 2 Bold"/>
              </a:rPr>
              <a:t>komunikacija - Whatsapp</a:t>
            </a:r>
          </a:p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272">
                <a:solidFill>
                  <a:srgbClr val="FF914D"/>
                </a:solidFill>
                <a:latin typeface="Open Sans 2 Bold"/>
              </a:rPr>
              <a:t>razvojna okolina - Visual Studio Code</a:t>
            </a:r>
          </a:p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272">
                <a:solidFill>
                  <a:srgbClr val="FF914D"/>
                </a:solidFill>
                <a:latin typeface="Open Sans 2 Bold"/>
              </a:rPr>
              <a:t>baza podataka - Postgres</a:t>
            </a:r>
          </a:p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272">
                <a:solidFill>
                  <a:srgbClr val="FF914D"/>
                </a:solidFill>
                <a:latin typeface="Open Sans 2 Bold"/>
              </a:rPr>
              <a:t>pokretanje - Docker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61876" y="4276757"/>
            <a:ext cx="6196093" cy="208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189"/>
              </a:lnSpc>
            </a:pPr>
            <a:r>
              <a:rPr lang="en-US" sz="6825" u="none">
                <a:solidFill>
                  <a:srgbClr val="FF914D"/>
                </a:solidFill>
                <a:latin typeface="Open Sans 2 Bold"/>
              </a:rPr>
              <a:t>Korišteni alati i tehnologije</a:t>
            </a:r>
          </a:p>
        </p:txBody>
      </p:sp>
      <p:sp>
        <p:nvSpPr>
          <p:cNvPr id="4" name="AutoShape 4"/>
          <p:cNvSpPr/>
          <p:nvPr/>
        </p:nvSpPr>
        <p:spPr>
          <a:xfrm rot="-5400000">
            <a:off x="4000500" y="5133975"/>
            <a:ext cx="10287000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36410" y="5337288"/>
            <a:ext cx="7518099" cy="509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1C3879"/>
                </a:solidFill>
                <a:latin typeface="Open Sans 1"/>
              </a:rPr>
              <a:t>SDLC model – </a:t>
            </a:r>
            <a:r>
              <a:rPr lang="hr-HR" sz="3200" dirty="0">
                <a:solidFill>
                  <a:srgbClr val="1C3879"/>
                </a:solidFill>
                <a:latin typeface="Open Sans 1"/>
              </a:rPr>
              <a:t>prototipni model</a:t>
            </a:r>
            <a:endParaRPr lang="en-US" sz="3200" dirty="0">
              <a:solidFill>
                <a:srgbClr val="1C3879"/>
              </a:solidFill>
              <a:latin typeface="Open Sans 1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51867" y="2271442"/>
            <a:ext cx="6687186" cy="243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C3879"/>
                </a:solidFill>
                <a:latin typeface="Open Sans 1 Bold"/>
              </a:rPr>
              <a:t>Organizacija rada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88" y="1123798"/>
            <a:ext cx="8681740" cy="848866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230017">
            <a:off x="6019800" y="5462018"/>
            <a:ext cx="16230600" cy="8229600"/>
          </a:xfrm>
          <a:prstGeom prst="rect">
            <a:avLst/>
          </a:prstGeom>
          <a:solidFill>
            <a:srgbClr val="D16927"/>
          </a:solidFill>
        </p:spPr>
        <p:txBody>
          <a:bodyPr/>
          <a:lstStyle/>
          <a:p>
            <a:endParaRPr lang="hr-HR"/>
          </a:p>
        </p:txBody>
      </p:sp>
      <p:sp>
        <p:nvSpPr>
          <p:cNvPr id="3" name="AutoShape 3"/>
          <p:cNvSpPr/>
          <p:nvPr/>
        </p:nvSpPr>
        <p:spPr>
          <a:xfrm rot="-3000123">
            <a:off x="14532884" y="-4492802"/>
            <a:ext cx="7510232" cy="8229600"/>
          </a:xfrm>
          <a:prstGeom prst="rect">
            <a:avLst/>
          </a:prstGeom>
          <a:solidFill>
            <a:srgbClr val="FFCEB2"/>
          </a:solidFill>
        </p:spPr>
        <p:txBody>
          <a:bodyPr/>
          <a:lstStyle/>
          <a:p>
            <a:endParaRPr lang="hr-HR"/>
          </a:p>
        </p:txBody>
      </p:sp>
      <p:sp>
        <p:nvSpPr>
          <p:cNvPr id="4" name="AutoShape 4"/>
          <p:cNvSpPr/>
          <p:nvPr/>
        </p:nvSpPr>
        <p:spPr>
          <a:xfrm rot="-3000123">
            <a:off x="-2021520" y="5630280"/>
            <a:ext cx="7510232" cy="11263526"/>
          </a:xfrm>
          <a:prstGeom prst="rect">
            <a:avLst/>
          </a:prstGeom>
          <a:solidFill>
            <a:srgbClr val="FFCEB2"/>
          </a:solidFill>
        </p:spPr>
        <p:txBody>
          <a:bodyPr/>
          <a:lstStyle/>
          <a:p>
            <a:endParaRPr lang="hr-HR"/>
          </a:p>
        </p:txBody>
      </p:sp>
      <p:sp>
        <p:nvSpPr>
          <p:cNvPr id="5" name="TextBox 5"/>
          <p:cNvSpPr txBox="1"/>
          <p:nvPr/>
        </p:nvSpPr>
        <p:spPr>
          <a:xfrm>
            <a:off x="1028700" y="1627350"/>
            <a:ext cx="10923602" cy="3515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986"/>
              </a:lnSpc>
            </a:pPr>
            <a:r>
              <a:rPr lang="en-US" sz="11100">
                <a:solidFill>
                  <a:srgbClr val="004AAD"/>
                </a:solidFill>
                <a:latin typeface="Open Sans 2 Bold"/>
              </a:rPr>
              <a:t>Hvala na pozornosti!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/>
          <p:cNvSpPr/>
          <p:nvPr/>
        </p:nvSpPr>
        <p:spPr>
          <a:xfrm rot="2234620">
            <a:off x="-3188173" y="8011422"/>
            <a:ext cx="11322880" cy="3793165"/>
          </a:xfrm>
          <a:custGeom>
            <a:avLst/>
            <a:gdLst/>
            <a:ahLst/>
            <a:cxnLst/>
            <a:rect l="l" t="t" r="r" b="b"/>
            <a:pathLst>
              <a:path w="11322880" h="3793165">
                <a:moveTo>
                  <a:pt x="0" y="0"/>
                </a:moveTo>
                <a:lnTo>
                  <a:pt x="11322880" y="0"/>
                </a:lnTo>
                <a:lnTo>
                  <a:pt x="11322880" y="3793165"/>
                </a:lnTo>
                <a:lnTo>
                  <a:pt x="0" y="37931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4" name="Group 4"/>
          <p:cNvGrpSpPr/>
          <p:nvPr/>
        </p:nvGrpSpPr>
        <p:grpSpPr>
          <a:xfrm>
            <a:off x="-213170" y="-1131672"/>
            <a:ext cx="18714340" cy="9543292"/>
            <a:chOff x="0" y="0"/>
            <a:chExt cx="4928880" cy="25134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92888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928880" cy="255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5071" y="1273762"/>
            <a:ext cx="950056" cy="950056"/>
          </a:xfrm>
          <a:custGeom>
            <a:avLst/>
            <a:gdLst/>
            <a:ahLst/>
            <a:cxnLst/>
            <a:rect l="l" t="t" r="r" b="b"/>
            <a:pathLst>
              <a:path w="950056" h="950056">
                <a:moveTo>
                  <a:pt x="0" y="0"/>
                </a:moveTo>
                <a:lnTo>
                  <a:pt x="950056" y="0"/>
                </a:lnTo>
                <a:lnTo>
                  <a:pt x="950056" y="950056"/>
                </a:lnTo>
                <a:lnTo>
                  <a:pt x="0" y="9500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11" name="Group 11"/>
          <p:cNvGrpSpPr/>
          <p:nvPr/>
        </p:nvGrpSpPr>
        <p:grpSpPr>
          <a:xfrm>
            <a:off x="7588266" y="3639975"/>
            <a:ext cx="3111469" cy="2401145"/>
            <a:chOff x="0" y="0"/>
            <a:chExt cx="819481" cy="632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89128" y="3639975"/>
            <a:ext cx="3111469" cy="2401145"/>
            <a:chOff x="0" y="0"/>
            <a:chExt cx="819481" cy="632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438697" y="5143500"/>
            <a:ext cx="3111469" cy="2401145"/>
            <a:chOff x="0" y="0"/>
            <a:chExt cx="819481" cy="632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737834" y="5143500"/>
            <a:ext cx="3111469" cy="2401145"/>
            <a:chOff x="0" y="0"/>
            <a:chExt cx="819481" cy="632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887403" y="3639975"/>
            <a:ext cx="3111469" cy="2401145"/>
            <a:chOff x="0" y="0"/>
            <a:chExt cx="819481" cy="632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 rot="2412879">
            <a:off x="9664426" y="-1768766"/>
            <a:ext cx="13063173" cy="5339572"/>
          </a:xfrm>
          <a:custGeom>
            <a:avLst/>
            <a:gdLst/>
            <a:ahLst/>
            <a:cxnLst/>
            <a:rect l="l" t="t" r="r" b="b"/>
            <a:pathLst>
              <a:path w="13063173" h="5339572">
                <a:moveTo>
                  <a:pt x="0" y="0"/>
                </a:moveTo>
                <a:lnTo>
                  <a:pt x="13063173" y="0"/>
                </a:lnTo>
                <a:lnTo>
                  <a:pt x="13063173" y="5339572"/>
                </a:lnTo>
                <a:lnTo>
                  <a:pt x="0" y="53395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27" name="TextBox 27"/>
          <p:cNvSpPr txBox="1"/>
          <p:nvPr/>
        </p:nvSpPr>
        <p:spPr>
          <a:xfrm>
            <a:off x="5225157" y="908124"/>
            <a:ext cx="7837685" cy="1510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F5F5F5"/>
                </a:solidFill>
                <a:latin typeface="Alata"/>
              </a:rPr>
              <a:t>Sažetak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952291" y="3960451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1C3879"/>
                </a:solidFill>
                <a:latin typeface="Alata"/>
              </a:rPr>
              <a:t>03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166086" y="5153025"/>
            <a:ext cx="1955827" cy="30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Arhitektura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53154" y="3960451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1C3879"/>
                </a:solidFill>
                <a:latin typeface="Alata"/>
              </a:rPr>
              <a:t>01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866949" y="5153025"/>
            <a:ext cx="1955827" cy="30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Opis zadatka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802723" y="5463976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1C3879"/>
                </a:solidFill>
                <a:latin typeface="Alata"/>
              </a:rPr>
              <a:t>02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016518" y="6656550"/>
            <a:ext cx="1955827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Pregled zahtjeva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101860" y="5463976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1C3879"/>
                </a:solidFill>
                <a:latin typeface="Alata"/>
              </a:rPr>
              <a:t>04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208758" y="6656550"/>
            <a:ext cx="2169622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Korišteni alati i tehnologije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251429" y="3960451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1C3879"/>
                </a:solidFill>
                <a:latin typeface="Alata"/>
              </a:rPr>
              <a:t>05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453459" y="5153025"/>
            <a:ext cx="1979357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Organizacija rada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 descr="Abstract Wavy Line"/>
          <p:cNvSpPr/>
          <p:nvPr/>
        </p:nvSpPr>
        <p:spPr>
          <a:xfrm rot="2234620">
            <a:off x="-3188173" y="8011422"/>
            <a:ext cx="11322880" cy="3793165"/>
          </a:xfrm>
          <a:custGeom>
            <a:avLst/>
            <a:gdLst/>
            <a:ahLst/>
            <a:cxnLst/>
            <a:rect l="l" t="t" r="r" b="b"/>
            <a:pathLst>
              <a:path w="11322880" h="3793165">
                <a:moveTo>
                  <a:pt x="0" y="0"/>
                </a:moveTo>
                <a:lnTo>
                  <a:pt x="11322880" y="0"/>
                </a:lnTo>
                <a:lnTo>
                  <a:pt x="11322880" y="3793165"/>
                </a:lnTo>
                <a:lnTo>
                  <a:pt x="0" y="37931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4" name="Group 4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 descr="Abstract Wavy Line"/>
          <p:cNvSpPr/>
          <p:nvPr/>
        </p:nvSpPr>
        <p:spPr>
          <a:xfrm rot="2412879">
            <a:off x="9664426" y="-1768766"/>
            <a:ext cx="13063173" cy="5339572"/>
          </a:xfrm>
          <a:custGeom>
            <a:avLst/>
            <a:gdLst/>
            <a:ahLst/>
            <a:cxnLst/>
            <a:rect l="l" t="t" r="r" b="b"/>
            <a:pathLst>
              <a:path w="13063173" h="5339572">
                <a:moveTo>
                  <a:pt x="0" y="0"/>
                </a:moveTo>
                <a:lnTo>
                  <a:pt x="13063173" y="0"/>
                </a:lnTo>
                <a:lnTo>
                  <a:pt x="13063173" y="5339572"/>
                </a:lnTo>
                <a:lnTo>
                  <a:pt x="0" y="53395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8" name="TextBox 8"/>
          <p:cNvSpPr txBox="1"/>
          <p:nvPr/>
        </p:nvSpPr>
        <p:spPr>
          <a:xfrm>
            <a:off x="9204270" y="1236293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Neven Lukić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741987" y="1494184"/>
            <a:ext cx="771999" cy="771999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204270" y="2537411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Filip Buljan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788533" y="2795302"/>
            <a:ext cx="771999" cy="771999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204270" y="5035262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Maksim Madžar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788453" y="5293153"/>
            <a:ext cx="771999" cy="771999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204270" y="3806437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Roko Gligora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788453" y="4044904"/>
            <a:ext cx="771999" cy="771999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204270" y="6275417"/>
            <a:ext cx="6991742" cy="194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20"/>
              </a:lnSpc>
            </a:pPr>
            <a:r>
              <a:rPr lang="en-US" sz="4010">
                <a:solidFill>
                  <a:srgbClr val="1C3879"/>
                </a:solidFill>
                <a:latin typeface="Open Sans 2"/>
              </a:rPr>
              <a:t>Karla Pišonić</a:t>
            </a:r>
          </a:p>
          <a:p>
            <a:pPr marL="0" lvl="1" indent="0" algn="l">
              <a:lnSpc>
                <a:spcPts val="8020"/>
              </a:lnSpc>
              <a:spcBef>
                <a:spcPct val="0"/>
              </a:spcBef>
            </a:pPr>
            <a:endParaRPr lang="en-US" sz="4010">
              <a:solidFill>
                <a:srgbClr val="1C3879"/>
              </a:solidFill>
              <a:latin typeface="Open Sans 2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7788453" y="6451478"/>
            <a:ext cx="771999" cy="771999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103753" y="2166228"/>
            <a:ext cx="4760775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C3879"/>
                </a:solidFill>
                <a:latin typeface="Alata"/>
              </a:rPr>
              <a:t>Članovi tima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7788453" y="7697203"/>
            <a:ext cx="771999" cy="771999"/>
            <a:chOff x="0" y="0"/>
            <a:chExt cx="6350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741987" y="8859727"/>
            <a:ext cx="771999" cy="771999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9204270" y="7373353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Karla Šmuk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204270" y="8556358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Ante Vujčić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 descr="Abstract Line Shape Element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10" name="Group 10"/>
          <p:cNvGrpSpPr/>
          <p:nvPr/>
        </p:nvGrpSpPr>
        <p:grpSpPr>
          <a:xfrm>
            <a:off x="3436303" y="1715371"/>
            <a:ext cx="2581494" cy="25814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72260" y="5309442"/>
            <a:ext cx="6606338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dirty="0" err="1">
                <a:solidFill>
                  <a:schemeClr val="tx2"/>
                </a:solidFill>
                <a:latin typeface="Alata"/>
              </a:rPr>
              <a:t>Opis</a:t>
            </a:r>
            <a:r>
              <a:rPr lang="en-US" sz="8000" dirty="0">
                <a:solidFill>
                  <a:schemeClr val="tx2"/>
                </a:solidFill>
                <a:latin typeface="Alata"/>
              </a:rPr>
              <a:t> </a:t>
            </a:r>
            <a:r>
              <a:rPr lang="en-US" sz="8000" dirty="0" err="1">
                <a:solidFill>
                  <a:schemeClr val="tx2"/>
                </a:solidFill>
                <a:latin typeface="Alata"/>
              </a:rPr>
              <a:t>zadatka</a:t>
            </a:r>
            <a:endParaRPr lang="en-US" sz="8000" dirty="0">
              <a:solidFill>
                <a:schemeClr val="tx2"/>
              </a:solidFill>
              <a:latin typeface="Alat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67795" y="4153990"/>
            <a:ext cx="8000343" cy="492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6552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web-aplikacija</a:t>
            </a:r>
          </a:p>
          <a:p>
            <a:pPr marL="906780" lvl="1" indent="-453390">
              <a:lnSpc>
                <a:spcPts val="6552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upravljanje smještajem i prijevozom korisnika </a:t>
            </a:r>
          </a:p>
          <a:p>
            <a:pPr marL="906780" lvl="1" indent="-453390" algn="l">
              <a:lnSpc>
                <a:spcPts val="6552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učinkovita, brza i jednostavna koordinacija smještaja i prijevoza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 descr="Abstract Line Shape Element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10" name="Group 10"/>
          <p:cNvGrpSpPr/>
          <p:nvPr/>
        </p:nvGrpSpPr>
        <p:grpSpPr>
          <a:xfrm>
            <a:off x="3436303" y="1715371"/>
            <a:ext cx="2581494" cy="25814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35214" y="5325366"/>
            <a:ext cx="6606338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dirty="0" err="1">
                <a:solidFill>
                  <a:schemeClr val="tx2"/>
                </a:solidFill>
                <a:latin typeface="Alata"/>
              </a:rPr>
              <a:t>Opis</a:t>
            </a:r>
            <a:r>
              <a:rPr lang="en-US" sz="8000" dirty="0">
                <a:solidFill>
                  <a:schemeClr val="tx2"/>
                </a:solidFill>
                <a:latin typeface="Alata"/>
              </a:rPr>
              <a:t> </a:t>
            </a:r>
            <a:r>
              <a:rPr lang="en-US" sz="8000" dirty="0" err="1">
                <a:solidFill>
                  <a:schemeClr val="tx2"/>
                </a:solidFill>
                <a:latin typeface="Alata"/>
              </a:rPr>
              <a:t>zadatka</a:t>
            </a:r>
            <a:endParaRPr lang="en-US" sz="8000" dirty="0">
              <a:solidFill>
                <a:schemeClr val="tx2"/>
              </a:solidFill>
              <a:latin typeface="Alat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41552" y="3364230"/>
            <a:ext cx="8000343" cy="6655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smještajni, korisnički i administrator prijevoznih usluga</a:t>
            </a:r>
          </a:p>
          <a:p>
            <a:pPr marL="906780" lvl="1" indent="-453390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pacijent nema veze s aplikacijom</a:t>
            </a:r>
          </a:p>
          <a:p>
            <a:pPr marL="906780" lvl="1" indent="-453390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umjetno ispitno sučelje</a:t>
            </a:r>
          </a:p>
          <a:p>
            <a:pPr marL="906780" lvl="1" indent="-453390" algn="l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pacijentu dolazi e-mail sa podatcima o tretmanu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 descr="Abstract Line Shape Element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0" name="TextBox 10"/>
          <p:cNvSpPr txBox="1"/>
          <p:nvPr/>
        </p:nvSpPr>
        <p:spPr>
          <a:xfrm>
            <a:off x="1028700" y="4501515"/>
            <a:ext cx="16230600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60"/>
              </a:lnSpc>
            </a:pPr>
            <a:r>
              <a:rPr lang="en-US" sz="9600">
                <a:solidFill>
                  <a:srgbClr val="1C3879"/>
                </a:solidFill>
                <a:latin typeface="Alata"/>
              </a:rPr>
              <a:t>Pregled zahtjeva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1808" y="1970521"/>
            <a:ext cx="8332192" cy="6345957"/>
          </a:xfrm>
          <a:custGeom>
            <a:avLst/>
            <a:gdLst/>
            <a:ahLst/>
            <a:cxnLst/>
            <a:rect l="l" t="t" r="r" b="b"/>
            <a:pathLst>
              <a:path w="8332192" h="6345957">
                <a:moveTo>
                  <a:pt x="0" y="0"/>
                </a:moveTo>
                <a:lnTo>
                  <a:pt x="8332192" y="0"/>
                </a:lnTo>
                <a:lnTo>
                  <a:pt x="8332192" y="6345958"/>
                </a:lnTo>
                <a:lnTo>
                  <a:pt x="0" y="6345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/>
          <p:cNvSpPr/>
          <p:nvPr/>
        </p:nvSpPr>
        <p:spPr>
          <a:xfrm>
            <a:off x="8466665" y="1591379"/>
            <a:ext cx="9627126" cy="7104241"/>
          </a:xfrm>
          <a:custGeom>
            <a:avLst/>
            <a:gdLst/>
            <a:ahLst/>
            <a:cxnLst/>
            <a:rect l="l" t="t" r="r" b="b"/>
            <a:pathLst>
              <a:path w="9627126" h="7104241">
                <a:moveTo>
                  <a:pt x="0" y="0"/>
                </a:moveTo>
                <a:lnTo>
                  <a:pt x="9627126" y="0"/>
                </a:lnTo>
                <a:lnTo>
                  <a:pt x="9627126" y="7104242"/>
                </a:lnTo>
                <a:lnTo>
                  <a:pt x="0" y="71042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4" name="TextBox 4"/>
          <p:cNvSpPr txBox="1"/>
          <p:nvPr/>
        </p:nvSpPr>
        <p:spPr>
          <a:xfrm>
            <a:off x="4906659" y="389821"/>
            <a:ext cx="8474682" cy="63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9"/>
              </a:lnSpc>
              <a:spcBef>
                <a:spcPct val="0"/>
              </a:spcBef>
            </a:pPr>
            <a:r>
              <a:rPr lang="en-US" sz="3749">
                <a:solidFill>
                  <a:srgbClr val="1C3879"/>
                </a:solidFill>
                <a:latin typeface="Open Sans 1 Light"/>
              </a:rPr>
              <a:t>Dijagrami obrazaca upotrebe 1 i 2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464115"/>
            <a:ext cx="9511394" cy="6402293"/>
          </a:xfrm>
          <a:custGeom>
            <a:avLst/>
            <a:gdLst/>
            <a:ahLst/>
            <a:cxnLst/>
            <a:rect l="l" t="t" r="r" b="b"/>
            <a:pathLst>
              <a:path w="9511394" h="6402293">
                <a:moveTo>
                  <a:pt x="0" y="0"/>
                </a:moveTo>
                <a:lnTo>
                  <a:pt x="9511394" y="0"/>
                </a:lnTo>
                <a:lnTo>
                  <a:pt x="9511394" y="6402293"/>
                </a:lnTo>
                <a:lnTo>
                  <a:pt x="0" y="6402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/>
          <p:cNvSpPr/>
          <p:nvPr/>
        </p:nvSpPr>
        <p:spPr>
          <a:xfrm>
            <a:off x="9144000" y="2464115"/>
            <a:ext cx="9277524" cy="6598239"/>
          </a:xfrm>
          <a:custGeom>
            <a:avLst/>
            <a:gdLst/>
            <a:ahLst/>
            <a:cxnLst/>
            <a:rect l="l" t="t" r="r" b="b"/>
            <a:pathLst>
              <a:path w="9277524" h="6598239">
                <a:moveTo>
                  <a:pt x="0" y="0"/>
                </a:moveTo>
                <a:lnTo>
                  <a:pt x="9277524" y="0"/>
                </a:lnTo>
                <a:lnTo>
                  <a:pt x="9277524" y="6598239"/>
                </a:lnTo>
                <a:lnTo>
                  <a:pt x="0" y="6598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4" name="TextBox 4"/>
          <p:cNvSpPr txBox="1"/>
          <p:nvPr/>
        </p:nvSpPr>
        <p:spPr>
          <a:xfrm>
            <a:off x="4906659" y="389821"/>
            <a:ext cx="8474682" cy="63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9"/>
              </a:lnSpc>
              <a:spcBef>
                <a:spcPct val="0"/>
              </a:spcBef>
            </a:pPr>
            <a:r>
              <a:rPr lang="en-US" sz="3749">
                <a:solidFill>
                  <a:srgbClr val="1C3879"/>
                </a:solidFill>
                <a:latin typeface="Open Sans 1 Light"/>
              </a:rPr>
              <a:t>Dijagrami obrazaca upotrebe 3 i 4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-5187541"/>
            <a:ext cx="16230600" cy="8086438"/>
            <a:chOff x="0" y="0"/>
            <a:chExt cx="4274726" cy="212976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29761"/>
            </a:xfrm>
            <a:custGeom>
              <a:avLst/>
              <a:gdLst/>
              <a:ahLst/>
              <a:cxnLst/>
              <a:rect l="l" t="t" r="r" b="b"/>
              <a:pathLst>
                <a:path w="4274726" h="2129761">
                  <a:moveTo>
                    <a:pt x="11925" y="0"/>
                  </a:moveTo>
                  <a:lnTo>
                    <a:pt x="4262801" y="0"/>
                  </a:lnTo>
                  <a:cubicBezTo>
                    <a:pt x="4269387" y="0"/>
                    <a:pt x="4274726" y="5339"/>
                    <a:pt x="4274726" y="11925"/>
                  </a:cubicBezTo>
                  <a:lnTo>
                    <a:pt x="4274726" y="2117836"/>
                  </a:lnTo>
                  <a:cubicBezTo>
                    <a:pt x="4274726" y="2124422"/>
                    <a:pt x="4269387" y="2129761"/>
                    <a:pt x="4262801" y="2129761"/>
                  </a:cubicBezTo>
                  <a:lnTo>
                    <a:pt x="11925" y="2129761"/>
                  </a:lnTo>
                  <a:cubicBezTo>
                    <a:pt x="5339" y="2129761"/>
                    <a:pt x="0" y="2124422"/>
                    <a:pt x="0" y="2117836"/>
                  </a:cubicBezTo>
                  <a:lnTo>
                    <a:pt x="0" y="11925"/>
                  </a:lnTo>
                  <a:cubicBezTo>
                    <a:pt x="0" y="5339"/>
                    <a:pt x="5339" y="0"/>
                    <a:pt x="11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274726" cy="2186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62820" y="1134205"/>
            <a:ext cx="15562359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C3879"/>
                </a:solidFill>
                <a:latin typeface="Alata"/>
              </a:rPr>
              <a:t>Ostali zahtjevi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2820" y="4365747"/>
            <a:ext cx="3696579" cy="193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>
                <a:solidFill>
                  <a:srgbClr val="1C3879"/>
                </a:solidFill>
                <a:latin typeface="Open Sans 2"/>
              </a:rPr>
              <a:t>visoka razina pouzdanosti u evidenciji i koordinaciji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95710" y="4365747"/>
            <a:ext cx="3696579" cy="1445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>
                <a:solidFill>
                  <a:srgbClr val="1C3879"/>
                </a:solidFill>
                <a:latin typeface="Open Sans 2"/>
              </a:rPr>
              <a:t>sučelje intuitivno i prilagođeno korisnicima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228600" y="4365747"/>
            <a:ext cx="3696579" cy="1445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>
                <a:solidFill>
                  <a:srgbClr val="1C3879"/>
                </a:solidFill>
                <a:latin typeface="Open Sans 2"/>
              </a:rPr>
              <a:t>brzo vrijeme odaziva aplikacije na zahtjeve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92910" y="7102365"/>
            <a:ext cx="3696579" cy="9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>
                <a:solidFill>
                  <a:srgbClr val="1C3879"/>
                </a:solidFill>
                <a:latin typeface="Open Sans 2"/>
              </a:rPr>
              <a:t>neophodni sigurnosni protokoli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298510" y="7102365"/>
            <a:ext cx="3696579" cy="193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>
                <a:solidFill>
                  <a:srgbClr val="1C3879"/>
                </a:solidFill>
                <a:latin typeface="Open Sans 2"/>
              </a:rPr>
              <a:t>aplikacija podržava velik broj korisnika i smještajnih kapaciteta 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227</Words>
  <Application>Microsoft Office PowerPoint</Application>
  <PresentationFormat>Prilagođeno</PresentationFormat>
  <Paragraphs>67</Paragraphs>
  <Slides>16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10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27" baseType="lpstr">
      <vt:lpstr>Open Sans 1 Bold</vt:lpstr>
      <vt:lpstr>Open Sans 1</vt:lpstr>
      <vt:lpstr>Aileron Thin</vt:lpstr>
      <vt:lpstr>Calibri</vt:lpstr>
      <vt:lpstr>Open Sans 2</vt:lpstr>
      <vt:lpstr>Open Sans 2 Bold</vt:lpstr>
      <vt:lpstr>Aileron Bold</vt:lpstr>
      <vt:lpstr>Alata</vt:lpstr>
      <vt:lpstr>Open Sans 1 Light</vt:lpstr>
      <vt:lpstr>Arial</vt:lpstr>
      <vt:lpstr>Office Theme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Minimalist Furniture Product Presentation</dc:title>
  <cp:lastModifiedBy>Karla Pišonić</cp:lastModifiedBy>
  <cp:revision>3</cp:revision>
  <dcterms:created xsi:type="dcterms:W3CDTF">2006-08-16T00:00:00Z</dcterms:created>
  <dcterms:modified xsi:type="dcterms:W3CDTF">2024-01-22T22:47:53Z</dcterms:modified>
  <dc:identifier>DAF6oGEOL6E</dc:identifier>
</cp:coreProperties>
</file>