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30CE99-1E7A-A3A4-7E6C-ADB9BDA966C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ECBD4B3-0133-12BC-C4DB-800439FCC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C5F96DFB-8788-C1D7-8CC3-B17F79F99B79}"/>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5" name="頁尾版面配置區 4">
            <a:extLst>
              <a:ext uri="{FF2B5EF4-FFF2-40B4-BE49-F238E27FC236}">
                <a16:creationId xmlns:a16="http://schemas.microsoft.com/office/drawing/2014/main" id="{84E91CC3-6441-88C7-FBAE-F9903069E3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44464EB-5E1B-D854-1FC8-735255B5ED06}"/>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369699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0D9EB2-B020-36EF-E816-F1E0EC98F48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C24FAB2-5A59-CB51-8CE8-F76C73C8C3C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A9F17F-389F-3618-3835-64812C6AB308}"/>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5" name="頁尾版面配置區 4">
            <a:extLst>
              <a:ext uri="{FF2B5EF4-FFF2-40B4-BE49-F238E27FC236}">
                <a16:creationId xmlns:a16="http://schemas.microsoft.com/office/drawing/2014/main" id="{28025DE3-FB1E-FEB6-A6B1-3FC32AF56C8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B4C7611-3321-6368-59E6-22444C989E34}"/>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407643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C61C21B-BCE5-3C65-C2CD-9923257C42E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3B49899-6BEA-3189-8D5E-C88123B05A3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3FE401E-8318-9185-DE99-C4E6ECE57AC1}"/>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5" name="頁尾版面配置區 4">
            <a:extLst>
              <a:ext uri="{FF2B5EF4-FFF2-40B4-BE49-F238E27FC236}">
                <a16:creationId xmlns:a16="http://schemas.microsoft.com/office/drawing/2014/main" id="{F20CFF49-1DA1-011F-923F-5FB53BD2938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A6DF43E-540A-32E7-185E-BAEF28B2AED7}"/>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105141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E1B0A4-60F2-620E-7A20-26AF8976464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95709C1-CADE-9C76-8FE5-5A8138C71C49}"/>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D93F840-EDF7-98FC-87D2-8F6B9A6696EB}"/>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5" name="頁尾版面配置區 4">
            <a:extLst>
              <a:ext uri="{FF2B5EF4-FFF2-40B4-BE49-F238E27FC236}">
                <a16:creationId xmlns:a16="http://schemas.microsoft.com/office/drawing/2014/main" id="{34E0EA3B-6A52-24DD-0B6F-2CF346F58AE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644D80-D858-3F02-9A24-054D91A07F1F}"/>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1830202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FEF9E3-6EA1-1B03-5497-D1F4FA1CB26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3968A46-7841-21CC-AF5E-7EDE2325BA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82C650C-B8EE-B4CB-888B-CFD77B9B7764}"/>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5" name="頁尾版面配置區 4">
            <a:extLst>
              <a:ext uri="{FF2B5EF4-FFF2-40B4-BE49-F238E27FC236}">
                <a16:creationId xmlns:a16="http://schemas.microsoft.com/office/drawing/2014/main" id="{A033B413-18F9-5727-9E4A-B7FE219F33F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6BB7CDB-60C1-561B-D8BE-750B789D0862}"/>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285098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EC4F0A-954F-1012-834F-B1B0F502632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FAE5FB9-0688-92CB-EDFC-3F79711F865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56525C0-B292-6622-5CB7-E1DE6060E30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BE269D-7DB6-8579-0949-41D960D43BBE}"/>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6" name="頁尾版面配置區 5">
            <a:extLst>
              <a:ext uri="{FF2B5EF4-FFF2-40B4-BE49-F238E27FC236}">
                <a16:creationId xmlns:a16="http://schemas.microsoft.com/office/drawing/2014/main" id="{E6467ACD-0998-E519-D666-CBDBD16B88E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B2D93FE-4472-53CF-C251-F8C9BC77BBDA}"/>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427121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BFED3B-0630-F15A-A837-CAF631113B3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3A29AD1-D640-C7D7-7F70-9E3444757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F0DF5EB-4F3C-0A71-1F0D-A10C3C3A645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1F67DF7-674C-8F5B-8B35-9E14B7ECE3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E4B4E71-1838-352D-E464-A1286CE5025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85BD37E-D911-53FE-0771-476628904BDD}"/>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8" name="頁尾版面配置區 7">
            <a:extLst>
              <a:ext uri="{FF2B5EF4-FFF2-40B4-BE49-F238E27FC236}">
                <a16:creationId xmlns:a16="http://schemas.microsoft.com/office/drawing/2014/main" id="{557D8412-229E-2CA2-F9DF-A23AF9784F6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012EDA6-612B-F18E-86F3-D1DE13793A20}"/>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61932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2FFBFF-6DC9-9921-3C12-250400FD33E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A129804-C53F-D425-2D23-F2AAB7B972F3}"/>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4" name="頁尾版面配置區 3">
            <a:extLst>
              <a:ext uri="{FF2B5EF4-FFF2-40B4-BE49-F238E27FC236}">
                <a16:creationId xmlns:a16="http://schemas.microsoft.com/office/drawing/2014/main" id="{87BF275D-53BE-40A0-E9FE-563FE30D207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FFDA5EF-EFE1-0EBE-90E0-893B522AC41D}"/>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295929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464B091-2C8E-FC75-C173-6E2111B8AA6A}"/>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3" name="頁尾版面配置區 2">
            <a:extLst>
              <a:ext uri="{FF2B5EF4-FFF2-40B4-BE49-F238E27FC236}">
                <a16:creationId xmlns:a16="http://schemas.microsoft.com/office/drawing/2014/main" id="{FF41AC74-9549-7D0D-3C71-7CAD14695AC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E9B08E3-6ED6-58BC-E5DD-2B694DC39ED3}"/>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405932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3AAE9A-79D4-F68F-D23C-A745E519C6F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7F7F1D4-C1F0-C284-CA6B-B4FF44607F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E069920-DD9C-CDFF-3133-68653835F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56DB7BF-4418-F76B-A8D6-AB85B3838D97}"/>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6" name="頁尾版面配置區 5">
            <a:extLst>
              <a:ext uri="{FF2B5EF4-FFF2-40B4-BE49-F238E27FC236}">
                <a16:creationId xmlns:a16="http://schemas.microsoft.com/office/drawing/2014/main" id="{7B3280F5-FC39-41BA-3D23-D36E62D52C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0E83A37-1D5D-349E-A592-BA54F5140A60}"/>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380382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C5158A-32C7-DCA0-EC62-25C6E831B45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DB64972-374F-EFFB-2AAE-F41F4DCEF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444D72F-4039-4786-9022-6F4793913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4A7AF79-2DA4-D2B4-5DFB-6A45AC2B6070}"/>
              </a:ext>
            </a:extLst>
          </p:cNvPr>
          <p:cNvSpPr>
            <a:spLocks noGrp="1"/>
          </p:cNvSpPr>
          <p:nvPr>
            <p:ph type="dt" sz="half" idx="10"/>
          </p:nvPr>
        </p:nvSpPr>
        <p:spPr/>
        <p:txBody>
          <a:bodyPr/>
          <a:lstStyle/>
          <a:p>
            <a:fld id="{78CC0478-992F-4B83-8BDA-BC0465DFC46C}" type="datetimeFigureOut">
              <a:rPr lang="zh-TW" altLang="en-US" smtClean="0"/>
              <a:t>2022/12/22</a:t>
            </a:fld>
            <a:endParaRPr lang="zh-TW" altLang="en-US"/>
          </a:p>
        </p:txBody>
      </p:sp>
      <p:sp>
        <p:nvSpPr>
          <p:cNvPr id="6" name="頁尾版面配置區 5">
            <a:extLst>
              <a:ext uri="{FF2B5EF4-FFF2-40B4-BE49-F238E27FC236}">
                <a16:creationId xmlns:a16="http://schemas.microsoft.com/office/drawing/2014/main" id="{BE2232CB-64FD-44E1-6B03-4B8FCFFF675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EFACB3C-AEA3-6368-8378-E1943C39EBDF}"/>
              </a:ext>
            </a:extLst>
          </p:cNvPr>
          <p:cNvSpPr>
            <a:spLocks noGrp="1"/>
          </p:cNvSpPr>
          <p:nvPr>
            <p:ph type="sldNum" sz="quarter" idx="12"/>
          </p:nvPr>
        </p:nvSpPr>
        <p:spPr/>
        <p:txBody>
          <a:body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376596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E17CF4A-1DD3-F569-E674-D4E00424F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1725E0D-7278-3E60-7453-820060CF7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5AD074-C0ED-AAF5-8189-65333681B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C0478-992F-4B83-8BDA-BC0465DFC46C}" type="datetimeFigureOut">
              <a:rPr lang="zh-TW" altLang="en-US" smtClean="0"/>
              <a:t>2022/12/22</a:t>
            </a:fld>
            <a:endParaRPr lang="zh-TW" altLang="en-US"/>
          </a:p>
        </p:txBody>
      </p:sp>
      <p:sp>
        <p:nvSpPr>
          <p:cNvPr id="5" name="頁尾版面配置區 4">
            <a:extLst>
              <a:ext uri="{FF2B5EF4-FFF2-40B4-BE49-F238E27FC236}">
                <a16:creationId xmlns:a16="http://schemas.microsoft.com/office/drawing/2014/main" id="{7AA6E12B-3419-CE89-E89A-C139EF7A5C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60F5CE-4E34-0599-312B-34E1CFF922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6ED69-A92C-459B-9485-D1965999A81B}" type="slidenum">
              <a:rPr lang="zh-TW" altLang="en-US" smtClean="0"/>
              <a:t>‹#›</a:t>
            </a:fld>
            <a:endParaRPr lang="zh-TW" altLang="en-US"/>
          </a:p>
        </p:txBody>
      </p:sp>
    </p:spTree>
    <p:extLst>
      <p:ext uri="{BB962C8B-B14F-4D97-AF65-F5344CB8AC3E}">
        <p14:creationId xmlns:p14="http://schemas.microsoft.com/office/powerpoint/2010/main" val="3645040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FA1947-D445-9195-5597-7C3F3C491F8C}"/>
              </a:ext>
            </a:extLst>
          </p:cNvPr>
          <p:cNvSpPr>
            <a:spLocks noGrp="1"/>
          </p:cNvSpPr>
          <p:nvPr>
            <p:ph type="ctrTitle"/>
          </p:nvPr>
        </p:nvSpPr>
        <p:spPr>
          <a:xfrm>
            <a:off x="1524000" y="1122363"/>
            <a:ext cx="9144000" cy="3491582"/>
          </a:xfrm>
        </p:spPr>
        <p:txBody>
          <a:bodyPr/>
          <a:lstStyle/>
          <a:p>
            <a:r>
              <a:rPr lang="en-US" altLang="zh-TW" b="1" dirty="0"/>
              <a:t>Digital IC Design</a:t>
            </a:r>
            <a:br>
              <a:rPr lang="en-US" altLang="zh-TW" b="1" dirty="0"/>
            </a:br>
            <a:br>
              <a:rPr lang="en-US" altLang="zh-TW" b="1" dirty="0"/>
            </a:br>
            <a:r>
              <a:rPr lang="en-US" altLang="zh-TW" b="1" dirty="0"/>
              <a:t>Final project</a:t>
            </a:r>
            <a:endParaRPr lang="zh-TW" altLang="en-US" b="1" dirty="0"/>
          </a:p>
        </p:txBody>
      </p:sp>
    </p:spTree>
    <p:extLst>
      <p:ext uri="{BB962C8B-B14F-4D97-AF65-F5344CB8AC3E}">
        <p14:creationId xmlns:p14="http://schemas.microsoft.com/office/powerpoint/2010/main" val="287028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F6D7DD-54A4-9FE5-142D-21C630AF7309}"/>
              </a:ext>
            </a:extLst>
          </p:cNvPr>
          <p:cNvSpPr>
            <a:spLocks noGrp="1"/>
          </p:cNvSpPr>
          <p:nvPr>
            <p:ph type="title"/>
          </p:nvPr>
        </p:nvSpPr>
        <p:spPr/>
        <p:txBody>
          <a:bodyPr/>
          <a:lstStyle/>
          <a:p>
            <a:r>
              <a:rPr lang="zh-TW" altLang="en-US" dirty="0"/>
              <a:t>繳交項目與注意事項</a:t>
            </a:r>
          </a:p>
        </p:txBody>
      </p:sp>
      <p:sp>
        <p:nvSpPr>
          <p:cNvPr id="3" name="內容版面配置區 2">
            <a:extLst>
              <a:ext uri="{FF2B5EF4-FFF2-40B4-BE49-F238E27FC236}">
                <a16:creationId xmlns:a16="http://schemas.microsoft.com/office/drawing/2014/main" id="{8F37607E-C582-6F5A-A1C8-2E1F84BF9FCF}"/>
              </a:ext>
            </a:extLst>
          </p:cNvPr>
          <p:cNvSpPr>
            <a:spLocks noGrp="1"/>
          </p:cNvSpPr>
          <p:nvPr>
            <p:ph idx="1"/>
          </p:nvPr>
        </p:nvSpPr>
        <p:spPr/>
        <p:txBody>
          <a:bodyPr>
            <a:normAutofit/>
          </a:bodyPr>
          <a:lstStyle/>
          <a:p>
            <a:r>
              <a:rPr lang="zh-TW" altLang="en-US" sz="2400" dirty="0"/>
              <a:t>各組將寫好的 </a:t>
            </a:r>
            <a:r>
              <a:rPr lang="en-US" altLang="zh-TW" sz="2400" b="1" dirty="0">
                <a:solidFill>
                  <a:srgbClr val="FF0000"/>
                </a:solidFill>
              </a:rPr>
              <a:t>SEDE.V </a:t>
            </a:r>
            <a:r>
              <a:rPr lang="zh-TW" altLang="en-US" sz="2400" b="1" dirty="0">
                <a:solidFill>
                  <a:srgbClr val="FF0000"/>
                </a:solidFill>
              </a:rPr>
              <a:t>以及書面報告壓縮成一個檔案</a:t>
            </a:r>
            <a:r>
              <a:rPr lang="zh-TW" altLang="en-US" sz="2400" dirty="0"/>
              <a:t>後由組長上傳至 </a:t>
            </a:r>
            <a:r>
              <a:rPr lang="en-US" altLang="zh-TW" sz="2400" dirty="0" err="1"/>
              <a:t>moodle</a:t>
            </a:r>
            <a:r>
              <a:rPr lang="zh-TW" altLang="en-US" sz="2400" dirty="0"/>
              <a:t>，不接受遲交。</a:t>
            </a:r>
            <a:endParaRPr lang="en-US" altLang="zh-TW" sz="2400" dirty="0"/>
          </a:p>
          <a:p>
            <a:r>
              <a:rPr lang="zh-TW" altLang="en-US" sz="2400" dirty="0"/>
              <a:t>書面報告</a:t>
            </a:r>
            <a:r>
              <a:rPr lang="en-US" altLang="zh-TW" sz="2400" dirty="0"/>
              <a:t>(report.pdf)</a:t>
            </a:r>
            <a:r>
              <a:rPr lang="zh-TW" altLang="en-US" sz="2400" dirty="0"/>
              <a:t>需包含：</a:t>
            </a:r>
            <a:endParaRPr lang="en-US" altLang="zh-TW" sz="2400" dirty="0"/>
          </a:p>
          <a:p>
            <a:pPr marL="914400" lvl="1" indent="-457200">
              <a:buAutoNum type="arabicPeriod"/>
            </a:pPr>
            <a:r>
              <a:rPr lang="zh-TW" altLang="en-US" sz="2000" dirty="0"/>
              <a:t>設計原理 </a:t>
            </a:r>
            <a:r>
              <a:rPr lang="en-US" altLang="zh-TW" sz="2000" dirty="0"/>
              <a:t>(</a:t>
            </a:r>
            <a:r>
              <a:rPr lang="zh-TW" altLang="en-US" sz="2000" dirty="0"/>
              <a:t> 可以描述如何設計狀態機、儲存資料的方式或運算時如何設計使電路花費較少的</a:t>
            </a:r>
            <a:r>
              <a:rPr lang="en-US" altLang="zh-TW" sz="2000" dirty="0"/>
              <a:t>Flip-Flop</a:t>
            </a:r>
            <a:r>
              <a:rPr lang="zh-TW" altLang="en-US" sz="2000" dirty="0"/>
              <a:t>與</a:t>
            </a:r>
            <a:r>
              <a:rPr lang="en-US" altLang="zh-TW" sz="2000" dirty="0"/>
              <a:t>cycle</a:t>
            </a:r>
            <a:r>
              <a:rPr lang="zh-TW" altLang="en-US" sz="2000" dirty="0"/>
              <a:t>數</a:t>
            </a:r>
            <a:r>
              <a:rPr lang="en-US" altLang="zh-TW" sz="2000" dirty="0"/>
              <a:t>) </a:t>
            </a:r>
          </a:p>
          <a:p>
            <a:pPr marL="914400" lvl="1" indent="-457200">
              <a:buAutoNum type="arabicPeriod"/>
            </a:pPr>
            <a:r>
              <a:rPr lang="zh-TW" altLang="en-US" sz="2000" dirty="0"/>
              <a:t>通過測試的截圖</a:t>
            </a:r>
            <a:endParaRPr lang="en-US" altLang="zh-TW" sz="2000" dirty="0"/>
          </a:p>
          <a:p>
            <a:pPr marL="914400" lvl="1" indent="-457200">
              <a:buAutoNum type="arabicPeriod"/>
            </a:pPr>
            <a:r>
              <a:rPr lang="zh-TW" altLang="en-US" sz="2000" dirty="0"/>
              <a:t>各組員分工內容與貢獻度</a:t>
            </a:r>
            <a:endParaRPr lang="en-US" altLang="zh-TW" sz="2000" dirty="0"/>
          </a:p>
          <a:p>
            <a:r>
              <a:rPr lang="zh-TW" altLang="en-US" sz="2400" dirty="0"/>
              <a:t>嚴禁抄襲，抓到將以零分計算 </a:t>
            </a:r>
            <a:endParaRPr lang="en-US" altLang="zh-TW" sz="2400" dirty="0"/>
          </a:p>
          <a:p>
            <a:r>
              <a:rPr lang="zh-TW" altLang="en-US" sz="2400" dirty="0"/>
              <a:t>上傳截止日期</a:t>
            </a:r>
            <a:r>
              <a:rPr lang="en-US" altLang="zh-TW" sz="2400"/>
              <a:t>: 2023/1/5(</a:t>
            </a:r>
            <a:r>
              <a:rPr lang="zh-TW" altLang="en-US" sz="2400" dirty="0"/>
              <a:t>四</a:t>
            </a:r>
            <a:r>
              <a:rPr lang="en-US" altLang="zh-TW" sz="2400" dirty="0"/>
              <a:t>) 23:59</a:t>
            </a:r>
          </a:p>
        </p:txBody>
      </p:sp>
    </p:spTree>
    <p:extLst>
      <p:ext uri="{BB962C8B-B14F-4D97-AF65-F5344CB8AC3E}">
        <p14:creationId xmlns:p14="http://schemas.microsoft.com/office/powerpoint/2010/main" val="251506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1DCF18-601C-4680-EA02-30E1B444AEAA}"/>
              </a:ext>
            </a:extLst>
          </p:cNvPr>
          <p:cNvSpPr>
            <a:spLocks noGrp="1"/>
          </p:cNvSpPr>
          <p:nvPr>
            <p:ph type="title"/>
          </p:nvPr>
        </p:nvSpPr>
        <p:spPr/>
        <p:txBody>
          <a:bodyPr/>
          <a:lstStyle/>
          <a:p>
            <a:r>
              <a:rPr lang="en-US" altLang="zh-TW" dirty="0"/>
              <a:t>Design Description</a:t>
            </a:r>
            <a:endParaRPr lang="zh-TW" altLang="en-US" dirty="0"/>
          </a:p>
        </p:txBody>
      </p:sp>
      <p:sp>
        <p:nvSpPr>
          <p:cNvPr id="3" name="內容版面配置區 2">
            <a:extLst>
              <a:ext uri="{FF2B5EF4-FFF2-40B4-BE49-F238E27FC236}">
                <a16:creationId xmlns:a16="http://schemas.microsoft.com/office/drawing/2014/main" id="{9118C1F8-A9D0-C03E-4144-1C9597CEE43E}"/>
              </a:ext>
            </a:extLst>
          </p:cNvPr>
          <p:cNvSpPr>
            <a:spLocks noGrp="1"/>
          </p:cNvSpPr>
          <p:nvPr>
            <p:ph idx="1"/>
          </p:nvPr>
        </p:nvSpPr>
        <p:spPr>
          <a:xfrm>
            <a:off x="838200" y="1825625"/>
            <a:ext cx="10515600" cy="1790030"/>
          </a:xfrm>
        </p:spPr>
        <p:txBody>
          <a:bodyPr/>
          <a:lstStyle/>
          <a:p>
            <a:r>
              <a:rPr lang="en-US" altLang="zh-TW" dirty="0"/>
              <a:t>The Sobel operator, sometimes called the Sobel–Feldman operator or Sobel filter, is used in image processing and computer vision, particularly within edge detection algorithms where it creates an image </a:t>
            </a:r>
            <a:r>
              <a:rPr lang="en-US" altLang="zh-TW" dirty="0" err="1"/>
              <a:t>emphasising</a:t>
            </a:r>
            <a:r>
              <a:rPr lang="en-US" altLang="zh-TW" dirty="0"/>
              <a:t> edges.</a:t>
            </a:r>
            <a:endParaRPr lang="zh-TW" altLang="en-US" dirty="0"/>
          </a:p>
        </p:txBody>
      </p:sp>
      <p:pic>
        <p:nvPicPr>
          <p:cNvPr id="5" name="圖片 4">
            <a:extLst>
              <a:ext uri="{FF2B5EF4-FFF2-40B4-BE49-F238E27FC236}">
                <a16:creationId xmlns:a16="http://schemas.microsoft.com/office/drawing/2014/main" id="{1A71461F-A344-F684-9113-5EC06CAB54E4}"/>
              </a:ext>
            </a:extLst>
          </p:cNvPr>
          <p:cNvPicPr>
            <a:picLocks noChangeAspect="1"/>
          </p:cNvPicPr>
          <p:nvPr/>
        </p:nvPicPr>
        <p:blipFill>
          <a:blip r:embed="rId2"/>
          <a:stretch>
            <a:fillRect/>
          </a:stretch>
        </p:blipFill>
        <p:spPr>
          <a:xfrm>
            <a:off x="1205262" y="4181300"/>
            <a:ext cx="5133975" cy="1733550"/>
          </a:xfrm>
          <a:prstGeom prst="rect">
            <a:avLst/>
          </a:prstGeom>
        </p:spPr>
      </p:pic>
    </p:spTree>
    <p:extLst>
      <p:ext uri="{BB962C8B-B14F-4D97-AF65-F5344CB8AC3E}">
        <p14:creationId xmlns:p14="http://schemas.microsoft.com/office/powerpoint/2010/main" val="86208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C67C38-D808-266B-C382-D518E07702CC}"/>
              </a:ext>
            </a:extLst>
          </p:cNvPr>
          <p:cNvSpPr>
            <a:spLocks noGrp="1"/>
          </p:cNvSpPr>
          <p:nvPr>
            <p:ph type="title"/>
          </p:nvPr>
        </p:nvSpPr>
        <p:spPr/>
        <p:txBody>
          <a:bodyPr/>
          <a:lstStyle/>
          <a:p>
            <a:r>
              <a:rPr lang="en-US" altLang="zh-TW" dirty="0"/>
              <a:t>Block Diagram &amp; Specifications</a:t>
            </a:r>
            <a:endParaRPr lang="zh-TW" altLang="en-US" dirty="0"/>
          </a:p>
        </p:txBody>
      </p:sp>
      <p:sp>
        <p:nvSpPr>
          <p:cNvPr id="3" name="內容版面配置區 2">
            <a:extLst>
              <a:ext uri="{FF2B5EF4-FFF2-40B4-BE49-F238E27FC236}">
                <a16:creationId xmlns:a16="http://schemas.microsoft.com/office/drawing/2014/main" id="{C8550A57-9C1F-7BEE-A820-15F4573BCCF7}"/>
              </a:ext>
            </a:extLst>
          </p:cNvPr>
          <p:cNvSpPr>
            <a:spLocks noGrp="1"/>
          </p:cNvSpPr>
          <p:nvPr>
            <p:ph idx="1"/>
          </p:nvPr>
        </p:nvSpPr>
        <p:spPr/>
        <p:txBody>
          <a:bodyPr/>
          <a:lstStyle/>
          <a:p>
            <a:r>
              <a:rPr lang="en-US" altLang="zh-TW" dirty="0"/>
              <a:t>Top module name : SEDE (File name: </a:t>
            </a:r>
            <a:r>
              <a:rPr lang="en-US" altLang="zh-TW" dirty="0" err="1"/>
              <a:t>SEDE.v</a:t>
            </a:r>
            <a:r>
              <a:rPr lang="en-US" altLang="zh-TW" dirty="0"/>
              <a:t>). </a:t>
            </a:r>
          </a:p>
          <a:p>
            <a:r>
              <a:rPr lang="en-US" altLang="zh-TW" dirty="0"/>
              <a:t> Input ports: </a:t>
            </a:r>
            <a:r>
              <a:rPr lang="en-US" altLang="zh-TW" dirty="0" err="1"/>
              <a:t>pix_data</a:t>
            </a:r>
            <a:r>
              <a:rPr lang="en-US" altLang="zh-TW" dirty="0"/>
              <a:t>[7:0], </a:t>
            </a:r>
            <a:r>
              <a:rPr lang="en-US" altLang="zh-TW" dirty="0" err="1"/>
              <a:t>clk</a:t>
            </a:r>
            <a:r>
              <a:rPr lang="en-US" altLang="zh-TW" dirty="0"/>
              <a:t>, </a:t>
            </a:r>
            <a:r>
              <a:rPr lang="en-US" altLang="zh-TW" dirty="0" err="1"/>
              <a:t>rst</a:t>
            </a:r>
            <a:r>
              <a:rPr lang="en-US" altLang="zh-TW" dirty="0"/>
              <a:t> . </a:t>
            </a:r>
          </a:p>
          <a:p>
            <a:r>
              <a:rPr lang="en-US" altLang="zh-TW" dirty="0"/>
              <a:t> Output ports: </a:t>
            </a:r>
            <a:r>
              <a:rPr lang="en-US" altLang="zh-TW" dirty="0" err="1"/>
              <a:t>edge_out</a:t>
            </a:r>
            <a:r>
              <a:rPr lang="en-US" altLang="zh-TW" dirty="0"/>
              <a:t>[7:0], valid, busy. </a:t>
            </a:r>
          </a:p>
          <a:p>
            <a:r>
              <a:rPr lang="en-US" altLang="zh-TW" dirty="0"/>
              <a:t> Note</a:t>
            </a:r>
            <a:r>
              <a:rPr lang="zh-TW" altLang="en-US" dirty="0"/>
              <a:t>：</a:t>
            </a:r>
            <a:r>
              <a:rPr lang="en-US" altLang="zh-TW" dirty="0"/>
              <a:t>All the outputs are </a:t>
            </a:r>
            <a:r>
              <a:rPr lang="en-US" altLang="zh-TW" dirty="0">
                <a:solidFill>
                  <a:srgbClr val="FF0000"/>
                </a:solidFill>
              </a:rPr>
              <a:t>synchronized at clock positive edge</a:t>
            </a:r>
            <a:r>
              <a:rPr lang="en-US" altLang="zh-TW" dirty="0"/>
              <a:t>. It is asynchronous-reset architecture.</a:t>
            </a:r>
            <a:endParaRPr lang="zh-TW" altLang="en-US" dirty="0"/>
          </a:p>
        </p:txBody>
      </p:sp>
      <p:pic>
        <p:nvPicPr>
          <p:cNvPr id="5" name="圖片 4">
            <a:extLst>
              <a:ext uri="{FF2B5EF4-FFF2-40B4-BE49-F238E27FC236}">
                <a16:creationId xmlns:a16="http://schemas.microsoft.com/office/drawing/2014/main" id="{742C15B8-29B7-4376-3185-C4FB5E377651}"/>
              </a:ext>
            </a:extLst>
          </p:cNvPr>
          <p:cNvPicPr>
            <a:picLocks noChangeAspect="1"/>
          </p:cNvPicPr>
          <p:nvPr/>
        </p:nvPicPr>
        <p:blipFill>
          <a:blip r:embed="rId2"/>
          <a:stretch>
            <a:fillRect/>
          </a:stretch>
        </p:blipFill>
        <p:spPr>
          <a:xfrm>
            <a:off x="6390750" y="4001294"/>
            <a:ext cx="4187767" cy="2728615"/>
          </a:xfrm>
          <a:prstGeom prst="rect">
            <a:avLst/>
          </a:prstGeom>
        </p:spPr>
      </p:pic>
    </p:spTree>
    <p:extLst>
      <p:ext uri="{BB962C8B-B14F-4D97-AF65-F5344CB8AC3E}">
        <p14:creationId xmlns:p14="http://schemas.microsoft.com/office/powerpoint/2010/main" val="199756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7EBE6F-8E94-F01C-2230-E566D282A602}"/>
              </a:ext>
            </a:extLst>
          </p:cNvPr>
          <p:cNvSpPr>
            <a:spLocks noGrp="1"/>
          </p:cNvSpPr>
          <p:nvPr>
            <p:ph type="title"/>
          </p:nvPr>
        </p:nvSpPr>
        <p:spPr/>
        <p:txBody>
          <a:bodyPr/>
          <a:lstStyle/>
          <a:p>
            <a:r>
              <a:rPr lang="en-US" altLang="zh-TW" dirty="0"/>
              <a:t>Functionality</a:t>
            </a:r>
            <a:endParaRPr lang="zh-TW" altLang="en-US" dirty="0"/>
          </a:p>
        </p:txBody>
      </p:sp>
      <p:sp>
        <p:nvSpPr>
          <p:cNvPr id="3" name="內容版面配置區 2">
            <a:extLst>
              <a:ext uri="{FF2B5EF4-FFF2-40B4-BE49-F238E27FC236}">
                <a16:creationId xmlns:a16="http://schemas.microsoft.com/office/drawing/2014/main" id="{2EBEC041-5269-25CD-E9E4-DF764D528A32}"/>
              </a:ext>
            </a:extLst>
          </p:cNvPr>
          <p:cNvSpPr>
            <a:spLocks noGrp="1"/>
          </p:cNvSpPr>
          <p:nvPr>
            <p:ph idx="1"/>
          </p:nvPr>
        </p:nvSpPr>
        <p:spPr>
          <a:xfrm>
            <a:off x="896923" y="1690688"/>
            <a:ext cx="10515600" cy="4351338"/>
          </a:xfrm>
        </p:spPr>
        <p:txBody>
          <a:bodyPr/>
          <a:lstStyle/>
          <a:p>
            <a:r>
              <a:rPr lang="en-US" altLang="zh-TW" dirty="0"/>
              <a:t>The size of input image is 32 × 32. After the reset is completed, the testbench will input the entire image sequentially. The order of the input image is from left to right, from top to bottom as shown in the figure below.</a:t>
            </a:r>
            <a:endParaRPr lang="zh-TW" altLang="en-US" dirty="0"/>
          </a:p>
        </p:txBody>
      </p:sp>
      <p:pic>
        <p:nvPicPr>
          <p:cNvPr id="5" name="圖片 4">
            <a:extLst>
              <a:ext uri="{FF2B5EF4-FFF2-40B4-BE49-F238E27FC236}">
                <a16:creationId xmlns:a16="http://schemas.microsoft.com/office/drawing/2014/main" id="{C4E41647-EA99-EB26-68EF-AC88C3DCEB85}"/>
              </a:ext>
            </a:extLst>
          </p:cNvPr>
          <p:cNvPicPr>
            <a:picLocks noChangeAspect="1"/>
          </p:cNvPicPr>
          <p:nvPr/>
        </p:nvPicPr>
        <p:blipFill>
          <a:blip r:embed="rId2"/>
          <a:stretch>
            <a:fillRect/>
          </a:stretch>
        </p:blipFill>
        <p:spPr>
          <a:xfrm>
            <a:off x="7044178" y="3264955"/>
            <a:ext cx="3705339" cy="3227920"/>
          </a:xfrm>
          <a:prstGeom prst="rect">
            <a:avLst/>
          </a:prstGeom>
        </p:spPr>
      </p:pic>
    </p:spTree>
    <p:extLst>
      <p:ext uri="{BB962C8B-B14F-4D97-AF65-F5344CB8AC3E}">
        <p14:creationId xmlns:p14="http://schemas.microsoft.com/office/powerpoint/2010/main" val="253977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E0094C-BD6F-1600-5D0E-A9F0ADD944D5}"/>
              </a:ext>
            </a:extLst>
          </p:cNvPr>
          <p:cNvSpPr>
            <a:spLocks noGrp="1"/>
          </p:cNvSpPr>
          <p:nvPr>
            <p:ph type="title"/>
          </p:nvPr>
        </p:nvSpPr>
        <p:spPr/>
        <p:txBody>
          <a:bodyPr/>
          <a:lstStyle/>
          <a:p>
            <a:r>
              <a:rPr lang="en-US" altLang="zh-TW" dirty="0"/>
              <a:t>Computation steps</a:t>
            </a:r>
            <a:endParaRPr lang="zh-TW" altLang="en-US" dirty="0"/>
          </a:p>
        </p:txBody>
      </p:sp>
      <p:sp>
        <p:nvSpPr>
          <p:cNvPr id="3" name="內容版面配置區 2">
            <a:extLst>
              <a:ext uri="{FF2B5EF4-FFF2-40B4-BE49-F238E27FC236}">
                <a16:creationId xmlns:a16="http://schemas.microsoft.com/office/drawing/2014/main" id="{DD435EF3-443E-9309-40D8-244B5FD86C13}"/>
              </a:ext>
            </a:extLst>
          </p:cNvPr>
          <p:cNvSpPr>
            <a:spLocks noGrp="1"/>
          </p:cNvSpPr>
          <p:nvPr>
            <p:ph idx="1"/>
          </p:nvPr>
        </p:nvSpPr>
        <p:spPr>
          <a:xfrm>
            <a:off x="771088" y="1690688"/>
            <a:ext cx="10515600" cy="5145627"/>
          </a:xfrm>
        </p:spPr>
        <p:txBody>
          <a:bodyPr>
            <a:normAutofit lnSpcReduction="10000"/>
          </a:bodyPr>
          <a:lstStyle/>
          <a:p>
            <a:pPr marL="514350" indent="-514350">
              <a:buFont typeface="+mj-lt"/>
              <a:buAutoNum type="arabicPeriod"/>
            </a:pPr>
            <a:r>
              <a:rPr lang="en-US" altLang="zh-TW" dirty="0"/>
              <a:t>Select any pixel in the image and draw a 3 × 3 window with this pixel as the center.</a:t>
            </a:r>
          </a:p>
          <a:p>
            <a:pPr marL="514350" indent="-514350">
              <a:buFont typeface="+mj-lt"/>
              <a:buAutoNum type="arabicPeriod"/>
            </a:pPr>
            <a:r>
              <a:rPr lang="en-US" altLang="zh-TW" dirty="0"/>
              <a:t>Each pixel in the window is convolved with the </a:t>
            </a:r>
            <a:r>
              <a:rPr lang="en-US" altLang="zh-TW" dirty="0" err="1"/>
              <a:t>sobel</a:t>
            </a:r>
            <a:r>
              <a:rPr lang="en-US" altLang="zh-TW" dirty="0"/>
              <a:t> operator (</a:t>
            </a:r>
            <a:r>
              <a:rPr lang="en-US" altLang="zh-TW" dirty="0" err="1"/>
              <a:t>Gx,Gy</a:t>
            </a:r>
            <a:r>
              <a:rPr lang="en-US" altLang="zh-TW" dirty="0"/>
              <a:t>). That is, the pixel value in the window is multiplied by the corresponding value in the </a:t>
            </a:r>
            <a:r>
              <a:rPr lang="en-US" altLang="zh-TW" dirty="0" err="1"/>
              <a:t>sobel</a:t>
            </a:r>
            <a:r>
              <a:rPr lang="en-US" altLang="zh-TW" dirty="0"/>
              <a:t> operator. And then, accumulate the product of each pixel. The answer is the gradient of the pixel in a certain direction.</a:t>
            </a:r>
          </a:p>
          <a:p>
            <a:pPr marL="514350" indent="-514350">
              <a:buFont typeface="+mj-lt"/>
              <a:buAutoNum type="arabicPeriod"/>
            </a:pPr>
            <a:endParaRPr lang="en-US" altLang="zh-TW" dirty="0"/>
          </a:p>
          <a:p>
            <a:pPr marL="514350" indent="-514350">
              <a:buFont typeface="+mj-lt"/>
              <a:buAutoNum type="arabicPeriod"/>
            </a:pPr>
            <a:endParaRPr lang="en-US" altLang="zh-TW" dirty="0"/>
          </a:p>
          <a:p>
            <a:pPr marL="514350" indent="-514350">
              <a:buFont typeface="+mj-lt"/>
              <a:buAutoNum type="arabicPeriod"/>
            </a:pPr>
            <a:r>
              <a:rPr lang="en-US" altLang="zh-TW" dirty="0"/>
              <a:t>After calculating the gradients in the X and Y directions, add the two gradients and divide by two(round down to an integer), (</a:t>
            </a:r>
            <a:r>
              <a:rPr lang="en-US" altLang="zh-TW" dirty="0" err="1"/>
              <a:t>gradientX</a:t>
            </a:r>
            <a:r>
              <a:rPr lang="en-US" altLang="zh-TW" dirty="0"/>
              <a:t> + </a:t>
            </a:r>
            <a:r>
              <a:rPr lang="en-US" altLang="zh-TW" dirty="0" err="1"/>
              <a:t>gradientY</a:t>
            </a:r>
            <a:r>
              <a:rPr lang="en-US" altLang="zh-TW" dirty="0"/>
              <a:t>)/2, you will get the final answer (</a:t>
            </a:r>
            <a:r>
              <a:rPr lang="en-US" altLang="zh-TW" dirty="0" err="1"/>
              <a:t>edge_out</a:t>
            </a:r>
            <a:r>
              <a:rPr lang="en-US" altLang="zh-TW" dirty="0"/>
              <a:t>).</a:t>
            </a:r>
          </a:p>
        </p:txBody>
      </p:sp>
      <p:pic>
        <p:nvPicPr>
          <p:cNvPr id="5" name="圖片 4">
            <a:extLst>
              <a:ext uri="{FF2B5EF4-FFF2-40B4-BE49-F238E27FC236}">
                <a16:creationId xmlns:a16="http://schemas.microsoft.com/office/drawing/2014/main" id="{19E21520-80F6-3BC7-5213-484F0905382C}"/>
              </a:ext>
            </a:extLst>
          </p:cNvPr>
          <p:cNvPicPr>
            <a:picLocks noChangeAspect="1"/>
          </p:cNvPicPr>
          <p:nvPr/>
        </p:nvPicPr>
        <p:blipFill>
          <a:blip r:embed="rId2"/>
          <a:stretch>
            <a:fillRect/>
          </a:stretch>
        </p:blipFill>
        <p:spPr>
          <a:xfrm>
            <a:off x="4820873" y="4005939"/>
            <a:ext cx="5082944" cy="1270736"/>
          </a:xfrm>
          <a:prstGeom prst="rect">
            <a:avLst/>
          </a:prstGeom>
        </p:spPr>
      </p:pic>
    </p:spTree>
    <p:extLst>
      <p:ext uri="{BB962C8B-B14F-4D97-AF65-F5344CB8AC3E}">
        <p14:creationId xmlns:p14="http://schemas.microsoft.com/office/powerpoint/2010/main" val="77299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3AA435-F9B6-A73B-83D6-6B76F63E2170}"/>
              </a:ext>
            </a:extLst>
          </p:cNvPr>
          <p:cNvSpPr>
            <a:spLocks noGrp="1"/>
          </p:cNvSpPr>
          <p:nvPr>
            <p:ph type="title"/>
          </p:nvPr>
        </p:nvSpPr>
        <p:spPr/>
        <p:txBody>
          <a:bodyPr/>
          <a:lstStyle/>
          <a:p>
            <a:r>
              <a:rPr lang="en-US" altLang="zh-TW" dirty="0"/>
              <a:t>Computation note</a:t>
            </a:r>
            <a:endParaRPr lang="zh-TW" altLang="en-US" dirty="0"/>
          </a:p>
        </p:txBody>
      </p:sp>
      <p:sp>
        <p:nvSpPr>
          <p:cNvPr id="3" name="內容版面配置區 2">
            <a:extLst>
              <a:ext uri="{FF2B5EF4-FFF2-40B4-BE49-F238E27FC236}">
                <a16:creationId xmlns:a16="http://schemas.microsoft.com/office/drawing/2014/main" id="{936C1A95-DAC7-C646-AF8D-62B43252C422}"/>
              </a:ext>
            </a:extLst>
          </p:cNvPr>
          <p:cNvSpPr>
            <a:spLocks noGrp="1"/>
          </p:cNvSpPr>
          <p:nvPr>
            <p:ph idx="1"/>
          </p:nvPr>
        </p:nvSpPr>
        <p:spPr>
          <a:xfrm>
            <a:off x="838199" y="1585518"/>
            <a:ext cx="11124501" cy="5272481"/>
          </a:xfrm>
        </p:spPr>
        <p:txBody>
          <a:bodyPr>
            <a:normAutofit lnSpcReduction="10000"/>
          </a:bodyPr>
          <a:lstStyle/>
          <a:p>
            <a:r>
              <a:rPr lang="en-US" altLang="zh-TW" dirty="0"/>
              <a:t>The </a:t>
            </a:r>
            <a:r>
              <a:rPr lang="en-US" altLang="zh-TW" dirty="0">
                <a:solidFill>
                  <a:srgbClr val="FF0000"/>
                </a:solidFill>
              </a:rPr>
              <a:t>output order </a:t>
            </a:r>
            <a:r>
              <a:rPr lang="en-US" altLang="zh-TW" dirty="0"/>
              <a:t>of the processed image is also </a:t>
            </a:r>
            <a:r>
              <a:rPr lang="en-US" altLang="zh-TW" dirty="0">
                <a:solidFill>
                  <a:srgbClr val="FF0000"/>
                </a:solidFill>
              </a:rPr>
              <a:t>from left to right</a:t>
            </a:r>
            <a:r>
              <a:rPr lang="en-US" altLang="zh-TW" dirty="0"/>
              <a:t>, from </a:t>
            </a:r>
            <a:r>
              <a:rPr lang="en-US" altLang="zh-TW" dirty="0">
                <a:solidFill>
                  <a:srgbClr val="FF0000"/>
                </a:solidFill>
              </a:rPr>
              <a:t>top to bottom</a:t>
            </a:r>
            <a:r>
              <a:rPr lang="en-US" altLang="zh-TW" dirty="0"/>
              <a:t>. That is same as the order of input. And When you are outputting the result (</a:t>
            </a:r>
            <a:r>
              <a:rPr lang="en-US" altLang="zh-TW" dirty="0" err="1"/>
              <a:t>edge_out</a:t>
            </a:r>
            <a:r>
              <a:rPr lang="en-US" altLang="zh-TW" dirty="0"/>
              <a:t>), the valid signal also need to be pulled up (set to 1) at the same time.</a:t>
            </a:r>
          </a:p>
          <a:p>
            <a:r>
              <a:rPr lang="en-US" altLang="zh-TW" dirty="0"/>
              <a:t>The </a:t>
            </a:r>
            <a:r>
              <a:rPr lang="en-US" altLang="zh-TW" dirty="0">
                <a:solidFill>
                  <a:srgbClr val="FF0000"/>
                </a:solidFill>
              </a:rPr>
              <a:t>busy</a:t>
            </a:r>
            <a:r>
              <a:rPr lang="en-US" altLang="zh-TW" dirty="0"/>
              <a:t> </a:t>
            </a:r>
            <a:r>
              <a:rPr lang="en-US" altLang="zh-TW" dirty="0">
                <a:solidFill>
                  <a:srgbClr val="FF0000"/>
                </a:solidFill>
              </a:rPr>
              <a:t>signal</a:t>
            </a:r>
            <a:r>
              <a:rPr lang="en-US" altLang="zh-TW" dirty="0"/>
              <a:t> is used to </a:t>
            </a:r>
            <a:r>
              <a:rPr lang="en-US" altLang="zh-TW" dirty="0">
                <a:solidFill>
                  <a:srgbClr val="FF0000"/>
                </a:solidFill>
              </a:rPr>
              <a:t>control</a:t>
            </a:r>
            <a:r>
              <a:rPr lang="en-US" altLang="zh-TW" dirty="0"/>
              <a:t> </a:t>
            </a:r>
            <a:r>
              <a:rPr lang="en-US" altLang="zh-TW" dirty="0">
                <a:solidFill>
                  <a:srgbClr val="FF0000"/>
                </a:solidFill>
              </a:rPr>
              <a:t>the</a:t>
            </a:r>
            <a:r>
              <a:rPr lang="en-US" altLang="zh-TW" dirty="0"/>
              <a:t> </a:t>
            </a:r>
            <a:r>
              <a:rPr lang="en-US" altLang="zh-TW" dirty="0">
                <a:solidFill>
                  <a:srgbClr val="FF0000"/>
                </a:solidFill>
              </a:rPr>
              <a:t>input</a:t>
            </a:r>
            <a:r>
              <a:rPr lang="en-US" altLang="zh-TW" dirty="0"/>
              <a:t> </a:t>
            </a:r>
            <a:r>
              <a:rPr lang="en-US" altLang="zh-TW" dirty="0">
                <a:solidFill>
                  <a:srgbClr val="FF0000"/>
                </a:solidFill>
              </a:rPr>
              <a:t>data</a:t>
            </a:r>
            <a:r>
              <a:rPr lang="en-US" altLang="zh-TW" dirty="0"/>
              <a:t> </a:t>
            </a:r>
            <a:r>
              <a:rPr lang="en-US" altLang="zh-TW" dirty="0">
                <a:solidFill>
                  <a:srgbClr val="FF0000"/>
                </a:solidFill>
              </a:rPr>
              <a:t>flow</a:t>
            </a:r>
            <a:r>
              <a:rPr lang="en-US" altLang="zh-TW" dirty="0"/>
              <a:t>. When the busy signal is 0, the output data will be continuously input at each </a:t>
            </a:r>
            <a:r>
              <a:rPr lang="en-US" altLang="zh-TW" dirty="0" err="1"/>
              <a:t>posedge</a:t>
            </a:r>
            <a:r>
              <a:rPr lang="en-US" altLang="zh-TW" dirty="0"/>
              <a:t> clock. And when the busy signal is 1, the input data will be suspended until busy signal is set to 0 again.</a:t>
            </a:r>
          </a:p>
          <a:p>
            <a:r>
              <a:rPr lang="en-US" altLang="zh-TW" dirty="0"/>
              <a:t>When the final answer is more than 255, it will be output as 255. If it is less than 0, it will be output as 0.</a:t>
            </a:r>
          </a:p>
          <a:p>
            <a:r>
              <a:rPr lang="en-US" altLang="zh-TW" dirty="0"/>
              <a:t>When performing edge detection processing. The </a:t>
            </a:r>
            <a:r>
              <a:rPr lang="en-US" altLang="zh-TW" dirty="0">
                <a:solidFill>
                  <a:srgbClr val="FF0000"/>
                </a:solidFill>
              </a:rPr>
              <a:t>leftmost</a:t>
            </a:r>
            <a:r>
              <a:rPr lang="en-US" altLang="zh-TW" dirty="0"/>
              <a:t> , </a:t>
            </a:r>
            <a:r>
              <a:rPr lang="en-US" altLang="zh-TW" dirty="0">
                <a:solidFill>
                  <a:srgbClr val="FF0000"/>
                </a:solidFill>
              </a:rPr>
              <a:t>rightmost</a:t>
            </a:r>
            <a:r>
              <a:rPr lang="en-US" altLang="zh-TW" dirty="0"/>
              <a:t> , </a:t>
            </a:r>
            <a:r>
              <a:rPr lang="en-US" altLang="zh-TW" dirty="0">
                <a:solidFill>
                  <a:srgbClr val="FF0000"/>
                </a:solidFill>
              </a:rPr>
              <a:t>top</a:t>
            </a:r>
            <a:r>
              <a:rPr lang="en-US" altLang="zh-TW" dirty="0"/>
              <a:t> , </a:t>
            </a:r>
            <a:r>
              <a:rPr lang="en-US" altLang="zh-TW" dirty="0">
                <a:solidFill>
                  <a:srgbClr val="FF0000"/>
                </a:solidFill>
              </a:rPr>
              <a:t>bottom</a:t>
            </a:r>
            <a:r>
              <a:rPr lang="en-US" altLang="zh-TW" dirty="0"/>
              <a:t> lines of the image </a:t>
            </a:r>
            <a:r>
              <a:rPr lang="en-US" altLang="zh-TW" dirty="0">
                <a:solidFill>
                  <a:srgbClr val="FF0000"/>
                </a:solidFill>
              </a:rPr>
              <a:t>do</a:t>
            </a:r>
            <a:r>
              <a:rPr lang="en-US" altLang="zh-TW" dirty="0"/>
              <a:t> </a:t>
            </a:r>
            <a:r>
              <a:rPr lang="en-US" altLang="zh-TW" dirty="0">
                <a:solidFill>
                  <a:srgbClr val="FF0000"/>
                </a:solidFill>
              </a:rPr>
              <a:t>not</a:t>
            </a:r>
            <a:r>
              <a:rPr lang="en-US" altLang="zh-TW" dirty="0"/>
              <a:t> </a:t>
            </a:r>
            <a:r>
              <a:rPr lang="en-US" altLang="zh-TW" dirty="0">
                <a:solidFill>
                  <a:srgbClr val="FF0000"/>
                </a:solidFill>
              </a:rPr>
              <a:t>need</a:t>
            </a:r>
            <a:r>
              <a:rPr lang="en-US" altLang="zh-TW" dirty="0"/>
              <a:t> </a:t>
            </a:r>
            <a:r>
              <a:rPr lang="en-US" altLang="zh-TW" dirty="0">
                <a:solidFill>
                  <a:srgbClr val="FF0000"/>
                </a:solidFill>
              </a:rPr>
              <a:t>to</a:t>
            </a:r>
            <a:r>
              <a:rPr lang="en-US" altLang="zh-TW" dirty="0"/>
              <a:t> </a:t>
            </a:r>
            <a:r>
              <a:rPr lang="en-US" altLang="zh-TW" dirty="0">
                <a:solidFill>
                  <a:srgbClr val="FF0000"/>
                </a:solidFill>
              </a:rPr>
              <a:t>be</a:t>
            </a:r>
            <a:r>
              <a:rPr lang="en-US" altLang="zh-TW" dirty="0"/>
              <a:t> </a:t>
            </a:r>
            <a:r>
              <a:rPr lang="en-US" altLang="zh-TW" dirty="0">
                <a:solidFill>
                  <a:srgbClr val="FF0000"/>
                </a:solidFill>
              </a:rPr>
              <a:t>processed</a:t>
            </a:r>
            <a:r>
              <a:rPr lang="en-US" altLang="zh-TW" dirty="0"/>
              <a:t>, so their output value (</a:t>
            </a:r>
            <a:r>
              <a:rPr lang="en-US" altLang="zh-TW" dirty="0" err="1"/>
              <a:t>edge_out</a:t>
            </a:r>
            <a:r>
              <a:rPr lang="en-US" altLang="zh-TW" dirty="0"/>
              <a:t>) are 0.</a:t>
            </a:r>
            <a:endParaRPr lang="zh-TW" altLang="en-US" dirty="0"/>
          </a:p>
        </p:txBody>
      </p:sp>
    </p:spTree>
    <p:extLst>
      <p:ext uri="{BB962C8B-B14F-4D97-AF65-F5344CB8AC3E}">
        <p14:creationId xmlns:p14="http://schemas.microsoft.com/office/powerpoint/2010/main" val="379693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67A0CB-754A-125D-1DEB-E0B1D51F74BE}"/>
              </a:ext>
            </a:extLst>
          </p:cNvPr>
          <p:cNvSpPr>
            <a:spLocks noGrp="1"/>
          </p:cNvSpPr>
          <p:nvPr>
            <p:ph type="title"/>
          </p:nvPr>
        </p:nvSpPr>
        <p:spPr/>
        <p:txBody>
          <a:bodyPr/>
          <a:lstStyle/>
          <a:p>
            <a:r>
              <a:rPr lang="en-US" altLang="zh-TW" dirty="0"/>
              <a:t>Computation example</a:t>
            </a:r>
            <a:endParaRPr lang="zh-TW" altLang="en-US" dirty="0"/>
          </a:p>
        </p:txBody>
      </p:sp>
      <p:sp>
        <p:nvSpPr>
          <p:cNvPr id="3" name="內容版面配置區 2">
            <a:extLst>
              <a:ext uri="{FF2B5EF4-FFF2-40B4-BE49-F238E27FC236}">
                <a16:creationId xmlns:a16="http://schemas.microsoft.com/office/drawing/2014/main" id="{BB943886-FA40-24AC-74D4-CB74500F1396}"/>
              </a:ext>
            </a:extLst>
          </p:cNvPr>
          <p:cNvSpPr>
            <a:spLocks noGrp="1"/>
          </p:cNvSpPr>
          <p:nvPr>
            <p:ph idx="1"/>
          </p:nvPr>
        </p:nvSpPr>
        <p:spPr/>
        <p:txBody>
          <a:bodyPr/>
          <a:lstStyle/>
          <a:p>
            <a:r>
              <a:rPr lang="en-US" altLang="zh-TW" dirty="0"/>
              <a:t>Ex: </a:t>
            </a:r>
            <a:endParaRPr lang="zh-TW" altLang="en-US" dirty="0"/>
          </a:p>
        </p:txBody>
      </p:sp>
      <p:pic>
        <p:nvPicPr>
          <p:cNvPr id="5" name="圖片 4">
            <a:extLst>
              <a:ext uri="{FF2B5EF4-FFF2-40B4-BE49-F238E27FC236}">
                <a16:creationId xmlns:a16="http://schemas.microsoft.com/office/drawing/2014/main" id="{643B8D0E-9C7C-F888-0E45-419443C682F8}"/>
              </a:ext>
            </a:extLst>
          </p:cNvPr>
          <p:cNvPicPr>
            <a:picLocks noChangeAspect="1"/>
          </p:cNvPicPr>
          <p:nvPr/>
        </p:nvPicPr>
        <p:blipFill>
          <a:blip r:embed="rId2"/>
          <a:stretch>
            <a:fillRect/>
          </a:stretch>
        </p:blipFill>
        <p:spPr>
          <a:xfrm>
            <a:off x="1971413" y="1825625"/>
            <a:ext cx="6132832" cy="4791499"/>
          </a:xfrm>
          <a:prstGeom prst="rect">
            <a:avLst/>
          </a:prstGeom>
        </p:spPr>
      </p:pic>
      <p:pic>
        <p:nvPicPr>
          <p:cNvPr id="6" name="圖片 5">
            <a:extLst>
              <a:ext uri="{FF2B5EF4-FFF2-40B4-BE49-F238E27FC236}">
                <a16:creationId xmlns:a16="http://schemas.microsoft.com/office/drawing/2014/main" id="{5E602A4C-5E32-E13F-1998-6BAC7C77C9B3}"/>
              </a:ext>
            </a:extLst>
          </p:cNvPr>
          <p:cNvPicPr>
            <a:picLocks noChangeAspect="1"/>
          </p:cNvPicPr>
          <p:nvPr/>
        </p:nvPicPr>
        <p:blipFill>
          <a:blip r:embed="rId3"/>
          <a:stretch>
            <a:fillRect/>
          </a:stretch>
        </p:blipFill>
        <p:spPr>
          <a:xfrm>
            <a:off x="6423170" y="1690688"/>
            <a:ext cx="5082944" cy="1270736"/>
          </a:xfrm>
          <a:prstGeom prst="rect">
            <a:avLst/>
          </a:prstGeom>
        </p:spPr>
      </p:pic>
    </p:spTree>
    <p:extLst>
      <p:ext uri="{BB962C8B-B14F-4D97-AF65-F5344CB8AC3E}">
        <p14:creationId xmlns:p14="http://schemas.microsoft.com/office/powerpoint/2010/main" val="116966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A337A3-37AF-31B7-D08F-02E921EDA9D5}"/>
              </a:ext>
            </a:extLst>
          </p:cNvPr>
          <p:cNvSpPr>
            <a:spLocks noGrp="1"/>
          </p:cNvSpPr>
          <p:nvPr>
            <p:ph type="title"/>
          </p:nvPr>
        </p:nvSpPr>
        <p:spPr/>
        <p:txBody>
          <a:bodyPr/>
          <a:lstStyle/>
          <a:p>
            <a:r>
              <a:rPr lang="en-US" altLang="zh-TW" dirty="0"/>
              <a:t>Waveform</a:t>
            </a:r>
            <a:endParaRPr lang="zh-TW" altLang="en-US" dirty="0"/>
          </a:p>
        </p:txBody>
      </p:sp>
      <p:pic>
        <p:nvPicPr>
          <p:cNvPr id="5" name="內容版面配置區 4">
            <a:extLst>
              <a:ext uri="{FF2B5EF4-FFF2-40B4-BE49-F238E27FC236}">
                <a16:creationId xmlns:a16="http://schemas.microsoft.com/office/drawing/2014/main" id="{19B83EA6-F676-71D3-39A0-52EACD62C809}"/>
              </a:ext>
            </a:extLst>
          </p:cNvPr>
          <p:cNvPicPr>
            <a:picLocks noGrp="1" noChangeAspect="1"/>
          </p:cNvPicPr>
          <p:nvPr>
            <p:ph idx="1"/>
          </p:nvPr>
        </p:nvPicPr>
        <p:blipFill rotWithShape="1">
          <a:blip r:embed="rId2"/>
          <a:srcRect t="1639"/>
          <a:stretch/>
        </p:blipFill>
        <p:spPr>
          <a:xfrm>
            <a:off x="1048049" y="1388684"/>
            <a:ext cx="7825259" cy="3916170"/>
          </a:xfrm>
        </p:spPr>
      </p:pic>
      <p:graphicFrame>
        <p:nvGraphicFramePr>
          <p:cNvPr id="7" name="表格 7">
            <a:extLst>
              <a:ext uri="{FF2B5EF4-FFF2-40B4-BE49-F238E27FC236}">
                <a16:creationId xmlns:a16="http://schemas.microsoft.com/office/drawing/2014/main" id="{6F366719-50E9-E1D0-3EA2-D024AC259A02}"/>
              </a:ext>
            </a:extLst>
          </p:cNvPr>
          <p:cNvGraphicFramePr>
            <a:graphicFrameLocks noGrp="1"/>
          </p:cNvGraphicFramePr>
          <p:nvPr>
            <p:extLst>
              <p:ext uri="{D42A27DB-BD31-4B8C-83A1-F6EECF244321}">
                <p14:modId xmlns:p14="http://schemas.microsoft.com/office/powerpoint/2010/main" val="1341643472"/>
              </p:ext>
            </p:extLst>
          </p:nvPr>
        </p:nvGraphicFramePr>
        <p:xfrm>
          <a:off x="1048049" y="5497801"/>
          <a:ext cx="8128000" cy="1112520"/>
        </p:xfrm>
        <a:graphic>
          <a:graphicData uri="http://schemas.openxmlformats.org/drawingml/2006/table">
            <a:tbl>
              <a:tblPr firstRow="1" bandRow="1">
                <a:tableStyleId>{5940675A-B579-460E-94D1-54222C63F5DA}</a:tableStyleId>
              </a:tblPr>
              <a:tblGrid>
                <a:gridCol w="1617212">
                  <a:extLst>
                    <a:ext uri="{9D8B030D-6E8A-4147-A177-3AD203B41FA5}">
                      <a16:colId xmlns:a16="http://schemas.microsoft.com/office/drawing/2014/main" val="16898468"/>
                    </a:ext>
                  </a:extLst>
                </a:gridCol>
                <a:gridCol w="6510788">
                  <a:extLst>
                    <a:ext uri="{9D8B030D-6E8A-4147-A177-3AD203B41FA5}">
                      <a16:colId xmlns:a16="http://schemas.microsoft.com/office/drawing/2014/main" val="1865186539"/>
                    </a:ext>
                  </a:extLst>
                </a:gridCol>
              </a:tblGrid>
              <a:tr h="370840">
                <a:tc>
                  <a:txBody>
                    <a:bodyPr/>
                    <a:lstStyle/>
                    <a:p>
                      <a:pPr algn="ctr"/>
                      <a:r>
                        <a:rPr lang="en-US" altLang="zh-TW" dirty="0"/>
                        <a:t>Signal</a:t>
                      </a:r>
                      <a:endParaRPr lang="zh-TW" altLang="en-US" dirty="0"/>
                    </a:p>
                  </a:txBody>
                  <a:tcPr/>
                </a:tc>
                <a:tc>
                  <a:txBody>
                    <a:bodyPr/>
                    <a:lstStyle/>
                    <a:p>
                      <a:pPr algn="ctr"/>
                      <a:r>
                        <a:rPr lang="en-US" altLang="zh-TW"/>
                        <a:t>Behavior </a:t>
                      </a:r>
                      <a:endParaRPr lang="zh-TW" altLang="en-US" dirty="0"/>
                    </a:p>
                  </a:txBody>
                  <a:tcPr/>
                </a:tc>
                <a:extLst>
                  <a:ext uri="{0D108BD9-81ED-4DB2-BD59-A6C34878D82A}">
                    <a16:rowId xmlns:a16="http://schemas.microsoft.com/office/drawing/2014/main" val="292548519"/>
                  </a:ext>
                </a:extLst>
              </a:tr>
              <a:tr h="370840">
                <a:tc>
                  <a:txBody>
                    <a:bodyPr/>
                    <a:lstStyle/>
                    <a:p>
                      <a:pPr algn="ctr"/>
                      <a:r>
                        <a:rPr lang="en-US" altLang="zh-TW" dirty="0"/>
                        <a:t>busy</a:t>
                      </a:r>
                      <a:endParaRPr lang="zh-TW" altLang="en-US" dirty="0"/>
                    </a:p>
                  </a:txBody>
                  <a:tcPr/>
                </a:tc>
                <a:tc>
                  <a:txBody>
                    <a:bodyPr/>
                    <a:lstStyle/>
                    <a:p>
                      <a:pPr algn="ctr"/>
                      <a:r>
                        <a:rPr lang="en-US" altLang="zh-TW" dirty="0">
                          <a:solidFill>
                            <a:schemeClr val="tx1"/>
                          </a:solidFill>
                        </a:rPr>
                        <a:t>control the input data flow</a:t>
                      </a:r>
                      <a:endParaRPr lang="zh-TW" altLang="en-US" dirty="0">
                        <a:solidFill>
                          <a:schemeClr val="tx1"/>
                        </a:solidFill>
                      </a:endParaRPr>
                    </a:p>
                  </a:txBody>
                  <a:tcPr/>
                </a:tc>
                <a:extLst>
                  <a:ext uri="{0D108BD9-81ED-4DB2-BD59-A6C34878D82A}">
                    <a16:rowId xmlns:a16="http://schemas.microsoft.com/office/drawing/2014/main" val="1550947678"/>
                  </a:ext>
                </a:extLst>
              </a:tr>
              <a:tr h="370840">
                <a:tc>
                  <a:txBody>
                    <a:bodyPr/>
                    <a:lstStyle/>
                    <a:p>
                      <a:pPr algn="ctr"/>
                      <a:r>
                        <a:rPr lang="en-US" altLang="zh-TW" dirty="0"/>
                        <a:t>valid</a:t>
                      </a:r>
                      <a:endParaRPr lang="zh-TW" altLang="en-US" dirty="0"/>
                    </a:p>
                  </a:txBody>
                  <a:tcPr/>
                </a:tc>
                <a:tc>
                  <a:txBody>
                    <a:bodyPr/>
                    <a:lstStyle/>
                    <a:p>
                      <a:pPr algn="ctr"/>
                      <a:r>
                        <a:rPr lang="en-US" altLang="zh-TW" dirty="0"/>
                        <a:t>enable the output signal (</a:t>
                      </a:r>
                      <a:r>
                        <a:rPr lang="en-US" altLang="zh-TW" dirty="0" err="1"/>
                        <a:t>census_out</a:t>
                      </a:r>
                      <a:r>
                        <a:rPr lang="en-US" altLang="zh-TW" dirty="0"/>
                        <a:t>), (active high)</a:t>
                      </a:r>
                      <a:endParaRPr lang="zh-TW" altLang="en-US" dirty="0"/>
                    </a:p>
                  </a:txBody>
                  <a:tcPr/>
                </a:tc>
                <a:extLst>
                  <a:ext uri="{0D108BD9-81ED-4DB2-BD59-A6C34878D82A}">
                    <a16:rowId xmlns:a16="http://schemas.microsoft.com/office/drawing/2014/main" val="865694357"/>
                  </a:ext>
                </a:extLst>
              </a:tr>
            </a:tbl>
          </a:graphicData>
        </a:graphic>
      </p:graphicFrame>
    </p:spTree>
    <p:extLst>
      <p:ext uri="{BB962C8B-B14F-4D97-AF65-F5344CB8AC3E}">
        <p14:creationId xmlns:p14="http://schemas.microsoft.com/office/powerpoint/2010/main" val="298083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3ABE04-C7D5-94E9-C532-104CB488EFD5}"/>
              </a:ext>
            </a:extLst>
          </p:cNvPr>
          <p:cNvSpPr>
            <a:spLocks noGrp="1"/>
          </p:cNvSpPr>
          <p:nvPr>
            <p:ph type="title"/>
          </p:nvPr>
        </p:nvSpPr>
        <p:spPr/>
        <p:txBody>
          <a:bodyPr/>
          <a:lstStyle/>
          <a:p>
            <a:r>
              <a:rPr lang="en-US" altLang="zh-TW" dirty="0"/>
              <a:t>Verification &amp; Score</a:t>
            </a:r>
            <a:endParaRPr lang="zh-TW" altLang="en-US" dirty="0"/>
          </a:p>
        </p:txBody>
      </p:sp>
      <p:sp>
        <p:nvSpPr>
          <p:cNvPr id="3" name="內容版面配置區 2">
            <a:extLst>
              <a:ext uri="{FF2B5EF4-FFF2-40B4-BE49-F238E27FC236}">
                <a16:creationId xmlns:a16="http://schemas.microsoft.com/office/drawing/2014/main" id="{A30F9843-7C40-AA8D-4201-5DDB4CE988AA}"/>
              </a:ext>
            </a:extLst>
          </p:cNvPr>
          <p:cNvSpPr>
            <a:spLocks noGrp="1"/>
          </p:cNvSpPr>
          <p:nvPr>
            <p:ph idx="1"/>
          </p:nvPr>
        </p:nvSpPr>
        <p:spPr>
          <a:xfrm>
            <a:off x="838200" y="1607511"/>
            <a:ext cx="10515600" cy="4667250"/>
          </a:xfrm>
        </p:spPr>
        <p:txBody>
          <a:bodyPr>
            <a:normAutofit/>
          </a:bodyPr>
          <a:lstStyle/>
          <a:p>
            <a:r>
              <a:rPr lang="zh-TW" altLang="en-US" sz="2400" dirty="0"/>
              <a:t>本作業提供測試程式</a:t>
            </a:r>
            <a:r>
              <a:rPr lang="en-US" altLang="zh-TW" sz="2400" dirty="0"/>
              <a:t>(testbench)</a:t>
            </a:r>
            <a:r>
              <a:rPr lang="zh-TW" altLang="en-US" sz="2400" dirty="0"/>
              <a:t>，</a:t>
            </a:r>
            <a:r>
              <a:rPr lang="en-US" altLang="zh-TW" sz="2400" dirty="0" err="1"/>
              <a:t>SEDE.v</a:t>
            </a:r>
            <a:r>
              <a:rPr lang="en-US" altLang="zh-TW" sz="2400" dirty="0"/>
              <a:t> </a:t>
            </a:r>
            <a:r>
              <a:rPr lang="zh-TW" altLang="en-US" sz="2400" dirty="0"/>
              <a:t>需能通過 </a:t>
            </a:r>
            <a:r>
              <a:rPr lang="en-US" altLang="zh-TW" sz="2400" dirty="0"/>
              <a:t>testbench </a:t>
            </a:r>
            <a:r>
              <a:rPr lang="zh-TW" altLang="en-US" sz="2400" dirty="0"/>
              <a:t>的驗證並依照完成程度計分，另外這次 </a:t>
            </a:r>
            <a:r>
              <a:rPr lang="en-US" altLang="zh-TW" sz="2400" dirty="0"/>
              <a:t>Project </a:t>
            </a:r>
            <a:r>
              <a:rPr lang="zh-TW" altLang="en-US" sz="2400" dirty="0"/>
              <a:t>只需 </a:t>
            </a:r>
            <a:r>
              <a:rPr lang="en-US" altLang="zh-TW" sz="2400" dirty="0"/>
              <a:t>RTL </a:t>
            </a:r>
            <a:r>
              <a:rPr lang="zh-TW" altLang="en-US" sz="2400" dirty="0"/>
              <a:t>模擬與合成不需要上板子與</a:t>
            </a:r>
            <a:r>
              <a:rPr lang="en-US" altLang="zh-TW" sz="2400" dirty="0"/>
              <a:t>demo</a:t>
            </a:r>
            <a:r>
              <a:rPr lang="zh-TW" altLang="en-US" sz="2400" dirty="0"/>
              <a:t> 。</a:t>
            </a:r>
            <a:endParaRPr lang="en-US" altLang="zh-TW" sz="2400" dirty="0"/>
          </a:p>
          <a:p>
            <a:r>
              <a:rPr lang="zh-TW" altLang="en-US" sz="2400" dirty="0"/>
              <a:t>通過驗證後會出現右圖，若沒出現可以嘗試按</a:t>
            </a:r>
            <a:r>
              <a:rPr lang="en-US" altLang="zh-TW" sz="2400" dirty="0"/>
              <a:t>run all</a:t>
            </a:r>
            <a:r>
              <a:rPr lang="zh-TW" altLang="en-US" sz="2400" dirty="0"/>
              <a:t>。</a:t>
            </a:r>
            <a:endParaRPr lang="en-US" altLang="zh-TW" sz="2400" dirty="0"/>
          </a:p>
          <a:p>
            <a:endParaRPr lang="en-US" altLang="zh-TW" sz="2400" dirty="0"/>
          </a:p>
          <a:p>
            <a:r>
              <a:rPr lang="zh-TW" altLang="en-US" sz="2400" dirty="0"/>
              <a:t>評分標準為下</a:t>
            </a:r>
            <a:endParaRPr lang="en-US" altLang="zh-TW" sz="2400" dirty="0"/>
          </a:p>
        </p:txBody>
      </p:sp>
      <p:pic>
        <p:nvPicPr>
          <p:cNvPr id="7" name="圖片 6">
            <a:extLst>
              <a:ext uri="{FF2B5EF4-FFF2-40B4-BE49-F238E27FC236}">
                <a16:creationId xmlns:a16="http://schemas.microsoft.com/office/drawing/2014/main" id="{6A7BD114-12C1-25E4-FAE5-CEA0DA1E46A1}"/>
              </a:ext>
            </a:extLst>
          </p:cNvPr>
          <p:cNvPicPr>
            <a:picLocks noChangeAspect="1"/>
          </p:cNvPicPr>
          <p:nvPr/>
        </p:nvPicPr>
        <p:blipFill>
          <a:blip r:embed="rId2"/>
          <a:stretch>
            <a:fillRect/>
          </a:stretch>
        </p:blipFill>
        <p:spPr>
          <a:xfrm>
            <a:off x="8850387" y="2538978"/>
            <a:ext cx="1154970" cy="1172338"/>
          </a:xfrm>
          <a:prstGeom prst="rect">
            <a:avLst/>
          </a:prstGeom>
          <a:ln>
            <a:solidFill>
              <a:schemeClr val="tx1"/>
            </a:solidFill>
          </a:ln>
        </p:spPr>
      </p:pic>
      <p:graphicFrame>
        <p:nvGraphicFramePr>
          <p:cNvPr id="8" name="表格 8">
            <a:extLst>
              <a:ext uri="{FF2B5EF4-FFF2-40B4-BE49-F238E27FC236}">
                <a16:creationId xmlns:a16="http://schemas.microsoft.com/office/drawing/2014/main" id="{A0632F9D-8B12-E08A-DB53-2C85A2A8877D}"/>
              </a:ext>
            </a:extLst>
          </p:cNvPr>
          <p:cNvGraphicFramePr>
            <a:graphicFrameLocks noGrp="1"/>
          </p:cNvGraphicFramePr>
          <p:nvPr>
            <p:extLst>
              <p:ext uri="{D42A27DB-BD31-4B8C-83A1-F6EECF244321}">
                <p14:modId xmlns:p14="http://schemas.microsoft.com/office/powerpoint/2010/main" val="1932083036"/>
              </p:ext>
            </p:extLst>
          </p:nvPr>
        </p:nvGraphicFramePr>
        <p:xfrm>
          <a:off x="1040847" y="4054149"/>
          <a:ext cx="10594683" cy="2392680"/>
        </p:xfrm>
        <a:graphic>
          <a:graphicData uri="http://schemas.openxmlformats.org/drawingml/2006/table">
            <a:tbl>
              <a:tblPr firstRow="1" bandRow="1">
                <a:tableStyleId>{5940675A-B579-460E-94D1-54222C63F5DA}</a:tableStyleId>
              </a:tblPr>
              <a:tblGrid>
                <a:gridCol w="1397234">
                  <a:extLst>
                    <a:ext uri="{9D8B030D-6E8A-4147-A177-3AD203B41FA5}">
                      <a16:colId xmlns:a16="http://schemas.microsoft.com/office/drawing/2014/main" val="1518000962"/>
                    </a:ext>
                  </a:extLst>
                </a:gridCol>
                <a:gridCol w="1182942">
                  <a:extLst>
                    <a:ext uri="{9D8B030D-6E8A-4147-A177-3AD203B41FA5}">
                      <a16:colId xmlns:a16="http://schemas.microsoft.com/office/drawing/2014/main" val="1120991654"/>
                    </a:ext>
                  </a:extLst>
                </a:gridCol>
                <a:gridCol w="8014507">
                  <a:extLst>
                    <a:ext uri="{9D8B030D-6E8A-4147-A177-3AD203B41FA5}">
                      <a16:colId xmlns:a16="http://schemas.microsoft.com/office/drawing/2014/main" val="1247958105"/>
                    </a:ext>
                  </a:extLst>
                </a:gridCol>
              </a:tblGrid>
              <a:tr h="370840">
                <a:tc>
                  <a:txBody>
                    <a:bodyPr/>
                    <a:lstStyle/>
                    <a:p>
                      <a:r>
                        <a:rPr lang="zh-TW" altLang="en-US" dirty="0"/>
                        <a:t>等級</a:t>
                      </a:r>
                    </a:p>
                  </a:txBody>
                  <a:tcPr/>
                </a:tc>
                <a:tc>
                  <a:txBody>
                    <a:bodyPr/>
                    <a:lstStyle/>
                    <a:p>
                      <a:r>
                        <a:rPr lang="zh-TW" altLang="en-US" dirty="0"/>
                        <a:t>成績</a:t>
                      </a:r>
                    </a:p>
                  </a:txBody>
                  <a:tcPr/>
                </a:tc>
                <a:tc>
                  <a:txBody>
                    <a:bodyPr/>
                    <a:lstStyle/>
                    <a:p>
                      <a:r>
                        <a:rPr lang="zh-TW" altLang="en-US" dirty="0"/>
                        <a:t>等級標準</a:t>
                      </a:r>
                    </a:p>
                  </a:txBody>
                  <a:tcPr/>
                </a:tc>
                <a:extLst>
                  <a:ext uri="{0D108BD9-81ED-4DB2-BD59-A6C34878D82A}">
                    <a16:rowId xmlns:a16="http://schemas.microsoft.com/office/drawing/2014/main" val="3842140396"/>
                  </a:ext>
                </a:extLst>
              </a:tr>
              <a:tr h="370840">
                <a:tc>
                  <a:txBody>
                    <a:bodyPr/>
                    <a:lstStyle/>
                    <a:p>
                      <a:r>
                        <a:rPr lang="en-US" altLang="zh-TW" dirty="0"/>
                        <a:t>A</a:t>
                      </a:r>
                      <a:endParaRPr lang="zh-TW" altLang="en-US" dirty="0"/>
                    </a:p>
                  </a:txBody>
                  <a:tcPr/>
                </a:tc>
                <a:tc>
                  <a:txBody>
                    <a:bodyPr/>
                    <a:lstStyle/>
                    <a:p>
                      <a:r>
                        <a:rPr lang="en-US" altLang="zh-TW" dirty="0"/>
                        <a:t>25~20</a:t>
                      </a:r>
                      <a:endParaRPr lang="zh-TW" altLang="en-US" dirty="0"/>
                    </a:p>
                  </a:txBody>
                  <a:tcPr/>
                </a:tc>
                <a:tc>
                  <a:txBody>
                    <a:bodyPr/>
                    <a:lstStyle/>
                    <a:p>
                      <a:r>
                        <a:rPr lang="zh-TW" altLang="en-US" sz="1800" dirty="0"/>
                        <a:t>為完成所有測試樣本之 </a:t>
                      </a:r>
                      <a:r>
                        <a:rPr lang="en-US" altLang="zh-TW" sz="1800" dirty="0"/>
                        <a:t>RTL simulation </a:t>
                      </a:r>
                      <a:r>
                        <a:rPr lang="zh-TW" altLang="en-US" sz="1800" dirty="0"/>
                        <a:t>且電路可合成，並依照合成後的 </a:t>
                      </a:r>
                      <a:endParaRPr lang="en-US" altLang="zh-TW" sz="1800" dirty="0"/>
                    </a:p>
                    <a:p>
                      <a:r>
                        <a:rPr lang="zh-TW" altLang="en-US" sz="1800" dirty="0"/>
                        <a:t>「</a:t>
                      </a:r>
                      <a:r>
                        <a:rPr lang="en-US" altLang="zh-TW" sz="1800" dirty="0"/>
                        <a:t>Flip-Flop </a:t>
                      </a:r>
                      <a:r>
                        <a:rPr lang="zh-TW" altLang="en-US" sz="1800" dirty="0"/>
                        <a:t>數量 </a:t>
                      </a:r>
                      <a:r>
                        <a:rPr lang="en-US" altLang="zh-TW" sz="1800" dirty="0"/>
                        <a:t>X </a:t>
                      </a:r>
                      <a:r>
                        <a:rPr lang="zh-TW" altLang="en-US" sz="1800" dirty="0"/>
                        <a:t>完成 </a:t>
                      </a:r>
                      <a:r>
                        <a:rPr lang="en-US" altLang="zh-TW" sz="1800" dirty="0" err="1"/>
                        <a:t>testbech</a:t>
                      </a:r>
                      <a:r>
                        <a:rPr lang="en-US" altLang="zh-TW" sz="1800" dirty="0"/>
                        <a:t> </a:t>
                      </a:r>
                      <a:r>
                        <a:rPr lang="zh-TW" altLang="en-US" sz="1800" dirty="0"/>
                        <a:t>所花費的 </a:t>
                      </a:r>
                      <a:r>
                        <a:rPr lang="en-US" altLang="zh-TW" sz="1800" dirty="0"/>
                        <a:t>Cycle </a:t>
                      </a:r>
                      <a:r>
                        <a:rPr lang="zh-TW" altLang="en-US" sz="1800" dirty="0"/>
                        <a:t>數」來細分成績</a:t>
                      </a:r>
                      <a:endParaRPr lang="zh-TW" altLang="en-US" dirty="0"/>
                    </a:p>
                  </a:txBody>
                  <a:tcPr/>
                </a:tc>
                <a:extLst>
                  <a:ext uri="{0D108BD9-81ED-4DB2-BD59-A6C34878D82A}">
                    <a16:rowId xmlns:a16="http://schemas.microsoft.com/office/drawing/2014/main" val="1122798446"/>
                  </a:ext>
                </a:extLst>
              </a:tr>
              <a:tr h="370840">
                <a:tc>
                  <a:txBody>
                    <a:bodyPr/>
                    <a:lstStyle/>
                    <a:p>
                      <a:r>
                        <a:rPr lang="en-US" altLang="zh-TW" dirty="0"/>
                        <a:t>B</a:t>
                      </a:r>
                      <a:endParaRPr lang="zh-TW" altLang="en-US" dirty="0"/>
                    </a:p>
                  </a:txBody>
                  <a:tcPr/>
                </a:tc>
                <a:tc>
                  <a:txBody>
                    <a:bodyPr/>
                    <a:lstStyle/>
                    <a:p>
                      <a:r>
                        <a:rPr lang="en-US" altLang="zh-TW" dirty="0"/>
                        <a:t>17</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t>為完成所有測試樣本之 </a:t>
                      </a:r>
                      <a:r>
                        <a:rPr lang="en-US" altLang="zh-TW" sz="1800" dirty="0"/>
                        <a:t>RTL simulation </a:t>
                      </a:r>
                      <a:r>
                        <a:rPr lang="zh-TW" altLang="en-US" sz="1800" dirty="0"/>
                        <a:t>但電路無法合成</a:t>
                      </a:r>
                      <a:endParaRPr lang="en-US" altLang="zh-TW" sz="1800" dirty="0"/>
                    </a:p>
                  </a:txBody>
                  <a:tcPr/>
                </a:tc>
                <a:extLst>
                  <a:ext uri="{0D108BD9-81ED-4DB2-BD59-A6C34878D82A}">
                    <a16:rowId xmlns:a16="http://schemas.microsoft.com/office/drawing/2014/main" val="3199846381"/>
                  </a:ext>
                </a:extLst>
              </a:tr>
              <a:tr h="370840">
                <a:tc>
                  <a:txBody>
                    <a:bodyPr/>
                    <a:lstStyle/>
                    <a:p>
                      <a:r>
                        <a:rPr lang="en-US" altLang="zh-TW" dirty="0"/>
                        <a:t>C</a:t>
                      </a:r>
                      <a:endParaRPr lang="zh-TW" altLang="en-US" dirty="0"/>
                    </a:p>
                  </a:txBody>
                  <a:tcPr/>
                </a:tc>
                <a:tc>
                  <a:txBody>
                    <a:bodyPr/>
                    <a:lstStyle/>
                    <a:p>
                      <a:r>
                        <a:rPr lang="en-US" altLang="zh-TW" dirty="0"/>
                        <a:t>15~10</a:t>
                      </a:r>
                      <a:endParaRPr lang="zh-TW" altLang="en-US" dirty="0"/>
                    </a:p>
                  </a:txBody>
                  <a:tcPr/>
                </a:tc>
                <a:tc>
                  <a:txBody>
                    <a:bodyPr/>
                    <a:lstStyle/>
                    <a:p>
                      <a:r>
                        <a:rPr lang="zh-TW" altLang="en-US" sz="1800" dirty="0"/>
                        <a:t>為完成測試樣本 </a:t>
                      </a:r>
                      <a:r>
                        <a:rPr lang="en-US" altLang="zh-TW" sz="1800" dirty="0"/>
                        <a:t>50%</a:t>
                      </a:r>
                      <a:r>
                        <a:rPr lang="zh-TW" altLang="en-US" sz="1800" dirty="0"/>
                        <a:t>以上</a:t>
                      </a:r>
                      <a:r>
                        <a:rPr lang="en-US" altLang="zh-TW" sz="1800" dirty="0"/>
                        <a:t>(</a:t>
                      </a:r>
                      <a:r>
                        <a:rPr lang="zh-TW" altLang="en-US" sz="1800" dirty="0"/>
                        <a:t>含</a:t>
                      </a:r>
                      <a:r>
                        <a:rPr lang="en-US" altLang="zh-TW" sz="1800" dirty="0"/>
                        <a:t>)</a:t>
                      </a:r>
                      <a:r>
                        <a:rPr lang="zh-TW" altLang="en-US" sz="1800" dirty="0"/>
                        <a:t>之 </a:t>
                      </a:r>
                      <a:r>
                        <a:rPr lang="en-US" altLang="zh-TW" sz="1800" dirty="0"/>
                        <a:t>RTL simulation </a:t>
                      </a:r>
                      <a:r>
                        <a:rPr lang="zh-TW" altLang="en-US" sz="1800" dirty="0"/>
                        <a:t>， 並依照通過測試樣本的比例來細分成績</a:t>
                      </a:r>
                      <a:endParaRPr lang="zh-TW" altLang="en-US" dirty="0"/>
                    </a:p>
                  </a:txBody>
                  <a:tcPr/>
                </a:tc>
                <a:extLst>
                  <a:ext uri="{0D108BD9-81ED-4DB2-BD59-A6C34878D82A}">
                    <a16:rowId xmlns:a16="http://schemas.microsoft.com/office/drawing/2014/main" val="1416092651"/>
                  </a:ext>
                </a:extLst>
              </a:tr>
              <a:tr h="370840">
                <a:tc>
                  <a:txBody>
                    <a:bodyPr/>
                    <a:lstStyle/>
                    <a:p>
                      <a:r>
                        <a:rPr lang="en-US" altLang="zh-TW" dirty="0"/>
                        <a:t>D</a:t>
                      </a:r>
                      <a:endParaRPr lang="zh-TW" altLang="en-US" dirty="0"/>
                    </a:p>
                  </a:txBody>
                  <a:tcPr/>
                </a:tc>
                <a:tc>
                  <a:txBody>
                    <a:bodyPr/>
                    <a:lstStyle/>
                    <a:p>
                      <a:r>
                        <a:rPr lang="en-US" altLang="zh-TW" dirty="0"/>
                        <a:t>7</a:t>
                      </a:r>
                      <a:endParaRPr lang="zh-TW" altLang="en-US" dirty="0"/>
                    </a:p>
                  </a:txBody>
                  <a:tcPr/>
                </a:tc>
                <a:tc>
                  <a:txBody>
                    <a:bodyPr/>
                    <a:lstStyle/>
                    <a:p>
                      <a:r>
                        <a:rPr lang="zh-TW" altLang="en-US" sz="1800" dirty="0"/>
                        <a:t>為完成測試樣本 </a:t>
                      </a:r>
                      <a:r>
                        <a:rPr lang="en-US" altLang="zh-TW" sz="1800" dirty="0"/>
                        <a:t>50%</a:t>
                      </a:r>
                      <a:r>
                        <a:rPr lang="zh-TW" altLang="en-US" sz="1800" dirty="0"/>
                        <a:t>以下之 </a:t>
                      </a:r>
                      <a:r>
                        <a:rPr lang="en-US" altLang="zh-TW" sz="1800" dirty="0"/>
                        <a:t>RTL simulation</a:t>
                      </a:r>
                      <a:endParaRPr lang="zh-TW" altLang="en-US" dirty="0"/>
                    </a:p>
                  </a:txBody>
                  <a:tcPr/>
                </a:tc>
                <a:extLst>
                  <a:ext uri="{0D108BD9-81ED-4DB2-BD59-A6C34878D82A}">
                    <a16:rowId xmlns:a16="http://schemas.microsoft.com/office/drawing/2014/main" val="4143823131"/>
                  </a:ext>
                </a:extLst>
              </a:tr>
            </a:tbl>
          </a:graphicData>
        </a:graphic>
      </p:graphicFrame>
    </p:spTree>
    <p:extLst>
      <p:ext uri="{BB962C8B-B14F-4D97-AF65-F5344CB8AC3E}">
        <p14:creationId xmlns:p14="http://schemas.microsoft.com/office/powerpoint/2010/main" val="323764530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749</Words>
  <Application>Microsoft Office PowerPoint</Application>
  <PresentationFormat>寬螢幕</PresentationFormat>
  <Paragraphs>59</Paragraphs>
  <Slides>10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10</vt:i4>
      </vt:variant>
    </vt:vector>
  </HeadingPairs>
  <TitlesOfParts>
    <vt:vector size="14" baseType="lpstr">
      <vt:lpstr>Arial</vt:lpstr>
      <vt:lpstr>Calibri</vt:lpstr>
      <vt:lpstr>Calibri Light</vt:lpstr>
      <vt:lpstr>Office 佈景主題</vt:lpstr>
      <vt:lpstr>Digital IC Design  Final project</vt:lpstr>
      <vt:lpstr>Design Description</vt:lpstr>
      <vt:lpstr>Block Diagram &amp; Specifications</vt:lpstr>
      <vt:lpstr>Functionality</vt:lpstr>
      <vt:lpstr>Computation steps</vt:lpstr>
      <vt:lpstr>Computation note</vt:lpstr>
      <vt:lpstr>Computation example</vt:lpstr>
      <vt:lpstr>Waveform</vt:lpstr>
      <vt:lpstr>Verification &amp; Score</vt:lpstr>
      <vt:lpstr>繳交項目與注意事項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DICD Final project</dc:title>
  <dc:creator>楊于華 YANG,YU-HUA</dc:creator>
  <cp:lastModifiedBy>楊于華 YANG,YU-HUA</cp:lastModifiedBy>
  <cp:revision>25</cp:revision>
  <dcterms:created xsi:type="dcterms:W3CDTF">2022-12-12T06:11:53Z</dcterms:created>
  <dcterms:modified xsi:type="dcterms:W3CDTF">2022-12-22T02:38:34Z</dcterms:modified>
</cp:coreProperties>
</file>