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58b7ff8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58b7ff8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58b7ff8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58b7ff8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58b7ff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58b7ff8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58b7ff8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58b7ff8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58b7ff8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58b7ff8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58b7ff8e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58b7ff8e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07adef71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07adef71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07adef71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07adef71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07adef71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07adef71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58e71c1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58e71c1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07adef71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7adef71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07adef71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07adef71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07adef71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07adef71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084adec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84ade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07adef71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7adef71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8333"/>
              </a:lnSpc>
              <a:spcBef>
                <a:spcPts val="0"/>
              </a:spcBef>
              <a:spcAft>
                <a:spcPts val="0"/>
              </a:spcAft>
              <a:buNone/>
            </a:pPr>
            <a:r>
              <a:t/>
            </a:r>
            <a:endParaRPr sz="1200">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084adec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84adec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Why breadth first search?</a:t>
            </a:r>
            <a:endParaRPr/>
          </a:p>
          <a:p>
            <a:pPr indent="-298450" lvl="0" marL="457200" rtl="0" algn="l">
              <a:spcBef>
                <a:spcPts val="0"/>
              </a:spcBef>
              <a:spcAft>
                <a:spcPts val="0"/>
              </a:spcAft>
              <a:buSzPts val="1100"/>
              <a:buChar char="-"/>
            </a:pPr>
            <a:r>
              <a:rPr lang="en-GB"/>
              <a:t>So on the parent node we don’t know what is causing the conflict. We could have stop here and just print that there is no result based on the stated preferences but we thought it would be better to give at least some suggestion from the parts of the query that is not causing the problem.</a:t>
            </a:r>
            <a:endParaRPr/>
          </a:p>
          <a:p>
            <a:pPr indent="-298450" lvl="0" marL="457200" rtl="0" algn="l">
              <a:spcBef>
                <a:spcPts val="0"/>
              </a:spcBef>
              <a:spcAft>
                <a:spcPts val="0"/>
              </a:spcAft>
              <a:buSzPts val="1100"/>
              <a:buChar char="-"/>
            </a:pPr>
            <a:r>
              <a:rPr lang="en-GB"/>
              <a:t>Check in each node if we found at least 2 courses with no conflict, then this is our goal.</a:t>
            </a:r>
            <a:endParaRPr/>
          </a:p>
          <a:p>
            <a:pPr indent="-298450" lvl="0" marL="457200" rtl="0" algn="l">
              <a:spcBef>
                <a:spcPts val="0"/>
              </a:spcBef>
              <a:spcAft>
                <a:spcPts val="0"/>
              </a:spcAft>
              <a:buSzPts val="1100"/>
              <a:buChar char="-"/>
            </a:pPr>
            <a:r>
              <a:rPr lang="en-GB"/>
              <a:t>If we have conflicts we separate the initial query in smaller parts taking all possible combination.</a:t>
            </a:r>
            <a:endParaRPr/>
          </a:p>
          <a:p>
            <a:pPr indent="-298450" lvl="0" marL="457200" rtl="0" algn="l">
              <a:spcBef>
                <a:spcPts val="0"/>
              </a:spcBef>
              <a:spcAft>
                <a:spcPts val="0"/>
              </a:spcAft>
              <a:buSzPts val="1100"/>
              <a:buChar char="-"/>
            </a:pPr>
            <a:r>
              <a:rPr lang="en-GB"/>
              <a:t>When we say that we have conflicts it means</a:t>
            </a:r>
            <a:r>
              <a:rPr lang="en-GB"/>
              <a:t> </a:t>
            </a:r>
            <a:r>
              <a:rPr lang="en-GB"/>
              <a:t>that, in this case, there is no course that </a:t>
            </a:r>
            <a:r>
              <a:rPr lang="en-GB">
                <a:latin typeface="Georgia"/>
                <a:ea typeface="Georgia"/>
                <a:cs typeface="Georgia"/>
                <a:sym typeface="Georgia"/>
              </a:rPr>
              <a:t>isTaughtBy some (hasSkill some {Moderate_Speaking, High_Speaking}) </a:t>
            </a:r>
            <a:r>
              <a:rPr b="1" lang="en-GB">
                <a:latin typeface="Georgia"/>
                <a:ea typeface="Georgia"/>
                <a:cs typeface="Georgia"/>
                <a:sym typeface="Georgia"/>
              </a:rPr>
              <a:t>and </a:t>
            </a:r>
            <a:r>
              <a:rPr lang="en-GB">
                <a:latin typeface="Georgia"/>
                <a:ea typeface="Georgia"/>
                <a:cs typeface="Georgia"/>
                <a:sym typeface="Georgia"/>
              </a:rPr>
              <a:t>is not tought on {Thursday_Afternoon, Thursday_Evening, Friday_Afternoon}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07adef71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07adef71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58b7ff8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8b7ff8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Planning courses with ease</a:t>
            </a:r>
            <a:endParaRPr/>
          </a:p>
          <a:p>
            <a:pPr indent="0" lvl="0" marL="0" rtl="0" algn="l">
              <a:spcBef>
                <a:spcPts val="0"/>
              </a:spcBef>
              <a:spcAft>
                <a:spcPts val="0"/>
              </a:spcAft>
              <a:buNone/>
            </a:pPr>
            <a:r>
              <a:rPr lang="en-GB" sz="1000"/>
              <a:t>(If you don't value time that much)</a:t>
            </a:r>
            <a:endParaRPr sz="10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Francesco, Harmen, Shu, Thomas, Markos (group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Scenario</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pay for his studies Josè is going to work during the winter: he has already found a part-time job in the afternoon on Wednesdays and Thursdays. Due to that, his courses must not be taught in period 2 and period 3.</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342900" lvl="0" marL="457200" rtl="0" algn="l">
              <a:spcBef>
                <a:spcPts val="0"/>
              </a:spcBef>
              <a:spcAft>
                <a:spcPts val="0"/>
              </a:spcAft>
              <a:buSzPts val="1800"/>
              <a:buChar char="●"/>
            </a:pPr>
            <a:r>
              <a:rPr lang="en-GB"/>
              <a:t>Period 2 and period 3: </a:t>
            </a:r>
            <a:endParaRPr/>
          </a:p>
          <a:p>
            <a:pPr indent="-317500" lvl="1" marL="914400" rtl="0" algn="l">
              <a:spcBef>
                <a:spcPts val="0"/>
              </a:spcBef>
              <a:spcAft>
                <a:spcPts val="0"/>
              </a:spcAft>
              <a:buSzPts val="1400"/>
              <a:buChar char="○"/>
            </a:pPr>
            <a:r>
              <a:rPr lang="en-GB"/>
              <a:t>not(isTaughtOn some {Wednesday_Afternoon, Wednesday_Evening, Thursday_Afternoon, Thursday_Evening}) </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0" lvl="0" marL="0" rtl="0" algn="l">
              <a:spcBef>
                <a:spcPts val="0"/>
              </a:spcBef>
              <a:spcAft>
                <a:spcPts val="0"/>
              </a:spcAft>
              <a:buNone/>
            </a:pPr>
            <a:r>
              <a:t/>
            </a:r>
            <a:endParaRPr i="1" sz="1100">
              <a:solidFill>
                <a:srgbClr val="00000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Scenario</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Josè has understood that in the summer the Wilhelmina-park is full with students enjoying the sun with beers and wines. Therefore he only wants to follow courses on Thursday and Friday mornings, later these days he is going to the park with his friends. On Monday, Tuesday and Wednesday he is available the whole day.</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342900" lvl="0" marL="457200" rtl="0" algn="l">
              <a:spcBef>
                <a:spcPts val="0"/>
              </a:spcBef>
              <a:spcAft>
                <a:spcPts val="0"/>
              </a:spcAft>
              <a:buSzPts val="1800"/>
              <a:buChar char="●"/>
            </a:pPr>
            <a:r>
              <a:rPr lang="en-GB"/>
              <a:t>Period 4: </a:t>
            </a:r>
            <a:endParaRPr/>
          </a:p>
          <a:p>
            <a:pPr indent="-317500" lvl="1" marL="914400" rtl="0" algn="l">
              <a:spcBef>
                <a:spcPts val="0"/>
              </a:spcBef>
              <a:spcAft>
                <a:spcPts val="0"/>
              </a:spcAft>
              <a:buSzPts val="1400"/>
              <a:buChar char="○"/>
            </a:pPr>
            <a:r>
              <a:rPr lang="en-GB"/>
              <a:t>not(isTaughtOn some {Thursday_Afternoon, Thursday_Evening, Friday_Afternoon, Friday_Evening})</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0" lvl="0" marL="0" rtl="0" algn="l">
              <a:spcBef>
                <a:spcPts val="0"/>
              </a:spcBef>
              <a:spcAft>
                <a:spcPts val="0"/>
              </a:spcAft>
              <a:buNone/>
            </a:pPr>
            <a:r>
              <a:t/>
            </a:r>
            <a:endParaRPr i="1" sz="1400">
              <a:solidFill>
                <a:srgbClr val="000000"/>
              </a:solidFill>
              <a:latin typeface="Georgia"/>
              <a:ea typeface="Georgia"/>
              <a:cs typeface="Georgia"/>
              <a:sym typeface="Georgia"/>
            </a:endParaRPr>
          </a:p>
          <a:p>
            <a:pPr indent="0" lvl="0" marL="0" rtl="0" algn="l">
              <a:spcBef>
                <a:spcPts val="0"/>
              </a:spcBef>
              <a:spcAft>
                <a:spcPts val="0"/>
              </a:spcAft>
              <a:buNone/>
            </a:pPr>
            <a:r>
              <a:t/>
            </a:r>
            <a:endParaRPr i="1" sz="1100">
              <a:solidFill>
                <a:srgbClr val="000000"/>
              </a:solidFill>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Scenario</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His goal is to do a PHD in Logics, so he is mainly interested in a theoretical approach to research, in order to explore all the existing literature and gain a wide knowledge of the fundamental milestones of every field. Therefore he wants to take some courses that cover Logic Topics. Moreover, he doesn’t want to follow any philosophy courses, since he is bad at it. </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342900" lvl="0" marL="457200" rtl="0" algn="l">
              <a:spcBef>
                <a:spcPts val="0"/>
              </a:spcBef>
              <a:spcAft>
                <a:spcPts val="0"/>
              </a:spcAft>
              <a:buSzPts val="1800"/>
              <a:buChar char="●"/>
            </a:pPr>
            <a:r>
              <a:rPr lang="en-GB"/>
              <a:t>All periods</a:t>
            </a:r>
            <a:r>
              <a:rPr lang="en-GB"/>
              <a:t>: </a:t>
            </a:r>
            <a:endParaRPr/>
          </a:p>
          <a:p>
            <a:pPr indent="-317500" lvl="1" marL="914400" rtl="0" algn="l">
              <a:spcBef>
                <a:spcPts val="0"/>
              </a:spcBef>
              <a:spcAft>
                <a:spcPts val="0"/>
              </a:spcAft>
              <a:buSzPts val="1400"/>
              <a:buChar char="○"/>
            </a:pPr>
            <a:r>
              <a:rPr lang="en-GB"/>
              <a:t>coversTopic some(isPartOf value Logic_Topic) and not (coversTopic some (isPartOf value Philosophy_Topic))</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0" lvl="0" marL="0" rtl="0" algn="l">
              <a:spcBef>
                <a:spcPts val="0"/>
              </a:spcBef>
              <a:spcAft>
                <a:spcPts val="0"/>
              </a:spcAft>
              <a:buNone/>
            </a:pPr>
            <a:r>
              <a:t/>
            </a:r>
            <a:endParaRPr i="1" sz="1400">
              <a:solidFill>
                <a:srgbClr val="000000"/>
              </a:solidFill>
              <a:latin typeface="Georgia"/>
              <a:ea typeface="Georgia"/>
              <a:cs typeface="Georgia"/>
              <a:sym typeface="Georgia"/>
            </a:endParaRPr>
          </a:p>
          <a:p>
            <a:pPr indent="0" lvl="0" marL="0" rtl="0" algn="l">
              <a:spcBef>
                <a:spcPts val="0"/>
              </a:spcBef>
              <a:spcAft>
                <a:spcPts val="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Scenario</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 is a very theoretical person: he prefers doing written exams, where he takes better grades with respect to other forms of evaluation</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342900" lvl="0" marL="457200" rtl="0" algn="l">
              <a:spcBef>
                <a:spcPts val="0"/>
              </a:spcBef>
              <a:spcAft>
                <a:spcPts val="0"/>
              </a:spcAft>
              <a:buSzPts val="1800"/>
              <a:buChar char="●"/>
            </a:pPr>
            <a:r>
              <a:rPr lang="en-GB"/>
              <a:t>All periods:</a:t>
            </a:r>
            <a:endParaRPr/>
          </a:p>
          <a:p>
            <a:pPr indent="-317500" lvl="1" marL="914400" rtl="0" algn="l">
              <a:spcBef>
                <a:spcPts val="0"/>
              </a:spcBef>
              <a:spcAft>
                <a:spcPts val="0"/>
              </a:spcAft>
              <a:buSzPts val="1400"/>
              <a:buChar char="○"/>
            </a:pPr>
            <a:r>
              <a:rPr lang="en-GB"/>
              <a:t>hasExamForm value Written_Exam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Combine preferences</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Period 3:</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isTaughtInPeriod value Period_3 </a:t>
            </a:r>
            <a:r>
              <a:rPr b="1" lang="en-GB"/>
              <a:t>and</a:t>
            </a:r>
            <a:r>
              <a:rPr lang="en-GB"/>
              <a:t> isTaughtBy some (hasSkill some {Moderate_Speaking, High_Speaking}) </a:t>
            </a:r>
            <a:r>
              <a:rPr b="1" lang="en-GB"/>
              <a:t>and</a:t>
            </a:r>
            <a:r>
              <a:rPr lang="en-GB"/>
              <a:t> isTaughtBy value H_M_Huistra </a:t>
            </a:r>
            <a:r>
              <a:rPr b="1" lang="en-GB"/>
              <a:t>and</a:t>
            </a:r>
            <a:r>
              <a:rPr lang="en-GB"/>
              <a:t> usesMethodology value Theoretical_Analysis </a:t>
            </a:r>
            <a:r>
              <a:rPr b="1" lang="en-GB"/>
              <a:t>and</a:t>
            </a:r>
            <a:r>
              <a:rPr lang="en-GB"/>
              <a:t> hasExamForm value Written_Exam </a:t>
            </a:r>
            <a:r>
              <a:rPr b="1" lang="en-GB"/>
              <a:t>and</a:t>
            </a:r>
            <a:r>
              <a:rPr lang="en-GB"/>
              <a:t> not(isTaughtOn some {Wednesday_Afternoon, Wednesday_Evening, Thursday_Afternoon, Thursday_Evening}) </a:t>
            </a:r>
            <a:r>
              <a:rPr b="1" lang="en-GB"/>
              <a:t>and </a:t>
            </a:r>
            <a:r>
              <a:rPr lang="en-GB"/>
              <a:t>coversTopic some(isPartOf value Logic_Topic) </a:t>
            </a:r>
            <a:r>
              <a:rPr b="1" lang="en-GB"/>
              <a:t>and</a:t>
            </a:r>
            <a:r>
              <a:rPr lang="en-GB"/>
              <a:t> not (coversTopic some (isPartOf value Philosophy_Topic))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206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(Running) example</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27"/>
          <p:cNvPicPr preferRelativeResize="0"/>
          <p:nvPr/>
        </p:nvPicPr>
        <p:blipFill>
          <a:blip r:embed="rId3">
            <a:alphaModFix/>
          </a:blip>
          <a:stretch>
            <a:fillRect/>
          </a:stretch>
        </p:blipFill>
        <p:spPr>
          <a:xfrm>
            <a:off x="311700" y="890300"/>
            <a:ext cx="7534474" cy="3899775"/>
          </a:xfrm>
          <a:prstGeom prst="rect">
            <a:avLst/>
          </a:prstGeom>
          <a:noFill/>
          <a:ln>
            <a:noFill/>
          </a:ln>
        </p:spPr>
      </p:pic>
      <p:pic>
        <p:nvPicPr>
          <p:cNvPr id="172" name="Google Shape;172;p27"/>
          <p:cNvPicPr preferRelativeResize="0"/>
          <p:nvPr/>
        </p:nvPicPr>
        <p:blipFill rotWithShape="1">
          <a:blip r:embed="rId3">
            <a:alphaModFix/>
          </a:blip>
          <a:srcRect b="5852" l="29496" r="52037" t="62836"/>
          <a:stretch/>
        </p:blipFill>
        <p:spPr>
          <a:xfrm>
            <a:off x="311700" y="3515350"/>
            <a:ext cx="3758700" cy="1221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Performance</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Functional Performances</a:t>
            </a:r>
            <a:endParaRPr/>
          </a:p>
          <a:p>
            <a:pPr indent="-342900" lvl="0" marL="457200" rtl="0" algn="l">
              <a:spcBef>
                <a:spcPts val="1600"/>
              </a:spcBef>
              <a:spcAft>
                <a:spcPts val="0"/>
              </a:spcAft>
              <a:buSzPts val="1800"/>
              <a:buChar char="●"/>
            </a:pPr>
            <a:r>
              <a:rPr lang="en-GB"/>
              <a:t>Precision =( Corrects + 1/2 Partials)/(Corrects + Partials + Incorrect)</a:t>
            </a:r>
            <a:endParaRPr/>
          </a:p>
          <a:p>
            <a:pPr indent="-342900" lvl="0" marL="457200" rtl="0" algn="l">
              <a:spcBef>
                <a:spcPts val="0"/>
              </a:spcBef>
              <a:spcAft>
                <a:spcPts val="0"/>
              </a:spcAft>
              <a:buSzPts val="1800"/>
              <a:buChar char="●"/>
            </a:pPr>
            <a:r>
              <a:rPr lang="en-GB"/>
              <a:t>Recall = Accepted/ (Accepted + Refused)</a:t>
            </a:r>
            <a:endParaRPr/>
          </a:p>
          <a:p>
            <a:pPr indent="-342900" lvl="0" marL="457200" rtl="0" algn="l">
              <a:spcBef>
                <a:spcPts val="0"/>
              </a:spcBef>
              <a:spcAft>
                <a:spcPts val="0"/>
              </a:spcAft>
              <a:buSzPts val="1800"/>
              <a:buChar char="●"/>
            </a:pPr>
            <a:r>
              <a:rPr lang="en-GB"/>
              <a:t>Accuracy = (Corrects + 1/2 Partials +Accepted)/ ( Corrects + Partials + Incorrects +Accepted + Refused)</a:t>
            </a:r>
            <a:endParaRPr/>
          </a:p>
          <a:p>
            <a:pPr indent="0" lvl="0" marL="457200" rtl="0" algn="l">
              <a:spcBef>
                <a:spcPts val="1600"/>
              </a:spcBef>
              <a:spcAft>
                <a:spcPts val="0"/>
              </a:spcAft>
              <a:buNone/>
            </a:pPr>
            <a:r>
              <a:rPr lang="en-GB"/>
              <a:t>Non functional </a:t>
            </a:r>
            <a:r>
              <a:rPr lang="en-GB"/>
              <a:t>Performances</a:t>
            </a:r>
            <a:endParaRPr/>
          </a:p>
          <a:p>
            <a:pPr indent="-342900" lvl="0" marL="457200" rtl="0" algn="l">
              <a:spcBef>
                <a:spcPts val="1600"/>
              </a:spcBef>
              <a:spcAft>
                <a:spcPts val="0"/>
              </a:spcAft>
              <a:buSzPts val="1800"/>
              <a:buChar char="●"/>
            </a:pPr>
            <a:r>
              <a:rPr lang="en-GB"/>
              <a:t>Time of response (below 2 seconds)</a:t>
            </a:r>
            <a:endParaRPr/>
          </a:p>
          <a:p>
            <a:pPr indent="-342900" lvl="0" marL="457200" rtl="0" algn="l">
              <a:spcBef>
                <a:spcPts val="0"/>
              </a:spcBef>
              <a:spcAft>
                <a:spcPts val="0"/>
              </a:spcAft>
              <a:buSzPts val="1800"/>
              <a:buChar char="●"/>
            </a:pPr>
            <a:r>
              <a:rPr lang="en-GB"/>
              <a:t>Expressivity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a:t>
            </a:r>
            <a:endParaRPr/>
          </a:p>
        </p:txBody>
      </p:sp>
      <p:sp>
        <p:nvSpPr>
          <p:cNvPr id="184" name="Google Shape;184;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working goal based agent</a:t>
            </a:r>
            <a:endParaRPr/>
          </a:p>
          <a:p>
            <a:pPr indent="-317500" lvl="1" marL="914400" rtl="0" algn="l">
              <a:spcBef>
                <a:spcPts val="0"/>
              </a:spcBef>
              <a:spcAft>
                <a:spcPts val="0"/>
              </a:spcAft>
              <a:buSzPts val="1400"/>
              <a:buChar char="○"/>
            </a:pPr>
            <a:r>
              <a:rPr lang="en-GB"/>
              <a:t>Study curriculum planner domain </a:t>
            </a:r>
            <a:endParaRPr/>
          </a:p>
          <a:p>
            <a:pPr indent="-317500" lvl="1" marL="914400" rtl="0" algn="l">
              <a:spcBef>
                <a:spcPts val="0"/>
              </a:spcBef>
              <a:spcAft>
                <a:spcPts val="0"/>
              </a:spcAft>
              <a:buSzPts val="1400"/>
              <a:buChar char="○"/>
            </a:pPr>
            <a:r>
              <a:rPr lang="en-GB"/>
              <a:t>Using a Breadth First Search algorithm</a:t>
            </a:r>
            <a:endParaRPr/>
          </a:p>
          <a:p>
            <a:pPr indent="-342900" lvl="0" marL="457200" rtl="0" algn="l">
              <a:spcBef>
                <a:spcPts val="0"/>
              </a:spcBef>
              <a:spcAft>
                <a:spcPts val="0"/>
              </a:spcAft>
              <a:buSzPts val="1800"/>
              <a:buChar char="●"/>
            </a:pPr>
            <a:r>
              <a:rPr lang="en-GB"/>
              <a:t>Tested on five fictive scenarios →  each consumes &gt;5 minutes </a:t>
            </a:r>
            <a:endParaRPr/>
          </a:p>
          <a:p>
            <a:pPr indent="-342900" lvl="0" marL="457200" rtl="0" algn="l">
              <a:spcBef>
                <a:spcPts val="0"/>
              </a:spcBef>
              <a:spcAft>
                <a:spcPts val="0"/>
              </a:spcAft>
              <a:buSzPts val="1800"/>
              <a:buChar char="●"/>
            </a:pPr>
            <a:r>
              <a:rPr lang="en-GB"/>
              <a:t>Therefore cannot be used in reality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 </a:t>
            </a:r>
            <a:endParaRPr/>
          </a:p>
        </p:txBody>
      </p:sp>
      <p:sp>
        <p:nvSpPr>
          <p:cNvPr id="190" name="Google Shape;190;p30"/>
          <p:cNvSpPr txBox="1"/>
          <p:nvPr>
            <p:ph idx="1" type="body"/>
          </p:nvPr>
        </p:nvSpPr>
        <p:spPr>
          <a:xfrm>
            <a:off x="311700" y="11004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Time consumption</a:t>
            </a:r>
            <a:endParaRPr/>
          </a:p>
          <a:p>
            <a:pPr indent="-317500" lvl="1" marL="914400" rtl="0" algn="l">
              <a:spcBef>
                <a:spcPts val="0"/>
              </a:spcBef>
              <a:spcAft>
                <a:spcPts val="0"/>
              </a:spcAft>
              <a:buSzPts val="1400"/>
              <a:buChar char="○"/>
            </a:pPr>
            <a:r>
              <a:rPr lang="en-GB"/>
              <a:t>BFS search for every period</a:t>
            </a:r>
            <a:endParaRPr/>
          </a:p>
          <a:p>
            <a:pPr indent="-317500" lvl="2" marL="1371600" rtl="0" algn="l">
              <a:spcBef>
                <a:spcPts val="0"/>
              </a:spcBef>
              <a:spcAft>
                <a:spcPts val="0"/>
              </a:spcAft>
              <a:buSzPts val="1400"/>
              <a:buChar char="■"/>
            </a:pPr>
            <a:r>
              <a:rPr lang="en-GB"/>
              <a:t>Every BFS tree for every period</a:t>
            </a:r>
            <a:endParaRPr/>
          </a:p>
          <a:p>
            <a:pPr indent="-317500" lvl="2" marL="1371600" rtl="0" algn="l">
              <a:spcBef>
                <a:spcPts val="0"/>
              </a:spcBef>
              <a:spcAft>
                <a:spcPts val="0"/>
              </a:spcAft>
              <a:buSzPts val="1400"/>
              <a:buChar char="■"/>
            </a:pPr>
            <a:r>
              <a:rPr lang="en-GB"/>
              <a:t>Ontology query for every node</a:t>
            </a:r>
            <a:endParaRPr/>
          </a:p>
          <a:p>
            <a:pPr indent="-317500" lvl="1" marL="914400" rtl="0" algn="l">
              <a:spcBef>
                <a:spcPts val="0"/>
              </a:spcBef>
              <a:spcAft>
                <a:spcPts val="0"/>
              </a:spcAft>
              <a:buSzPts val="1400"/>
              <a:buChar char="○"/>
            </a:pPr>
            <a:r>
              <a:rPr lang="en-GB"/>
              <a:t>Time-slot conflict checks </a:t>
            </a:r>
            <a:endParaRPr/>
          </a:p>
          <a:p>
            <a:pPr indent="-317500" lvl="1" marL="914400" rtl="0" algn="l">
              <a:spcBef>
                <a:spcPts val="0"/>
              </a:spcBef>
              <a:spcAft>
                <a:spcPts val="0"/>
              </a:spcAft>
              <a:buSzPts val="1400"/>
              <a:buChar char="○"/>
            </a:pPr>
            <a:r>
              <a:rPr lang="en-GB"/>
              <a:t>Depth limited search?</a:t>
            </a:r>
            <a:endParaRPr/>
          </a:p>
          <a:p>
            <a:pPr indent="-342900" lvl="0" marL="457200" rtl="0" algn="l">
              <a:spcBef>
                <a:spcPts val="0"/>
              </a:spcBef>
              <a:spcAft>
                <a:spcPts val="0"/>
              </a:spcAft>
              <a:buSzPts val="1800"/>
              <a:buChar char="●"/>
            </a:pPr>
            <a:r>
              <a:rPr lang="en-GB"/>
              <a:t>Designing an ontology that makes more use of the reasoners capabilities</a:t>
            </a:r>
            <a:endParaRPr/>
          </a:p>
          <a:p>
            <a:pPr indent="-317500" lvl="1" marL="914400" rtl="0" algn="l">
              <a:spcBef>
                <a:spcPts val="0"/>
              </a:spcBef>
              <a:spcAft>
                <a:spcPts val="0"/>
              </a:spcAft>
              <a:buSzPts val="1400"/>
              <a:buChar char="○"/>
            </a:pPr>
            <a:r>
              <a:rPr lang="en-GB"/>
              <a:t>Method that adds students knowledge (preferences) to the ontology. </a:t>
            </a:r>
            <a:endParaRPr/>
          </a:p>
          <a:p>
            <a:pPr indent="-342900" lvl="0" marL="457200" rtl="0" algn="l">
              <a:spcBef>
                <a:spcPts val="0"/>
              </a:spcBef>
              <a:spcAft>
                <a:spcPts val="0"/>
              </a:spcAft>
              <a:buSzPts val="1800"/>
              <a:buChar char="●"/>
            </a:pPr>
            <a:r>
              <a:rPr lang="en-GB"/>
              <a:t>Weighted preferences  → </a:t>
            </a:r>
            <a:r>
              <a:rPr lang="en-GB"/>
              <a:t>Utility</a:t>
            </a:r>
            <a:r>
              <a:rPr lang="en-GB"/>
              <a:t> function (Utility Based Agent)</a:t>
            </a:r>
            <a:endParaRPr/>
          </a:p>
          <a:p>
            <a:pPr indent="-317500" lvl="1" marL="914400" rtl="0" algn="l">
              <a:spcBef>
                <a:spcPts val="0"/>
              </a:spcBef>
              <a:spcAft>
                <a:spcPts val="0"/>
              </a:spcAft>
              <a:buSzPts val="1400"/>
              <a:buChar char="○"/>
            </a:pPr>
            <a:r>
              <a:rPr lang="en-GB"/>
              <a:t>Opportunities</a:t>
            </a:r>
            <a:r>
              <a:rPr lang="en-GB"/>
              <a:t> for new faster search techniques that find (local/global) optimum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Index</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Ontology</a:t>
            </a:r>
            <a:endParaRPr/>
          </a:p>
          <a:p>
            <a:pPr indent="-342900" lvl="0" marL="457200" rtl="0" algn="l">
              <a:spcBef>
                <a:spcPts val="0"/>
              </a:spcBef>
              <a:spcAft>
                <a:spcPts val="0"/>
              </a:spcAft>
              <a:buSzPts val="1800"/>
              <a:buChar char="●"/>
            </a:pPr>
            <a:r>
              <a:rPr lang="en-GB"/>
              <a:t>Agent architecture</a:t>
            </a:r>
            <a:endParaRPr/>
          </a:p>
          <a:p>
            <a:pPr indent="-342900" lvl="0" marL="457200" rtl="0" algn="l">
              <a:spcBef>
                <a:spcPts val="0"/>
              </a:spcBef>
              <a:spcAft>
                <a:spcPts val="0"/>
              </a:spcAft>
              <a:buSzPts val="1800"/>
              <a:buChar char="●"/>
            </a:pPr>
            <a:r>
              <a:rPr lang="en-GB"/>
              <a:t>Scenarios</a:t>
            </a:r>
            <a:endParaRPr/>
          </a:p>
          <a:p>
            <a:pPr indent="-342900" lvl="0" marL="457200" rtl="0" algn="l">
              <a:spcBef>
                <a:spcPts val="0"/>
              </a:spcBef>
              <a:spcAft>
                <a:spcPts val="0"/>
              </a:spcAft>
              <a:buSzPts val="1800"/>
              <a:buChar char="●"/>
            </a:pPr>
            <a:r>
              <a:rPr lang="en-GB"/>
              <a:t>Performance </a:t>
            </a:r>
            <a:r>
              <a:rPr lang="en-GB"/>
              <a:t>measurement</a:t>
            </a:r>
            <a:endParaRPr/>
          </a:p>
          <a:p>
            <a:pPr indent="-342900" lvl="0" marL="457200" rtl="0" algn="l">
              <a:spcBef>
                <a:spcPts val="0"/>
              </a:spcBef>
              <a:spcAft>
                <a:spcPts val="0"/>
              </a:spcAft>
              <a:buSzPts val="1800"/>
              <a:buChar char="●"/>
            </a:pPr>
            <a:r>
              <a:rPr lang="en-GB"/>
              <a:t>Discussion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Ontology</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Interesting concepts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Faculty/Location</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Day parts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Skills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What we can infer</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Basics (Ex. Course is subclass of exactly taught on 2 days)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Someone doesn't like a location</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Not on a morning</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Skills of lecturer (Ex. get courses with the same skills as Pinar Yolum)</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Interesting choices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Topic hierarchy by relations (Infer hierarchy)</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5159150" y="1653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Relations (minimized)</a:t>
            </a:r>
            <a:endParaRPr/>
          </a:p>
        </p:txBody>
      </p:sp>
      <p:pic>
        <p:nvPicPr>
          <p:cNvPr id="104" name="Google Shape;104;p16"/>
          <p:cNvPicPr preferRelativeResize="0"/>
          <p:nvPr/>
        </p:nvPicPr>
        <p:blipFill rotWithShape="1">
          <a:blip r:embed="rId3">
            <a:alphaModFix/>
          </a:blip>
          <a:srcRect b="12398" l="33013" r="20159" t="24506"/>
          <a:stretch/>
        </p:blipFill>
        <p:spPr>
          <a:xfrm>
            <a:off x="0" y="0"/>
            <a:ext cx="5701271" cy="4851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Agent structure  - </a:t>
            </a:r>
            <a:r>
              <a:rPr lang="en-GB"/>
              <a:t>Architecture Graph</a:t>
            </a:r>
            <a:endParaRPr/>
          </a:p>
          <a:p>
            <a:pPr indent="0" lvl="0" marL="0" rtl="0" algn="l">
              <a:spcBef>
                <a:spcPts val="0"/>
              </a:spcBef>
              <a:spcAft>
                <a:spcPts val="0"/>
              </a:spcAft>
              <a:buNone/>
            </a:pPr>
            <a:r>
              <a:t/>
            </a:r>
            <a:endParaRPr/>
          </a:p>
        </p:txBody>
      </p:sp>
      <p:pic>
        <p:nvPicPr>
          <p:cNvPr id="110" name="Google Shape;110;p17"/>
          <p:cNvPicPr preferRelativeResize="0"/>
          <p:nvPr/>
        </p:nvPicPr>
        <p:blipFill>
          <a:blip r:embed="rId3">
            <a:alphaModFix/>
          </a:blip>
          <a:stretch>
            <a:fillRect/>
          </a:stretch>
        </p:blipFill>
        <p:spPr>
          <a:xfrm>
            <a:off x="587326" y="1192150"/>
            <a:ext cx="7793850" cy="369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Agent structure - Goal based</a:t>
            </a:r>
            <a:endParaRPr/>
          </a:p>
        </p:txBody>
      </p:sp>
      <p:sp>
        <p:nvSpPr>
          <p:cNvPr id="116" name="Google Shape;116;p18"/>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Goal: To find a minimum of 2 courses for each period which respect most of user-preferences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W</a:t>
            </a:r>
            <a:r>
              <a:rPr lang="en-GB">
                <a:solidFill>
                  <a:srgbClr val="000000"/>
                </a:solidFill>
                <a:latin typeface="Arial"/>
                <a:ea typeface="Arial"/>
                <a:cs typeface="Arial"/>
                <a:sym typeface="Arial"/>
              </a:rPr>
              <a:t>e will use the breadth first search (BFS) algorithm </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Generate all possible children nodes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Place them on a queue until a state is found in which the goal is reached.</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The </a:t>
            </a:r>
            <a:r>
              <a:rPr lang="en-GB">
                <a:solidFill>
                  <a:srgbClr val="000000"/>
                </a:solidFill>
                <a:latin typeface="Arial"/>
                <a:ea typeface="Arial"/>
                <a:cs typeface="Arial"/>
                <a:sym typeface="Arial"/>
              </a:rPr>
              <a:t>stopping rule: </a:t>
            </a:r>
            <a:r>
              <a:rPr lang="en-GB">
                <a:solidFill>
                  <a:srgbClr val="000000"/>
                </a:solidFill>
                <a:latin typeface="Arial"/>
                <a:ea typeface="Arial"/>
                <a:cs typeface="Arial"/>
                <a:sym typeface="Arial"/>
              </a:rPr>
              <a:t>checks the current state(=node) by sending the corresponding query to the ontology </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a:solidFill>
                  <a:srgbClr val="000000"/>
                </a:solidFill>
                <a:latin typeface="Arial"/>
                <a:ea typeface="Arial"/>
                <a:cs typeface="Arial"/>
                <a:sym typeface="Arial"/>
              </a:rPr>
              <a:t>If the goal is met then we stop the </a:t>
            </a:r>
            <a:r>
              <a:rPr lang="en-GB">
                <a:solidFill>
                  <a:srgbClr val="000000"/>
                </a:solidFill>
                <a:latin typeface="Arial"/>
                <a:ea typeface="Arial"/>
                <a:cs typeface="Arial"/>
                <a:sym typeface="Arial"/>
              </a:rPr>
              <a:t>process</a:t>
            </a:r>
            <a:r>
              <a:rPr lang="en-GB">
                <a:solidFill>
                  <a:srgbClr val="000000"/>
                </a:solidFill>
                <a:latin typeface="Arial"/>
                <a:ea typeface="Arial"/>
                <a:cs typeface="Arial"/>
                <a:sym typeface="Arial"/>
              </a:rPr>
              <a:t> and print the results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If the agent finds a goal, it is always the shortest action-sequence to the goal</a:t>
            </a:r>
            <a:endParaRPr>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t>
            </a:r>
            <a:r>
              <a:rPr lang="en-GB"/>
              <a:t>readth first search - Example</a:t>
            </a:r>
            <a:endParaRPr/>
          </a:p>
        </p:txBody>
      </p:sp>
      <p:pic>
        <p:nvPicPr>
          <p:cNvPr id="122" name="Google Shape;122;p19"/>
          <p:cNvPicPr preferRelativeResize="0"/>
          <p:nvPr/>
        </p:nvPicPr>
        <p:blipFill>
          <a:blip r:embed="rId3">
            <a:alphaModFix/>
          </a:blip>
          <a:stretch>
            <a:fillRect/>
          </a:stretch>
        </p:blipFill>
        <p:spPr>
          <a:xfrm>
            <a:off x="311700" y="1137500"/>
            <a:ext cx="6302925" cy="325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Scenario</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“Josè Carrillo is an international student who has just arrived at UU for his master degree and he is looking for courses for year 1. Since he is not used to the language yet, he wants to take courses only from lecturers with at least moderate talking skills, to be sure to properly understand all the lectures.</a:t>
            </a:r>
            <a:endParaRPr i="1" sz="1400">
              <a:solidFill>
                <a:srgbClr val="000000"/>
              </a:solidFill>
              <a:latin typeface="Georgia"/>
              <a:ea typeface="Georgia"/>
              <a:cs typeface="Georgia"/>
              <a:sym typeface="Georgia"/>
            </a:endParaRPr>
          </a:p>
          <a:p>
            <a:pPr indent="-342900" lvl="0" marL="457200" rtl="0" algn="l">
              <a:spcBef>
                <a:spcPts val="1600"/>
              </a:spcBef>
              <a:spcAft>
                <a:spcPts val="0"/>
              </a:spcAft>
              <a:buSzPts val="1800"/>
              <a:buChar char="●"/>
            </a:pPr>
            <a:r>
              <a:rPr lang="en-GB"/>
              <a:t>All periods:</a:t>
            </a:r>
            <a:endParaRPr/>
          </a:p>
          <a:p>
            <a:pPr indent="-317500" lvl="1" marL="914400" rtl="0" algn="l">
              <a:spcBef>
                <a:spcPts val="0"/>
              </a:spcBef>
              <a:spcAft>
                <a:spcPts val="0"/>
              </a:spcAft>
              <a:buSzPts val="1400"/>
              <a:buChar char="○"/>
            </a:pPr>
            <a:r>
              <a:rPr lang="en-GB"/>
              <a:t>isTaughtInPeriod value Period_1</a:t>
            </a:r>
            <a:r>
              <a:rPr b="1" lang="en-GB"/>
              <a:t> and </a:t>
            </a:r>
            <a:r>
              <a:rPr lang="en-GB"/>
              <a:t>isTaughtBy some (hasSkill some {Moderate_Speaking, High_Speaking})</a:t>
            </a:r>
            <a:r>
              <a:rPr lang="en-GB" sz="1100">
                <a:solidFill>
                  <a:srgbClr val="000000"/>
                </a:solidFill>
                <a:latin typeface="Georgia"/>
                <a:ea typeface="Georgia"/>
                <a:cs typeface="Georgia"/>
                <a:sym typeface="Georgia"/>
              </a:rPr>
              <a:t> </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0" lvl="0" marL="0" rtl="0" algn="l">
              <a:spcBef>
                <a:spcPts val="0"/>
              </a:spcBef>
              <a:spcAft>
                <a:spcPts val="0"/>
              </a:spcAft>
              <a:buNone/>
            </a:pPr>
            <a:r>
              <a:t/>
            </a:r>
            <a:endParaRPr i="1" sz="1400">
              <a:solidFill>
                <a:srgbClr val="000000"/>
              </a:solidFill>
              <a:latin typeface="Georgia"/>
              <a:ea typeface="Georgia"/>
              <a:cs typeface="Georgia"/>
              <a:sym typeface="Georgia"/>
            </a:endParaRPr>
          </a:p>
          <a:p>
            <a:pPr indent="0" lvl="0" marL="0" rtl="0" algn="l">
              <a:spcBef>
                <a:spcPts val="0"/>
              </a:spcBef>
              <a:spcAft>
                <a:spcPts val="0"/>
              </a:spcAft>
              <a:buNone/>
            </a:pPr>
            <a:r>
              <a:t/>
            </a:r>
            <a:endParaRPr i="1" sz="1100">
              <a:solidFill>
                <a:srgbClr val="000000"/>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Scenario</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Besides this, he wants to take a course from H.M. Huistra, since she went to Josè’s bachelor university for a conference and Josè appreciated it so much to decide to come to Utrecht for his master. </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400">
              <a:solidFill>
                <a:srgbClr val="000000"/>
              </a:solidFill>
              <a:latin typeface="Georgia"/>
              <a:ea typeface="Georgia"/>
              <a:cs typeface="Georgia"/>
              <a:sym typeface="Georgia"/>
            </a:endParaRPr>
          </a:p>
          <a:p>
            <a:pPr indent="-342900" lvl="0" marL="457200" rtl="0" algn="l">
              <a:spcBef>
                <a:spcPts val="0"/>
              </a:spcBef>
              <a:spcAft>
                <a:spcPts val="0"/>
              </a:spcAft>
              <a:buSzPts val="1800"/>
              <a:buChar char="●"/>
            </a:pPr>
            <a:r>
              <a:rPr lang="en-GB"/>
              <a:t>All periods: </a:t>
            </a:r>
            <a:endParaRPr/>
          </a:p>
          <a:p>
            <a:pPr indent="-317500" lvl="1" marL="914400" rtl="0" algn="l">
              <a:spcBef>
                <a:spcPts val="0"/>
              </a:spcBef>
              <a:spcAft>
                <a:spcPts val="0"/>
              </a:spcAft>
              <a:buSzPts val="1400"/>
              <a:buChar char="○"/>
            </a:pPr>
            <a:r>
              <a:rPr lang="en-GB"/>
              <a:t>isTaughtBy value H_M_Huistra</a:t>
            </a:r>
            <a:endParaRPr i="1" sz="1400">
              <a:solidFill>
                <a:srgbClr val="000000"/>
              </a:solidFill>
              <a:latin typeface="Georgia"/>
              <a:ea typeface="Georgia"/>
              <a:cs typeface="Georgia"/>
              <a:sym typeface="Georgia"/>
            </a:endParaRPr>
          </a:p>
          <a:p>
            <a:pPr indent="0" lvl="0" marL="0" rtl="0" algn="l">
              <a:spcBef>
                <a:spcPts val="1600"/>
              </a:spcBef>
              <a:spcAft>
                <a:spcPts val="0"/>
              </a:spcAft>
              <a:buNone/>
            </a:pPr>
            <a:r>
              <a:t/>
            </a:r>
            <a:endParaRPr i="1" sz="1100">
              <a:solidFill>
                <a:srgbClr val="000000"/>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