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84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78" r:id="rId23"/>
    <p:sldId id="292" r:id="rId24"/>
    <p:sldId id="285" r:id="rId25"/>
    <p:sldId id="294" r:id="rId26"/>
    <p:sldId id="295" r:id="rId27"/>
    <p:sldId id="286" r:id="rId28"/>
    <p:sldId id="288" r:id="rId29"/>
    <p:sldId id="287" r:id="rId30"/>
    <p:sldId id="289" r:id="rId31"/>
    <p:sldId id="290" r:id="rId32"/>
    <p:sldId id="291" r:id="rId33"/>
    <p:sldId id="293" r:id="rId34"/>
    <p:sldId id="257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November 23,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November 23,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ademia.edu/1336655/Reviews_Classification_Using_SentiWordNet_Lexic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google-api-python-clien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tamarket.azure.com/dataset/bing/searc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loud.google.com/console#/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loud.google.com/console#/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wordnet.isti.cnr.it/" TargetMode="External"/><Relationship Id="rId7" Type="http://schemas.openxmlformats.org/officeDocument/2006/relationships/hyperlink" Target="http://www.aaai.org/ocs/index.php/ICWSM/ICWSM10/paper/viewFile/1536/1842" TargetMode="External"/><Relationship Id="rId2" Type="http://schemas.openxmlformats.org/officeDocument/2006/relationships/hyperlink" Target="http://www2.imm.dtu.dk/pubdb/views/publication_details.php?id=6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eremyellman.com/jeremy_unn/pdfs/1_____Chalothorn_Ellman_SKIMA_2012.pdf" TargetMode="External"/><Relationship Id="rId5" Type="http://schemas.openxmlformats.org/officeDocument/2006/relationships/hyperlink" Target="http://www.academia.edu/1336655/Reviews_Classification_Using_SentiWordNet_Lexicon" TargetMode="External"/><Relationship Id="rId4" Type="http://schemas.openxmlformats.org/officeDocument/2006/relationships/hyperlink" Target="http://nmis.isti.cnr.it/sebastiani/Publications/LREC06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" TargetMode="External"/><Relationship Id="rId2" Type="http://schemas.openxmlformats.org/officeDocument/2006/relationships/hyperlink" Target="http://nlt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forbeginners.com/systems-programming/using-the-csv-module-in-python/" TargetMode="External"/><Relationship Id="rId4" Type="http://schemas.openxmlformats.org/officeDocument/2006/relationships/hyperlink" Target="https://github.com/tweepy/twee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mis.isti.cnr.it/sebastiani/Publications/LREC1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ntiwordnet.isti.cnr.i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kTDP/BigDataAnalysis_TweetSenti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of sentiment analysis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Benedetti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config.json &amp; ExtractTweet.py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600" dirty="0" err="1" smtClean="0"/>
              <a:t>Other</a:t>
            </a:r>
            <a:r>
              <a:rPr lang="it-IT" sz="2600" dirty="0" smtClean="0"/>
              <a:t> </a:t>
            </a:r>
            <a:r>
              <a:rPr lang="it-IT" sz="2600" dirty="0" err="1" smtClean="0"/>
              <a:t>fields</a:t>
            </a:r>
            <a:r>
              <a:rPr lang="it-IT" sz="2600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b="1" dirty="0" err="1"/>
              <a:t>file_name</a:t>
            </a:r>
            <a:r>
              <a:rPr lang="en-US" dirty="0"/>
              <a:t> (name of the </a:t>
            </a:r>
            <a:r>
              <a:rPr lang="en-US" dirty="0" smtClean="0"/>
              <a:t>.</a:t>
            </a:r>
            <a:r>
              <a:rPr lang="en-US" dirty="0" err="1" smtClean="0"/>
              <a:t>cvs</a:t>
            </a:r>
            <a:r>
              <a:rPr lang="en-US" dirty="0"/>
              <a:t> output file)</a:t>
            </a:r>
          </a:p>
          <a:p>
            <a:r>
              <a:rPr lang="en-US" b="1" dirty="0"/>
              <a:t>count</a:t>
            </a:r>
            <a:r>
              <a:rPr lang="en-US" dirty="0"/>
              <a:t> (number of tweet to download)</a:t>
            </a:r>
          </a:p>
          <a:p>
            <a:r>
              <a:rPr lang="en-US" b="1" dirty="0"/>
              <a:t>filter</a:t>
            </a:r>
            <a:r>
              <a:rPr lang="en-US" dirty="0"/>
              <a:t> (a word used to filter the tweet in output</a:t>
            </a:r>
            <a:r>
              <a:rPr lang="en-US" dirty="0" smtClean="0"/>
              <a:t>)</a:t>
            </a:r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CSV file produced in output can be used as </a:t>
            </a:r>
            <a:r>
              <a:rPr lang="en-US" dirty="0" smtClean="0"/>
              <a:t>input </a:t>
            </a:r>
            <a:r>
              <a:rPr lang="en-US" dirty="0"/>
              <a:t>of the other three </a:t>
            </a:r>
            <a:r>
              <a:rPr lang="en-US" dirty="0" smtClean="0"/>
              <a:t>script.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DeriveTweetSentimentEasy.py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script use </a:t>
            </a:r>
            <a:r>
              <a:rPr lang="en-US" dirty="0" smtClean="0"/>
              <a:t>AFINN-111 as vocabulary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In AFINN-111 the score is negative and positive according to sentiment of the 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Therefore a </a:t>
            </a:r>
            <a:r>
              <a:rPr lang="en-US" dirty="0"/>
              <a:t>very rudimental sentiment score of the tweet can be calculated </a:t>
            </a:r>
            <a:r>
              <a:rPr lang="en-US" dirty="0" smtClean="0"/>
              <a:t>summing </a:t>
            </a:r>
            <a:r>
              <a:rPr lang="en-US" dirty="0"/>
              <a:t>the score of each 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Issue:</a:t>
            </a:r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en-US" dirty="0"/>
              <a:t>In AFINN-111 not all the words are present.</a:t>
            </a:r>
          </a:p>
        </p:txBody>
      </p:sp>
    </p:spTree>
    <p:extLst>
      <p:ext uri="{BB962C8B-B14F-4D97-AF65-F5344CB8AC3E}">
        <p14:creationId xmlns:p14="http://schemas.microsoft.com/office/powerpoint/2010/main" val="249879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NewTermSentimentInference.py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12968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script try to assign a sentiment score to the words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 smtClean="0"/>
                  <a:t>) that it are not present </a:t>
                </a:r>
                <a:r>
                  <a:rPr lang="en-US" dirty="0"/>
                  <a:t>in </a:t>
                </a:r>
                <a:r>
                  <a:rPr lang="en-US" dirty="0" smtClean="0"/>
                  <a:t>AFINN-111 through this simple formula :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it-IT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 ∈ 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2800" dirty="0" smtClean="0"/>
              </a:p>
              <a:p>
                <a:pPr marL="0" indent="0">
                  <a:buNone/>
                </a:pPr>
                <a:endParaRPr lang="it-IT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dirty="0" smtClean="0"/>
                  <a:t>is the number of tweets that contain the word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it-IT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en-US" dirty="0"/>
                  <a:t>is the sentiment score of the tweet that contains the word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𝑊</m:t>
                    </m:r>
                  </m:oMath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Logically </a:t>
                </a:r>
                <a:r>
                  <a:rPr lang="en-US" dirty="0"/>
                  <a:t>the higher is the number of tweets in input, the greater the precision of the  sentiment score of new words.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12968" cy="4876800"/>
              </a:xfrm>
              <a:blipFill rotWithShape="1">
                <a:blip r:embed="rId2"/>
                <a:stretch>
                  <a:fillRect l="-839" t="-75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59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SentiWordnet.py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script use SentiWordNet as vocabulary and an the algorithm that is implemented is inspired by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 err="1"/>
              <a:t>Hamouda</a:t>
            </a:r>
            <a:r>
              <a:rPr lang="en-US" dirty="0"/>
              <a:t>, </a:t>
            </a:r>
            <a:r>
              <a:rPr lang="en-US" dirty="0" err="1"/>
              <a:t>Alaa</a:t>
            </a:r>
            <a:r>
              <a:rPr lang="en-US" dirty="0"/>
              <a:t>, and Mohamed </a:t>
            </a:r>
            <a:r>
              <a:rPr lang="en-US" dirty="0" err="1"/>
              <a:t>Rohaim</a:t>
            </a:r>
            <a:r>
              <a:rPr lang="en-US" dirty="0"/>
              <a:t>. "</a:t>
            </a:r>
            <a:r>
              <a:rPr lang="en-US" b="1" dirty="0"/>
              <a:t>Reviews classification using </a:t>
            </a:r>
            <a:r>
              <a:rPr lang="en-US" b="1" dirty="0" err="1"/>
              <a:t>sentiwordnet</a:t>
            </a:r>
            <a:r>
              <a:rPr lang="en-US" b="1" dirty="0"/>
              <a:t> lexicon</a:t>
            </a:r>
            <a:r>
              <a:rPr lang="en-US" dirty="0"/>
              <a:t>." </a:t>
            </a:r>
            <a:r>
              <a:rPr lang="en-US" i="1" dirty="0"/>
              <a:t>World Congress on Computer Science and Information Technology</a:t>
            </a:r>
            <a:r>
              <a:rPr lang="en-US" dirty="0"/>
              <a:t>. 2011.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://www.academia.edu/1336655/Reviews_Classification_Using_SentiWordNet_Lexicon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1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 Classification Phases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683568" y="3284984"/>
            <a:ext cx="16561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55576" y="1844824"/>
            <a:ext cx="1152128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827584" y="1916832"/>
            <a:ext cx="1152128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899592" y="1988840"/>
            <a:ext cx="1152128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971600" y="2060848"/>
            <a:ext cx="1152128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</a:t>
            </a:r>
            <a:endParaRPr lang="en-US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987824" y="3272532"/>
            <a:ext cx="122413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Tagging</a:t>
            </a:r>
            <a:endParaRPr lang="en-US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716016" y="3272532"/>
            <a:ext cx="144016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WordNet</a:t>
            </a:r>
          </a:p>
          <a:p>
            <a:pPr algn="ctr"/>
            <a:r>
              <a:rPr lang="it-IT" dirty="0" smtClean="0"/>
              <a:t>WSD</a:t>
            </a:r>
            <a:endParaRPr lang="en-US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6708136" y="3272532"/>
            <a:ext cx="17596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SentiWordNet Interpretation</a:t>
            </a:r>
            <a:endParaRPr lang="en-US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6812632" y="4445496"/>
            <a:ext cx="16478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Sentiment</a:t>
            </a:r>
            <a:r>
              <a:rPr lang="it-IT" dirty="0" smtClean="0"/>
              <a:t> </a:t>
            </a: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6660232" y="5589240"/>
            <a:ext cx="1567408" cy="789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6732240" y="5661248"/>
            <a:ext cx="1567408" cy="789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6804248" y="5733256"/>
            <a:ext cx="1567408" cy="789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/>
          <p:cNvSpPr/>
          <p:nvPr/>
        </p:nvSpPr>
        <p:spPr>
          <a:xfrm>
            <a:off x="6876256" y="5805264"/>
            <a:ext cx="1567408" cy="789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</a:t>
            </a:r>
          </a:p>
          <a:p>
            <a:pPr algn="ctr"/>
            <a:r>
              <a:rPr lang="en-US" dirty="0" smtClean="0"/>
              <a:t>Classified</a:t>
            </a:r>
            <a:endParaRPr lang="en-US" dirty="0"/>
          </a:p>
        </p:txBody>
      </p:sp>
      <p:cxnSp>
        <p:nvCxnSpPr>
          <p:cNvPr id="20" name="Connettore 2 19"/>
          <p:cNvCxnSpPr>
            <a:stCxn id="9" idx="2"/>
            <a:endCxn id="5" idx="0"/>
          </p:cNvCxnSpPr>
          <p:nvPr/>
        </p:nvCxnSpPr>
        <p:spPr>
          <a:xfrm flipH="1">
            <a:off x="1511660" y="2564904"/>
            <a:ext cx="36004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5" idx="3"/>
            <a:endCxn id="10" idx="1"/>
          </p:cNvCxnSpPr>
          <p:nvPr/>
        </p:nvCxnSpPr>
        <p:spPr>
          <a:xfrm flipV="1">
            <a:off x="2339752" y="3560564"/>
            <a:ext cx="648072" cy="12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endCxn id="11" idx="1"/>
          </p:cNvCxnSpPr>
          <p:nvPr/>
        </p:nvCxnSpPr>
        <p:spPr>
          <a:xfrm flipV="1">
            <a:off x="4211960" y="3560564"/>
            <a:ext cx="504056" cy="24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3" idx="1"/>
          </p:cNvCxnSpPr>
          <p:nvPr/>
        </p:nvCxnSpPr>
        <p:spPr>
          <a:xfrm>
            <a:off x="6156176" y="3551932"/>
            <a:ext cx="551960" cy="8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3" idx="2"/>
            <a:endCxn id="14" idx="0"/>
          </p:cNvCxnSpPr>
          <p:nvPr/>
        </p:nvCxnSpPr>
        <p:spPr>
          <a:xfrm>
            <a:off x="7587952" y="3848596"/>
            <a:ext cx="48580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14" idx="2"/>
            <a:endCxn id="18" idx="0"/>
          </p:cNvCxnSpPr>
          <p:nvPr/>
        </p:nvCxnSpPr>
        <p:spPr>
          <a:xfrm>
            <a:off x="7636532" y="5021560"/>
            <a:ext cx="23428" cy="7837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5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Tokenization &amp; </a:t>
            </a:r>
            <a:r>
              <a:rPr lang="en-US" dirty="0"/>
              <a:t>Speech </a:t>
            </a:r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Tokenization </a:t>
            </a:r>
            <a:r>
              <a:rPr lang="en-US" b="1" dirty="0" smtClean="0"/>
              <a:t>process</a:t>
            </a:r>
            <a:r>
              <a:rPr lang="en-US" dirty="0" smtClean="0"/>
              <a:t>: splits </a:t>
            </a:r>
            <a:r>
              <a:rPr lang="en-US" dirty="0"/>
              <a:t>the text into very </a:t>
            </a:r>
            <a:r>
              <a:rPr lang="en-US" dirty="0" smtClean="0"/>
              <a:t>simple tokens </a:t>
            </a:r>
            <a:r>
              <a:rPr lang="en-US" dirty="0"/>
              <a:t>such as numbers, punctuation and words of different types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  <a:p>
            <a:pPr fontAlgn="base"/>
            <a:r>
              <a:rPr lang="en-US" b="1" dirty="0"/>
              <a:t>Speech Tagging </a:t>
            </a:r>
            <a:r>
              <a:rPr lang="en-US" b="1" dirty="0" smtClean="0"/>
              <a:t>process</a:t>
            </a:r>
            <a:r>
              <a:rPr lang="en-US" dirty="0" smtClean="0"/>
              <a:t>: </a:t>
            </a:r>
            <a:r>
              <a:rPr lang="en-US" dirty="0"/>
              <a:t>produces a </a:t>
            </a:r>
            <a:r>
              <a:rPr lang="en-US" dirty="0" smtClean="0"/>
              <a:t>tag as an annotation  based </a:t>
            </a:r>
            <a:r>
              <a:rPr lang="en-US" dirty="0"/>
              <a:t>on the role </a:t>
            </a:r>
            <a:r>
              <a:rPr lang="en-US" dirty="0" smtClean="0"/>
              <a:t>of each </a:t>
            </a:r>
            <a:r>
              <a:rPr lang="en-US" dirty="0"/>
              <a:t>word in the </a:t>
            </a:r>
            <a:r>
              <a:rPr lang="en-US" dirty="0" smtClean="0"/>
              <a:t>tweet.</a:t>
            </a:r>
          </a:p>
          <a:p>
            <a:pPr fontAlgn="base"/>
            <a:endParaRPr lang="it-IT" dirty="0"/>
          </a:p>
          <a:p>
            <a:pPr fontAlgn="base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90412"/>
              </p:ext>
            </p:extLst>
          </p:nvPr>
        </p:nvGraphicFramePr>
        <p:xfrm>
          <a:off x="611560" y="4941168"/>
          <a:ext cx="8229600" cy="8153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noun</a:t>
                      </a:r>
                      <a:endParaRPr lang="en-US" i="1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verb</a:t>
                      </a:r>
                      <a:endParaRPr lang="en-US" i="1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noun</a:t>
                      </a:r>
                      <a:endParaRPr lang="en-US" i="1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adverb</a:t>
                      </a:r>
                      <a:endParaRPr lang="en-US" i="1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Francesco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speaks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English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well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7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techniques of WSD are aimed at the determination of the meaning of every word in his context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 </a:t>
            </a:r>
            <a:r>
              <a:rPr lang="en-US" dirty="0"/>
              <a:t>this case the disambiguation happens selecting for each words in a tweet the synset in WordNet that best represents this word in his context.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3491880" y="3212976"/>
            <a:ext cx="2016224" cy="151216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Sense </a:t>
            </a:r>
            <a:r>
              <a:rPr lang="en-US" dirty="0" smtClean="0"/>
              <a:t>Disambiguation 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 have implemented a simple (and inaccurate) algorithm of WSD using NLTK  (Python's library for NLP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it-IT" sz="1100" dirty="0"/>
          </a:p>
          <a:p>
            <a:pPr marL="0" indent="0">
              <a:buNone/>
            </a:pPr>
            <a:r>
              <a:rPr lang="en-US" dirty="0"/>
              <a:t>Each synset in WordNet has a textual a brief description called Gloss.</a:t>
            </a:r>
            <a:endParaRPr lang="it-IT" dirty="0" smtClean="0"/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en-US" dirty="0"/>
              <a:t>Very intuitively this algorithm choose as synset of the word the one whose </a:t>
            </a:r>
            <a:r>
              <a:rPr lang="en-US" dirty="0" smtClean="0"/>
              <a:t>Gloss contains </a:t>
            </a:r>
            <a:r>
              <a:rPr lang="en-US" dirty="0"/>
              <a:t>the largest number of words present in the tweet.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If no Gloss has a match with the tweet's words, the algorithm choose the first synset, that usually is the most used.</a:t>
            </a:r>
            <a:endParaRPr lang="it-IT" sz="1200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Issue: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en-US" dirty="0"/>
              <a:t>The corpus of a tweet is very small </a:t>
            </a:r>
            <a:r>
              <a:rPr lang="en-US" dirty="0" smtClean="0"/>
              <a:t>(max 140 </a:t>
            </a:r>
            <a:r>
              <a:rPr lang="en-US" dirty="0"/>
              <a:t>character), so this algorithm could produce a bad disambiguation of the word's </a:t>
            </a:r>
            <a:r>
              <a:rPr lang="en-US" dirty="0" smtClean="0"/>
              <a:t>sense.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2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SentiWordNet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Given a synset (after the phase of WSD) we can search in </a:t>
            </a:r>
            <a:r>
              <a:rPr lang="en-US" sz="2200" dirty="0" smtClean="0"/>
              <a:t>SentiWordNet </a:t>
            </a:r>
            <a:r>
              <a:rPr lang="en-US" sz="2200" dirty="0"/>
              <a:t>the sentiment score associated to this </a:t>
            </a:r>
            <a:r>
              <a:rPr lang="en-US" sz="2200" dirty="0" smtClean="0"/>
              <a:t>synset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539552" y="2899296"/>
            <a:ext cx="7469732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BonksMullet</a:t>
            </a:r>
            <a:r>
              <a:rPr lang="en-US" dirty="0"/>
              <a:t> @</a:t>
            </a:r>
            <a:r>
              <a:rPr lang="en-US" dirty="0" err="1"/>
              <a:t>chet_sellers</a:t>
            </a:r>
            <a:r>
              <a:rPr lang="en-US" dirty="0"/>
              <a:t> This is very </a:t>
            </a:r>
            <a:r>
              <a:rPr lang="en-US" dirty="0">
                <a:solidFill>
                  <a:srgbClr val="FF0000"/>
                </a:solidFill>
              </a:rPr>
              <a:t>accurate</a:t>
            </a:r>
            <a:r>
              <a:rPr lang="en-US" dirty="0"/>
              <a:t> and hilarious. Well </a:t>
            </a:r>
            <a:r>
              <a:rPr lang="en-US" dirty="0" smtClean="0"/>
              <a:t>done </a:t>
            </a:r>
            <a:r>
              <a:rPr lang="en-US" dirty="0"/>
              <a:t>:)</a:t>
            </a:r>
          </a:p>
        </p:txBody>
      </p:sp>
      <p:sp>
        <p:nvSpPr>
          <p:cNvPr id="6" name="Freccia in giù 5"/>
          <p:cNvSpPr/>
          <p:nvPr/>
        </p:nvSpPr>
        <p:spPr>
          <a:xfrm>
            <a:off x="5056956" y="3573016"/>
            <a:ext cx="79208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539552" y="2529964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tweet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529680" y="4365104"/>
            <a:ext cx="7469732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accurate#1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conforming exactly or almost exactly to fact or to a standard or performing with total accuracy; "an accurate reproduction"; "the accounting was accurate"; "accurate measurements"; "an accurate scale"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68772" y="39957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synset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580112" y="36357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WSD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1" name="Freccia in giù 10"/>
          <p:cNvSpPr/>
          <p:nvPr/>
        </p:nvSpPr>
        <p:spPr>
          <a:xfrm>
            <a:off x="681841" y="5100022"/>
            <a:ext cx="79208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/>
          <p:nvPr/>
        </p:nvSpPr>
        <p:spPr>
          <a:xfrm>
            <a:off x="1203299" y="5157192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SentiWordNet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539552" y="5820102"/>
            <a:ext cx="4913448" cy="5612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err="1" smtClean="0">
                <a:latin typeface="Consolas" pitchFamily="49" charset="0"/>
                <a:cs typeface="Consolas" pitchFamily="49" charset="0"/>
              </a:rPr>
              <a:t>Pos_score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t-IT" sz="1400" dirty="0" err="1" smtClean="0">
                <a:latin typeface="Consolas" pitchFamily="49" charset="0"/>
                <a:cs typeface="Consolas" pitchFamily="49" charset="0"/>
              </a:rPr>
              <a:t>Neg_score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it-IT" sz="1400" dirty="0" err="1" smtClean="0">
                <a:latin typeface="Consolas" pitchFamily="49" charset="0"/>
                <a:cs typeface="Consolas" pitchFamily="49" charset="0"/>
              </a:rPr>
              <a:t>Obj_score</a:t>
            </a:r>
            <a:endParaRPr lang="it-IT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t-IT" sz="1400" dirty="0" smtClean="0">
                <a:latin typeface="Consolas" pitchFamily="49" charset="0"/>
                <a:cs typeface="Consolas" pitchFamily="49" charset="0"/>
              </a:rPr>
              <a:t>0.5		0		0.5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542390" y="5526524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score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8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Sentiment Orientation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Term Score Summation’ method  : </a:t>
                </a:r>
              </a:p>
              <a:p>
                <a:endParaRPr lang="en-US" dirty="0"/>
              </a:p>
              <a:p>
                <a:r>
                  <a:rPr lang="en-US" dirty="0"/>
                  <a:t>The positive and negative scores for each term found in a tweet are summed separately to get two scores</a:t>
                </a:r>
                <a:r>
                  <a:rPr lang="en-US" dirty="0" smtClean="0"/>
                  <a:t>: the positive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:r>
                  <a:rPr lang="en-US" dirty="0" smtClean="0"/>
                  <a:t>negative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) scores.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sz="28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it-IT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/>
                                </a:rPr>
                                <m:t>𝑝𝑜𝑠</m:t>
                              </m:r>
                              <m:r>
                                <a:rPr lang="it-IT" sz="28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it-IT" sz="2800" i="1">
                                  <a:latin typeface="Cambria Math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/>
                            </a:rPr>
                            <m:t>   </m:t>
                          </m:r>
                        </m:e>
                      </m:nary>
                    </m:oMath>
                  </m:oMathPara>
                </a14:m>
                <a:endParaRPr lang="it-IT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it-IT" sz="2800" b="1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it-IT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800" i="1">
                              <a:latin typeface="Cambria Math"/>
                            </a:rPr>
                            <m:t>𝑖</m:t>
                          </m:r>
                          <m:r>
                            <a:rPr lang="it-IT" sz="28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it-IT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/>
                                </a:rPr>
                                <m:t>𝑛𝑒𝑔</m:t>
                              </m:r>
                              <m:r>
                                <a:rPr lang="it-IT" sz="28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it-IT" sz="2800" i="1">
                                  <a:latin typeface="Cambria Math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i="1">
                              <a:latin typeface="Cambria Math"/>
                            </a:rPr>
                            <m:t>   </m:t>
                          </m:r>
                        </m:e>
                      </m:nary>
                    </m:oMath>
                  </m:oMathPara>
                </a14:m>
                <a:endParaRPr lang="it-IT" sz="28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97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600" dirty="0" smtClean="0"/>
              <a:t>Outline</a:t>
            </a:r>
            <a:endParaRPr lang="en-US" sz="4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876800"/>
          </a:xfrm>
        </p:spPr>
        <p:txBody>
          <a:bodyPr/>
          <a:lstStyle/>
          <a:p>
            <a:r>
              <a:rPr lang="en-US" sz="2800" dirty="0"/>
              <a:t>Introduction to vocabularies used in  sentiment </a:t>
            </a:r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Description </a:t>
            </a:r>
            <a:r>
              <a:rPr lang="en-US" sz="2800" dirty="0"/>
              <a:t>of GitHub </a:t>
            </a:r>
            <a:r>
              <a:rPr lang="en-US" sz="2800" dirty="0" smtClean="0"/>
              <a:t>project</a:t>
            </a:r>
          </a:p>
          <a:p>
            <a:r>
              <a:rPr lang="en-US" sz="2800" dirty="0" smtClean="0"/>
              <a:t>Twitter </a:t>
            </a:r>
            <a:r>
              <a:rPr lang="en-US" sz="2800" dirty="0" err="1" smtClean="0"/>
              <a:t>Dev</a:t>
            </a:r>
            <a:r>
              <a:rPr lang="en-US" sz="2800" dirty="0"/>
              <a:t> &amp; script for download of tweets </a:t>
            </a:r>
            <a:endParaRPr lang="en-US" sz="2800" dirty="0" smtClean="0"/>
          </a:p>
          <a:p>
            <a:r>
              <a:rPr lang="en-US" sz="2800" dirty="0" smtClean="0"/>
              <a:t>Simple </a:t>
            </a:r>
            <a:r>
              <a:rPr lang="en-US" sz="2800" dirty="0"/>
              <a:t>sentiment classification with </a:t>
            </a:r>
            <a:r>
              <a:rPr lang="en-US" sz="2800" dirty="0" smtClean="0"/>
              <a:t>AFINN-111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sentiment scores of new </a:t>
            </a:r>
            <a:r>
              <a:rPr lang="en-US" sz="2800" dirty="0" smtClean="0"/>
              <a:t>words</a:t>
            </a:r>
          </a:p>
          <a:p>
            <a:r>
              <a:rPr lang="en-US" sz="2800" dirty="0" smtClean="0"/>
              <a:t>Sentiment </a:t>
            </a:r>
            <a:r>
              <a:rPr lang="en-US" sz="2800" dirty="0"/>
              <a:t>classification with </a:t>
            </a:r>
            <a:r>
              <a:rPr lang="en-US" sz="2800" dirty="0" smtClean="0"/>
              <a:t>SentiWordNet</a:t>
            </a:r>
          </a:p>
          <a:p>
            <a:r>
              <a:rPr lang="en-US" sz="2800" dirty="0"/>
              <a:t>Document sentiment classification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Sentiment </a:t>
            </a:r>
            <a:r>
              <a:rPr lang="en-US" dirty="0" smtClean="0"/>
              <a:t>Orientation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Average on Tweet :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positive and negative scores for each tweet are determined by calculating the average of scores </a:t>
                </a:r>
                <a:r>
                  <a:rPr lang="en-US" dirty="0" smtClean="0"/>
                  <a:t>positive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and negative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it-IT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it-IT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/>
                                    </a:rPr>
                                    <m:t>𝑝𝑜𝑠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𝑠𝑐𝑜𝑟𝑒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i="1">
                                  <a:latin typeface="Cambria Math"/>
                                </a:rPr>
                                <m:t>   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2800" dirty="0" smtClean="0"/>
              </a:p>
              <a:p>
                <a:pPr marL="0" indent="0">
                  <a:buNone/>
                </a:pPr>
                <a:endParaRPr lang="it-IT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it-IT" sz="2800" b="1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it-IT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it-IT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it-IT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/>
                                    </a:rPr>
                                    <m:t>𝑛𝑒𝑔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𝑠𝑐𝑜𝑟𝑒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  </m:t>
                                  </m:r>
                                </m:sub>
                              </m:sSub>
                              <m:r>
                                <a:rPr lang="it-IT" sz="28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28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0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4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Sentiment </a:t>
            </a:r>
            <a:r>
              <a:rPr lang="en-US" dirty="0" smtClean="0"/>
              <a:t>Orientation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300" b="1" dirty="0" smtClean="0"/>
                  <a:t>Average on Tweet </a:t>
                </a:r>
                <a:r>
                  <a:rPr lang="en-US" sz="2300" b="1" dirty="0" smtClean="0"/>
                  <a:t>whit </a:t>
                </a:r>
                <a:r>
                  <a:rPr lang="en-US" sz="2300" b="1" dirty="0"/>
                  <a:t>threshold on Objective </a:t>
                </a:r>
                <a:r>
                  <a:rPr lang="en-US" sz="2300" b="1" dirty="0" smtClean="0"/>
                  <a:t>score: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dirty="0"/>
                  <a:t>The word with Objective score &lt; of a given threshold are discarded.</a:t>
                </a:r>
              </a:p>
              <a:p>
                <a:r>
                  <a:rPr lang="en-US" dirty="0"/>
                  <a:t>Positive and negative scores for each tweet are determined by calculating the average of scores positive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) and negative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) of the words that are not been discarded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𝑜𝑏𝑗</m:t>
                                      </m:r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_</m:t>
                                      </m:r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𝑠𝑐𝑜𝑟𝑒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800" b="0" i="1" smtClean="0">
                                      <a:latin typeface="Cambria Math"/>
                                      <a:ea typeface="Cambria Math"/>
                                    </a:rPr>
                                    <m:t>&lt;</m:t>
                                  </m:r>
                                  <m:r>
                                    <a:rPr lang="it-IT" sz="2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/>
                                    </a:rPr>
                                    <m:t>𝑝𝑜𝑠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𝑠𝑐𝑜𝑟𝑒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i="1">
                                  <a:latin typeface="Cambria Math"/>
                                </a:rPr>
                                <m:t>   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2800" dirty="0" smtClean="0"/>
              </a:p>
              <a:p>
                <a:pPr marL="0" indent="0">
                  <a:buNone/>
                </a:pPr>
                <a:endParaRPr lang="it-IT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it-IT" sz="2800" b="1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it-IT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𝑜𝑏𝑗</m:t>
                                      </m:r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_</m:t>
                                      </m:r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𝑠𝑐𝑜𝑟𝑒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800" b="0" i="1" smtClean="0">
                                      <a:latin typeface="Cambria Math"/>
                                      <a:ea typeface="Cambria Math"/>
                                    </a:rPr>
                                    <m:t>&lt;</m:t>
                                  </m:r>
                                  <m:r>
                                    <a:rPr lang="it-IT" sz="2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/>
                                    </a:rPr>
                                    <m:t>𝑛𝑒𝑔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𝑠𝑐𝑜𝑟𝑒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/>
                                    </a:rPr>
                                    <m:t>  </m:t>
                                  </m:r>
                                </m:sub>
                              </m:sSub>
                              <m:r>
                                <a:rPr lang="it-IT" sz="28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2800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2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1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Tweet Classified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sentiment of a tweet is determined based on the higher value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it-IT" sz="3200" b="0" i="1" smtClean="0">
                                  <a:latin typeface="Cambria Math"/>
                                </a:rPr>
                                <m:t>𝑝𝑜𝑠𝑖𝑡𝑖𝑣𝑒</m:t>
                              </m:r>
                              <m:r>
                                <a:rPr lang="it-IT" sz="32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it-IT" sz="32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32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3200" b="0" i="1" smtClean="0">
                                  <a:latin typeface="Cambria Math"/>
                                </a:rPr>
                                <m:t>𝑛𝑒𝑔𝑎𝑡𝑖𝑣𝑒</m:t>
                              </m:r>
                              <m:r>
                                <a:rPr lang="it-IT" sz="3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/>
                                </a:rPr>
                                <m:t>if</m:t>
                              </m:r>
                              <m:sSub>
                                <m:sSubPr>
                                  <m:ctrlPr>
                                    <a:rPr lang="it-IT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it-IT" sz="3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3200" i="1">
                                      <a:latin typeface="Cambria Math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it-IT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3200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86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</a:t>
            </a:r>
            <a:r>
              <a:rPr lang="en-US" dirty="0"/>
              <a:t>issues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tweet's corpus is too short to use the great part of the WSD </a:t>
            </a:r>
            <a:r>
              <a:rPr lang="en-US" dirty="0" smtClean="0"/>
              <a:t>techniques</a:t>
            </a:r>
          </a:p>
          <a:p>
            <a:r>
              <a:rPr lang="en-US" dirty="0"/>
              <a:t>In this kind of short texts (tweet or Facebook's comments)  is used a particular slang that needs ad hoc techniques to be processed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tx2"/>
                </a:solidFill>
              </a:rPr>
              <a:t>Insights: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/>
              <a:t>Apoorv</a:t>
            </a:r>
            <a:r>
              <a:rPr lang="en-US" dirty="0"/>
              <a:t> </a:t>
            </a:r>
            <a:r>
              <a:rPr lang="en-US" dirty="0" err="1"/>
              <a:t>Agarwal</a:t>
            </a:r>
            <a:r>
              <a:rPr lang="en-US" dirty="0"/>
              <a:t>, </a:t>
            </a:r>
            <a:r>
              <a:rPr lang="en-US" dirty="0" err="1"/>
              <a:t>Boyi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Ilia </a:t>
            </a:r>
            <a:r>
              <a:rPr lang="en-US" dirty="0" err="1"/>
              <a:t>Vovsha</a:t>
            </a:r>
            <a:r>
              <a:rPr lang="en-US" dirty="0"/>
              <a:t>, Owen </a:t>
            </a:r>
            <a:r>
              <a:rPr lang="en-US" dirty="0" err="1"/>
              <a:t>Rambow</a:t>
            </a:r>
            <a:r>
              <a:rPr lang="en-US" dirty="0"/>
              <a:t>, and Rebecca </a:t>
            </a:r>
            <a:r>
              <a:rPr lang="en-US" dirty="0" err="1"/>
              <a:t>Passonneau</a:t>
            </a:r>
            <a:r>
              <a:rPr lang="en-US" dirty="0"/>
              <a:t>. 2011.</a:t>
            </a:r>
            <a:r>
              <a:rPr lang="en-US" b="1" dirty="0"/>
              <a:t> Sentiment analysis of Twitter data</a:t>
            </a:r>
            <a:r>
              <a:rPr lang="en-US" dirty="0"/>
              <a:t>. In </a:t>
            </a:r>
            <a:r>
              <a:rPr lang="en-US" i="1" dirty="0"/>
              <a:t>Proceedings of the Workshop on Languages in Social Media</a:t>
            </a:r>
            <a:r>
              <a:rPr lang="en-US" dirty="0"/>
              <a:t> (LSM '11)</a:t>
            </a:r>
            <a:endParaRPr lang="it-IT" dirty="0"/>
          </a:p>
          <a:p>
            <a:r>
              <a:rPr lang="en-US" dirty="0" err="1"/>
              <a:t>Gokulakrishnan</a:t>
            </a:r>
            <a:r>
              <a:rPr lang="en-US" dirty="0"/>
              <a:t>, B.; </a:t>
            </a:r>
            <a:r>
              <a:rPr lang="en-US" dirty="0" err="1"/>
              <a:t>Priyanthan</a:t>
            </a:r>
            <a:r>
              <a:rPr lang="en-US" dirty="0"/>
              <a:t>, P.; </a:t>
            </a:r>
            <a:r>
              <a:rPr lang="en-US" dirty="0" err="1"/>
              <a:t>Ragavan</a:t>
            </a:r>
            <a:r>
              <a:rPr lang="en-US" dirty="0"/>
              <a:t>, T.; </a:t>
            </a:r>
            <a:r>
              <a:rPr lang="en-US" dirty="0" err="1"/>
              <a:t>Prasath</a:t>
            </a:r>
            <a:r>
              <a:rPr lang="en-US" dirty="0"/>
              <a:t>, N.; </a:t>
            </a:r>
            <a:r>
              <a:rPr lang="en-US" dirty="0" err="1"/>
              <a:t>Perera</a:t>
            </a:r>
            <a:r>
              <a:rPr lang="en-US" dirty="0"/>
              <a:t>, A., "</a:t>
            </a:r>
            <a:r>
              <a:rPr lang="en-US" b="1" dirty="0"/>
              <a:t>Opinion mining and sentiment analysis on a Twitter data stream</a:t>
            </a:r>
            <a:r>
              <a:rPr lang="en-US" dirty="0"/>
              <a:t>," Advances in ICT for Emerging Regions (</a:t>
            </a:r>
            <a:r>
              <a:rPr lang="en-US" dirty="0" err="1"/>
              <a:t>ICTer</a:t>
            </a:r>
            <a:r>
              <a:rPr lang="en-US" dirty="0"/>
              <a:t>), 2012 International Conference </a:t>
            </a:r>
            <a:r>
              <a:rPr lang="en-US" dirty="0" smtClean="0"/>
              <a:t>on.</a:t>
            </a:r>
            <a:r>
              <a:rPr lang="en-US" b="1" dirty="0" smtClean="0"/>
              <a:t>	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of Documents Sentiment Classification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9512" y="1752600"/>
            <a:ext cx="865968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DocumentSentimentClassification.py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Implementation </a:t>
            </a:r>
            <a:r>
              <a:rPr lang="en-US" dirty="0"/>
              <a:t>of the algorithm for Document Classification see at </a:t>
            </a:r>
            <a:r>
              <a:rPr lang="en-US" dirty="0" smtClean="0"/>
              <a:t>lesson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Turney</a:t>
            </a:r>
            <a:r>
              <a:rPr lang="en-US" dirty="0"/>
              <a:t>, Peter D., and Michael L. Littman. "</a:t>
            </a:r>
            <a:r>
              <a:rPr lang="en-US" b="1" dirty="0"/>
              <a:t>Measuring praise and criticism: Inference of semantic orientation from association.</a:t>
            </a:r>
            <a:r>
              <a:rPr lang="en-US" dirty="0"/>
              <a:t>" </a:t>
            </a:r>
            <a:r>
              <a:rPr lang="en-US" i="1" dirty="0"/>
              <a:t>ACM Transactions on Information Systems (TOIS)</a:t>
            </a:r>
            <a:r>
              <a:rPr lang="en-US" dirty="0"/>
              <a:t> 21.4 (2003): 315-346.</a:t>
            </a:r>
            <a:endParaRPr lang="en-US" dirty="0" smtClean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482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07504" y="1752600"/>
            <a:ext cx="873169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 (at the start of the code):</a:t>
            </a:r>
          </a:p>
          <a:p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r>
              <a:rPr lang="en-US" b="1" dirty="0"/>
              <a:t>FILE_NAME</a:t>
            </a:r>
            <a:r>
              <a:rPr lang="en-US" dirty="0"/>
              <a:t> = “ name of the file .txt on which you want execute the classification”</a:t>
            </a:r>
          </a:p>
          <a:p>
            <a:r>
              <a:rPr lang="en-US" b="1" dirty="0"/>
              <a:t>API_KEY_BING</a:t>
            </a:r>
            <a:r>
              <a:rPr lang="en-US" dirty="0"/>
              <a:t> = “Api Key Bing”</a:t>
            </a:r>
          </a:p>
          <a:p>
            <a:r>
              <a:rPr lang="en-US" b="1" dirty="0"/>
              <a:t>API_KEY_GOOGLE </a:t>
            </a:r>
            <a:r>
              <a:rPr lang="en-US" dirty="0"/>
              <a:t>= “Api Key for Custom Search Api”</a:t>
            </a:r>
          </a:p>
          <a:p>
            <a:r>
              <a:rPr lang="en-US" b="1" dirty="0"/>
              <a:t>USE_GOOGLE</a:t>
            </a:r>
            <a:r>
              <a:rPr lang="en-US" dirty="0"/>
              <a:t> = (Boolean) Enable (True) or Disable (False) the use of the Google Api for Custom Search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number of free queries per day using Google Api are limited to 100!!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04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07504" y="1752600"/>
            <a:ext cx="873169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NLTK – Natural Language Toolkit</a:t>
            </a:r>
          </a:p>
          <a:p>
            <a:pPr lvl="1"/>
            <a:r>
              <a:rPr lang="en-US" dirty="0" err="1" smtClean="0"/>
              <a:t>tokenizers</a:t>
            </a:r>
            <a:r>
              <a:rPr lang="en-US" dirty="0" smtClean="0"/>
              <a:t>/</a:t>
            </a:r>
            <a:r>
              <a:rPr lang="en-US" dirty="0" err="1" smtClean="0"/>
              <a:t>punkt</a:t>
            </a:r>
            <a:r>
              <a:rPr lang="en-US" dirty="0" smtClean="0"/>
              <a:t>/</a:t>
            </a:r>
            <a:r>
              <a:rPr lang="en-US" dirty="0" err="1" smtClean="0"/>
              <a:t>english.pickle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Urllib2</a:t>
            </a:r>
          </a:p>
          <a:p>
            <a:r>
              <a:rPr lang="en-US" dirty="0" err="1" smtClean="0"/>
              <a:t>google</a:t>
            </a:r>
            <a:r>
              <a:rPr lang="en-US" dirty="0" smtClean="0"/>
              <a:t>-</a:t>
            </a:r>
            <a:r>
              <a:rPr lang="en-US" dirty="0" err="1" smtClean="0"/>
              <a:t>api</a:t>
            </a:r>
            <a:r>
              <a:rPr lang="en-US" dirty="0" smtClean="0"/>
              <a:t>-python-client</a:t>
            </a:r>
          </a:p>
          <a:p>
            <a:pPr lvl="1"/>
            <a:r>
              <a:rPr lang="en-US" dirty="0">
                <a:hlinkClick r:id="rId2"/>
              </a:rPr>
              <a:t>https://code.google.com/p/google-api-python-client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libraries could be installed using Pip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ip install &lt;library name&gt;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3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Bing API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datamarket.azure.com/dataset/bing/search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6768752" cy="42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79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Bing API - Key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840760" cy="50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6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API – Custom Search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https://cloud.google.com/console#/project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214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AFINN-111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/>
              <a:t>AFINN is a list of English words rated for </a:t>
            </a:r>
            <a:r>
              <a:rPr lang="en-US" dirty="0" smtClean="0"/>
              <a:t>sentiment score.</a:t>
            </a:r>
          </a:p>
          <a:p>
            <a:pPr lvl="1"/>
            <a:r>
              <a:rPr lang="en-US" dirty="0" smtClean="0"/>
              <a:t>between -5 </a:t>
            </a:r>
            <a:r>
              <a:rPr lang="en-US" dirty="0"/>
              <a:t>(negative) </a:t>
            </a:r>
            <a:r>
              <a:rPr lang="en-US" dirty="0" smtClean="0"/>
              <a:t>to +5 </a:t>
            </a:r>
            <a:r>
              <a:rPr lang="en-US" dirty="0"/>
              <a:t>(positive</a:t>
            </a:r>
            <a:r>
              <a:rPr lang="en-US" dirty="0" smtClean="0"/>
              <a:t>).</a:t>
            </a:r>
          </a:p>
          <a:p>
            <a:r>
              <a:rPr lang="en-US" dirty="0"/>
              <a:t>AFINN-111: Newest version with 2477 words and phrases</a:t>
            </a:r>
            <a:r>
              <a:rPr lang="en-US" dirty="0" smtClean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915816" y="3789040"/>
            <a:ext cx="352839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Abilities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	2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Ability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	2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Aboard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	1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Absentee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	-1</a:t>
            </a:r>
          </a:p>
          <a:p>
            <a:r>
              <a:rPr lang="it-IT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5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API – Custom Search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https://cloud.google.com/console#/project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21441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5753"/>
            <a:ext cx="9144000" cy="31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6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API – Custom Search (1) 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807188" cy="2952328"/>
          </a:xfrm>
        </p:spPr>
      </p:pic>
    </p:spTree>
    <p:extLst>
      <p:ext uri="{BB962C8B-B14F-4D97-AF65-F5344CB8AC3E}">
        <p14:creationId xmlns:p14="http://schemas.microsoft.com/office/powerpoint/2010/main" val="119718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API – Custom Search (1) 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807188" cy="2952328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780928"/>
            <a:ext cx="557290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9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API – Custom Search (1) 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807188" cy="2952328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780928"/>
            <a:ext cx="5572903" cy="38486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0768"/>
            <a:ext cx="8992775" cy="5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62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AFFIN-111 </a:t>
            </a:r>
            <a:r>
              <a:rPr lang="it-IT" dirty="0"/>
              <a:t>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www2.imm.dtu.dk/pubdb/views/publication_details.php?id=6010</a:t>
            </a:r>
            <a:endParaRPr lang="en-US" dirty="0" smtClean="0"/>
          </a:p>
          <a:p>
            <a:r>
              <a:rPr lang="it-IT" dirty="0" err="1" smtClean="0"/>
              <a:t>SentiWordNet</a:t>
            </a:r>
            <a:r>
              <a:rPr lang="it-IT" dirty="0" smtClean="0"/>
              <a:t> - </a:t>
            </a:r>
            <a:r>
              <a:rPr lang="en-US" dirty="0">
                <a:hlinkClick r:id="rId3"/>
              </a:rPr>
              <a:t>http://sentiwordnet.isti.cnr.it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SENTIWORDNET: A Publicly Available Lexical </a:t>
            </a:r>
            <a:r>
              <a:rPr lang="en-US" dirty="0" smtClean="0"/>
              <a:t>Resource for </a:t>
            </a:r>
            <a:r>
              <a:rPr lang="en-US" dirty="0"/>
              <a:t>Opinion </a:t>
            </a:r>
            <a:r>
              <a:rPr lang="en-US" dirty="0" smtClean="0"/>
              <a:t>Mining - </a:t>
            </a:r>
            <a:r>
              <a:rPr lang="en-US" dirty="0">
                <a:hlinkClick r:id="rId4"/>
              </a:rPr>
              <a:t>http://nmis.isti.cnr.it/sebastiani/Publications/LREC06.pdf</a:t>
            </a:r>
            <a:endParaRPr lang="en-US" dirty="0" smtClean="0"/>
          </a:p>
          <a:p>
            <a:r>
              <a:rPr lang="en-US" dirty="0"/>
              <a:t>Reviews </a:t>
            </a:r>
            <a:r>
              <a:rPr lang="en-US" dirty="0" err="1"/>
              <a:t>ClassificationUsing</a:t>
            </a:r>
            <a:r>
              <a:rPr lang="en-US" dirty="0"/>
              <a:t> SentiWordNet </a:t>
            </a:r>
            <a:r>
              <a:rPr lang="en-US" dirty="0" smtClean="0"/>
              <a:t>Lexicon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www.academia.edu/1336655/Reviews_Classification_Using_SentiWordNet_Lexicon</a:t>
            </a:r>
            <a:endParaRPr lang="en-US" dirty="0" smtClean="0"/>
          </a:p>
          <a:p>
            <a:r>
              <a:rPr lang="en-US" dirty="0"/>
              <a:t>Using SentiWordNet and Sentiment Analysis for Detecting Radical </a:t>
            </a:r>
            <a:r>
              <a:rPr lang="en-US" dirty="0" smtClean="0"/>
              <a:t>Content </a:t>
            </a:r>
            <a:r>
              <a:rPr lang="en-US" dirty="0"/>
              <a:t>on Web </a:t>
            </a:r>
            <a:r>
              <a:rPr lang="en-US" dirty="0" smtClean="0"/>
              <a:t>Forums - </a:t>
            </a:r>
            <a:r>
              <a:rPr lang="en-US" dirty="0">
                <a:hlinkClick r:id="rId6"/>
              </a:rPr>
              <a:t>http://www.jeremyellman.com/jeremy_unn/pdfs/1_____</a:t>
            </a:r>
            <a:r>
              <a:rPr lang="en-US" dirty="0" smtClean="0">
                <a:hlinkClick r:id="rId6"/>
              </a:rPr>
              <a:t>Chalothorn_Ellman_SKIMA_2012.pdf</a:t>
            </a:r>
            <a:endParaRPr lang="en-US" dirty="0" smtClean="0"/>
          </a:p>
          <a:p>
            <a:r>
              <a:rPr lang="en-US" dirty="0"/>
              <a:t>From tweets to polls: Linking text sentiment to public opinion time series - </a:t>
            </a:r>
            <a:r>
              <a:rPr lang="en-US" dirty="0">
                <a:hlinkClick r:id="rId7"/>
              </a:rPr>
              <a:t>http://www.aaai.org/ocs/index.php/ICWSM/ICWSM10/paper/viewFile/1536/1842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Natural </a:t>
            </a:r>
            <a:r>
              <a:rPr lang="en-US" sz="2800" dirty="0"/>
              <a:t>Language </a:t>
            </a:r>
            <a:r>
              <a:rPr lang="en-US" sz="2800" dirty="0" smtClean="0"/>
              <a:t>Toolkit - </a:t>
            </a:r>
            <a:r>
              <a:rPr lang="en-US" sz="2800" dirty="0">
                <a:hlinkClick r:id="rId2"/>
              </a:rPr>
              <a:t>http://nltk.org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it-IT" sz="2800" dirty="0" err="1" smtClean="0"/>
              <a:t>Twitter</a:t>
            </a:r>
            <a:r>
              <a:rPr lang="it-IT" sz="2800" dirty="0" smtClean="0"/>
              <a:t> Developers - </a:t>
            </a:r>
            <a:r>
              <a:rPr lang="en-US" sz="2800" dirty="0">
                <a:hlinkClick r:id="rId3"/>
              </a:rPr>
              <a:t>https://dev.twitter.com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r>
              <a:rPr lang="it-IT" sz="2800" dirty="0" err="1" smtClean="0"/>
              <a:t>Tweepy</a:t>
            </a:r>
            <a:r>
              <a:rPr lang="it-IT" sz="2800" dirty="0" smtClean="0"/>
              <a:t> -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github.com/tweepy/tweepy</a:t>
            </a:r>
            <a:endParaRPr lang="en-US" sz="2800" dirty="0" smtClean="0"/>
          </a:p>
          <a:p>
            <a:r>
              <a:rPr lang="it-IT" sz="2800" dirty="0" err="1" smtClean="0"/>
              <a:t>Python</a:t>
            </a:r>
            <a:r>
              <a:rPr lang="it-IT" sz="2800" dirty="0" smtClean="0"/>
              <a:t> </a:t>
            </a:r>
            <a:r>
              <a:rPr lang="it-IT" sz="2800" dirty="0" err="1" smtClean="0"/>
              <a:t>csv</a:t>
            </a:r>
            <a:r>
              <a:rPr lang="it-IT" sz="2800" dirty="0" smtClean="0"/>
              <a:t> - </a:t>
            </a:r>
            <a:r>
              <a:rPr lang="en-US" sz="2800" dirty="0">
                <a:hlinkClick r:id="rId5"/>
              </a:rPr>
              <a:t>http://www.pythonforbeginners.com/systems-programming/using-the-csv-module-in-python/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WordNet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WordNet </a:t>
            </a:r>
            <a:r>
              <a:rPr lang="en-US" dirty="0"/>
              <a:t>is lexical database for the English language that groups English word into set of synonyms called </a:t>
            </a:r>
            <a:r>
              <a:rPr lang="en-US" b="1" dirty="0"/>
              <a:t>synset </a:t>
            </a:r>
            <a:endParaRPr lang="en-US" dirty="0"/>
          </a:p>
          <a:p>
            <a:r>
              <a:rPr lang="en-US" dirty="0"/>
              <a:t>WordNet distinguishes between 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nouns</a:t>
            </a:r>
          </a:p>
          <a:p>
            <a:pPr lvl="1"/>
            <a:r>
              <a:rPr lang="en-US" sz="2400" dirty="0" smtClean="0"/>
              <a:t>verbs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adjectives</a:t>
            </a:r>
          </a:p>
          <a:p>
            <a:pPr lvl="1"/>
            <a:r>
              <a:rPr lang="en-US" sz="2400" dirty="0" smtClean="0"/>
              <a:t>adverbs</a:t>
            </a:r>
            <a:endParaRPr lang="en-US" sz="24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573056" y="3543300"/>
            <a:ext cx="4311312" cy="2405980"/>
            <a:chOff x="3888" y="528"/>
            <a:chExt cx="1872" cy="1104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888" y="528"/>
              <a:ext cx="1872" cy="1104"/>
            </a:xfrm>
            <a:custGeom>
              <a:avLst/>
              <a:gdLst>
                <a:gd name="T0" fmla="*/ 6 w 21600"/>
                <a:gd name="T1" fmla="*/ 552 h 21600"/>
                <a:gd name="T2" fmla="*/ 936 w 21600"/>
                <a:gd name="T3" fmla="*/ 1103 h 21600"/>
                <a:gd name="T4" fmla="*/ 1870 w 21600"/>
                <a:gd name="T5" fmla="*/ 552 h 21600"/>
                <a:gd name="T6" fmla="*/ 936 w 21600"/>
                <a:gd name="T7" fmla="*/ 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7 h 21600"/>
                <a:gd name="T14" fmla="*/ 17088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pic>
          <p:nvPicPr>
            <p:cNvPr id="6" name="Picture 9" descr="w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" y="658"/>
              <a:ext cx="74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321" y="1223"/>
              <a:ext cx="440" cy="1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319" y="1248"/>
              <a:ext cx="54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900" b="1">
                  <a:latin typeface="Tahoma" pitchFamily="34" charset="0"/>
                </a:rPr>
                <a:t>SYNSET</a:t>
              </a:r>
              <a:r>
                <a:rPr lang="en-US" sz="900" b="1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292" y="820"/>
              <a:ext cx="440" cy="1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299" y="837"/>
              <a:ext cx="55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900" b="1" dirty="0">
                  <a:latin typeface="Tahoma" pitchFamily="34" charset="0"/>
                </a:rPr>
                <a:t>SYNSET</a:t>
              </a:r>
              <a:r>
                <a:rPr lang="en-US" sz="900" b="1" baseline="-25000" dirty="0">
                  <a:latin typeface="Tahoma" pitchFamily="34" charset="0"/>
                </a:rPr>
                <a:t>#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659" y="983"/>
              <a:ext cx="440" cy="1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656" y="1010"/>
              <a:ext cx="5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900" b="1">
                  <a:latin typeface="Tahoma" pitchFamily="34" charset="0"/>
                </a:rPr>
                <a:t>SYNSET</a:t>
              </a:r>
              <a:r>
                <a:rPr lang="en-US" sz="900" b="1" baseline="-25000">
                  <a:latin typeface="Tahoma" pitchFamily="34" charset="0"/>
                </a:rPr>
                <a:t>4</a:t>
              </a: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989" y="1210"/>
              <a:ext cx="441" cy="1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003" y="1234"/>
              <a:ext cx="54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900" b="1">
                  <a:latin typeface="Tahoma" pitchFamily="34" charset="0"/>
                </a:rPr>
                <a:t>SYNSET</a:t>
              </a:r>
              <a:r>
                <a:rPr lang="en-US" sz="900" b="1" baseline="-25000">
                  <a:latin typeface="Tahoma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7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6" y="476672"/>
            <a:ext cx="7355532" cy="1293280"/>
          </a:xfr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3528" y="186456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SentiWordNet </a:t>
            </a:r>
            <a:r>
              <a:rPr lang="en-US" dirty="0"/>
              <a:t>is an extension of WordNet </a:t>
            </a:r>
            <a:r>
              <a:rPr lang="en-US" dirty="0" smtClean="0"/>
              <a:t>that </a:t>
            </a:r>
            <a:r>
              <a:rPr lang="en-US" dirty="0"/>
              <a:t>adds for each synset 3 measures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PosScore</a:t>
            </a:r>
            <a:r>
              <a:rPr lang="en-US" dirty="0" smtClean="0"/>
              <a:t> [0,1] : positivity measure</a:t>
            </a:r>
          </a:p>
          <a:p>
            <a:pPr lvl="1"/>
            <a:r>
              <a:rPr lang="en-US" dirty="0" err="1" smtClean="0"/>
              <a:t>NegScore</a:t>
            </a:r>
            <a:r>
              <a:rPr lang="en-US" dirty="0" smtClean="0"/>
              <a:t> [0,1]: negativity measure</a:t>
            </a:r>
          </a:p>
          <a:p>
            <a:pPr lvl="1"/>
            <a:r>
              <a:rPr lang="en-US" dirty="0" err="1" smtClean="0"/>
              <a:t>ObjScore</a:t>
            </a:r>
            <a:r>
              <a:rPr lang="en-US" dirty="0" smtClean="0"/>
              <a:t> [0,1]: objective measure</a:t>
            </a:r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r>
              <a:rPr lang="en-US" dirty="0" err="1" smtClean="0"/>
              <a:t>ObjScore</a:t>
            </a:r>
            <a:r>
              <a:rPr lang="en-US" dirty="0" smtClean="0"/>
              <a:t> 	=    1    –  (</a:t>
            </a:r>
            <a:r>
              <a:rPr lang="en-US" dirty="0" err="1" smtClean="0"/>
              <a:t>PosScore</a:t>
            </a:r>
            <a:r>
              <a:rPr lang="en-US" dirty="0" smtClean="0"/>
              <a:t> + </a:t>
            </a:r>
            <a:r>
              <a:rPr lang="en-US" dirty="0" err="1" smtClean="0"/>
              <a:t>NegScore</a:t>
            </a:r>
            <a:r>
              <a:rPr lang="en-US" dirty="0" smtClean="0"/>
              <a:t> )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en-US" i="1" dirty="0">
                <a:hlinkClick r:id="rId3"/>
              </a:rPr>
              <a:t>SentiWordNet 3.0: An Enhanced Lexical Resource for Sentiment Analysis and Opinion </a:t>
            </a:r>
            <a:r>
              <a:rPr lang="en-US" i="1" dirty="0" smtClean="0">
                <a:hlinkClick r:id="rId3"/>
              </a:rPr>
              <a:t>Mining</a:t>
            </a:r>
            <a:endParaRPr lang="en-US" i="1" dirty="0" smtClean="0"/>
          </a:p>
          <a:p>
            <a:r>
              <a:rPr lang="en-US" dirty="0">
                <a:hlinkClick r:id="rId4"/>
              </a:rPr>
              <a:t>http://sentiwordnet.isti.cnr.it/</a:t>
            </a:r>
            <a:endParaRPr lang="it-IT" dirty="0"/>
          </a:p>
          <a:p>
            <a:endParaRPr lang="en-US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107504" y="4725144"/>
            <a:ext cx="892393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  00016135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0.25  rank#5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growing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profusely; "rank jungle vegetation"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00016247  0.125   0.5   superabundant#1    most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excessively abundant</a:t>
            </a:r>
          </a:p>
        </p:txBody>
      </p:sp>
    </p:spTree>
    <p:extLst>
      <p:ext uri="{BB962C8B-B14F-4D97-AF65-F5344CB8AC3E}">
        <p14:creationId xmlns:p14="http://schemas.microsoft.com/office/powerpoint/2010/main" val="36282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Project on GitHub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github.com/linkTDP/BigDataAnalysis_TweetSentiment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AFINN-111.txt</a:t>
            </a:r>
          </a:p>
          <a:p>
            <a:r>
              <a:rPr lang="en-US" sz="2200" dirty="0" smtClean="0"/>
              <a:t>SentiWordNet_3.0.0_20130122.txt</a:t>
            </a:r>
          </a:p>
          <a:p>
            <a:r>
              <a:rPr lang="en-US" sz="2200" dirty="0" smtClean="0"/>
              <a:t>config.json</a:t>
            </a:r>
          </a:p>
          <a:p>
            <a:r>
              <a:rPr lang="en-US" sz="2200" dirty="0" smtClean="0"/>
              <a:t>ExtractTweet.py</a:t>
            </a:r>
            <a:endParaRPr lang="en-US" sz="2200" dirty="0"/>
          </a:p>
          <a:p>
            <a:r>
              <a:rPr lang="en-US" sz="2200" dirty="0" smtClean="0"/>
              <a:t>DeriveTweetSentimentEasy.py</a:t>
            </a:r>
            <a:endParaRPr lang="en-US" sz="2200" dirty="0"/>
          </a:p>
          <a:p>
            <a:r>
              <a:rPr lang="en-US" sz="2200" dirty="0" smtClean="0"/>
              <a:t>NewTermSentimentInference.py</a:t>
            </a:r>
            <a:endParaRPr lang="en-US" sz="2200" dirty="0"/>
          </a:p>
          <a:p>
            <a:r>
              <a:rPr lang="en-US" sz="2200" dirty="0" smtClean="0"/>
              <a:t>SentiWordnet.py</a:t>
            </a:r>
          </a:p>
          <a:p>
            <a:r>
              <a:rPr lang="en-US" sz="2200" dirty="0" smtClean="0"/>
              <a:t>DocumentSentimentClassification.py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1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config.json &amp; ExtractTweet.py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This script can </a:t>
            </a:r>
            <a:r>
              <a:rPr lang="en-US" dirty="0"/>
              <a:t>be used to download tweets in a </a:t>
            </a:r>
            <a:r>
              <a:rPr lang="en-US" b="1" dirty="0" err="1"/>
              <a:t>csv</a:t>
            </a:r>
            <a:r>
              <a:rPr lang="en-US" dirty="0"/>
              <a:t> </a:t>
            </a:r>
            <a:r>
              <a:rPr lang="en-US" dirty="0" smtClean="0"/>
              <a:t>file and is </a:t>
            </a:r>
            <a:r>
              <a:rPr lang="en-US" dirty="0"/>
              <a:t>configurable </a:t>
            </a:r>
            <a:r>
              <a:rPr lang="en-US" dirty="0" smtClean="0"/>
              <a:t>through </a:t>
            </a:r>
            <a:r>
              <a:rPr lang="en-US" b="1" dirty="0" smtClean="0"/>
              <a:t>config.json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authentication fields that must be set </a:t>
            </a:r>
            <a:r>
              <a:rPr lang="en-US" dirty="0" smtClean="0"/>
              <a:t>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consumer_key</a:t>
            </a:r>
            <a:endParaRPr lang="en-US" b="1" dirty="0"/>
          </a:p>
          <a:p>
            <a:r>
              <a:rPr lang="en-US" b="1" dirty="0" err="1"/>
              <a:t>consumer_secret</a:t>
            </a:r>
            <a:endParaRPr lang="en-US" b="1" dirty="0"/>
          </a:p>
          <a:p>
            <a:r>
              <a:rPr lang="en-US" b="1" dirty="0" err="1"/>
              <a:t>access_token</a:t>
            </a:r>
            <a:endParaRPr lang="en-US" b="1" dirty="0"/>
          </a:p>
          <a:p>
            <a:r>
              <a:rPr lang="en-US" b="1" dirty="0" err="1"/>
              <a:t>access_token_secret</a:t>
            </a:r>
            <a:endParaRPr lang="en-US" b="1" dirty="0"/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r>
              <a:rPr lang="en-US" dirty="0"/>
              <a:t>These fields can be </a:t>
            </a:r>
            <a:r>
              <a:rPr lang="en-US" dirty="0" smtClean="0"/>
              <a:t>retrieved from </a:t>
            </a:r>
            <a:r>
              <a:rPr lang="en-US" dirty="0">
                <a:hlinkClick r:id="rId2"/>
              </a:rPr>
              <a:t>https://dev.twitter.com </a:t>
            </a:r>
            <a:r>
              <a:rPr lang="en-US" dirty="0" smtClean="0"/>
              <a:t>creating </a:t>
            </a:r>
            <a:r>
              <a:rPr lang="en-US" dirty="0"/>
              <a:t>an account and an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04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Twitter</a:t>
            </a:r>
            <a:r>
              <a:rPr lang="it-IT" dirty="0" smtClean="0"/>
              <a:t> Developers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account on the site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https://dev.twitter.com/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" r="18830" b="5568"/>
          <a:stretch/>
        </p:blipFill>
        <p:spPr bwMode="auto">
          <a:xfrm>
            <a:off x="2123728" y="2564904"/>
            <a:ext cx="6529001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0317" r="13769" b="13493"/>
          <a:stretch/>
        </p:blipFill>
        <p:spPr bwMode="auto">
          <a:xfrm>
            <a:off x="179512" y="548680"/>
            <a:ext cx="6639142" cy="384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e 3"/>
          <p:cNvSpPr/>
          <p:nvPr/>
        </p:nvSpPr>
        <p:spPr>
          <a:xfrm>
            <a:off x="5508104" y="1268760"/>
            <a:ext cx="131055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11609" r="16245" b="5398"/>
          <a:stretch/>
        </p:blipFill>
        <p:spPr bwMode="auto">
          <a:xfrm>
            <a:off x="2267744" y="2317750"/>
            <a:ext cx="6807233" cy="443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ttore 1 5"/>
          <p:cNvCxnSpPr/>
          <p:nvPr/>
        </p:nvCxnSpPr>
        <p:spPr>
          <a:xfrm flipH="1">
            <a:off x="2483768" y="3573016"/>
            <a:ext cx="2880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2483768" y="3861048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2483768" y="6237312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>
            <a:off x="2483768" y="6522888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4422192" y="3716773"/>
            <a:ext cx="1807403" cy="72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3499083" y="3429000"/>
            <a:ext cx="1807403" cy="72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/>
          <p:cNvSpPr/>
          <p:nvPr/>
        </p:nvSpPr>
        <p:spPr>
          <a:xfrm>
            <a:off x="4355976" y="6093296"/>
            <a:ext cx="1807403" cy="72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4427984" y="6381069"/>
            <a:ext cx="1807403" cy="72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8927</TotalTime>
  <Words>1271</Words>
  <Application>Microsoft Office PowerPoint</Application>
  <PresentationFormat>Presentazione su schermo (4:3)</PresentationFormat>
  <Paragraphs>254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6" baseType="lpstr">
      <vt:lpstr>Chiaro</vt:lpstr>
      <vt:lpstr>Tutorial of sentiment analysis</vt:lpstr>
      <vt:lpstr>Outline</vt:lpstr>
      <vt:lpstr>AFINN-111</vt:lpstr>
      <vt:lpstr>WordNet</vt:lpstr>
      <vt:lpstr>Presentazione standard di PowerPoint</vt:lpstr>
      <vt:lpstr>Project on GitHub</vt:lpstr>
      <vt:lpstr>config.json &amp; ExtractTweet.py (1)</vt:lpstr>
      <vt:lpstr>Twitter Developers</vt:lpstr>
      <vt:lpstr>Presentazione standard di PowerPoint</vt:lpstr>
      <vt:lpstr>config.json &amp; ExtractTweet.py (2)</vt:lpstr>
      <vt:lpstr>DeriveTweetSentimentEasy.py</vt:lpstr>
      <vt:lpstr>NewTermSentimentInference.py</vt:lpstr>
      <vt:lpstr>SentiWordnet.py</vt:lpstr>
      <vt:lpstr>Sentiment Classification Phases</vt:lpstr>
      <vt:lpstr>Tokenization &amp; Speech Tagging</vt:lpstr>
      <vt:lpstr>Word Sense Disambiguation</vt:lpstr>
      <vt:lpstr>Word Sense Disambiguation (2)</vt:lpstr>
      <vt:lpstr>SentiWordNet Interpretation</vt:lpstr>
      <vt:lpstr>Sentiment Orientation</vt:lpstr>
      <vt:lpstr>Sentiment Orientation (1)</vt:lpstr>
      <vt:lpstr>Sentiment Orientation (2)</vt:lpstr>
      <vt:lpstr>Tweet Classified</vt:lpstr>
      <vt:lpstr>Open issues</vt:lpstr>
      <vt:lpstr>Example of Documents Sentiment Classification</vt:lpstr>
      <vt:lpstr>Parameters</vt:lpstr>
      <vt:lpstr>Libraries</vt:lpstr>
      <vt:lpstr>Bing API</vt:lpstr>
      <vt:lpstr>Bing API - Key</vt:lpstr>
      <vt:lpstr>Google API – Custom Search </vt:lpstr>
      <vt:lpstr>Google API – Custom Search </vt:lpstr>
      <vt:lpstr>Google API – Custom Search (1) </vt:lpstr>
      <vt:lpstr>Google API – Custom Search (1) </vt:lpstr>
      <vt:lpstr>Google API – Custom Search (1) 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Fabio</cp:lastModifiedBy>
  <cp:revision>85</cp:revision>
  <dcterms:created xsi:type="dcterms:W3CDTF">2013-09-30T07:12:20Z</dcterms:created>
  <dcterms:modified xsi:type="dcterms:W3CDTF">2013-11-24T21:00:13Z</dcterms:modified>
</cp:coreProperties>
</file>