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2"/>
  </p:notesMasterIdLst>
  <p:sldIdLst>
    <p:sldId id="262" r:id="rId4"/>
    <p:sldId id="302" r:id="rId5"/>
    <p:sldId id="261" r:id="rId6"/>
    <p:sldId id="284" r:id="rId7"/>
    <p:sldId id="303" r:id="rId8"/>
    <p:sldId id="304" r:id="rId9"/>
    <p:sldId id="275" r:id="rId10"/>
    <p:sldId id="305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87FC6-C162-4600-944A-0F806EC53317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45B69-18E8-4114-9911-CDD699B4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0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040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987573"/>
            <a:ext cx="9144000" cy="5040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9317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37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895528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419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119977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690958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648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9144000" cy="43204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81908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0140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05837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025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51520" y="2293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99552" y="18135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033632" y="33977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51520" y="18135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033632" y="18129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599552" y="2293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767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2988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78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6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78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156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181632"/>
            <a:ext cx="59401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848" y="757696"/>
            <a:ext cx="59401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640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37" y="1385328"/>
            <a:ext cx="3060911" cy="37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684935" y="1523475"/>
            <a:ext cx="1765288" cy="2726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187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626" y="1746311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46311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556011" y="1828178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686001" y="1828178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386602" y="1347614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427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54090"/>
            <a:ext cx="4850588" cy="2657820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32612" y="1452690"/>
            <a:ext cx="3280615" cy="2173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4655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2055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824461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400525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723878"/>
            <a:ext cx="4176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4299942"/>
            <a:ext cx="4176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1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8766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"/>
          <p:cNvSpPr/>
          <p:nvPr userDrawn="1"/>
        </p:nvSpPr>
        <p:spPr>
          <a:xfrm>
            <a:off x="1979712" y="195486"/>
            <a:ext cx="7164288" cy="1008112"/>
          </a:xfrm>
          <a:custGeom>
            <a:avLst/>
            <a:gdLst/>
            <a:ahLst/>
            <a:cxnLst/>
            <a:rect l="l" t="t" r="r" b="b"/>
            <a:pathLst>
              <a:path w="7164288" h="1008112">
                <a:moveTo>
                  <a:pt x="504056" y="0"/>
                </a:moveTo>
                <a:lnTo>
                  <a:pt x="7164288" y="0"/>
                </a:lnTo>
                <a:lnTo>
                  <a:pt x="7164288" y="1008112"/>
                </a:lnTo>
                <a:lnTo>
                  <a:pt x="504056" y="1008112"/>
                </a:lnTo>
                <a:cubicBezTo>
                  <a:pt x="225674" y="1008112"/>
                  <a:pt x="0" y="782438"/>
                  <a:pt x="0" y="504056"/>
                </a:cubicBezTo>
                <a:cubicBezTo>
                  <a:pt x="0" y="225674"/>
                  <a:pt x="225674" y="0"/>
                  <a:pt x="5040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48272" y="257969"/>
            <a:ext cx="66957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48272" y="834033"/>
            <a:ext cx="66957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589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1979712" y="195486"/>
            <a:ext cx="7164288" cy="1008112"/>
          </a:xfrm>
          <a:custGeom>
            <a:avLst/>
            <a:gdLst/>
            <a:ahLst/>
            <a:cxnLst/>
            <a:rect l="l" t="t" r="r" b="b"/>
            <a:pathLst>
              <a:path w="7164288" h="1008112">
                <a:moveTo>
                  <a:pt x="504056" y="0"/>
                </a:moveTo>
                <a:lnTo>
                  <a:pt x="7164288" y="0"/>
                </a:lnTo>
                <a:lnTo>
                  <a:pt x="7164288" y="1008112"/>
                </a:lnTo>
                <a:lnTo>
                  <a:pt x="504056" y="1008112"/>
                </a:lnTo>
                <a:cubicBezTo>
                  <a:pt x="225674" y="1008112"/>
                  <a:pt x="0" y="782438"/>
                  <a:pt x="0" y="504056"/>
                </a:cubicBezTo>
                <a:cubicBezTo>
                  <a:pt x="0" y="225674"/>
                  <a:pt x="225674" y="0"/>
                  <a:pt x="5040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48272" y="257969"/>
            <a:ext cx="66957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48272" y="834033"/>
            <a:ext cx="66957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598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9860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3568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6080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48592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6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2" r:id="rId4"/>
    <p:sldLayoutId id="2147483661" r:id="rId5"/>
    <p:sldLayoutId id="2147483672" r:id="rId6"/>
    <p:sldLayoutId id="2147483655" r:id="rId7"/>
    <p:sldLayoutId id="2147483663" r:id="rId8"/>
    <p:sldLayoutId id="2147483673" r:id="rId9"/>
    <p:sldLayoutId id="2147483674" r:id="rId10"/>
    <p:sldLayoutId id="2147483666" r:id="rId11"/>
    <p:sldLayoutId id="2147483675" r:id="rId12"/>
    <p:sldLayoutId id="2147483667" r:id="rId13"/>
    <p:sldLayoutId id="2147483668" r:id="rId14"/>
    <p:sldLayoutId id="2147483669" r:id="rId15"/>
    <p:sldLayoutId id="2147483670" r:id="rId16"/>
    <p:sldLayoutId id="2147483676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Assalamualaikum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I hope you enjoy with this study! Keep stay at home!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8459416" cy="576064"/>
          </a:xfrm>
        </p:spPr>
        <p:txBody>
          <a:bodyPr/>
          <a:lstStyle/>
          <a:p>
            <a:r>
              <a:rPr lang="en-US" sz="2800" b="1" dirty="0" err="1" smtClean="0">
                <a:solidFill>
                  <a:schemeClr val="tx1"/>
                </a:solidFill>
              </a:rPr>
              <a:t>Pendidikan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Pancasila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dan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Kewarganegaraan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4201197" y="676006"/>
            <a:ext cx="3827187" cy="36941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 smtClean="0"/>
              <a:t>Kelas</a:t>
            </a:r>
            <a:r>
              <a:rPr lang="en-US" altLang="ko-KR" sz="2000" dirty="0" smtClean="0"/>
              <a:t> X – MA MISBAHUNNUR</a:t>
            </a:r>
            <a:endParaRPr lang="ko-KR" alt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90" t="35044" r="30697" b="36096"/>
          <a:stretch/>
        </p:blipFill>
        <p:spPr>
          <a:xfrm>
            <a:off x="8262156" y="273006"/>
            <a:ext cx="844474" cy="788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1"/>
          <a:stretch/>
        </p:blipFill>
        <p:spPr>
          <a:xfrm>
            <a:off x="1043608" y="1779662"/>
            <a:ext cx="1492997" cy="187220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55576" y="3867894"/>
            <a:ext cx="216024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Lisda</a:t>
            </a:r>
            <a:r>
              <a:rPr lang="en-US" sz="1200" dirty="0" smtClean="0"/>
              <a:t> </a:t>
            </a:r>
            <a:r>
              <a:rPr lang="en-US" sz="1200" dirty="0" err="1" smtClean="0"/>
              <a:t>Nurul</a:t>
            </a:r>
            <a:r>
              <a:rPr lang="en-US" sz="1200" dirty="0" smtClean="0"/>
              <a:t> </a:t>
            </a:r>
            <a:r>
              <a:rPr lang="en-US" sz="1200" dirty="0" err="1" smtClean="0"/>
              <a:t>Romdoni</a:t>
            </a:r>
            <a:r>
              <a:rPr lang="en-US" sz="1200" dirty="0" smtClean="0"/>
              <a:t>, </a:t>
            </a:r>
            <a:r>
              <a:rPr lang="en-US" sz="1200" dirty="0" err="1" smtClean="0"/>
              <a:t>S.Pd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419872" y="1181498"/>
            <a:ext cx="5039544" cy="3588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err="1" smtClean="0">
                <a:latin typeface="Arial Rounded MT Bold" panose="020F0704030504030204" pitchFamily="34" charset="0"/>
              </a:rPr>
              <a:t>Assalamualaikum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wr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..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wb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..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Siswa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/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siswi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MA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Misbahunnur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.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Semoga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kita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semua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senantiasa</a:t>
            </a:r>
            <a:r>
              <a:rPr lang="en-US" altLang="ko-KR" sz="1400" dirty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diberikan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kesehatan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lahir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dan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batin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oleh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Allah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Swt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.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Aamiin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sz="1400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altLang="ko-KR" sz="1400" dirty="0" err="1" smtClean="0">
                <a:latin typeface="Arial Rounded MT Bold" panose="020F0704030504030204" pitchFamily="34" charset="0"/>
              </a:rPr>
              <a:t>Satu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semester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kedepan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inshaallah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Saya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akan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menjadi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guru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PPKn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untuk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kalian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semua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.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Saya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harap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,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dengan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adanya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pembelajaran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jarak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jauh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ini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bisa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dilakukan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dengan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baik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dan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tidak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mengurangi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rasa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semangat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belajar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,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dan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tetap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jaga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kesehatan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!</a:t>
            </a:r>
          </a:p>
          <a:p>
            <a:pPr marL="0" indent="0">
              <a:buNone/>
            </a:pPr>
            <a:endParaRPr lang="en-US" altLang="ko-KR" sz="1400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altLang="ko-KR" sz="1400" dirty="0" err="1" smtClean="0">
                <a:latin typeface="Arial Rounded MT Bold" panose="020F0704030504030204" pitchFamily="34" charset="0"/>
              </a:rPr>
              <a:t>Jika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ada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yang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ingin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ditanyakan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mengenai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pembelajaran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,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materi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,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tugas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,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maupun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ujian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silakan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menghubungi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saya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di </a:t>
            </a:r>
            <a:r>
              <a:rPr lang="en-US" altLang="ko-KR" sz="1400" i="1" dirty="0" err="1" smtClean="0">
                <a:latin typeface="Arial Rounded MT Bold" panose="020F0704030504030204" pitchFamily="34" charset="0"/>
              </a:rPr>
              <a:t>whatsapp</a:t>
            </a:r>
            <a:r>
              <a:rPr lang="en-US" altLang="ko-KR" sz="1400" i="1" dirty="0" smtClean="0">
                <a:latin typeface="Arial Rounded MT Bold" panose="020F0704030504030204" pitchFamily="34" charset="0"/>
              </a:rPr>
              <a:t>: 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082214504939</a:t>
            </a:r>
          </a:p>
          <a:p>
            <a:pPr marL="0" indent="0">
              <a:buNone/>
            </a:pPr>
            <a:endParaRPr lang="en-US" altLang="ko-KR" sz="1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Arial Rounded MT Bold" panose="020F0704030504030204" pitchFamily="34" charset="0"/>
              </a:rPr>
              <a:t>Hope u enjoy!</a:t>
            </a:r>
            <a:endParaRPr lang="en-US" altLang="ko-KR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8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19872" y="195486"/>
            <a:ext cx="572412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cs typeface="Arial" pitchFamily="34" charset="0"/>
              </a:rPr>
              <a:t>Agenda </a:t>
            </a:r>
            <a:r>
              <a:rPr lang="en-US" sz="3600" dirty="0" err="1" smtClean="0">
                <a:cs typeface="Arial" pitchFamily="34" charset="0"/>
              </a:rPr>
              <a:t>materi</a:t>
            </a:r>
            <a:r>
              <a:rPr lang="en-US" sz="3600" dirty="0" smtClean="0">
                <a:cs typeface="Arial" pitchFamily="34" charset="0"/>
              </a:rPr>
              <a:t> Bab 1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3872332" y="1078632"/>
            <a:ext cx="4428135" cy="705130"/>
            <a:chOff x="3642255" y="1078632"/>
            <a:chExt cx="4428135" cy="705130"/>
          </a:xfrm>
        </p:grpSpPr>
        <p:grpSp>
          <p:nvGrpSpPr>
            <p:cNvPr id="2" name="Group 1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10"/>
            <p:cNvSpPr txBox="1"/>
            <p:nvPr/>
          </p:nvSpPr>
          <p:spPr bwMode="auto">
            <a:xfrm>
              <a:off x="4469505" y="1133159"/>
              <a:ext cx="3396380" cy="415498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Pembahasan</a:t>
              </a:r>
              <a:r>
                <a:rPr lang="en-US" altLang="ko-KR" sz="10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materi</a:t>
              </a:r>
              <a:r>
                <a:rPr lang="en-US" altLang="ko-KR" sz="10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tentang</a:t>
              </a:r>
              <a:r>
                <a:rPr lang="en-US" altLang="ko-KR" sz="10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Nilai-nilai</a:t>
              </a:r>
              <a:r>
                <a:rPr lang="en-US" altLang="ko-KR" sz="10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Pancasila</a:t>
              </a:r>
              <a:r>
                <a:rPr lang="en-US" altLang="ko-KR" sz="10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dalam</a:t>
              </a:r>
              <a:r>
                <a:rPr lang="en-US" altLang="ko-KR" sz="10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kerangka</a:t>
              </a:r>
              <a:r>
                <a:rPr lang="en-US" altLang="ko-KR" sz="10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praktik</a:t>
              </a:r>
              <a:r>
                <a:rPr lang="en-US" altLang="ko-KR" sz="10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penyelenggaraan</a:t>
              </a:r>
              <a:r>
                <a:rPr lang="en-US" altLang="ko-KR" sz="10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Negara.</a:t>
              </a:r>
              <a:endPara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6" name="Rounded Rectangle 5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4137097" y="1835697"/>
            <a:ext cx="4428135" cy="705130"/>
            <a:chOff x="3642255" y="1078632"/>
            <a:chExt cx="4428135" cy="705130"/>
          </a:xfrm>
        </p:grpSpPr>
        <p:grpSp>
          <p:nvGrpSpPr>
            <p:cNvPr id="86" name="Group 8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89" name="Rounded Rectangle 8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4401862" y="2592762"/>
            <a:ext cx="4428135" cy="705130"/>
            <a:chOff x="3642255" y="1078632"/>
            <a:chExt cx="4428135" cy="705130"/>
          </a:xfrm>
        </p:grpSpPr>
        <p:grpSp>
          <p:nvGrpSpPr>
            <p:cNvPr id="96" name="Group 9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99" name="Rounded Rectangle 9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4137097" y="3349827"/>
            <a:ext cx="4428135" cy="705130"/>
            <a:chOff x="3642255" y="1078632"/>
            <a:chExt cx="4428135" cy="705130"/>
          </a:xfrm>
        </p:grpSpPr>
        <p:grpSp>
          <p:nvGrpSpPr>
            <p:cNvPr id="106" name="Group 10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109" name="Rounded Rectangle 10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4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3872332" y="4106892"/>
            <a:ext cx="4428135" cy="705130"/>
            <a:chOff x="3642255" y="1078632"/>
            <a:chExt cx="4428135" cy="705130"/>
          </a:xfrm>
        </p:grpSpPr>
        <p:grpSp>
          <p:nvGrpSpPr>
            <p:cNvPr id="116" name="Group 11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119" name="Rounded Rectangle 11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53" name="TextBox 10"/>
          <p:cNvSpPr txBox="1"/>
          <p:nvPr/>
        </p:nvSpPr>
        <p:spPr bwMode="auto">
          <a:xfrm>
            <a:off x="4959563" y="1910240"/>
            <a:ext cx="3396380" cy="415498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Kedudukan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Fungsi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Kementrua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NKRI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Lembaga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Pemerintahan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NonKementrian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(LPNK)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10"/>
          <p:cNvSpPr txBox="1"/>
          <p:nvPr/>
        </p:nvSpPr>
        <p:spPr bwMode="auto">
          <a:xfrm>
            <a:off x="5223595" y="2656145"/>
            <a:ext cx="3396380" cy="415498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Nilai-Nilai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Pancasila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Penyelenggaraan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Negara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10"/>
          <p:cNvSpPr txBox="1"/>
          <p:nvPr/>
        </p:nvSpPr>
        <p:spPr bwMode="auto">
          <a:xfrm>
            <a:off x="4960808" y="3435185"/>
            <a:ext cx="3396380" cy="415498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Tugas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berupa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Presentasi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Menganalisi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pemahaman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materi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Bab 1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10"/>
          <p:cNvSpPr txBox="1"/>
          <p:nvPr/>
        </p:nvSpPr>
        <p:spPr bwMode="auto">
          <a:xfrm>
            <a:off x="4732005" y="4195827"/>
            <a:ext cx="3396380" cy="415498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Memberikan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pembelajaran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hikmah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berarti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materi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Bab 1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48272" y="416955"/>
            <a:ext cx="6695728" cy="576064"/>
          </a:xfrm>
        </p:spPr>
        <p:txBody>
          <a:bodyPr/>
          <a:lstStyle/>
          <a:p>
            <a:r>
              <a:rPr lang="en-US" altLang="ko-KR" sz="2400" dirty="0" err="1" smtClean="0"/>
              <a:t>Sistem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Pembagian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Kekuasaan</a:t>
            </a:r>
            <a:r>
              <a:rPr lang="en-US" altLang="ko-KR" sz="2400" dirty="0" smtClean="0"/>
              <a:t> Negara </a:t>
            </a:r>
            <a:r>
              <a:rPr lang="en-US" altLang="ko-KR" sz="2400" dirty="0" err="1" smtClean="0"/>
              <a:t>Republik</a:t>
            </a:r>
            <a:r>
              <a:rPr lang="en-US" altLang="ko-KR" sz="2400" dirty="0" smtClean="0"/>
              <a:t> Indonesia</a:t>
            </a:r>
            <a:endParaRPr lang="ko-KR" alt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483768" y="1542841"/>
            <a:ext cx="6120680" cy="3115400"/>
            <a:chOff x="2227884" y="1299585"/>
            <a:chExt cx="2835932" cy="3115400"/>
          </a:xfrm>
        </p:grpSpPr>
        <p:sp>
          <p:nvSpPr>
            <p:cNvPr id="18" name="TextBox 17"/>
            <p:cNvSpPr txBox="1"/>
            <p:nvPr/>
          </p:nvSpPr>
          <p:spPr>
            <a:xfrm>
              <a:off x="2227884" y="1737329"/>
              <a:ext cx="2835932" cy="2677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 smtClean="0">
                  <a:cs typeface="Arial" pitchFamily="34" charset="0"/>
                </a:rPr>
                <a:t>Menurut</a:t>
              </a:r>
              <a:r>
                <a:rPr lang="en-US" altLang="ko-KR" sz="1200" dirty="0" smtClean="0">
                  <a:cs typeface="Arial" pitchFamily="34" charset="0"/>
                </a:rPr>
                <a:t> John Locke: 1) </a:t>
              </a:r>
              <a:r>
                <a:rPr lang="en-US" altLang="ko-KR" sz="1200" dirty="0" err="1" smtClean="0">
                  <a:cs typeface="Arial" pitchFamily="34" charset="0"/>
                </a:rPr>
                <a:t>Kekuasaan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legislatif</a:t>
              </a:r>
              <a:r>
                <a:rPr lang="en-US" altLang="ko-KR" sz="1200" dirty="0" smtClean="0"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cs typeface="Arial" pitchFamily="34" charset="0"/>
                </a:rPr>
                <a:t>yaitu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kekuasaan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untuk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membuat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atau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membentuk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undangundang</a:t>
              </a:r>
              <a:r>
                <a:rPr lang="en-US" altLang="ko-KR" sz="1200" dirty="0" smtClean="0">
                  <a:cs typeface="Arial" pitchFamily="34" charset="0"/>
                </a:rPr>
                <a:t>. </a:t>
              </a:r>
              <a:r>
                <a:rPr lang="en-US" altLang="ko-KR" sz="1200" dirty="0">
                  <a:cs typeface="Arial" pitchFamily="34" charset="0"/>
                </a:rPr>
                <a:t>2) </a:t>
              </a:r>
              <a:r>
                <a:rPr lang="en-US" altLang="ko-KR" sz="1200" dirty="0" err="1">
                  <a:cs typeface="Arial" pitchFamily="34" charset="0"/>
                </a:rPr>
                <a:t>Kekuasaan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eksekutif</a:t>
              </a:r>
              <a:r>
                <a:rPr lang="en-US" altLang="ko-KR" sz="1200" dirty="0">
                  <a:cs typeface="Arial" pitchFamily="34" charset="0"/>
                </a:rPr>
                <a:t>, </a:t>
              </a:r>
              <a:r>
                <a:rPr lang="en-US" altLang="ko-KR" sz="1200" dirty="0" err="1">
                  <a:cs typeface="Arial" pitchFamily="34" charset="0"/>
                </a:rPr>
                <a:t>yaitu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kekuasaan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untuk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melaksanakan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undangundang</a:t>
              </a:r>
              <a:r>
                <a:rPr lang="en-US" altLang="ko-KR" sz="1200" dirty="0">
                  <a:cs typeface="Arial" pitchFamily="34" charset="0"/>
                </a:rPr>
                <a:t>, </a:t>
              </a:r>
              <a:r>
                <a:rPr lang="en-US" altLang="ko-KR" sz="1200" dirty="0" err="1">
                  <a:cs typeface="Arial" pitchFamily="34" charset="0"/>
                </a:rPr>
                <a:t>termasuk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kekuasaan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untuk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mengadili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setiap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pelanggaran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terhadap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undang</a:t>
              </a:r>
              <a:r>
                <a:rPr lang="en-US" altLang="ko-KR" sz="1200" dirty="0">
                  <a:cs typeface="Arial" pitchFamily="34" charset="0"/>
                </a:rPr>
                <a:t>- </a:t>
              </a:r>
              <a:r>
                <a:rPr lang="en-US" altLang="ko-KR" sz="1200" dirty="0" err="1" smtClean="0">
                  <a:cs typeface="Arial" pitchFamily="34" charset="0"/>
                </a:rPr>
                <a:t>undang</a:t>
              </a:r>
              <a:r>
                <a:rPr lang="en-US" altLang="ko-KR" sz="1200" dirty="0" smtClean="0">
                  <a:cs typeface="Arial" pitchFamily="34" charset="0"/>
                </a:rPr>
                <a:t>. 3) </a:t>
              </a:r>
              <a:r>
                <a:rPr lang="en-US" altLang="ko-KR" sz="1200" dirty="0" err="1" smtClean="0">
                  <a:cs typeface="Arial" pitchFamily="34" charset="0"/>
                </a:rPr>
                <a:t>Kekuasaan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federatif</a:t>
              </a:r>
              <a:r>
                <a:rPr lang="en-US" altLang="ko-KR" sz="1200" dirty="0">
                  <a:cs typeface="Arial" pitchFamily="34" charset="0"/>
                </a:rPr>
                <a:t>, </a:t>
              </a:r>
              <a:r>
                <a:rPr lang="en-US" altLang="ko-KR" sz="1200" dirty="0" err="1">
                  <a:cs typeface="Arial" pitchFamily="34" charset="0"/>
                </a:rPr>
                <a:t>yaitu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kekuasaan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untuk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melaksanakan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hubungan</a:t>
              </a:r>
              <a:endParaRPr lang="en-US" altLang="ko-KR" sz="1200" dirty="0">
                <a:cs typeface="Arial" pitchFamily="34" charset="0"/>
              </a:endParaRPr>
            </a:p>
            <a:p>
              <a:r>
                <a:rPr lang="en-US" altLang="ko-KR" sz="1200" dirty="0" err="1">
                  <a:cs typeface="Arial" pitchFamily="34" charset="0"/>
                </a:rPr>
                <a:t>luar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negeri</a:t>
              </a:r>
              <a:r>
                <a:rPr lang="en-US" altLang="ko-KR" sz="1200" dirty="0" smtClean="0">
                  <a:cs typeface="Arial" pitchFamily="34" charset="0"/>
                </a:rPr>
                <a:t>.</a:t>
              </a:r>
            </a:p>
            <a:p>
              <a:endParaRPr lang="en-US" altLang="ko-KR" sz="1200" dirty="0">
                <a:cs typeface="Arial" pitchFamily="34" charset="0"/>
              </a:endParaRPr>
            </a:p>
            <a:p>
              <a:r>
                <a:rPr lang="en-US" altLang="ko-KR" sz="1200" dirty="0" err="1" smtClean="0">
                  <a:cs typeface="Arial" pitchFamily="34" charset="0"/>
                </a:rPr>
                <a:t>Menurut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Montesque</a:t>
              </a:r>
              <a:r>
                <a:rPr lang="en-US" altLang="ko-KR" sz="1200" dirty="0" smtClean="0">
                  <a:cs typeface="Arial" pitchFamily="34" charset="0"/>
                </a:rPr>
                <a:t>: 1) </a:t>
              </a:r>
              <a:r>
                <a:rPr lang="en-US" altLang="ko-KR" sz="1200" dirty="0" err="1" smtClean="0">
                  <a:cs typeface="Arial" pitchFamily="34" charset="0"/>
                </a:rPr>
                <a:t>Kekuasaan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legislatif</a:t>
              </a:r>
              <a:r>
                <a:rPr lang="en-US" altLang="ko-KR" sz="1200" dirty="0">
                  <a:cs typeface="Arial" pitchFamily="34" charset="0"/>
                </a:rPr>
                <a:t>, </a:t>
              </a:r>
              <a:r>
                <a:rPr lang="en-US" altLang="ko-KR" sz="1200" dirty="0" err="1">
                  <a:cs typeface="Arial" pitchFamily="34" charset="0"/>
                </a:rPr>
                <a:t>yaitu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kekuasaan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untuk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membuat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atau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membentuk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undang-undang</a:t>
              </a:r>
              <a:r>
                <a:rPr lang="en-US" altLang="ko-KR" sz="1200" dirty="0">
                  <a:cs typeface="Arial" pitchFamily="34" charset="0"/>
                </a:rPr>
                <a:t>. </a:t>
              </a:r>
              <a:r>
                <a:rPr lang="en-US" altLang="ko-KR" sz="1200" dirty="0" smtClean="0">
                  <a:cs typeface="Arial" pitchFamily="34" charset="0"/>
                </a:rPr>
                <a:t>2) </a:t>
              </a:r>
              <a:r>
                <a:rPr lang="en-US" altLang="ko-KR" sz="1200" dirty="0" err="1" smtClean="0">
                  <a:cs typeface="Arial" pitchFamily="34" charset="0"/>
                </a:rPr>
                <a:t>Kekuasaan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eksekutif</a:t>
              </a:r>
              <a:r>
                <a:rPr lang="en-US" altLang="ko-KR" sz="1200" dirty="0"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cs typeface="Arial" pitchFamily="34" charset="0"/>
                </a:rPr>
                <a:t>yaitu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kekuasaan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untuk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melaksanakan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undang-undang</a:t>
              </a:r>
              <a:r>
                <a:rPr lang="en-US" altLang="ko-KR" sz="1200" dirty="0" smtClean="0">
                  <a:cs typeface="Arial" pitchFamily="34" charset="0"/>
                </a:rPr>
                <a:t>. 3) </a:t>
              </a:r>
              <a:r>
                <a:rPr lang="en-US" altLang="ko-KR" sz="1200" dirty="0" err="1" smtClean="0">
                  <a:cs typeface="Arial" pitchFamily="34" charset="0"/>
                </a:rPr>
                <a:t>Kekuasaan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yudikatif</a:t>
              </a:r>
              <a:r>
                <a:rPr lang="en-US" altLang="ko-KR" sz="1200" dirty="0" smtClean="0"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cs typeface="Arial" pitchFamily="34" charset="0"/>
                </a:rPr>
                <a:t>yaitu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kekuasaan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untuk</a:t>
              </a:r>
              <a:endParaRPr lang="en-US" altLang="ko-KR" sz="1200" dirty="0">
                <a:cs typeface="Arial" pitchFamily="34" charset="0"/>
              </a:endParaRPr>
            </a:p>
            <a:p>
              <a:r>
                <a:rPr lang="en-US" altLang="ko-KR" sz="1200" dirty="0" err="1">
                  <a:cs typeface="Arial" pitchFamily="34" charset="0"/>
                </a:rPr>
                <a:t>mempertahankan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undangundang</a:t>
              </a:r>
              <a:r>
                <a:rPr lang="en-US" altLang="ko-KR" sz="1200" dirty="0">
                  <a:cs typeface="Arial" pitchFamily="34" charset="0"/>
                </a:rPr>
                <a:t>, </a:t>
              </a:r>
              <a:r>
                <a:rPr lang="en-US" altLang="ko-KR" sz="1200" dirty="0" err="1">
                  <a:cs typeface="Arial" pitchFamily="34" charset="0"/>
                </a:rPr>
                <a:t>termasuk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kekuasaan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untuk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mengadili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setiap</a:t>
              </a:r>
              <a:endParaRPr lang="en-US" altLang="ko-KR" sz="1200" dirty="0">
                <a:cs typeface="Arial" pitchFamily="34" charset="0"/>
              </a:endParaRPr>
            </a:p>
            <a:p>
              <a:r>
                <a:rPr lang="en-US" altLang="ko-KR" sz="1200" dirty="0" err="1">
                  <a:cs typeface="Arial" pitchFamily="34" charset="0"/>
                </a:rPr>
                <a:t>pelanggaran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terhadap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undangundang</a:t>
              </a:r>
              <a:r>
                <a:rPr lang="en-US" altLang="ko-KR" sz="1200" dirty="0" smtClean="0">
                  <a:cs typeface="Arial" pitchFamily="34" charset="0"/>
                </a:rPr>
                <a:t>.</a:t>
              </a:r>
            </a:p>
            <a:p>
              <a:endParaRPr lang="en-US" altLang="ko-KR" sz="1200" dirty="0">
                <a:cs typeface="Arial" pitchFamily="34" charset="0"/>
              </a:endParaRPr>
            </a:p>
            <a:p>
              <a:r>
                <a:rPr lang="en-US" altLang="ko-KR" sz="1200" dirty="0" err="1" smtClean="0">
                  <a:cs typeface="Arial" pitchFamily="34" charset="0"/>
                </a:rPr>
                <a:t>Kekuasaan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manakah</a:t>
              </a:r>
              <a:r>
                <a:rPr lang="en-US" altLang="ko-KR" sz="1200" dirty="0" smtClean="0">
                  <a:cs typeface="Arial" pitchFamily="34" charset="0"/>
                </a:rPr>
                <a:t> yang </a:t>
              </a:r>
              <a:r>
                <a:rPr lang="en-US" altLang="ko-KR" sz="1200" dirty="0" err="1" smtClean="0">
                  <a:cs typeface="Arial" pitchFamily="34" charset="0"/>
                </a:rPr>
                <a:t>digunakan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dalam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penyelenggaraan</a:t>
              </a:r>
              <a:r>
                <a:rPr lang="en-US" altLang="ko-KR" sz="1200" dirty="0" smtClean="0"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cs typeface="Arial" pitchFamily="34" charset="0"/>
                </a:rPr>
                <a:t>pemerintahan</a:t>
              </a:r>
              <a:r>
                <a:rPr lang="en-US" altLang="ko-KR" sz="1200" dirty="0" smtClean="0">
                  <a:cs typeface="Arial" pitchFamily="34" charset="0"/>
                </a:rPr>
                <a:t> Indonesia?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27884" y="1299585"/>
              <a:ext cx="283593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1. </a:t>
              </a:r>
              <a:r>
                <a:rPr lang="en-US" altLang="ko-KR" sz="1600" b="1" dirty="0" err="1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Maca</a:t>
              </a:r>
              <a:r>
                <a:rPr lang="en-US" altLang="ko-KR" sz="1600" b="1" dirty="0" err="1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m-macam</a:t>
              </a:r>
              <a:r>
                <a:rPr lang="en-US" altLang="ko-KR" sz="1600" b="1" dirty="0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Kekuasaan</a:t>
              </a:r>
              <a:r>
                <a:rPr lang="en-US" altLang="ko-KR" sz="1600" b="1" dirty="0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 Negara </a:t>
              </a:r>
              <a:endParaRPr lang="ko-KR" altLang="en-US" sz="1600" b="1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14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83768" y="1491630"/>
            <a:ext cx="6120680" cy="3261157"/>
            <a:chOff x="2227884" y="1299585"/>
            <a:chExt cx="2835932" cy="2561116"/>
          </a:xfrm>
        </p:grpSpPr>
        <p:sp>
          <p:nvSpPr>
            <p:cNvPr id="5" name="TextBox 4"/>
            <p:cNvSpPr txBox="1"/>
            <p:nvPr/>
          </p:nvSpPr>
          <p:spPr>
            <a:xfrm>
              <a:off x="2227884" y="1398488"/>
              <a:ext cx="2835932" cy="24622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 err="1">
                  <a:cs typeface="Arial" pitchFamily="34" charset="0"/>
                </a:rPr>
                <a:t>Penerapan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pembagian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konsep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kekuasaan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>
                  <a:cs typeface="Arial" pitchFamily="34" charset="0"/>
                </a:rPr>
                <a:t>di Indonesia </a:t>
              </a:r>
              <a:r>
                <a:rPr lang="en-US" altLang="ko-KR" sz="1400" dirty="0" err="1">
                  <a:cs typeface="Arial" pitchFamily="34" charset="0"/>
                </a:rPr>
                <a:t>terdiri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atas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dua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bagian</a:t>
              </a:r>
              <a:r>
                <a:rPr lang="en-US" altLang="ko-KR" sz="1400" dirty="0">
                  <a:cs typeface="Arial" pitchFamily="34" charset="0"/>
                </a:rPr>
                <a:t>, </a:t>
              </a:r>
              <a:r>
                <a:rPr lang="en-US" altLang="ko-KR" sz="1400" dirty="0" err="1" smtClean="0">
                  <a:cs typeface="Arial" pitchFamily="34" charset="0"/>
                </a:rPr>
                <a:t>yaitu</a:t>
              </a:r>
              <a:r>
                <a:rPr lang="en-US" altLang="ko-KR" sz="1400" dirty="0" smtClean="0">
                  <a:cs typeface="Arial" pitchFamily="34" charset="0"/>
                </a:rPr>
                <a:t>:</a:t>
              </a:r>
            </a:p>
            <a:p>
              <a:endParaRPr lang="en-US" altLang="ko-KR" sz="1400" dirty="0">
                <a:cs typeface="Arial" pitchFamily="34" charset="0"/>
              </a:endParaRPr>
            </a:p>
            <a:p>
              <a:pPr marL="228600" indent="-228600">
                <a:buAutoNum type="alphaLcPeriod"/>
              </a:pPr>
              <a:r>
                <a:rPr lang="en-US" altLang="ko-KR" sz="1400" dirty="0" smtClean="0">
                  <a:cs typeface="Arial" pitchFamily="34" charset="0"/>
                </a:rPr>
                <a:t>Horizontal</a:t>
              </a:r>
            </a:p>
            <a:p>
              <a:r>
                <a:rPr lang="en-US" altLang="ko-KR" sz="1400" dirty="0" err="1">
                  <a:cs typeface="Arial" pitchFamily="34" charset="0"/>
                </a:rPr>
                <a:t>Pembagian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kekuasaan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secara</a:t>
              </a:r>
              <a:r>
                <a:rPr lang="en-US" altLang="ko-KR" sz="1400" dirty="0">
                  <a:cs typeface="Arial" pitchFamily="34" charset="0"/>
                </a:rPr>
                <a:t> horizontal </a:t>
              </a:r>
              <a:r>
                <a:rPr lang="en-US" altLang="ko-KR" sz="1400" dirty="0" err="1">
                  <a:cs typeface="Arial" pitchFamily="34" charset="0"/>
                </a:rPr>
                <a:t>yaitu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pembagian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kekuasaan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menurut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fungsi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lembaga-lembaga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tertentu</a:t>
              </a:r>
              <a:r>
                <a:rPr lang="en-US" altLang="ko-KR" sz="1400" dirty="0">
                  <a:cs typeface="Arial" pitchFamily="34" charset="0"/>
                </a:rPr>
                <a:t> (</a:t>
              </a:r>
              <a:r>
                <a:rPr lang="en-US" altLang="ko-KR" sz="1400" dirty="0" err="1">
                  <a:cs typeface="Arial" pitchFamily="34" charset="0"/>
                </a:rPr>
                <a:t>legislatif</a:t>
              </a:r>
              <a:r>
                <a:rPr lang="en-US" altLang="ko-KR" sz="1400" dirty="0">
                  <a:cs typeface="Arial" pitchFamily="34" charset="0"/>
                </a:rPr>
                <a:t>, </a:t>
              </a:r>
              <a:r>
                <a:rPr lang="en-US" altLang="ko-KR" sz="1400" dirty="0" err="1">
                  <a:cs typeface="Arial" pitchFamily="34" charset="0"/>
                </a:rPr>
                <a:t>eksekutif</a:t>
              </a:r>
              <a:r>
                <a:rPr lang="en-US" altLang="ko-KR" sz="1400" dirty="0">
                  <a:cs typeface="Arial" pitchFamily="34" charset="0"/>
                </a:rPr>
                <a:t>, </a:t>
              </a:r>
              <a:r>
                <a:rPr lang="en-US" altLang="ko-KR" sz="1400" dirty="0" err="1" smtClean="0">
                  <a:cs typeface="Arial" pitchFamily="34" charset="0"/>
                </a:rPr>
                <a:t>dan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yudikatif</a:t>
              </a:r>
              <a:r>
                <a:rPr lang="en-US" altLang="ko-KR" sz="1400" dirty="0" smtClean="0">
                  <a:cs typeface="Arial" pitchFamily="34" charset="0"/>
                </a:rPr>
                <a:t>)</a:t>
              </a:r>
            </a:p>
            <a:p>
              <a:endParaRPr lang="en-US" altLang="ko-KR" sz="1400" dirty="0">
                <a:cs typeface="Arial" pitchFamily="34" charset="0"/>
              </a:endParaRPr>
            </a:p>
            <a:p>
              <a:r>
                <a:rPr lang="en-US" altLang="ko-KR" sz="1400" dirty="0" smtClean="0">
                  <a:cs typeface="Arial" pitchFamily="34" charset="0"/>
                </a:rPr>
                <a:t>b. </a:t>
              </a:r>
              <a:r>
                <a:rPr lang="en-US" altLang="ko-KR" sz="1400" dirty="0" err="1" smtClean="0">
                  <a:cs typeface="Arial" pitchFamily="34" charset="0"/>
                </a:rPr>
                <a:t>Vertikal</a:t>
              </a:r>
              <a:endParaRPr lang="en-US" altLang="ko-KR" sz="1400" dirty="0" smtClean="0">
                <a:cs typeface="Arial" pitchFamily="34" charset="0"/>
              </a:endParaRPr>
            </a:p>
            <a:p>
              <a:r>
                <a:rPr lang="en-US" altLang="ko-KR" sz="1400" dirty="0" err="1">
                  <a:cs typeface="Arial" pitchFamily="34" charset="0"/>
                </a:rPr>
                <a:t>Pembagian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kekuasaaan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secara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vertikal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merupakan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pembagian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kekuasaan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berdasarkan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tingkatannya</a:t>
              </a:r>
              <a:r>
                <a:rPr lang="en-US" altLang="ko-KR" sz="1400" dirty="0">
                  <a:cs typeface="Arial" pitchFamily="34" charset="0"/>
                </a:rPr>
                <a:t>, </a:t>
              </a:r>
              <a:r>
                <a:rPr lang="en-US" altLang="ko-KR" sz="1400" dirty="0" err="1">
                  <a:cs typeface="Arial" pitchFamily="34" charset="0"/>
                </a:rPr>
                <a:t>yaitu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pembagian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kekuasaan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antara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beberapa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tingkatan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pemerintahan</a:t>
              </a:r>
              <a:r>
                <a:rPr lang="en-US" altLang="ko-KR" sz="1400" dirty="0">
                  <a:cs typeface="Arial" pitchFamily="34" charset="0"/>
                </a:rPr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27884" y="1299585"/>
              <a:ext cx="283593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2. </a:t>
              </a:r>
              <a:r>
                <a:rPr lang="en-US" altLang="ko-KR" sz="1600" b="1" dirty="0" err="1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Konsep</a:t>
              </a:r>
              <a:r>
                <a:rPr lang="en-US" altLang="ko-KR" sz="1600" b="1" dirty="0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pembagian</a:t>
              </a:r>
              <a:r>
                <a:rPr lang="en-US" altLang="ko-KR" sz="1600" b="1" dirty="0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kekuasaan</a:t>
              </a:r>
              <a:endParaRPr lang="ko-KR" altLang="en-US" sz="1600" b="1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58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48272" y="411510"/>
            <a:ext cx="6695728" cy="576064"/>
          </a:xfrm>
        </p:spPr>
        <p:txBody>
          <a:bodyPr/>
          <a:lstStyle/>
          <a:p>
            <a:r>
              <a:rPr lang="en-US" sz="3200" dirty="0" err="1" smtClean="0"/>
              <a:t>Nama-nama</a:t>
            </a:r>
            <a:r>
              <a:rPr lang="en-US" sz="3200" dirty="0" smtClean="0"/>
              <a:t> </a:t>
            </a:r>
            <a:r>
              <a:rPr lang="en-US" sz="3200" dirty="0" err="1" smtClean="0"/>
              <a:t>Lembaga</a:t>
            </a:r>
            <a:r>
              <a:rPr lang="en-US" sz="3200" dirty="0" smtClean="0"/>
              <a:t> Negara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448272" y="1707654"/>
            <a:ext cx="446449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cs typeface="Arial" pitchFamily="34" charset="0"/>
              </a:rPr>
              <a:t>Majelis</a:t>
            </a:r>
            <a:r>
              <a:rPr lang="en-US" altLang="ko-KR" dirty="0" smtClean="0">
                <a:cs typeface="Arial" pitchFamily="34" charset="0"/>
              </a:rPr>
              <a:t> </a:t>
            </a:r>
            <a:r>
              <a:rPr lang="en-US" altLang="ko-KR" dirty="0" err="1" smtClean="0">
                <a:cs typeface="Arial" pitchFamily="34" charset="0"/>
              </a:rPr>
              <a:t>Permusyawaratan</a:t>
            </a:r>
            <a:r>
              <a:rPr lang="en-US" altLang="ko-KR" dirty="0" smtClean="0">
                <a:cs typeface="Arial" pitchFamily="34" charset="0"/>
              </a:rPr>
              <a:t> Rakyat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cs typeface="Arial" pitchFamily="34" charset="0"/>
              </a:rPr>
              <a:t>Dewan</a:t>
            </a:r>
            <a:r>
              <a:rPr lang="en-US" altLang="ko-KR" dirty="0" smtClean="0">
                <a:cs typeface="Arial" pitchFamily="34" charset="0"/>
              </a:rPr>
              <a:t> </a:t>
            </a:r>
            <a:r>
              <a:rPr lang="en-US" altLang="ko-KR" dirty="0" err="1" smtClean="0">
                <a:cs typeface="Arial" pitchFamily="34" charset="0"/>
              </a:rPr>
              <a:t>Perwakilan</a:t>
            </a:r>
            <a:r>
              <a:rPr lang="en-US" altLang="ko-KR" dirty="0" smtClean="0">
                <a:cs typeface="Arial" pitchFamily="34" charset="0"/>
              </a:rPr>
              <a:t> Rakyat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cs typeface="Arial" pitchFamily="34" charset="0"/>
              </a:rPr>
              <a:t>Dewan</a:t>
            </a:r>
            <a:r>
              <a:rPr lang="en-US" altLang="ko-KR" dirty="0" smtClean="0">
                <a:cs typeface="Arial" pitchFamily="34" charset="0"/>
              </a:rPr>
              <a:t> </a:t>
            </a:r>
            <a:r>
              <a:rPr lang="en-US" altLang="ko-KR" dirty="0" err="1" smtClean="0">
                <a:cs typeface="Arial" pitchFamily="34" charset="0"/>
              </a:rPr>
              <a:t>Perwakilan</a:t>
            </a:r>
            <a:r>
              <a:rPr lang="en-US" altLang="ko-KR" dirty="0" smtClean="0">
                <a:cs typeface="Arial" pitchFamily="34" charset="0"/>
              </a:rPr>
              <a:t> Daerah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cs typeface="Arial" pitchFamily="34" charset="0"/>
              </a:rPr>
              <a:t>Presiden</a:t>
            </a:r>
            <a:endParaRPr lang="en-US" altLang="ko-KR" dirty="0" smtClean="0"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cs typeface="Arial" pitchFamily="34" charset="0"/>
              </a:rPr>
              <a:t>Mahkamah</a:t>
            </a:r>
            <a:r>
              <a:rPr lang="en-US" altLang="ko-KR" dirty="0" smtClean="0">
                <a:cs typeface="Arial" pitchFamily="34" charset="0"/>
              </a:rPr>
              <a:t> </a:t>
            </a:r>
            <a:r>
              <a:rPr lang="en-US" altLang="ko-KR" dirty="0" err="1" smtClean="0">
                <a:cs typeface="Arial" pitchFamily="34" charset="0"/>
              </a:rPr>
              <a:t>Agung</a:t>
            </a:r>
            <a:endParaRPr lang="en-US" altLang="ko-KR" dirty="0" smtClean="0"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cs typeface="Arial" pitchFamily="34" charset="0"/>
              </a:rPr>
              <a:t>Mahkamah</a:t>
            </a:r>
            <a:r>
              <a:rPr lang="en-US" altLang="ko-KR" dirty="0" smtClean="0">
                <a:cs typeface="Arial" pitchFamily="34" charset="0"/>
              </a:rPr>
              <a:t> </a:t>
            </a:r>
            <a:r>
              <a:rPr lang="en-US" altLang="ko-KR" dirty="0" err="1" smtClean="0">
                <a:cs typeface="Arial" pitchFamily="34" charset="0"/>
              </a:rPr>
              <a:t>Konstitusi</a:t>
            </a:r>
            <a:endParaRPr lang="en-US" altLang="ko-KR" dirty="0" smtClean="0"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altLang="ko-KR" dirty="0" smtClean="0">
                <a:cs typeface="Arial" pitchFamily="34" charset="0"/>
              </a:rPr>
              <a:t>Komisi Yudisial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altLang="ko-KR" dirty="0" smtClean="0">
                <a:cs typeface="Arial" pitchFamily="34" charset="0"/>
              </a:rPr>
              <a:t>Badan Pemeriksa Keuangan</a:t>
            </a:r>
            <a:endParaRPr lang="en-US" altLang="ko-KR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4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9B315AC-D14C-40A8-889B-B852CDBA26B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0" y="1439509"/>
            <a:ext cx="9144000" cy="226448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1611796"/>
            <a:ext cx="9144000" cy="1919908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44638" y="1711494"/>
            <a:ext cx="5626940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Materi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sangat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singkat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semoga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bisa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meningkatkan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rasa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keingintahuan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kalian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mendalami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materi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pada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powerpoint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ini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1538139" y="2174196"/>
            <a:ext cx="6067722" cy="53591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Terimakasih</a:t>
            </a:r>
            <a:r>
              <a:rPr lang="en-US" altLang="ko-KR" sz="2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,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semoga</a:t>
            </a:r>
            <a:r>
              <a:rPr lang="en-US" altLang="ko-KR" sz="2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sehat</a:t>
            </a:r>
            <a:r>
              <a:rPr lang="en-US" altLang="ko-KR" sz="2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selalu</a:t>
            </a:r>
            <a:r>
              <a:rPr lang="en-US" altLang="ko-KR" sz="2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!</a:t>
            </a:r>
            <a:endParaRPr lang="en-US" altLang="ko-KR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44680" y="2783536"/>
            <a:ext cx="56268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Pemahaman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materi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dilakukan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saat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tatap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muka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i="1" dirty="0" smtClean="0">
                <a:solidFill>
                  <a:schemeClr val="bg1"/>
                </a:solidFill>
                <a:cs typeface="Arial" pitchFamily="34" charset="0"/>
              </a:rPr>
              <a:t>online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menggunakan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aplikasi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i="1" dirty="0" smtClean="0">
                <a:solidFill>
                  <a:schemeClr val="bg1"/>
                </a:solidFill>
                <a:cs typeface="Arial" pitchFamily="34" charset="0"/>
              </a:rPr>
              <a:t>Zoom meet 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di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pertemuan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datang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mohon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disiapkan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karena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dijadikan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sebagai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acuan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penilaian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!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17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4680" y="2691203"/>
            <a:ext cx="562685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Download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buku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PPKn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terbitan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Kemendikbud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revisi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2017 yang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berupa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pdf</a:t>
            </a:r>
          </a:p>
          <a:p>
            <a:pPr algn="ctr"/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Buku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PPKn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terbitan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Erlangga</a:t>
            </a:r>
            <a:endParaRPr lang="en-US" altLang="ko-KR" sz="1200" dirty="0" smtClean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Buku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PPKn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terbitan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Yudistira</a:t>
            </a:r>
            <a:endParaRPr lang="en-US" altLang="ko-KR" sz="1200" dirty="0" smtClean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Dan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sumber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lainnya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… 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7622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7B4F"/>
      </a:accent1>
      <a:accent2>
        <a:srgbClr val="797B4F"/>
      </a:accent2>
      <a:accent3>
        <a:srgbClr val="797B4F"/>
      </a:accent3>
      <a:accent4>
        <a:srgbClr val="797B4F"/>
      </a:accent4>
      <a:accent5>
        <a:srgbClr val="797B4F"/>
      </a:accent5>
      <a:accent6>
        <a:srgbClr val="797B4F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7B4F"/>
      </a:accent1>
      <a:accent2>
        <a:srgbClr val="797B4F"/>
      </a:accent2>
      <a:accent3>
        <a:srgbClr val="797B4F"/>
      </a:accent3>
      <a:accent4>
        <a:srgbClr val="797B4F"/>
      </a:accent4>
      <a:accent5>
        <a:srgbClr val="797B4F"/>
      </a:accent5>
      <a:accent6>
        <a:srgbClr val="797B4F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F2619"/>
      </a:accent1>
      <a:accent2>
        <a:srgbClr val="8388E3"/>
      </a:accent2>
      <a:accent3>
        <a:srgbClr val="EC771B"/>
      </a:accent3>
      <a:accent4>
        <a:srgbClr val="B2F608"/>
      </a:accent4>
      <a:accent5>
        <a:srgbClr val="F6E213"/>
      </a:accent5>
      <a:accent6>
        <a:srgbClr val="CBCBC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447</Words>
  <Application>Microsoft Office PowerPoint</Application>
  <PresentationFormat/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Unicode MS</vt:lpstr>
      <vt:lpstr>맑은 고딕</vt:lpstr>
      <vt:lpstr>Arial</vt:lpstr>
      <vt:lpstr>Arial Rounded MT Bold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HP</cp:lastModifiedBy>
  <cp:revision>92</cp:revision>
  <dcterms:created xsi:type="dcterms:W3CDTF">2016-12-05T23:26:54Z</dcterms:created>
  <dcterms:modified xsi:type="dcterms:W3CDTF">2020-07-26T18:34:44Z</dcterms:modified>
</cp:coreProperties>
</file>