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21"/>
  </p:notesMasterIdLst>
  <p:handoutMasterIdLst>
    <p:handoutMasterId r:id="rId22"/>
  </p:handoutMasterIdLst>
  <p:sldIdLst>
    <p:sldId id="281" r:id="rId2"/>
    <p:sldId id="256" r:id="rId3"/>
    <p:sldId id="282" r:id="rId4"/>
    <p:sldId id="261" r:id="rId5"/>
    <p:sldId id="262" r:id="rId6"/>
    <p:sldId id="263" r:id="rId7"/>
    <p:sldId id="264" r:id="rId8"/>
    <p:sldId id="265" r:id="rId9"/>
    <p:sldId id="283" r:id="rId10"/>
    <p:sldId id="285" r:id="rId11"/>
    <p:sldId id="268" r:id="rId12"/>
    <p:sldId id="269" r:id="rId13"/>
    <p:sldId id="273" r:id="rId14"/>
    <p:sldId id="266" r:id="rId15"/>
    <p:sldId id="267" r:id="rId16"/>
    <p:sldId id="270" r:id="rId17"/>
    <p:sldId id="271" r:id="rId18"/>
    <p:sldId id="284" r:id="rId19"/>
    <p:sldId id="26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8" autoAdjust="0"/>
  </p:normalViewPr>
  <p:slideViewPr>
    <p:cSldViewPr snapToGrid="0">
      <p:cViewPr>
        <p:scale>
          <a:sx n="100" d="100"/>
          <a:sy n="100" d="100"/>
        </p:scale>
        <p:origin x="-990" y="-31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5/31/2020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1884747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5/31/2020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2943005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t>5/31/2020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t>5/31/2020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5/31/2020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t>5/31/2020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5/31/2020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t>5/31/2020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t>5/31/2020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t>5/31/2020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5/31/2020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t>5/31/2020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5315" y="1247140"/>
            <a:ext cx="10982325" cy="1744980"/>
          </a:xfrm>
        </p:spPr>
        <p:txBody>
          <a:bodyPr>
            <a:normAutofit/>
          </a:bodyPr>
          <a:lstStyle/>
          <a:p>
            <a:r>
              <a:rPr lang="en-IN" altLang="en-US" sz="4400" dirty="0">
                <a:solidFill>
                  <a:schemeClr val="accent3">
                    <a:lumMod val="60000"/>
                    <a:lumOff val="40000"/>
                  </a:schemeClr>
                </a:solidFill>
              </a:rPr>
              <a:t>Tractiv - </a:t>
            </a:r>
            <a:r>
              <a:rPr lang="en-US" sz="4400" dirty="0">
                <a:solidFill>
                  <a:schemeClr val="accent3">
                    <a:lumMod val="60000"/>
                    <a:lumOff val="40000"/>
                  </a:schemeClr>
                </a:solidFill>
                <a:sym typeface="+mn-ea"/>
              </a:rPr>
              <a:t>IO</a:t>
            </a:r>
            <a:r>
              <a:rPr lang="en-US" sz="4400" dirty="0">
                <a:solidFill>
                  <a:srgbClr val="7CEBFF"/>
                </a:solidFill>
                <a:sym typeface="+mn-ea"/>
              </a:rPr>
              <a:t>T based social safety app</a:t>
            </a:r>
            <a:r>
              <a:rPr lang="en-US" sz="4400" dirty="0">
                <a:solidFill>
                  <a:srgbClr val="7CEBFF"/>
                </a:solidFill>
              </a:rPr>
              <a:t/>
            </a:r>
            <a:br>
              <a:rPr lang="en-US" sz="4400" dirty="0">
                <a:solidFill>
                  <a:srgbClr val="7CEBFF"/>
                </a:solidFill>
              </a:rPr>
            </a:br>
            <a:endParaRPr lang="en-IN" altLang="en-US" sz="4400" dirty="0"/>
          </a:p>
        </p:txBody>
      </p:sp>
      <p:sp>
        <p:nvSpPr>
          <p:cNvPr id="4" name="Text Box 3"/>
          <p:cNvSpPr txBox="1"/>
          <p:nvPr/>
        </p:nvSpPr>
        <p:spPr>
          <a:xfrm>
            <a:off x="773430" y="3627755"/>
            <a:ext cx="5283200" cy="2091690"/>
          </a:xfrm>
          <a:prstGeom prst="rect">
            <a:avLst/>
          </a:prstGeom>
          <a:noFill/>
        </p:spPr>
        <p:txBody>
          <a:bodyPr wrap="square" rtlCol="0">
            <a:spAutoFit/>
          </a:bodyPr>
          <a:lstStyle/>
          <a:p>
            <a:pPr algn="ctr"/>
            <a:r>
              <a:rPr lang="en-IN" altLang="en-US">
                <a:solidFill>
                  <a:srgbClr val="FFFF00"/>
                </a:solidFill>
              </a:rPr>
              <a:t>Presented by</a:t>
            </a:r>
            <a:r>
              <a:rPr lang="en-IN" altLang="en-US" b="1">
                <a:solidFill>
                  <a:srgbClr val="FFFF00"/>
                </a:solidFill>
              </a:rPr>
              <a:t> </a:t>
            </a:r>
            <a:endParaRPr lang="en-IN" altLang="en-US" b="1"/>
          </a:p>
          <a:p>
            <a:pPr algn="ctr"/>
            <a:endParaRPr lang="en-IN" altLang="en-US" b="1">
              <a:solidFill>
                <a:schemeClr val="accent3">
                  <a:lumMod val="60000"/>
                  <a:lumOff val="40000"/>
                </a:schemeClr>
              </a:solidFill>
            </a:endParaRPr>
          </a:p>
          <a:p>
            <a:pPr algn="ctr"/>
            <a:r>
              <a:rPr lang="en-IN" altLang="en-US" b="1">
                <a:solidFill>
                  <a:schemeClr val="accent3">
                    <a:lumMod val="60000"/>
                    <a:lumOff val="40000"/>
                  </a:schemeClr>
                </a:solidFill>
              </a:rPr>
              <a:t>Shailesh Das</a:t>
            </a:r>
          </a:p>
          <a:p>
            <a:pPr algn="ctr"/>
            <a:r>
              <a:rPr lang="en-IN" altLang="en-US" b="1">
                <a:solidFill>
                  <a:schemeClr val="accent3">
                    <a:lumMod val="60000"/>
                    <a:lumOff val="40000"/>
                  </a:schemeClr>
                </a:solidFill>
              </a:rPr>
              <a:t>Shrishti </a:t>
            </a:r>
          </a:p>
          <a:p>
            <a:pPr algn="ctr"/>
            <a:r>
              <a:rPr lang="en-IN" altLang="en-US" b="1">
                <a:solidFill>
                  <a:schemeClr val="accent3">
                    <a:lumMod val="60000"/>
                    <a:lumOff val="40000"/>
                  </a:schemeClr>
                </a:solidFill>
              </a:rPr>
              <a:t>Anushmita Das</a:t>
            </a:r>
          </a:p>
          <a:p>
            <a:pPr algn="ctr"/>
            <a:r>
              <a:rPr lang="en-IN" altLang="en-US" sz="2000" b="1">
                <a:solidFill>
                  <a:schemeClr val="accent3">
                    <a:lumMod val="60000"/>
                    <a:lumOff val="40000"/>
                  </a:schemeClr>
                </a:solidFill>
              </a:rPr>
              <a:t>Rohit Halder</a:t>
            </a:r>
            <a:endParaRPr lang="en-IN" altLang="en-US" sz="2000" b="1"/>
          </a:p>
          <a:p>
            <a:pPr algn="ctr"/>
            <a:r>
              <a:rPr lang="en-IN" altLang="en-US" sz="2000" b="1"/>
              <a:t> </a:t>
            </a:r>
          </a:p>
        </p:txBody>
      </p:sp>
      <p:sp>
        <p:nvSpPr>
          <p:cNvPr id="5" name="Text Box 4"/>
          <p:cNvSpPr txBox="1"/>
          <p:nvPr/>
        </p:nvSpPr>
        <p:spPr>
          <a:xfrm>
            <a:off x="1094740" y="665480"/>
            <a:ext cx="10001885" cy="368300"/>
          </a:xfrm>
          <a:prstGeom prst="rect">
            <a:avLst/>
          </a:prstGeom>
          <a:noFill/>
        </p:spPr>
        <p:txBody>
          <a:bodyPr wrap="square" rtlCol="0">
            <a:spAutoFit/>
          </a:bodyPr>
          <a:lstStyle/>
          <a:p>
            <a:pPr algn="ctr"/>
            <a:r>
              <a:rPr lang="en-IN" altLang="en-US" b="1">
                <a:solidFill>
                  <a:schemeClr val="bg1"/>
                </a:solidFill>
              </a:rPr>
              <a:t>KIIT-DU , School of Computer Engineering </a:t>
            </a:r>
            <a:r>
              <a:rPr lang="en-US" altLang="en-IN" b="1">
                <a:solidFill>
                  <a:schemeClr val="bg1"/>
                </a:solidFill>
              </a:rPr>
              <a:t>, </a:t>
            </a:r>
            <a:r>
              <a:rPr lang="en-IN" altLang="en-US" b="1">
                <a:solidFill>
                  <a:schemeClr val="bg1"/>
                </a:solidFill>
              </a:rPr>
              <a:t>Bhubaneshneshwar</a:t>
            </a:r>
            <a:r>
              <a:rPr lang="en-US" altLang="en-IN" b="1">
                <a:solidFill>
                  <a:schemeClr val="bg1"/>
                </a:solidFill>
              </a:rPr>
              <a:t>, India</a:t>
            </a:r>
          </a:p>
        </p:txBody>
      </p:sp>
      <p:pic>
        <p:nvPicPr>
          <p:cNvPr id="6" name="Picture 5" descr="1200px-KIIT_logo.svg"/>
          <p:cNvPicPr>
            <a:picLocks noChangeAspect="1"/>
          </p:cNvPicPr>
          <p:nvPr/>
        </p:nvPicPr>
        <p:blipFill>
          <a:blip r:embed="rId3" cstate="print"/>
          <a:stretch>
            <a:fillRect/>
          </a:stretch>
        </p:blipFill>
        <p:spPr>
          <a:xfrm>
            <a:off x="6179185" y="3749675"/>
            <a:ext cx="2699385" cy="1847215"/>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Insights to our motion sensing watch</a:t>
            </a:r>
            <a:endParaRPr lang="en-IN" dirty="0"/>
          </a:p>
        </p:txBody>
      </p:sp>
      <p:sp>
        <p:nvSpPr>
          <p:cNvPr id="3" name="Content Placeholder 2"/>
          <p:cNvSpPr>
            <a:spLocks noGrp="1"/>
          </p:cNvSpPr>
          <p:nvPr>
            <p:ph idx="1"/>
          </p:nvPr>
        </p:nvSpPr>
        <p:spPr>
          <a:xfrm>
            <a:off x="581192" y="2180496"/>
            <a:ext cx="6876883" cy="3678303"/>
          </a:xfrm>
        </p:spPr>
        <p:txBody>
          <a:bodyPr/>
          <a:lstStyle/>
          <a:p>
            <a:r>
              <a:rPr lang="en-US" dirty="0" smtClean="0">
                <a:solidFill>
                  <a:schemeClr val="bg1"/>
                </a:solidFill>
              </a:rPr>
              <a:t>Our Watch consists of 2 main Electronic Components – </a:t>
            </a:r>
            <a:r>
              <a:rPr lang="en-US" dirty="0" err="1" smtClean="0">
                <a:solidFill>
                  <a:schemeClr val="bg1"/>
                </a:solidFill>
              </a:rPr>
              <a:t>NodeMCU</a:t>
            </a:r>
            <a:r>
              <a:rPr lang="en-US" dirty="0" smtClean="0">
                <a:solidFill>
                  <a:schemeClr val="bg1"/>
                </a:solidFill>
              </a:rPr>
              <a:t>, MPU6050 sensor</a:t>
            </a:r>
          </a:p>
          <a:p>
            <a:r>
              <a:rPr lang="en-US" dirty="0">
                <a:solidFill>
                  <a:schemeClr val="bg1"/>
                </a:solidFill>
              </a:rPr>
              <a:t>MPU6050 sensor module is an integrated 6-axis Motion tracking </a:t>
            </a:r>
            <a:r>
              <a:rPr lang="en-US" dirty="0" smtClean="0">
                <a:solidFill>
                  <a:schemeClr val="bg1"/>
                </a:solidFill>
              </a:rPr>
              <a:t>device,  Accelerometer 3-axis &amp; Gyroscope 3-axis</a:t>
            </a:r>
          </a:p>
          <a:p>
            <a:r>
              <a:rPr lang="en-US" dirty="0" err="1" smtClean="0">
                <a:solidFill>
                  <a:schemeClr val="bg1"/>
                </a:solidFill>
              </a:rPr>
              <a:t>NodeMCU</a:t>
            </a:r>
            <a:r>
              <a:rPr lang="en-US" dirty="0" smtClean="0">
                <a:solidFill>
                  <a:schemeClr val="bg1"/>
                </a:solidFill>
              </a:rPr>
              <a:t> with the esp8266 Wi-Fi module is used for connecting with Wi-Fi networks for the data Transmission to the Cloud.</a:t>
            </a:r>
          </a:p>
          <a:p>
            <a:r>
              <a:rPr lang="en-US" dirty="0" smtClean="0">
                <a:solidFill>
                  <a:schemeClr val="bg1"/>
                </a:solidFill>
              </a:rPr>
              <a:t>The X,Y,Z axis readings when plotted live gives the following diagram.</a:t>
            </a:r>
          </a:p>
          <a:p>
            <a:r>
              <a:rPr lang="en-US" dirty="0" err="1" smtClean="0">
                <a:solidFill>
                  <a:schemeClr val="bg1"/>
                </a:solidFill>
              </a:rPr>
              <a:t>Arduino</a:t>
            </a:r>
            <a:r>
              <a:rPr lang="en-US" dirty="0" smtClean="0">
                <a:solidFill>
                  <a:schemeClr val="bg1"/>
                </a:solidFill>
              </a:rPr>
              <a:t> IDE was used for the hardware programming and Python3 was used for software programming.</a:t>
            </a:r>
          </a:p>
          <a:p>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794" y="1892807"/>
            <a:ext cx="3124200" cy="1983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G:\Serial Plot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2713" y="3962399"/>
            <a:ext cx="3154362" cy="244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878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of datasets</a:t>
            </a:r>
            <a:r>
              <a:rPr lang="en-US" dirty="0"/>
              <a:t/>
            </a:r>
            <a:br>
              <a:rPr lang="en-US" dirty="0"/>
            </a:br>
            <a:endParaRPr lang="en-US" dirty="0"/>
          </a:p>
        </p:txBody>
      </p:sp>
      <p:sp>
        <p:nvSpPr>
          <p:cNvPr id="3" name="Content Placeholder 2"/>
          <p:cNvSpPr>
            <a:spLocks noGrp="1"/>
          </p:cNvSpPr>
          <p:nvPr>
            <p:ph idx="1"/>
          </p:nvPr>
        </p:nvSpPr>
        <p:spPr>
          <a:xfrm>
            <a:off x="581192" y="2180496"/>
            <a:ext cx="11029615" cy="4416490"/>
          </a:xfrm>
        </p:spPr>
        <p:txBody>
          <a:bodyPr/>
          <a:lstStyle/>
          <a:p>
            <a:pPr marL="305435" indent="-305435"/>
            <a:r>
              <a:rPr lang="en-US" dirty="0">
                <a:solidFill>
                  <a:schemeClr val="bg1"/>
                </a:solidFill>
              </a:rPr>
              <a:t>The sensor datasets  for different gestures are hardly available over the internet.</a:t>
            </a:r>
          </a:p>
          <a:p>
            <a:pPr marL="0" indent="0">
              <a:buNone/>
            </a:pPr>
            <a:endParaRPr lang="en-US" dirty="0">
              <a:solidFill>
                <a:schemeClr val="bg1"/>
              </a:solidFill>
              <a:ea typeface="+mn-lt"/>
              <a:cs typeface="+mn-lt"/>
            </a:endParaRPr>
          </a:p>
          <a:p>
            <a:pPr marL="305435" indent="-305435"/>
            <a:r>
              <a:rPr lang="en-US" dirty="0">
                <a:solidFill>
                  <a:schemeClr val="bg1"/>
                </a:solidFill>
                <a:ea typeface="+mn-lt"/>
                <a:cs typeface="+mn-lt"/>
              </a:rPr>
              <a:t>Our team, worked on creating multiple samples  of data for </a:t>
            </a:r>
            <a:r>
              <a:rPr lang="en-US" dirty="0" err="1">
                <a:solidFill>
                  <a:schemeClr val="bg1"/>
                </a:solidFill>
                <a:ea typeface="+mn-lt"/>
                <a:cs typeface="+mn-lt"/>
              </a:rPr>
              <a:t>differnent</a:t>
            </a:r>
            <a:r>
              <a:rPr lang="en-US" dirty="0">
                <a:solidFill>
                  <a:schemeClr val="bg1"/>
                </a:solidFill>
                <a:ea typeface="+mn-lt"/>
                <a:cs typeface="+mn-lt"/>
              </a:rPr>
              <a:t> devices (mobile phone, watches) for different windows. There were data for 3 registered gestures (fall, accident, injustice to women), while remaining actions were grouped together forming a normal gesture.</a:t>
            </a:r>
          </a:p>
          <a:p>
            <a:pPr marL="629920" lvl="1" indent="-305435"/>
            <a:r>
              <a:rPr lang="en-US" dirty="0">
                <a:solidFill>
                  <a:schemeClr val="bg1"/>
                </a:solidFill>
                <a:ea typeface="+mn-lt"/>
                <a:cs typeface="+mn-lt"/>
              </a:rPr>
              <a:t>For cell phones, the data extraction rate is relatively slower. Hence to provide accurate and fast decision making the window for the data is kept 20, with a delay of 10 </a:t>
            </a:r>
            <a:r>
              <a:rPr lang="en-US" dirty="0" err="1">
                <a:solidFill>
                  <a:schemeClr val="bg1"/>
                </a:solidFill>
                <a:ea typeface="+mn-lt"/>
                <a:cs typeface="+mn-lt"/>
              </a:rPr>
              <a:t>milli</a:t>
            </a:r>
            <a:r>
              <a:rPr lang="en-US" dirty="0">
                <a:solidFill>
                  <a:schemeClr val="bg1"/>
                </a:solidFill>
                <a:ea typeface="+mn-lt"/>
                <a:cs typeface="+mn-lt"/>
              </a:rPr>
              <a:t>-seconds, The dataset was relatively small, with 300 samples per associated gestures.</a:t>
            </a:r>
            <a:endParaRPr lang="en-US" dirty="0">
              <a:solidFill>
                <a:schemeClr val="bg1"/>
              </a:solidFill>
            </a:endParaRPr>
          </a:p>
          <a:p>
            <a:pPr marL="629920" lvl="1" indent="-305435"/>
            <a:r>
              <a:rPr lang="en-US" dirty="0">
                <a:solidFill>
                  <a:schemeClr val="bg1"/>
                </a:solidFill>
                <a:ea typeface="+mn-lt"/>
                <a:cs typeface="+mn-lt"/>
              </a:rPr>
              <a:t>For fit-bands, the data extraction rate is faster. Due to low latency, the window for the data is kept 31, with a delay of 0.3 </a:t>
            </a:r>
            <a:r>
              <a:rPr lang="en-US" dirty="0" err="1">
                <a:solidFill>
                  <a:schemeClr val="bg1"/>
                </a:solidFill>
                <a:ea typeface="+mn-lt"/>
                <a:cs typeface="+mn-lt"/>
              </a:rPr>
              <a:t>milli</a:t>
            </a:r>
            <a:r>
              <a:rPr lang="en-US" dirty="0">
                <a:solidFill>
                  <a:schemeClr val="bg1"/>
                </a:solidFill>
                <a:ea typeface="+mn-lt"/>
                <a:cs typeface="+mn-lt"/>
              </a:rPr>
              <a:t>-seconds, with a further latency of 0.1 </a:t>
            </a:r>
            <a:r>
              <a:rPr lang="en-US" dirty="0" err="1">
                <a:solidFill>
                  <a:schemeClr val="bg1"/>
                </a:solidFill>
                <a:ea typeface="+mn-lt"/>
                <a:cs typeface="+mn-lt"/>
              </a:rPr>
              <a:t>milli</a:t>
            </a:r>
            <a:r>
              <a:rPr lang="en-US" dirty="0">
                <a:solidFill>
                  <a:schemeClr val="bg1"/>
                </a:solidFill>
                <a:ea typeface="+mn-lt"/>
                <a:cs typeface="+mn-lt"/>
              </a:rPr>
              <a:t>-seconds per axis. The dataset was large enough, with 1000 samples per associated gestures.</a:t>
            </a:r>
            <a:endParaRPr lang="en-US" dirty="0">
              <a:solidFill>
                <a:schemeClr val="bg1"/>
              </a:solidFill>
            </a:endParaRPr>
          </a:p>
          <a:p>
            <a:pPr marL="629920" lvl="1" indent="-305435"/>
            <a:endParaRPr lang="en-US" dirty="0">
              <a:solidFill>
                <a:schemeClr val="bg1"/>
              </a:solidFill>
              <a:ea typeface="+mn-lt"/>
              <a:cs typeface="+mn-lt"/>
            </a:endParaRPr>
          </a:p>
          <a:p>
            <a:pPr marL="629920" lvl="1" indent="-305435"/>
            <a:endParaRPr lang="en-US" dirty="0">
              <a:solidFill>
                <a:schemeClr val="bg1"/>
              </a:solidFill>
              <a:ea typeface="+mn-lt"/>
              <a:cs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Associated Data analytics – multi dimensional differentiation</a:t>
            </a:r>
            <a:endParaRPr lang="en-US" dirty="0"/>
          </a:p>
        </p:txBody>
      </p:sp>
      <p:sp>
        <p:nvSpPr>
          <p:cNvPr id="3" name="Content Placeholder 2"/>
          <p:cNvSpPr>
            <a:spLocks noGrp="1"/>
          </p:cNvSpPr>
          <p:nvPr>
            <p:ph sz="half" idx="1"/>
          </p:nvPr>
        </p:nvSpPr>
        <p:spPr/>
        <p:txBody>
          <a:bodyPr/>
          <a:lstStyle/>
          <a:p>
            <a:pPr marL="305435" indent="-305435"/>
            <a:r>
              <a:rPr lang="en-US">
                <a:solidFill>
                  <a:schemeClr val="bg1"/>
                </a:solidFill>
              </a:rPr>
              <a:t>The normal extracted data cannot be mapped to any gesture. The data could not be clustered.</a:t>
            </a:r>
          </a:p>
          <a:p>
            <a:pPr marL="305435" indent="-305435"/>
            <a:r>
              <a:rPr lang="en-US">
                <a:solidFill>
                  <a:schemeClr val="bg1"/>
                </a:solidFill>
              </a:rPr>
              <a:t>The data was transformed by a multi dimensional differentiation process, to make the data clusterable.</a:t>
            </a:r>
            <a:endParaRPr lang="en-US" dirty="0">
              <a:solidFill>
                <a:schemeClr val="bg1"/>
              </a:solidFill>
            </a:endParaRPr>
          </a:p>
        </p:txBody>
      </p:sp>
      <p:pic>
        <p:nvPicPr>
          <p:cNvPr id="5" name="Content Placeholder 4" descr="2"/>
          <p:cNvPicPr>
            <a:picLocks noGrp="1" noChangeAspect="1"/>
          </p:cNvPicPr>
          <p:nvPr>
            <p:ph sz="half" idx="2"/>
          </p:nvPr>
        </p:nvPicPr>
        <p:blipFill>
          <a:blip r:embed="rId2"/>
          <a:stretch>
            <a:fillRect/>
          </a:stretch>
        </p:blipFill>
        <p:spPr>
          <a:xfrm>
            <a:off x="6466205" y="2228215"/>
            <a:ext cx="4866005" cy="33648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Efficiency of our model</a:t>
            </a:r>
          </a:p>
        </p:txBody>
      </p:sp>
      <p:sp>
        <p:nvSpPr>
          <p:cNvPr id="14" name="TextBox 13"/>
          <p:cNvSpPr txBox="1"/>
          <p:nvPr/>
        </p:nvSpPr>
        <p:spPr>
          <a:xfrm>
            <a:off x="926306" y="3176586"/>
            <a:ext cx="4814886" cy="9220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a:solidFill>
                <a:schemeClr val="bg1"/>
              </a:solidFill>
            </a:endParaRPr>
          </a:p>
          <a:p>
            <a:r>
              <a:rPr lang="en-US">
                <a:solidFill>
                  <a:schemeClr val="bg1"/>
                </a:solidFill>
              </a:rPr>
              <a:t>The </a:t>
            </a:r>
            <a:r>
              <a:rPr lang="en-IN" altLang="en-US">
                <a:solidFill>
                  <a:schemeClr val="bg1"/>
                </a:solidFill>
              </a:rPr>
              <a:t>maximum </a:t>
            </a:r>
            <a:r>
              <a:rPr lang="en-US">
                <a:solidFill>
                  <a:schemeClr val="bg1"/>
                </a:solidFill>
              </a:rPr>
              <a:t>accuracy of our approach from the trials was 98.</a:t>
            </a:r>
            <a:r>
              <a:rPr lang="en-IN" altLang="en-US">
                <a:solidFill>
                  <a:schemeClr val="bg1"/>
                </a:solidFill>
              </a:rPr>
              <a:t>06</a:t>
            </a:r>
            <a:r>
              <a:rPr lang="en-US">
                <a:solidFill>
                  <a:schemeClr val="bg1"/>
                </a:solidFill>
              </a:rPr>
              <a:t> % </a:t>
            </a:r>
            <a:r>
              <a:rPr lang="en-IN" altLang="en-US">
                <a:solidFill>
                  <a:schemeClr val="bg1"/>
                </a:solidFill>
              </a:rPr>
              <a:t>using logistic regression.</a:t>
            </a:r>
            <a:endParaRPr lang="en-IN" altLang="en-US" dirty="0">
              <a:solidFill>
                <a:schemeClr val="bg1"/>
              </a:solidFill>
            </a:endParaRPr>
          </a:p>
        </p:txBody>
      </p:sp>
      <p:pic>
        <p:nvPicPr>
          <p:cNvPr id="3" name="Content Placeholder -2147482548" descr="5"/>
          <p:cNvPicPr>
            <a:picLocks noGrp="1" noChangeAspect="1"/>
          </p:cNvPicPr>
          <p:nvPr>
            <p:ph idx="1"/>
          </p:nvPr>
        </p:nvPicPr>
        <p:blipFill>
          <a:blip r:embed="rId2"/>
          <a:stretch>
            <a:fillRect/>
          </a:stretch>
        </p:blipFill>
        <p:spPr>
          <a:xfrm>
            <a:off x="6017260" y="2082800"/>
            <a:ext cx="5486400" cy="365760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Insights to our android application</a:t>
            </a:r>
          </a:p>
        </p:txBody>
      </p:sp>
      <p:sp>
        <p:nvSpPr>
          <p:cNvPr id="4" name="TextBox 3"/>
          <p:cNvSpPr txBox="1"/>
          <p:nvPr/>
        </p:nvSpPr>
        <p:spPr>
          <a:xfrm>
            <a:off x="7260431" y="2271712"/>
            <a:ext cx="4207667"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solidFill>
                  <a:schemeClr val="bg1"/>
                </a:solidFill>
              </a:rPr>
              <a:t>Server :</a:t>
            </a:r>
          </a:p>
          <a:p>
            <a:endParaRPr lang="en-US" dirty="0">
              <a:solidFill>
                <a:schemeClr val="bg1"/>
              </a:solidFill>
            </a:endParaRPr>
          </a:p>
          <a:p>
            <a:pPr marL="285750" indent="-285750">
              <a:buFont typeface="Arial" panose="020B0604020202020204"/>
              <a:buChar char="•"/>
            </a:pPr>
            <a:r>
              <a:rPr lang="en-US">
                <a:solidFill>
                  <a:schemeClr val="bg1"/>
                </a:solidFill>
              </a:rPr>
              <a:t>Verify registration credentials</a:t>
            </a:r>
            <a:endParaRPr lang="en-US" dirty="0">
              <a:solidFill>
                <a:schemeClr val="bg1"/>
              </a:solidFill>
            </a:endParaRPr>
          </a:p>
          <a:p>
            <a:pPr marL="285750" indent="-285750">
              <a:buFont typeface="Arial" panose="020B0604020202020204"/>
              <a:buChar char="•"/>
            </a:pPr>
            <a:r>
              <a:rPr lang="en-US">
                <a:solidFill>
                  <a:schemeClr val="bg1"/>
                </a:solidFill>
              </a:rPr>
              <a:t>Verify login credentials</a:t>
            </a:r>
            <a:endParaRPr lang="en-US" dirty="0">
              <a:solidFill>
                <a:schemeClr val="bg1"/>
              </a:solidFill>
            </a:endParaRPr>
          </a:p>
          <a:p>
            <a:endParaRPr lang="en-US" dirty="0">
              <a:solidFill>
                <a:schemeClr val="bg1"/>
              </a:solidFill>
            </a:endParaRPr>
          </a:p>
          <a:p>
            <a:endParaRPr lang="en-US" dirty="0">
              <a:solidFill>
                <a:schemeClr val="bg1"/>
              </a:solidFill>
            </a:endParaRPr>
          </a:p>
          <a:p>
            <a:pPr marL="285750" indent="-285750">
              <a:buFont typeface="Arial" panose="020B0604020202020204"/>
              <a:buChar char="•"/>
            </a:pPr>
            <a:r>
              <a:rPr lang="en-US">
                <a:solidFill>
                  <a:schemeClr val="bg1"/>
                </a:solidFill>
              </a:rPr>
              <a:t>Analyze the received data, map the data to a gesture,</a:t>
            </a:r>
            <a:endParaRPr lang="en-US" dirty="0">
              <a:solidFill>
                <a:schemeClr val="bg1"/>
              </a:solidFill>
            </a:endParaRPr>
          </a:p>
          <a:p>
            <a:r>
              <a:rPr lang="en-US">
                <a:solidFill>
                  <a:schemeClr val="bg1"/>
                </a:solidFill>
              </a:rPr>
              <a:t>     If gesture is normal</a:t>
            </a:r>
            <a:endParaRPr lang="en-US" dirty="0">
              <a:solidFill>
                <a:schemeClr val="bg1"/>
              </a:solidFill>
            </a:endParaRPr>
          </a:p>
          <a:p>
            <a:endParaRPr lang="en-US" dirty="0">
              <a:solidFill>
                <a:schemeClr val="bg1"/>
              </a:solidFill>
            </a:endParaRPr>
          </a:p>
          <a:p>
            <a:r>
              <a:rPr lang="en-US" dirty="0">
                <a:solidFill>
                  <a:schemeClr val="bg1"/>
                </a:solidFill>
              </a:rPr>
              <a:t>     </a:t>
            </a:r>
          </a:p>
          <a:p>
            <a:endParaRPr lang="en-US" dirty="0">
              <a:solidFill>
                <a:schemeClr val="bg1"/>
              </a:solidFill>
            </a:endParaRPr>
          </a:p>
          <a:p>
            <a:pPr marL="285750" indent="-285750">
              <a:buFont typeface="Arial" panose="020B0604020202020204"/>
              <a:buChar char="•"/>
            </a:pPr>
            <a:r>
              <a:rPr lang="en-US">
                <a:solidFill>
                  <a:schemeClr val="bg1"/>
                </a:solidFill>
                <a:ea typeface="+mn-lt"/>
                <a:cs typeface="+mn-lt"/>
              </a:rPr>
              <a:t>If gesture demands immediate help </a:t>
            </a:r>
            <a:r>
              <a:rPr lang="en-US">
                <a:solidFill>
                  <a:schemeClr val="bg1"/>
                </a:solidFill>
              </a:rPr>
              <a:t>or user presses SOS, Peers are notified.</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5" name="TextBox 4"/>
          <p:cNvSpPr txBox="1"/>
          <p:nvPr/>
        </p:nvSpPr>
        <p:spPr>
          <a:xfrm>
            <a:off x="497681" y="2271712"/>
            <a:ext cx="4207667" cy="757130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solidFill>
                  <a:schemeClr val="bg1"/>
                </a:solidFill>
              </a:rPr>
              <a:t>Application :</a:t>
            </a:r>
          </a:p>
          <a:p>
            <a:pPr marL="285750" indent="-285750">
              <a:buFont typeface="Arial" panose="020B0604020202020204"/>
              <a:buChar char="•"/>
            </a:pPr>
            <a:endParaRPr lang="en-US" dirty="0">
              <a:solidFill>
                <a:schemeClr val="bg1"/>
              </a:solidFill>
            </a:endParaRPr>
          </a:p>
          <a:p>
            <a:pPr marL="285750" indent="-285750">
              <a:buFont typeface="Arial" panose="020B0604020202020204"/>
              <a:buChar char="•"/>
            </a:pPr>
            <a:r>
              <a:rPr lang="en-US">
                <a:solidFill>
                  <a:schemeClr val="bg1"/>
                </a:solidFill>
              </a:rPr>
              <a:t>Registration</a:t>
            </a:r>
            <a:endParaRPr lang="en-US" dirty="0">
              <a:solidFill>
                <a:schemeClr val="bg1"/>
              </a:solidFill>
            </a:endParaRPr>
          </a:p>
          <a:p>
            <a:pPr marL="285750" indent="-285750">
              <a:buFont typeface="Arial" panose="020B0604020202020204"/>
              <a:buChar char="•"/>
            </a:pPr>
            <a:r>
              <a:rPr lang="en-US">
                <a:solidFill>
                  <a:schemeClr val="bg1"/>
                </a:solidFill>
              </a:rPr>
              <a:t>Login</a:t>
            </a:r>
            <a:endParaRPr lang="en-US" dirty="0">
              <a:solidFill>
                <a:schemeClr val="bg1"/>
              </a:solidFill>
            </a:endParaRPr>
          </a:p>
          <a:p>
            <a:endParaRPr lang="en-US" dirty="0">
              <a:solidFill>
                <a:schemeClr val="bg1"/>
              </a:solidFill>
            </a:endParaRPr>
          </a:p>
          <a:p>
            <a:endParaRPr lang="en-US" dirty="0">
              <a:solidFill>
                <a:schemeClr val="bg1"/>
              </a:solidFill>
            </a:endParaRPr>
          </a:p>
          <a:p>
            <a:pPr marL="285750" indent="-285750">
              <a:buFont typeface="Arial" panose="020B0604020202020204"/>
              <a:buChar char="•"/>
            </a:pPr>
            <a:r>
              <a:rPr lang="en-US">
                <a:solidFill>
                  <a:schemeClr val="bg1"/>
                </a:solidFill>
              </a:rPr>
              <a:t>Send sensor data  in a window</a:t>
            </a:r>
            <a:endParaRPr lang="en-US" dirty="0">
              <a:solidFill>
                <a:schemeClr val="bg1"/>
              </a:solidFill>
            </a:endParaRPr>
          </a:p>
          <a:p>
            <a:endParaRPr lang="en-US" dirty="0">
              <a:solidFill>
                <a:schemeClr val="bg1"/>
              </a:solidFill>
            </a:endParaRPr>
          </a:p>
          <a:p>
            <a:endParaRPr lang="en-US" dirty="0">
              <a:solidFill>
                <a:schemeClr val="bg1"/>
              </a:solidFill>
            </a:endParaRPr>
          </a:p>
          <a:p>
            <a:pPr>
              <a:buFont typeface="Arial" panose="020B0604020202020204"/>
            </a:pPr>
            <a:endParaRPr lang="en-US" dirty="0">
              <a:solidFill>
                <a:schemeClr val="bg1"/>
              </a:solidFill>
            </a:endParaRPr>
          </a:p>
          <a:p>
            <a:endParaRPr lang="en-US" dirty="0">
              <a:solidFill>
                <a:schemeClr val="bg1"/>
              </a:solidFill>
            </a:endParaRPr>
          </a:p>
          <a:p>
            <a:endParaRPr lang="en-US" dirty="0">
              <a:solidFill>
                <a:schemeClr val="bg1"/>
              </a:solidFill>
            </a:endParaRPr>
          </a:p>
          <a:p>
            <a:pPr marL="285750" indent="-285750">
              <a:buFont typeface="Arial" panose="020B0604020202020204"/>
              <a:buChar char="•"/>
            </a:pPr>
            <a:r>
              <a:rPr lang="en-US">
                <a:solidFill>
                  <a:schemeClr val="bg1"/>
                </a:solidFill>
              </a:rPr>
              <a:t>If user thinks there might be an emergency and asks for help (SOS)</a:t>
            </a:r>
            <a:endParaRPr lang="en-US" dirty="0">
              <a:solidFill>
                <a:schemeClr val="bg1"/>
              </a:solidFill>
            </a:endParaRPr>
          </a:p>
          <a:p>
            <a:pPr marL="285750" indent="-285750">
              <a:buFont typeface="Arial" panose="020B0604020202020204"/>
              <a:buChar char="•"/>
            </a:pPr>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cxnSp>
        <p:nvCxnSpPr>
          <p:cNvPr id="8" name="Straight Arrow Connector 7"/>
          <p:cNvCxnSpPr/>
          <p:nvPr/>
        </p:nvCxnSpPr>
        <p:spPr>
          <a:xfrm>
            <a:off x="2055654" y="2961383"/>
            <a:ext cx="5283992" cy="95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400724" y="3268174"/>
            <a:ext cx="5938285" cy="989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885647" y="4112968"/>
            <a:ext cx="3500438" cy="934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423877" y="4719772"/>
            <a:ext cx="5116023" cy="238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490601" y="4216092"/>
            <a:ext cx="6960" cy="5064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991523" y="5800358"/>
            <a:ext cx="3347485" cy="989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Tradeoff between accuracy and Latency</a:t>
            </a:r>
            <a:endParaRPr lang="en-US" dirty="0"/>
          </a:p>
        </p:txBody>
      </p:sp>
      <p:sp>
        <p:nvSpPr>
          <p:cNvPr id="3" name="Content Placeholder 2"/>
          <p:cNvSpPr>
            <a:spLocks noGrp="1"/>
          </p:cNvSpPr>
          <p:nvPr>
            <p:ph idx="1"/>
          </p:nvPr>
        </p:nvSpPr>
        <p:spPr/>
        <p:txBody>
          <a:bodyPr/>
          <a:lstStyle/>
          <a:p>
            <a:pPr marL="285750" indent="-285750"/>
            <a:r>
              <a:rPr lang="en-US" dirty="0">
                <a:solidFill>
                  <a:schemeClr val="bg1"/>
                </a:solidFill>
              </a:rPr>
              <a:t>As already mentioned, the test suite accuracy of our model is 98.66 %. For 150 trails 2 were predicted wrong. This is poor accuracy for real world applications. Because for 10 million trials, 13,333 will be predicted wrong, which might be false positive as well as false negative. The false negative cases will summon the inefficiency off our applications. Where as false positives will </a:t>
            </a:r>
            <a:r>
              <a:rPr lang="en-US" dirty="0" err="1">
                <a:solidFill>
                  <a:schemeClr val="bg1"/>
                </a:solidFill>
              </a:rPr>
              <a:t>harras</a:t>
            </a:r>
            <a:r>
              <a:rPr lang="en-US" dirty="0">
                <a:solidFill>
                  <a:schemeClr val="bg1"/>
                </a:solidFill>
              </a:rPr>
              <a:t> the peers without a cause.</a:t>
            </a:r>
          </a:p>
          <a:p>
            <a:pPr marL="285750" indent="-285750"/>
            <a:r>
              <a:rPr lang="en-US" dirty="0">
                <a:solidFill>
                  <a:schemeClr val="bg1"/>
                </a:solidFill>
              </a:rPr>
              <a:t>Regarding the latency, we have kept a window of 1 second. So if we use overlapping data, our system is almost real time. </a:t>
            </a:r>
          </a:p>
          <a:p>
            <a:pPr marL="285750" indent="-285750"/>
            <a:r>
              <a:rPr lang="en-US" dirty="0">
                <a:solidFill>
                  <a:schemeClr val="bg1"/>
                </a:solidFill>
              </a:rPr>
              <a:t>Thus our system kept the average tradeoff between accuracy and latency.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idx="1"/>
          </p:nvPr>
        </p:nvSpPr>
        <p:spPr>
          <a:xfrm>
            <a:off x="405346" y="2215665"/>
            <a:ext cx="11029615" cy="3678303"/>
          </a:xfrm>
        </p:spPr>
        <p:txBody>
          <a:bodyPr>
            <a:normAutofit/>
          </a:bodyPr>
          <a:lstStyle/>
          <a:p>
            <a:pPr marL="0" indent="0">
              <a:buNone/>
            </a:pPr>
            <a:r>
              <a:rPr lang="en-US" dirty="0">
                <a:solidFill>
                  <a:schemeClr val="bg1"/>
                </a:solidFill>
                <a:ea typeface="+mn-lt"/>
                <a:cs typeface="+mn-lt"/>
              </a:rPr>
              <a:t>The major issues related to the similar applications are lack of proper databasemanagement. Apart from that, the most important feature lacking in these applications is automation.  Victims to social injustice doesn’t have ample amount of time to open up the application and seek for help or inform their family members about their location. Our approach tries to resolve the issue by implementing automation. The accelerometer and gyroscope sensors of the mobile continuously measures theangular velocity and acceleration. So a particular gesture made using the cell phone can automatically trigger the help centers and the local guardians for help.  Apart from that, the victims of the social injustice might not have enough time to access the mobile phones, so we have come up with a </a:t>
            </a:r>
            <a:r>
              <a:rPr lang="en-US">
                <a:solidFill>
                  <a:schemeClr val="bg1"/>
                </a:solidFill>
                <a:ea typeface="+mn-lt"/>
                <a:cs typeface="+mn-lt"/>
              </a:rPr>
              <a:t>smart band which automatically tracks the gestures of the citizens. Any peculiar gesture will trigger the system. </a:t>
            </a:r>
            <a:r>
              <a:rPr lang="en-US" dirty="0">
                <a:solidFill>
                  <a:schemeClr val="bg1"/>
                </a:solidFill>
                <a:ea typeface="+mn-lt"/>
                <a:cs typeface="+mn-lt"/>
              </a:rPr>
              <a:t>We have extended the functionality of this system for the elderly people who have an acute tendency to fall, with their family members left uninformed. The scope of the system includes detection of an accident, in case if anyone meets an accident with the gears 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Future works</a:t>
            </a:r>
          </a:p>
        </p:txBody>
      </p:sp>
      <p:sp>
        <p:nvSpPr>
          <p:cNvPr id="3" name="Content Placeholder 2"/>
          <p:cNvSpPr>
            <a:spLocks noGrp="1"/>
          </p:cNvSpPr>
          <p:nvPr>
            <p:ph idx="1"/>
          </p:nvPr>
        </p:nvSpPr>
        <p:spPr/>
        <p:txBody>
          <a:bodyPr/>
          <a:lstStyle/>
          <a:p>
            <a:pPr marL="0" indent="0">
              <a:buNone/>
            </a:pPr>
            <a:r>
              <a:rPr lang="en-US">
                <a:solidFill>
                  <a:schemeClr val="bg1"/>
                </a:solidFill>
              </a:rPr>
              <a:t>The major draw backs of our system include:</a:t>
            </a:r>
          </a:p>
          <a:p>
            <a:pPr marL="305435" indent="-305435"/>
            <a:r>
              <a:rPr lang="en-US">
                <a:solidFill>
                  <a:schemeClr val="bg1"/>
                </a:solidFill>
              </a:rPr>
              <a:t>Latency in database transactions.</a:t>
            </a:r>
          </a:p>
          <a:p>
            <a:pPr marL="305435" indent="-305435"/>
            <a:r>
              <a:rPr lang="en-US">
                <a:solidFill>
                  <a:schemeClr val="bg1"/>
                </a:solidFill>
              </a:rPr>
              <a:t>False positive and false negative cases.</a:t>
            </a:r>
          </a:p>
          <a:p>
            <a:pPr marL="305435" indent="-305435"/>
            <a:r>
              <a:rPr lang="en-IN" altLang="en-US">
                <a:solidFill>
                  <a:schemeClr val="bg1"/>
                </a:solidFill>
              </a:rPr>
              <a:t>Increasing the variations in gesture</a:t>
            </a:r>
            <a:endParaRPr lang="en-US">
              <a:solidFill>
                <a:schemeClr val="bg1"/>
              </a:solidFill>
            </a:endParaRPr>
          </a:p>
          <a:p>
            <a:pPr marL="0" indent="0">
              <a:buNone/>
            </a:pPr>
            <a:r>
              <a:rPr lang="en-US">
                <a:solidFill>
                  <a:schemeClr val="bg1"/>
                </a:solidFill>
              </a:rPr>
              <a:t>All these challenges will be addressed in the future, and contribute a system that truly enhances social security.</a:t>
            </a:r>
            <a:endParaRPr lang="en-US"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References</a:t>
            </a:r>
          </a:p>
        </p:txBody>
      </p:sp>
      <p:sp>
        <p:nvSpPr>
          <p:cNvPr id="3" name="Content Placeholder 2"/>
          <p:cNvSpPr>
            <a:spLocks noGrp="1"/>
          </p:cNvSpPr>
          <p:nvPr>
            <p:ph idx="1"/>
          </p:nvPr>
        </p:nvSpPr>
        <p:spPr/>
        <p:txBody>
          <a:bodyPr/>
          <a:lstStyle/>
          <a:p>
            <a:r>
              <a:rPr lang="en-US">
                <a:solidFill>
                  <a:schemeClr val="accent3">
                    <a:lumMod val="60000"/>
                    <a:lumOff val="40000"/>
                  </a:schemeClr>
                </a:solidFill>
              </a:rPr>
              <a:t>[1] Gubbi, J., Buyya, R., Marusic, S. and Palaniswami, M., 2013. Internet of Things (IoT): A vision, architectural elements, and future directions. Future generation computer systems, 29(7), pp.1645-1660.</a:t>
            </a:r>
          </a:p>
          <a:p>
            <a:r>
              <a:rPr lang="en-US">
                <a:solidFill>
                  <a:schemeClr val="accent3">
                    <a:lumMod val="60000"/>
                    <a:lumOff val="40000"/>
                  </a:schemeClr>
                </a:solidFill>
              </a:rPr>
              <a:t>[2]https://en.wikipedia.org/wiki/Internet_of_things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a:spLocks noGrp="1" noRot="1" noChangeAspect="1" noMove="1" noResize="1" noEditPoints="1" noAdjustHandles="1" noChangeArrowheads="1" noChangeShapeType="1" noTextEdi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0" name="Rectangle 2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p:cNvPicPr>
            <a:picLocks noChangeAspect="1"/>
          </p:cNvPicPr>
          <p:nvPr/>
        </p:nvPicPr>
        <p:blipFill rotWithShape="1">
          <a:blip r:embed="rId3" cstate="screen"/>
          <a:srcRect t="8505" r="9091" b="14886"/>
          <a:stretch>
            <a:fillRect/>
          </a:stretch>
        </p:blipFill>
        <p:spPr>
          <a:xfrm>
            <a:off x="20" y="10"/>
            <a:ext cx="12191980" cy="6857990"/>
          </a:xfrm>
          <a:prstGeom prst="rect">
            <a:avLst/>
          </a:prstGeom>
        </p:spPr>
      </p:pic>
      <p:grpSp>
        <p:nvGrpSpPr>
          <p:cNvPr id="32" name="Group 31"/>
          <p:cNvGrpSpPr>
            <a:grpSpLocks noGrp="1" noUngrp="1" noRot="1" noChangeAspect="1" noMove="1" noResize="1"/>
          </p:cNvGrpSpPr>
          <p:nvPr/>
        </p:nvGrpSpPr>
        <p:grpSpPr>
          <a:xfrm>
            <a:off x="438068" y="457200"/>
            <a:ext cx="3703320" cy="5935132"/>
            <a:chOff x="438068" y="457200"/>
            <a:chExt cx="3703320" cy="5935132"/>
          </a:xfrm>
        </p:grpSpPr>
        <p:sp>
          <p:nvSpPr>
            <p:cNvPr id="33" name="Rectangle 32"/>
            <p:cNvSpPr/>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4" name="Rectangle 33"/>
            <p:cNvSpPr/>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584200" y="1006956"/>
            <a:ext cx="3412067" cy="1372177"/>
          </a:xfrm>
        </p:spPr>
        <p:txBody>
          <a:bodyPr vert="horz" lIns="91440" tIns="45720" rIns="91440" bIns="45720" rtlCol="0" anchor="ctr">
            <a:normAutofit/>
          </a:bodyPr>
          <a:lstStyle/>
          <a:p>
            <a:r>
              <a:rPr lang="en-US" sz="2800">
                <a:solidFill>
                  <a:schemeClr val="bg1"/>
                </a:solidFill>
              </a:rPr>
              <a:t>Thank You</a:t>
            </a:r>
          </a:p>
        </p:txBody>
      </p:sp>
      <p:sp>
        <p:nvSpPr>
          <p:cNvPr id="4" name="TextBox 3"/>
          <p:cNvSpPr txBox="1"/>
          <p:nvPr/>
        </p:nvSpPr>
        <p:spPr>
          <a:xfrm>
            <a:off x="581193" y="2438399"/>
            <a:ext cx="3415074" cy="3564467"/>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spcBef>
                <a:spcPct val="20000"/>
              </a:spcBef>
              <a:spcAft>
                <a:spcPts val="600"/>
              </a:spcAft>
              <a:buClr>
                <a:schemeClr val="accent2"/>
              </a:buClr>
              <a:buSzPct val="92000"/>
              <a:buFont typeface="Wingdings 2" panose="05020102010507070707" pitchFamily="18" charset="2"/>
              <a:buChar char=""/>
            </a:pPr>
            <a:r>
              <a:rPr lang="en-US">
                <a:solidFill>
                  <a:schemeClr val="bg1"/>
                </a:solidFill>
              </a:rPr>
              <a:t>1705819@kiit.ac.in</a:t>
            </a:r>
          </a:p>
          <a:p>
            <a:pPr>
              <a:spcBef>
                <a:spcPct val="20000"/>
              </a:spcBef>
              <a:spcAft>
                <a:spcPts val="600"/>
              </a:spcAft>
              <a:buClr>
                <a:schemeClr val="accent2"/>
              </a:buClr>
              <a:buSzPct val="92000"/>
              <a:buFont typeface="Wingdings 2" panose="05020102010507070707" pitchFamily="18" charset="2"/>
              <a:buChar char=""/>
            </a:pPr>
            <a:r>
              <a:rPr lang="en-US">
                <a:solidFill>
                  <a:schemeClr val="bg1"/>
                </a:solidFill>
              </a:rPr>
              <a:t>1705893@kiit.ac.in</a:t>
            </a:r>
          </a:p>
          <a:p>
            <a:pPr>
              <a:spcBef>
                <a:spcPct val="20000"/>
              </a:spcBef>
              <a:spcAft>
                <a:spcPts val="600"/>
              </a:spcAft>
              <a:buClr>
                <a:schemeClr val="accent2"/>
              </a:buClr>
              <a:buSzPct val="92000"/>
              <a:buFont typeface="Wingdings 2" panose="05020102010507070707" pitchFamily="18" charset="2"/>
              <a:buChar char=""/>
            </a:pPr>
            <a:r>
              <a:rPr lang="en-US">
                <a:solidFill>
                  <a:schemeClr val="bg1"/>
                </a:solidFill>
              </a:rPr>
              <a:t>1705924@kiit.ac.in</a:t>
            </a:r>
          </a:p>
          <a:p>
            <a:pPr>
              <a:spcBef>
                <a:spcPct val="20000"/>
              </a:spcBef>
              <a:spcAft>
                <a:spcPts val="600"/>
              </a:spcAft>
              <a:buClr>
                <a:schemeClr val="accent2"/>
              </a:buClr>
              <a:buSzPct val="92000"/>
              <a:buFont typeface="Wingdings 2" panose="05020102010507070707" pitchFamily="18" charset="2"/>
              <a:buChar char=""/>
            </a:pPr>
            <a:r>
              <a:rPr lang="en-US" dirty="0">
                <a:solidFill>
                  <a:schemeClr val="bg1"/>
                </a:solidFill>
              </a:rPr>
              <a:t>1705926@kiit.ac.in</a:t>
            </a:r>
            <a:endParaRPr lang="en-US">
              <a:solidFill>
                <a:schemeClr val="bg1"/>
              </a:solidFill>
            </a:endParaRPr>
          </a:p>
          <a:p>
            <a:pPr>
              <a:spcBef>
                <a:spcPct val="20000"/>
              </a:spcBef>
              <a:spcAft>
                <a:spcPts val="600"/>
              </a:spcAft>
              <a:buClr>
                <a:schemeClr val="accent2"/>
              </a:buClr>
              <a:buSzPct val="92000"/>
              <a:buFont typeface="Wingdings 2" panose="05020102010507070707" pitchFamily="18" charset="2"/>
              <a:buChar char=""/>
            </a:pPr>
            <a:endParaRPr 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p:cNvPicPr>
            <a:picLocks noChangeAspect="1"/>
          </p:cNvPicPr>
          <p:nvPr/>
        </p:nvPicPr>
        <p:blipFill rotWithShape="1">
          <a:blip r:embed="rId3" cstate="screen"/>
          <a:srcRect l="13265" t="9091" r="3502" b="-1"/>
          <a:stretch>
            <a:fillRect/>
          </a:stretch>
        </p:blipFill>
        <p:spPr>
          <a:xfrm>
            <a:off x="-9689" y="8"/>
            <a:ext cx="12191614" cy="6857992"/>
          </a:xfrm>
          <a:prstGeom prst="rect">
            <a:avLst/>
          </a:prstGeom>
        </p:spPr>
      </p:pic>
      <p:grpSp>
        <p:nvGrpSpPr>
          <p:cNvPr id="17" name="Group 16"/>
          <p:cNvGrpSpPr>
            <a:grpSpLocks noGrp="1" noUngrp="1" noRot="1" noChangeAspect="1" noMove="1" noResize="1"/>
          </p:cNvGrpSpPr>
          <p:nvPr/>
        </p:nvGrpSpPr>
        <p:grpSpPr>
          <a:xfrm>
            <a:off x="446534" y="453643"/>
            <a:ext cx="11298933" cy="98554"/>
            <a:chOff x="446534" y="453643"/>
            <a:chExt cx="11298933" cy="98554"/>
          </a:xfrm>
        </p:grpSpPr>
        <p:sp>
          <p:nvSpPr>
            <p:cNvPr id="18" name="Rectangle 17"/>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p:cNvSpPr>
            <a:spLocks noGrp="1" noRot="1" noChangeAspect="1" noMove="1" noResize="1" noEditPoints="1" noAdjustHandles="1" noChangeArrowheads="1" noChangeShapeType="1" noTextEdit="1"/>
          </p:cNvSpPr>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526340" y="1143000"/>
            <a:ext cx="10993549" cy="895244"/>
          </a:xfrm>
        </p:spPr>
        <p:txBody>
          <a:bodyPr>
            <a:noAutofit/>
          </a:bodyPr>
          <a:lstStyle/>
          <a:p>
            <a:r>
              <a:rPr lang="en-US" sz="6000" dirty="0">
                <a:solidFill>
                  <a:schemeClr val="bg1"/>
                </a:solidFill>
              </a:rPr>
              <a:t>              PROJECT TractIv</a:t>
            </a:r>
          </a:p>
        </p:txBody>
      </p:sp>
      <p:sp>
        <p:nvSpPr>
          <p:cNvPr id="3" name="Subtitle 2"/>
          <p:cNvSpPr>
            <a:spLocks noGrp="1"/>
          </p:cNvSpPr>
          <p:nvPr>
            <p:ph type="subTitle" idx="1"/>
          </p:nvPr>
        </p:nvSpPr>
        <p:spPr>
          <a:xfrm>
            <a:off x="831226" y="5407715"/>
            <a:ext cx="10993546" cy="484822"/>
          </a:xfrm>
        </p:spPr>
        <p:txBody>
          <a:bodyPr>
            <a:normAutofit/>
          </a:bodyPr>
          <a:lstStyle/>
          <a:p>
            <a:r>
              <a:rPr lang="en-US" dirty="0">
                <a:solidFill>
                  <a:srgbClr val="7CEBFF"/>
                </a:solidFill>
              </a:rPr>
              <a:t>                                                  IOT based social safety app</a:t>
            </a:r>
          </a:p>
        </p:txBody>
      </p:sp>
      <p:pic>
        <p:nvPicPr>
          <p:cNvPr id="4" name="Picture 4"/>
          <p:cNvPicPr>
            <a:picLocks noChangeAspect="1"/>
          </p:cNvPicPr>
          <p:nvPr/>
        </p:nvPicPr>
        <p:blipFill>
          <a:blip r:embed="rId4"/>
          <a:stretch>
            <a:fillRect/>
          </a:stretch>
        </p:blipFill>
        <p:spPr>
          <a:xfrm>
            <a:off x="8358150" y="1002507"/>
            <a:ext cx="2940918" cy="4852987"/>
          </a:xfrm>
          <a:prstGeom prst="rect">
            <a:avLst/>
          </a:prstGeom>
        </p:spPr>
      </p:pic>
      <p:pic>
        <p:nvPicPr>
          <p:cNvPr id="9" name="Picture 9"/>
          <p:cNvPicPr>
            <a:picLocks noChangeAspect="1"/>
          </p:cNvPicPr>
          <p:nvPr/>
        </p:nvPicPr>
        <p:blipFill>
          <a:blip r:embed="rId5"/>
          <a:stretch>
            <a:fillRect/>
          </a:stretch>
        </p:blipFill>
        <p:spPr>
          <a:xfrm>
            <a:off x="938212" y="4652717"/>
            <a:ext cx="1921669" cy="151734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OverView</a:t>
            </a:r>
          </a:p>
        </p:txBody>
      </p:sp>
      <p:sp>
        <p:nvSpPr>
          <p:cNvPr id="3" name="Content Placeholder 2"/>
          <p:cNvSpPr>
            <a:spLocks noGrp="1"/>
          </p:cNvSpPr>
          <p:nvPr>
            <p:ph idx="1"/>
          </p:nvPr>
        </p:nvSpPr>
        <p:spPr>
          <a:xfrm>
            <a:off x="581025" y="2180590"/>
            <a:ext cx="11029315" cy="4180840"/>
          </a:xfrm>
        </p:spPr>
        <p:txBody>
          <a:bodyPr>
            <a:normAutofit fontScale="87500" lnSpcReduction="10000"/>
          </a:bodyPr>
          <a:lstStyle/>
          <a:p>
            <a:pPr marL="0" indent="0">
              <a:buNone/>
            </a:pPr>
            <a:endParaRPr lang="en-IN" altLang="en-US" dirty="0">
              <a:solidFill>
                <a:schemeClr val="accent3">
                  <a:lumMod val="60000"/>
                  <a:lumOff val="40000"/>
                </a:schemeClr>
              </a:solidFill>
            </a:endParaRPr>
          </a:p>
          <a:p>
            <a:r>
              <a:rPr lang="en-IN" altLang="en-US" dirty="0">
                <a:solidFill>
                  <a:schemeClr val="accent3">
                    <a:lumMod val="60000"/>
                    <a:lumOff val="40000"/>
                  </a:schemeClr>
                </a:solidFill>
              </a:rPr>
              <a:t>Problem Statement</a:t>
            </a:r>
          </a:p>
          <a:p>
            <a:r>
              <a:rPr lang="en-IN" altLang="en-US" dirty="0">
                <a:solidFill>
                  <a:schemeClr val="accent3">
                    <a:lumMod val="60000"/>
                    <a:lumOff val="40000"/>
                  </a:schemeClr>
                </a:solidFill>
              </a:rPr>
              <a:t>Introduction</a:t>
            </a:r>
          </a:p>
          <a:p>
            <a:r>
              <a:rPr lang="en-IN" altLang="en-US" dirty="0">
                <a:solidFill>
                  <a:schemeClr val="accent3">
                    <a:lumMod val="60000"/>
                    <a:lumOff val="40000"/>
                  </a:schemeClr>
                </a:solidFill>
              </a:rPr>
              <a:t>Drawbacks of Manual System</a:t>
            </a:r>
          </a:p>
          <a:p>
            <a:r>
              <a:rPr lang="en-IN" altLang="en-US" dirty="0">
                <a:solidFill>
                  <a:schemeClr val="accent3">
                    <a:lumMod val="60000"/>
                    <a:lumOff val="40000"/>
                  </a:schemeClr>
                </a:solidFill>
              </a:rPr>
              <a:t>Bliss of Automation</a:t>
            </a:r>
          </a:p>
          <a:p>
            <a:r>
              <a:rPr lang="en-IN" altLang="en-US" dirty="0">
                <a:solidFill>
                  <a:schemeClr val="accent3">
                    <a:lumMod val="60000"/>
                    <a:lumOff val="40000"/>
                  </a:schemeClr>
                </a:solidFill>
              </a:rPr>
              <a:t>Project </a:t>
            </a:r>
            <a:r>
              <a:rPr lang="en-IN" altLang="en-US" dirty="0" err="1">
                <a:solidFill>
                  <a:schemeClr val="accent3">
                    <a:lumMod val="60000"/>
                    <a:lumOff val="40000"/>
                  </a:schemeClr>
                </a:solidFill>
              </a:rPr>
              <a:t>Architechture</a:t>
            </a:r>
            <a:endParaRPr lang="en-IN" altLang="en-US" dirty="0">
              <a:solidFill>
                <a:schemeClr val="accent3">
                  <a:lumMod val="60000"/>
                  <a:lumOff val="40000"/>
                </a:schemeClr>
              </a:solidFill>
            </a:endParaRPr>
          </a:p>
          <a:p>
            <a:r>
              <a:rPr lang="en-IN" altLang="en-US" dirty="0">
                <a:solidFill>
                  <a:schemeClr val="accent3">
                    <a:lumMod val="60000"/>
                    <a:lumOff val="40000"/>
                  </a:schemeClr>
                </a:solidFill>
              </a:rPr>
              <a:t>Datasets</a:t>
            </a:r>
          </a:p>
          <a:p>
            <a:r>
              <a:rPr lang="en-IN" altLang="en-US" dirty="0">
                <a:solidFill>
                  <a:schemeClr val="accent3">
                    <a:lumMod val="60000"/>
                    <a:lumOff val="40000"/>
                  </a:schemeClr>
                </a:solidFill>
              </a:rPr>
              <a:t>Efficiency of our model</a:t>
            </a:r>
          </a:p>
          <a:p>
            <a:r>
              <a:rPr lang="en-IN" altLang="en-US" dirty="0">
                <a:solidFill>
                  <a:schemeClr val="accent3">
                    <a:lumMod val="60000"/>
                    <a:lumOff val="40000"/>
                  </a:schemeClr>
                </a:solidFill>
              </a:rPr>
              <a:t>Insights to our Android application</a:t>
            </a:r>
          </a:p>
          <a:p>
            <a:r>
              <a:rPr lang="en-IN" altLang="en-US" dirty="0" err="1">
                <a:solidFill>
                  <a:schemeClr val="accent3">
                    <a:lumMod val="60000"/>
                    <a:lumOff val="40000"/>
                  </a:schemeClr>
                </a:solidFill>
              </a:rPr>
              <a:t>Tradeoff</a:t>
            </a:r>
            <a:r>
              <a:rPr lang="en-IN" altLang="en-US" dirty="0">
                <a:solidFill>
                  <a:schemeClr val="accent3">
                    <a:lumMod val="60000"/>
                    <a:lumOff val="40000"/>
                  </a:schemeClr>
                </a:solidFill>
              </a:rPr>
              <a:t> between </a:t>
            </a:r>
            <a:r>
              <a:rPr lang="en-IN" altLang="en-US" dirty="0" err="1">
                <a:solidFill>
                  <a:schemeClr val="accent3">
                    <a:lumMod val="60000"/>
                    <a:lumOff val="40000"/>
                  </a:schemeClr>
                </a:solidFill>
              </a:rPr>
              <a:t>Acuuracy</a:t>
            </a:r>
            <a:r>
              <a:rPr lang="en-IN" altLang="en-US" dirty="0">
                <a:solidFill>
                  <a:schemeClr val="accent3">
                    <a:lumMod val="60000"/>
                    <a:lumOff val="40000"/>
                  </a:schemeClr>
                </a:solidFill>
              </a:rPr>
              <a:t> and Latency</a:t>
            </a:r>
          </a:p>
          <a:p>
            <a:r>
              <a:rPr lang="en-IN" altLang="en-US" dirty="0">
                <a:solidFill>
                  <a:schemeClr val="accent3">
                    <a:lumMod val="60000"/>
                    <a:lumOff val="40000"/>
                  </a:schemeClr>
                </a:solidFill>
              </a:rPr>
              <a:t>Conclusion</a:t>
            </a:r>
          </a:p>
          <a:p>
            <a:r>
              <a:rPr lang="en-IN" altLang="en-US" dirty="0">
                <a:solidFill>
                  <a:schemeClr val="accent3">
                    <a:lumMod val="60000"/>
                    <a:lumOff val="40000"/>
                  </a:schemeClr>
                </a:solidFill>
              </a:rPr>
              <a:t>Future works</a:t>
            </a:r>
          </a:p>
          <a:p>
            <a:endParaRPr lang="en-IN" altLang="en-US" dirty="0">
              <a:solidFill>
                <a:schemeClr val="accent3">
                  <a:lumMod val="60000"/>
                  <a:lumOff val="4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97"/>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99"/>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02" name="Rectangle 10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103"/>
          <p:cNvSpPr>
            <a:spLocks noGrp="1" noRot="1" noChangeAspect="1" noMove="1" noResize="1" noEditPoints="1" noAdjustHandles="1" noChangeArrowheads="1" noChangeShapeType="1" noTextEdit="1"/>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16360" y="4528038"/>
            <a:ext cx="10993549" cy="1801690"/>
          </a:xfrm>
        </p:spPr>
        <p:txBody>
          <a:bodyPr vert="horz" lIns="91440" tIns="45720" rIns="91440" bIns="45720" rtlCol="0" anchor="b">
            <a:normAutofit/>
          </a:bodyPr>
          <a:lstStyle/>
          <a:p>
            <a:pPr marL="285750" indent="-285750">
              <a:buFont typeface="Arial" panose="020B0604020202020204"/>
              <a:buChar char="•"/>
            </a:pPr>
            <a:r>
              <a:rPr lang="en-US" sz="2200" dirty="0">
                <a:ea typeface="+mj-lt"/>
                <a:cs typeface="+mj-lt"/>
              </a:rPr>
              <a:t>How  would your acquaintances know that you are in trouble ?</a:t>
            </a:r>
            <a:endParaRPr lang="en-US" sz="2200"/>
          </a:p>
          <a:p>
            <a:pPr marL="285750" indent="-285750">
              <a:buFont typeface="Arial" panose="020B0604020202020204"/>
              <a:buChar char="•"/>
            </a:pPr>
            <a:r>
              <a:rPr lang="en-US" sz="2200" dirty="0">
                <a:ea typeface="+mj-lt"/>
                <a:cs typeface="+mj-lt"/>
              </a:rPr>
              <a:t>Whom would you ask for help ?</a:t>
            </a:r>
            <a:endParaRPr lang="en-US" sz="2200"/>
          </a:p>
          <a:p>
            <a:pPr marL="285750" indent="-285750">
              <a:buFont typeface="Arial" panose="020B0604020202020204"/>
              <a:buChar char="•"/>
            </a:pPr>
            <a:r>
              <a:rPr lang="en-US" sz="2200">
                <a:ea typeface="+mj-lt"/>
                <a:cs typeface="+mj-lt"/>
              </a:rPr>
              <a:t>How will you know your parents are safe at HOME while you are in office ?</a:t>
            </a:r>
            <a:endParaRPr lang="en-US" sz="2200"/>
          </a:p>
          <a:p>
            <a:endParaRPr lang="en-US" sz="1600" dirty="0">
              <a:solidFill>
                <a:srgbClr val="FFFFFF"/>
              </a:solidFill>
            </a:endParaRPr>
          </a:p>
        </p:txBody>
      </p:sp>
      <p:sp useBgFill="1">
        <p:nvSpPr>
          <p:cNvPr id="106" name="Rectangle 105"/>
          <p:cNvSpPr>
            <a:spLocks noGrp="1" noRot="1" noChangeAspect="1" noMove="1" noResize="1" noEditPoints="1" noAdjustHandles="1" noChangeArrowheads="1" noChangeShapeType="1" noTextEdit="1"/>
          </p:cNvSpPr>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80"/>
          <p:cNvPicPr>
            <a:picLocks noChangeAspect="1"/>
          </p:cNvPicPr>
          <p:nvPr/>
        </p:nvPicPr>
        <p:blipFill>
          <a:blip r:embed="rId3"/>
          <a:stretch>
            <a:fillRect/>
          </a:stretch>
        </p:blipFill>
        <p:spPr>
          <a:xfrm>
            <a:off x="810349" y="974331"/>
            <a:ext cx="2973765" cy="3042215"/>
          </a:xfrm>
          <a:prstGeom prst="rect">
            <a:avLst/>
          </a:prstGeom>
        </p:spPr>
      </p:pic>
      <p:sp>
        <p:nvSpPr>
          <p:cNvPr id="108" name="Rectangle 107"/>
          <p:cNvSpPr>
            <a:spLocks noGrp="1" noRot="1" noChangeAspect="1" noMove="1" noResize="1" noEditPoints="1" noAdjustHandles="1" noChangeArrowheads="1" noChangeShapeType="1" noTextEdit="1"/>
          </p:cNvSpPr>
          <p:nvPr/>
        </p:nvSpPr>
        <p:spPr>
          <a:xfrm>
            <a:off x="469114" y="641102"/>
            <a:ext cx="3666744" cy="369851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a:spLocks noGrp="1" noRot="1" noChangeAspect="1" noMove="1" noResize="1" noEditPoints="1" noAdjustHandles="1" noChangeArrowheads="1" noChangeShapeType="1" noTextEdit="1"/>
          </p:cNvSpPr>
          <p:nvPr/>
        </p:nvSpPr>
        <p:spPr>
          <a:xfrm>
            <a:off x="4270685" y="641102"/>
            <a:ext cx="3666744" cy="369851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3" name="Picture 93"/>
          <p:cNvPicPr>
            <a:picLocks noChangeAspect="1"/>
          </p:cNvPicPr>
          <p:nvPr/>
        </p:nvPicPr>
        <p:blipFill>
          <a:blip r:embed="rId4"/>
          <a:stretch>
            <a:fillRect/>
          </a:stretch>
        </p:blipFill>
        <p:spPr>
          <a:xfrm>
            <a:off x="4591654" y="1255809"/>
            <a:ext cx="3014297" cy="2479259"/>
          </a:xfrm>
          <a:prstGeom prst="rect">
            <a:avLst/>
          </a:prstGeom>
        </p:spPr>
      </p:pic>
      <p:sp>
        <p:nvSpPr>
          <p:cNvPr id="112" name="Rectangle 111"/>
          <p:cNvSpPr>
            <a:spLocks noGrp="1" noRot="1" noChangeAspect="1" noMove="1" noResize="1" noEditPoints="1" noAdjustHandles="1" noChangeArrowheads="1" noChangeShapeType="1" noTextEdit="1"/>
          </p:cNvSpPr>
          <p:nvPr/>
        </p:nvSpPr>
        <p:spPr>
          <a:xfrm>
            <a:off x="8058951" y="641102"/>
            <a:ext cx="3666744" cy="3698516"/>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1" name="Picture 91"/>
          <p:cNvPicPr>
            <a:picLocks noGrp="1" noChangeAspect="1"/>
          </p:cNvPicPr>
          <p:nvPr>
            <p:ph idx="1"/>
          </p:nvPr>
        </p:nvPicPr>
        <p:blipFill>
          <a:blip r:embed="rId5"/>
          <a:stretch>
            <a:fillRect/>
          </a:stretch>
        </p:blipFill>
        <p:spPr>
          <a:xfrm>
            <a:off x="8379920" y="1492500"/>
            <a:ext cx="3014297" cy="2005877"/>
          </a:xfrm>
          <a:prstGeom prst="rect">
            <a:avLst/>
          </a:prstGeom>
        </p:spPr>
      </p:pic>
      <p:sp>
        <p:nvSpPr>
          <p:cNvPr id="114" name="Rectangle 113"/>
          <p:cNvSpPr>
            <a:spLocks noGrp="1" noRot="1" noChangeAspect="1" noMove="1" noResize="1" noEditPoints="1" noAdjustHandles="1" noChangeArrowheads="1" noChangeShapeType="1" noTextEdit="1"/>
          </p:cNvSpPr>
          <p:nvPr/>
        </p:nvSpPr>
        <p:spPr>
          <a:xfrm>
            <a:off x="11648660" y="4432079"/>
            <a:ext cx="83731" cy="19607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52"/>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p:cNvPicPr>
            <a:picLocks noChangeAspect="1"/>
          </p:cNvPicPr>
          <p:nvPr/>
        </p:nvPicPr>
        <p:blipFill>
          <a:blip r:embed="rId2"/>
          <a:stretch>
            <a:fillRect/>
          </a:stretch>
        </p:blipFill>
        <p:spPr>
          <a:xfrm>
            <a:off x="1214967" y="4905903"/>
            <a:ext cx="2153972" cy="1880130"/>
          </a:xfrm>
          <a:prstGeom prst="rect">
            <a:avLst/>
          </a:prstGeom>
        </p:spPr>
      </p:pic>
      <p:pic>
        <p:nvPicPr>
          <p:cNvPr id="6" name="Picture 7"/>
          <p:cNvPicPr>
            <a:picLocks noChangeAspect="1"/>
          </p:cNvPicPr>
          <p:nvPr/>
        </p:nvPicPr>
        <p:blipFill>
          <a:blip r:embed="rId3"/>
          <a:stretch>
            <a:fillRect/>
          </a:stretch>
        </p:blipFill>
        <p:spPr>
          <a:xfrm>
            <a:off x="3140868" y="131565"/>
            <a:ext cx="2743200" cy="2260997"/>
          </a:xfrm>
          <a:prstGeom prst="rect">
            <a:avLst/>
          </a:prstGeom>
        </p:spPr>
      </p:pic>
      <p:pic>
        <p:nvPicPr>
          <p:cNvPr id="9" name="Picture 9"/>
          <p:cNvPicPr>
            <a:picLocks noChangeAspect="1"/>
          </p:cNvPicPr>
          <p:nvPr/>
        </p:nvPicPr>
        <p:blipFill>
          <a:blip r:embed="rId4"/>
          <a:stretch>
            <a:fillRect/>
          </a:stretch>
        </p:blipFill>
        <p:spPr>
          <a:xfrm>
            <a:off x="879158" y="2336006"/>
            <a:ext cx="920592" cy="1828801"/>
          </a:xfrm>
          <a:prstGeom prst="rect">
            <a:avLst/>
          </a:prstGeom>
        </p:spPr>
      </p:pic>
      <p:pic>
        <p:nvPicPr>
          <p:cNvPr id="11" name="Picture 11"/>
          <p:cNvPicPr>
            <a:picLocks noChangeAspect="1"/>
          </p:cNvPicPr>
          <p:nvPr/>
        </p:nvPicPr>
        <p:blipFill>
          <a:blip r:embed="rId5"/>
          <a:stretch>
            <a:fillRect/>
          </a:stretch>
        </p:blipFill>
        <p:spPr>
          <a:xfrm>
            <a:off x="5153025" y="4076186"/>
            <a:ext cx="1457325" cy="2170344"/>
          </a:xfrm>
          <a:prstGeom prst="rect">
            <a:avLst/>
          </a:prstGeom>
        </p:spPr>
      </p:pic>
      <p:sp>
        <p:nvSpPr>
          <p:cNvPr id="13" name="Speech Bubble: Rectangle with Corners Rounded 12"/>
          <p:cNvSpPr/>
          <p:nvPr/>
        </p:nvSpPr>
        <p:spPr>
          <a:xfrm>
            <a:off x="5876924" y="2967895"/>
            <a:ext cx="1809749" cy="1047749"/>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Notification:</a:t>
            </a:r>
          </a:p>
          <a:p>
            <a:pPr algn="ctr"/>
            <a:r>
              <a:rPr lang="en-US"/>
              <a:t>Your Peer Need Help</a:t>
            </a:r>
          </a:p>
        </p:txBody>
      </p:sp>
      <p:sp>
        <p:nvSpPr>
          <p:cNvPr id="21" name="Speech Bubble: Rectangle with Corners Rounded 20"/>
          <p:cNvSpPr/>
          <p:nvPr/>
        </p:nvSpPr>
        <p:spPr>
          <a:xfrm>
            <a:off x="483393" y="1098613"/>
            <a:ext cx="1809749" cy="1047749"/>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Notification:</a:t>
            </a:r>
          </a:p>
          <a:p>
            <a:pPr algn="ctr"/>
            <a:r>
              <a:rPr lang="en-US"/>
              <a:t>Your Peer Needs Help</a:t>
            </a:r>
          </a:p>
        </p:txBody>
      </p:sp>
      <p:sp>
        <p:nvSpPr>
          <p:cNvPr id="22" name="Speech Bubble: Rectangle with Corners Rounded 21"/>
          <p:cNvSpPr/>
          <p:nvPr/>
        </p:nvSpPr>
        <p:spPr>
          <a:xfrm>
            <a:off x="2138362" y="3706082"/>
            <a:ext cx="1809749" cy="1047749"/>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Please Help Me!</a:t>
            </a:r>
          </a:p>
        </p:txBody>
      </p:sp>
      <p:cxnSp>
        <p:nvCxnSpPr>
          <p:cNvPr id="15" name="Straight Arrow Connector 14"/>
          <p:cNvCxnSpPr/>
          <p:nvPr/>
        </p:nvCxnSpPr>
        <p:spPr>
          <a:xfrm flipH="1">
            <a:off x="2330691" y="1525629"/>
            <a:ext cx="1073944" cy="3786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5233987" y="1888330"/>
            <a:ext cx="914399" cy="914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V="1">
            <a:off x="3245643" y="2314575"/>
            <a:ext cx="795336" cy="1312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Picture 19"/>
          <p:cNvPicPr>
            <a:picLocks noChangeAspect="1"/>
          </p:cNvPicPr>
          <p:nvPr/>
        </p:nvPicPr>
        <p:blipFill>
          <a:blip r:embed="rId6"/>
          <a:stretch>
            <a:fillRect/>
          </a:stretch>
        </p:blipFill>
        <p:spPr>
          <a:xfrm>
            <a:off x="8133208" y="442912"/>
            <a:ext cx="3343177" cy="6007893"/>
          </a:xfrm>
          <a:prstGeom prst="rect">
            <a:avLst/>
          </a:prstGeom>
        </p:spPr>
      </p:pic>
      <p:cxnSp>
        <p:nvCxnSpPr>
          <p:cNvPr id="23" name="Straight Arrow Connector 22"/>
          <p:cNvCxnSpPr/>
          <p:nvPr/>
        </p:nvCxnSpPr>
        <p:spPr>
          <a:xfrm flipV="1">
            <a:off x="6710362" y="3898105"/>
            <a:ext cx="1581150" cy="5738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485775" y="259555"/>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2400" b="1"/>
              <a:t>SOLUTION: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515" y="1147632"/>
            <a:ext cx="11029616" cy="626939"/>
          </a:xfrm>
        </p:spPr>
        <p:txBody>
          <a:bodyPr/>
          <a:lstStyle/>
          <a:p>
            <a:r>
              <a:rPr lang="en-US"/>
              <a:t>InTRoDUCTION</a:t>
            </a:r>
          </a:p>
        </p:txBody>
      </p:sp>
      <p:sp>
        <p:nvSpPr>
          <p:cNvPr id="3" name="Content Placeholder 2"/>
          <p:cNvSpPr>
            <a:spLocks noGrp="1"/>
          </p:cNvSpPr>
          <p:nvPr>
            <p:ph idx="1"/>
          </p:nvPr>
        </p:nvSpPr>
        <p:spPr>
          <a:xfrm>
            <a:off x="510540" y="2356485"/>
            <a:ext cx="4864735" cy="3999230"/>
          </a:xfrm>
        </p:spPr>
        <p:txBody>
          <a:bodyPr>
            <a:normAutofit fontScale="90000" lnSpcReduction="10000"/>
          </a:bodyPr>
          <a:lstStyle/>
          <a:p>
            <a:pPr marL="285750" indent="-285750" algn="just"/>
            <a:r>
              <a:rPr lang="en-US" b="1" dirty="0">
                <a:solidFill>
                  <a:schemeClr val="bg1"/>
                </a:solidFill>
                <a:ea typeface="+mn-lt"/>
                <a:cs typeface="+mn-lt"/>
              </a:rPr>
              <a:t>Internet of Things have brought about a rapid shift in dimension with respect to communication. In the era of IOT, the machines/sensors communicate to each other. IOT when merged with Data Science, can be used to automate a large variety of devices. Using the benefits of this system, we have automated the monitoring of human actions, which will be helpful in case of social </a:t>
            </a:r>
            <a:r>
              <a:rPr lang="en-US" b="1">
                <a:solidFill>
                  <a:schemeClr val="bg1"/>
                </a:solidFill>
                <a:ea typeface="+mn-lt"/>
                <a:cs typeface="+mn-lt"/>
              </a:rPr>
              <a:t>and medical emergencies </a:t>
            </a:r>
            <a:r>
              <a:rPr lang="en-IN" altLang="en-US" b="1">
                <a:solidFill>
                  <a:schemeClr val="bg1"/>
                </a:solidFill>
                <a:ea typeface="+mn-lt"/>
                <a:cs typeface="+mn-lt"/>
              </a:rPr>
              <a:t>[1]</a:t>
            </a:r>
            <a:r>
              <a:rPr lang="en-US" b="1">
                <a:solidFill>
                  <a:schemeClr val="bg1"/>
                </a:solidFill>
                <a:ea typeface="+mn-lt"/>
                <a:cs typeface="+mn-lt"/>
              </a:rPr>
              <a:t>. </a:t>
            </a:r>
            <a:endParaRPr lang="en-US" b="1" dirty="0">
              <a:solidFill>
                <a:schemeClr val="bg1"/>
              </a:solidFill>
            </a:endParaRPr>
          </a:p>
          <a:p>
            <a:pPr marL="285750" indent="-285750" algn="just"/>
            <a:r>
              <a:rPr lang="en-US" b="1">
                <a:solidFill>
                  <a:schemeClr val="bg1"/>
                </a:solidFill>
              </a:rPr>
              <a:t>The accelerator and gyroscope</a:t>
            </a:r>
            <a:r>
              <a:rPr lang="en-US" b="1" dirty="0">
                <a:solidFill>
                  <a:schemeClr val="bg1"/>
                </a:solidFill>
              </a:rPr>
              <a:t> </a:t>
            </a:r>
            <a:r>
              <a:rPr lang="en-US" b="1">
                <a:solidFill>
                  <a:schemeClr val="bg1"/>
                </a:solidFill>
              </a:rPr>
              <a:t>sensors of the phone send the reading continuously to the server, where the readings are mapped to a particular activity. In case of any activity demanding quick support the peers are informed </a:t>
            </a:r>
            <a:r>
              <a:rPr lang="en-IN" altLang="en-US" b="1">
                <a:solidFill>
                  <a:schemeClr val="bg1"/>
                </a:solidFill>
              </a:rPr>
              <a:t>[2]</a:t>
            </a:r>
            <a:r>
              <a:rPr lang="en-US" b="1">
                <a:solidFill>
                  <a:schemeClr val="bg1"/>
                </a:solidFill>
              </a:rPr>
              <a:t>.</a:t>
            </a:r>
            <a:endParaRPr lang="en-US">
              <a:solidFill>
                <a:schemeClr val="bg1"/>
              </a:solidFill>
            </a:endParaRPr>
          </a:p>
          <a:p>
            <a:pPr marL="285750" indent="-285750" algn="just"/>
            <a:endParaRPr lang="en-US" dirty="0">
              <a:solidFill>
                <a:schemeClr val="bg1"/>
              </a:solidFill>
            </a:endParaRPr>
          </a:p>
          <a:p>
            <a:pPr marL="305435" indent="-305435" algn="just"/>
            <a:endParaRPr lang="en-US" dirty="0">
              <a:solidFill>
                <a:schemeClr val="bg1"/>
              </a:solidFill>
            </a:endParaRPr>
          </a:p>
        </p:txBody>
      </p:sp>
      <p:pic>
        <p:nvPicPr>
          <p:cNvPr id="4" name="Picture 4"/>
          <p:cNvPicPr>
            <a:picLocks noChangeAspect="1"/>
          </p:cNvPicPr>
          <p:nvPr/>
        </p:nvPicPr>
        <p:blipFill>
          <a:blip r:embed="rId2"/>
          <a:stretch>
            <a:fillRect/>
          </a:stretch>
        </p:blipFill>
        <p:spPr>
          <a:xfrm>
            <a:off x="5955323" y="1949433"/>
            <a:ext cx="5756030" cy="47410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7" name="Rectangle 16"/>
          <p:cNvSpPr>
            <a:spLocks noGrp="1" noRot="1" noChangeAspect="1" noMove="1" noResize="1" noEditPoints="1" noAdjustHandles="1" noChangeArrowheads="1" noChangeShapeType="1" noTextEdit="1"/>
          </p:cNvSpPr>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8" y="1033389"/>
            <a:ext cx="4826256" cy="4825409"/>
          </a:xfrm>
        </p:spPr>
        <p:txBody>
          <a:bodyPr anchor="ctr">
            <a:normAutofit/>
          </a:bodyPr>
          <a:lstStyle/>
          <a:p>
            <a:r>
              <a:rPr lang="en-US" sz="5400">
                <a:solidFill>
                  <a:srgbClr val="FFFFFF"/>
                </a:solidFill>
              </a:rPr>
              <a:t>DrawBacks of manual system</a:t>
            </a:r>
          </a:p>
        </p:txBody>
      </p:sp>
      <p:sp>
        <p:nvSpPr>
          <p:cNvPr id="19" name="Rectangle 18"/>
          <p:cNvSpPr>
            <a:spLocks noGrp="1" noRot="1" noChangeAspect="1" noMove="1" noResize="1" noEditPoints="1" noAdjustHandles="1" noChangeArrowheads="1" noChangeShapeType="1" noTextEdit="1"/>
          </p:cNvSpPr>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Grp="1" noRot="1" noChangeAspect="1" noMove="1" noResize="1" noEditPoints="1" noAdjustHandles="1" noChangeArrowheads="1" noChangeShapeType="1" noTextEdit="1"/>
          </p:cNvSpPr>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755769" y="1033390"/>
            <a:ext cx="4855037" cy="4825409"/>
          </a:xfrm>
          <a:ln w="57150">
            <a:noFill/>
          </a:ln>
        </p:spPr>
        <p:txBody>
          <a:bodyPr anchor="ctr">
            <a:normAutofit/>
          </a:bodyPr>
          <a:lstStyle/>
          <a:p>
            <a:pPr marL="285750" indent="-285750"/>
            <a:r>
              <a:rPr lang="en-US" sz="2000">
                <a:solidFill>
                  <a:schemeClr val="accent2">
                    <a:lumMod val="50000"/>
                  </a:schemeClr>
                </a:solidFill>
              </a:rPr>
              <a:t>All the actions leading to emergency conditions occur without prior knowledge.</a:t>
            </a:r>
          </a:p>
          <a:p>
            <a:pPr marL="285750" indent="-285750"/>
            <a:r>
              <a:rPr lang="en-US" sz="2000">
                <a:solidFill>
                  <a:schemeClr val="accent2">
                    <a:lumMod val="50000"/>
                  </a:schemeClr>
                </a:solidFill>
              </a:rPr>
              <a:t>Users might not be using mobiles in hand while having an medical emergency.</a:t>
            </a:r>
          </a:p>
          <a:p>
            <a:pPr marL="285750" indent="-285750"/>
            <a:r>
              <a:rPr lang="en-US" sz="2000">
                <a:solidFill>
                  <a:schemeClr val="accent2">
                    <a:lumMod val="50000"/>
                  </a:schemeClr>
                </a:solidFill>
              </a:rPr>
              <a:t>It may be i</a:t>
            </a:r>
            <a:r>
              <a:rPr lang="en-IN" altLang="en-US" sz="2000">
                <a:solidFill>
                  <a:schemeClr val="accent2">
                    <a:lumMod val="50000"/>
                  </a:schemeClr>
                </a:solidFill>
              </a:rPr>
              <a:t>n</a:t>
            </a:r>
            <a:r>
              <a:rPr lang="en-US" sz="2000">
                <a:solidFill>
                  <a:schemeClr val="accent2">
                    <a:lumMod val="50000"/>
                  </a:schemeClr>
                </a:solidFill>
              </a:rPr>
              <a:t>side the pocket. </a:t>
            </a:r>
          </a:p>
          <a:p>
            <a:pPr marL="285750" indent="-285750"/>
            <a:endParaRPr lang="en-US" sz="2000">
              <a:solidFill>
                <a:schemeClr val="accent2">
                  <a:lumMod val="50000"/>
                </a:schemeClr>
              </a:solidFill>
            </a:endParaRPr>
          </a:p>
          <a:p>
            <a:pPr marL="0" indent="0">
              <a:buNone/>
            </a:pPr>
            <a:endParaRPr lang="en-US" sz="2000">
              <a:solidFill>
                <a:schemeClr val="accent2">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p:cNvSpPr>
            <a:spLocks noGrp="1" noRot="1" noChangeAspect="1" noMove="1" noResize="1" noEditPoints="1" noAdjustHandles="1" noChangeArrowheads="1" noChangeShapeType="1" noTextEdit="1"/>
          </p:cNvSpPr>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8" y="1033389"/>
            <a:ext cx="4826256" cy="4825409"/>
          </a:xfrm>
        </p:spPr>
        <p:txBody>
          <a:bodyPr anchor="ctr">
            <a:normAutofit/>
          </a:bodyPr>
          <a:lstStyle/>
          <a:p>
            <a:r>
              <a:rPr lang="en-US" sz="5400">
                <a:solidFill>
                  <a:srgbClr val="FFFFFF"/>
                </a:solidFill>
              </a:rPr>
              <a:t>Bliss of automation</a:t>
            </a:r>
          </a:p>
        </p:txBody>
      </p:sp>
      <p:sp>
        <p:nvSpPr>
          <p:cNvPr id="12" name="Rectangle 11"/>
          <p:cNvSpPr>
            <a:spLocks noGrp="1" noRot="1" noChangeAspect="1" noMove="1" noResize="1" noEditPoints="1" noAdjustHandles="1" noChangeArrowheads="1" noChangeShapeType="1" noTextEdit="1"/>
          </p:cNvSpPr>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755769" y="1033390"/>
            <a:ext cx="4855037" cy="4825409"/>
          </a:xfrm>
          <a:ln w="57150">
            <a:noFill/>
          </a:ln>
        </p:spPr>
        <p:txBody>
          <a:bodyPr anchor="ctr">
            <a:normAutofit/>
          </a:bodyPr>
          <a:lstStyle/>
          <a:p>
            <a:pPr marL="305435" indent="-305435">
              <a:buChar char="•"/>
            </a:pPr>
            <a:r>
              <a:rPr lang="en-US">
                <a:solidFill>
                  <a:srgbClr val="23485C"/>
                </a:solidFill>
                <a:cs typeface="Arial" panose="020B0604020202020204"/>
              </a:rPr>
              <a:t>Extract data from the sensors for a window.</a:t>
            </a:r>
            <a:endParaRPr lang="en-US" dirty="0">
              <a:solidFill>
                <a:srgbClr val="23485C"/>
              </a:solidFill>
              <a:cs typeface="Arial" panose="020B0604020202020204"/>
            </a:endParaRPr>
          </a:p>
          <a:p>
            <a:pPr marL="305435" indent="-305435">
              <a:buChar char="•"/>
            </a:pPr>
            <a:r>
              <a:rPr lang="en-US">
                <a:solidFill>
                  <a:srgbClr val="23485C"/>
                </a:solidFill>
                <a:cs typeface="Arial" panose="020B0604020202020204"/>
              </a:rPr>
              <a:t>Preprocess and analyse the extracted data.</a:t>
            </a:r>
            <a:endParaRPr lang="en-US" dirty="0">
              <a:solidFill>
                <a:srgbClr val="23485C"/>
              </a:solidFill>
              <a:cs typeface="Arial" panose="020B0604020202020204"/>
            </a:endParaRPr>
          </a:p>
          <a:p>
            <a:pPr marL="305435" indent="-305435">
              <a:buChar char="•"/>
            </a:pPr>
            <a:r>
              <a:rPr lang="en-US">
                <a:solidFill>
                  <a:srgbClr val="23485C"/>
                </a:solidFill>
                <a:cs typeface="Arial" panose="020B0604020202020204"/>
              </a:rPr>
              <a:t>Map the data, to a particular gesture</a:t>
            </a:r>
            <a:endParaRPr lang="en-US" dirty="0">
              <a:solidFill>
                <a:srgbClr val="23485C"/>
              </a:solidFill>
              <a:cs typeface="Arial" panose="020B0604020202020204"/>
            </a:endParaRPr>
          </a:p>
          <a:p>
            <a:pPr marL="305435" indent="-305435">
              <a:buChar char="•"/>
            </a:pPr>
            <a:r>
              <a:rPr lang="en-US">
                <a:solidFill>
                  <a:srgbClr val="23485C"/>
                </a:solidFill>
                <a:cs typeface="Arial" panose="020B0604020202020204"/>
              </a:rPr>
              <a:t>Send notification to the Peer in case of a gesture demanding immediate support.</a:t>
            </a:r>
          </a:p>
          <a:p>
            <a:pPr marL="0" indent="0">
              <a:buNone/>
            </a:pPr>
            <a:r>
              <a:rPr lang="en-US" dirty="0">
                <a:solidFill>
                  <a:srgbClr val="23485C"/>
                </a:solidFill>
                <a:cs typeface="Arial" panose="020B0604020202020204"/>
              </a:rPr>
              <a:t>Hence our systems does everything automatically and the users need not worry. Its like a 24 hour surviellance system, a guardian who monitors its </a:t>
            </a:r>
            <a:r>
              <a:rPr lang="en-US">
                <a:solidFill>
                  <a:srgbClr val="23485C"/>
                </a:solidFill>
                <a:cs typeface="Arial" panose="020B0604020202020204"/>
              </a:rPr>
              <a:t>users, maintaining a decent degree of privacy.</a:t>
            </a:r>
            <a:endParaRPr lang="en-US" dirty="0">
              <a:solidFill>
                <a:srgbClr val="23485C"/>
              </a:solidFill>
              <a:cs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olidFill>
                  <a:schemeClr val="accent3">
                    <a:lumMod val="60000"/>
                    <a:lumOff val="40000"/>
                  </a:schemeClr>
                </a:solidFill>
                <a:sym typeface="+mn-ea"/>
              </a:rPr>
              <a:t>Project Architechture</a:t>
            </a:r>
            <a:endParaRPr lang="en-US"/>
          </a:p>
        </p:txBody>
      </p:sp>
      <p:pic>
        <p:nvPicPr>
          <p:cNvPr id="8" name="Content Placeholder 7" descr="3"/>
          <p:cNvPicPr>
            <a:picLocks noGrp="1" noChangeAspect="1"/>
          </p:cNvPicPr>
          <p:nvPr>
            <p:ph idx="1"/>
          </p:nvPr>
        </p:nvPicPr>
        <p:blipFill>
          <a:blip r:embed="rId2"/>
          <a:stretch>
            <a:fillRect/>
          </a:stretch>
        </p:blipFill>
        <p:spPr>
          <a:xfrm>
            <a:off x="2950845" y="2032000"/>
            <a:ext cx="6598920" cy="429831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540</Words>
  <Application>Microsoft Office PowerPoint</Application>
  <PresentationFormat>Custom</PresentationFormat>
  <Paragraphs>132</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lpstr>
      <vt:lpstr>Tractiv - IOT based social safety app </vt:lpstr>
      <vt:lpstr>              PROJECT TractIv</vt:lpstr>
      <vt:lpstr>OverView</vt:lpstr>
      <vt:lpstr>How  would your acquaintances know that you are in trouble ? Whom would you ask for help ? How will you know your parents are safe at HOME while you are in office ? </vt:lpstr>
      <vt:lpstr>PowerPoint Presentation</vt:lpstr>
      <vt:lpstr>InTRoDUCTION</vt:lpstr>
      <vt:lpstr>DrawBacks of manual system</vt:lpstr>
      <vt:lpstr>Bliss of automation</vt:lpstr>
      <vt:lpstr>Project Architechture</vt:lpstr>
      <vt:lpstr>Insights to our motion sensing watch</vt:lpstr>
      <vt:lpstr>Use of datasets </vt:lpstr>
      <vt:lpstr>Associated Data analytics – multi dimensional differentiation</vt:lpstr>
      <vt:lpstr>Efficiency of our model</vt:lpstr>
      <vt:lpstr>Insights to our android application</vt:lpstr>
      <vt:lpstr>Tradeoff between accuracy and Latency</vt:lpstr>
      <vt:lpstr>Conclusion</vt:lpstr>
      <vt:lpstr>Future works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
  <cp:lastModifiedBy/>
  <cp:revision>1180</cp:revision>
  <dcterms:created xsi:type="dcterms:W3CDTF">2020-03-28T10:17:00Z</dcterms:created>
  <dcterms:modified xsi:type="dcterms:W3CDTF">2020-05-31T16:44:59Z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1033-11.2.0.9363</vt:lpwstr>
  </property>
</Properties>
</file>