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9" r:id="rId1"/>
    <p:sldMasterId id="2147483975" r:id="rId2"/>
    <p:sldMasterId id="2147483993" r:id="rId3"/>
  </p:sldMasterIdLst>
  <p:notesMasterIdLst>
    <p:notesMasterId r:id="rId24"/>
  </p:notesMasterIdLst>
  <p:sldIdLst>
    <p:sldId id="257" r:id="rId4"/>
    <p:sldId id="260" r:id="rId5"/>
    <p:sldId id="261" r:id="rId6"/>
    <p:sldId id="282" r:id="rId7"/>
    <p:sldId id="266" r:id="rId8"/>
    <p:sldId id="279" r:id="rId9"/>
    <p:sldId id="265" r:id="rId10"/>
    <p:sldId id="263" r:id="rId11"/>
    <p:sldId id="267" r:id="rId12"/>
    <p:sldId id="268" r:id="rId13"/>
    <p:sldId id="269" r:id="rId14"/>
    <p:sldId id="271" r:id="rId15"/>
    <p:sldId id="280" r:id="rId16"/>
    <p:sldId id="272" r:id="rId17"/>
    <p:sldId id="275" r:id="rId18"/>
    <p:sldId id="276" r:id="rId19"/>
    <p:sldId id="270" r:id="rId20"/>
    <p:sldId id="277" r:id="rId21"/>
    <p:sldId id="278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4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F305F-1E56-4BA3-BE34-8855E919AFE5}" type="datetimeFigureOut">
              <a:rPr lang="en-US"/>
              <a:pPr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AB0DB-503A-4BA2-A63E-175ACAA9C6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342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AB0DB-503A-4BA2-A63E-175ACAA9C62B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492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</a:t>
            </a:r>
            <a:r>
              <a:rPr lang="en-US" dirty="0" err="1" smtClean="0"/>
              <a:t>Turnigy</a:t>
            </a:r>
            <a:r>
              <a:rPr lang="en-US" dirty="0" smtClean="0"/>
              <a:t> Plush ESCs have been reported to be able to handle the higher frequency, and thus more adjustments in motor speed can be made per second, therefor the quad-copter will become more stable.</a:t>
            </a:r>
          </a:p>
          <a:p>
            <a:pPr algn="l" rtl="0"/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570FE-611C-424B-A5E1-9B610D3D8F89}" type="slidenum">
              <a:rPr lang="ar-JO" smtClean="0"/>
              <a:pPr/>
              <a:t>12</a:t>
            </a:fld>
            <a:endParaRPr lang="ar-JO"/>
          </a:p>
        </p:txBody>
      </p:sp>
    </p:spTree>
    <p:extLst>
      <p:ext uri="{BB962C8B-B14F-4D97-AF65-F5344CB8AC3E}">
        <p14:creationId xmlns="" xmlns:p14="http://schemas.microsoft.com/office/powerpoint/2010/main" val="656645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Our battery has flat discharge rate (30C), this allow high current from the battery with small Ampere per hours. 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570FE-611C-424B-A5E1-9B610D3D8F89}" type="slidenum">
              <a:rPr lang="ar-JO" smtClean="0"/>
              <a:pPr/>
              <a:t>14</a:t>
            </a:fld>
            <a:endParaRPr lang="ar-JO"/>
          </a:p>
        </p:txBody>
      </p:sp>
    </p:spTree>
    <p:extLst>
      <p:ext uri="{BB962C8B-B14F-4D97-AF65-F5344CB8AC3E}">
        <p14:creationId xmlns="" xmlns:p14="http://schemas.microsoft.com/office/powerpoint/2010/main" val="656645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there are many stages to be implemented that shown in the next flowchart.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Initial process : This stage performs at once when the quad-copter starts working to calibrate accelerometer, gyroscope and calibrate ESC for all motors.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Receive We receive  different commands that indicate the behavior of quad-copter .</a:t>
            </a:r>
          </a:p>
          <a:p>
            <a:pPr algn="l" rtl="0"/>
            <a:r>
              <a:rPr lang="en-US" dirty="0" smtClean="0"/>
              <a:t>1.	Up and down.</a:t>
            </a:r>
          </a:p>
          <a:p>
            <a:pPr algn="l" rtl="0"/>
            <a:r>
              <a:rPr lang="en-US" dirty="0" smtClean="0"/>
              <a:t>2.	 Left and right.</a:t>
            </a:r>
          </a:p>
          <a:p>
            <a:pPr marL="228600" indent="-228600" algn="l" rtl="0">
              <a:buAutoNum type="arabicPeriod" startAt="3"/>
            </a:pPr>
            <a:r>
              <a:rPr lang="en-US" dirty="0" smtClean="0"/>
              <a:t>Forward and backward.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Read data :Read data from IMU(Acc. &amp; gyro), by sending addresses for each accelerometer and gyroscope, using fast I2C mode (400 KHz).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570FE-611C-424B-A5E1-9B610D3D8F89}" type="slidenum">
              <a:rPr lang="ar-JO" smtClean="0"/>
              <a:pPr/>
              <a:t>15</a:t>
            </a:fld>
            <a:endParaRPr lang="ar-JO"/>
          </a:p>
        </p:txBody>
      </p:sp>
    </p:spTree>
    <p:extLst>
      <p:ext uri="{BB962C8B-B14F-4D97-AF65-F5344CB8AC3E}">
        <p14:creationId xmlns="" xmlns:p14="http://schemas.microsoft.com/office/powerpoint/2010/main" val="140431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6856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135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8033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06066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4945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1448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3112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82266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9222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69141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29169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508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15756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17200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2691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01129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08385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425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  <p:sldLayoutId id="21474839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  <p:sldLayoutId id="21474840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id/Scratch-build-your-own-quad-copter/" TargetMode="External"/><Relationship Id="rId2" Type="http://schemas.openxmlformats.org/officeDocument/2006/relationships/hyperlink" Target="https://www.reddit.com/r/Quadcopter/" TargetMode="Externa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://www.propeller.se/" TargetMode="External"/><Relationship Id="rId5" Type="http://schemas.openxmlformats.org/officeDocument/2006/relationships/hyperlink" Target="http://www.popularmechanics.com/.../whats-so-great-about-brushless-motor-p" TargetMode="External"/><Relationship Id="rId4" Type="http://schemas.openxmlformats.org/officeDocument/2006/relationships/hyperlink" Target="https://howthingsfly.si.edu/flight-dynamics/roll-pitch-and-ya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pg symbo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791" y="166260"/>
            <a:ext cx="2190750" cy="22193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318665"/>
            <a:ext cx="12192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PRESENTATION ON </a:t>
            </a:r>
            <a:endParaRPr lang="en-I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5400" b="1" u="sng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QUAD-COPTER</a:t>
            </a:r>
          </a:p>
          <a:p>
            <a:pPr algn="ctr"/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4344" y="1881812"/>
            <a:ext cx="4258266" cy="249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14397" y="4073231"/>
            <a:ext cx="53617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PRESENTED BY 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Vivek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Tiwari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Lokesh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Bansod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8112" y="4184074"/>
            <a:ext cx="5015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Guided By 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	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Swapnil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Ambade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Sir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0257" y="5442132"/>
            <a:ext cx="96289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Studying in</a:t>
            </a: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GOVERNMENT POLYTECHNIC GONDIA”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Final Year Diploma in Electronics &amp; Telecommunication Engineering</a:t>
            </a:r>
          </a:p>
        </p:txBody>
      </p:sp>
    </p:spTree>
    <p:extLst>
      <p:ext uri="{BB962C8B-B14F-4D97-AF65-F5344CB8AC3E}">
        <p14:creationId xmlns:p14="http://schemas.microsoft.com/office/powerpoint/2010/main" xmlns="" val="31677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9349"/>
          </a:xfrm>
        </p:spPr>
        <p:txBody>
          <a:bodyPr/>
          <a:lstStyle/>
          <a:p>
            <a:pPr algn="ctr"/>
            <a:r>
              <a:rPr lang="en-US" b="1" dirty="0" smtClean="0"/>
              <a:t>BRUSHLESS MOTOR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7497"/>
            <a:ext cx="12192000" cy="361526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Brushless DC electric motor</a:t>
            </a:r>
            <a:r>
              <a:rPr lang="en-US" sz="2800" dirty="0" smtClean="0">
                <a:solidFill>
                  <a:srgbClr val="FFFF00"/>
                </a:solidFill>
              </a:rPr>
              <a:t> also known as </a:t>
            </a:r>
            <a:r>
              <a:rPr lang="en-US" sz="2800" b="1" dirty="0" smtClean="0">
                <a:solidFill>
                  <a:srgbClr val="FFFF00"/>
                </a:solidFill>
              </a:rPr>
              <a:t>electronically commutated motors</a:t>
            </a:r>
            <a:r>
              <a:rPr lang="en-US" sz="2800" dirty="0" smtClean="0">
                <a:solidFill>
                  <a:srgbClr val="FFFF00"/>
                </a:solidFill>
              </a:rPr>
              <a:t> (ECMs, EC motors) are synchronous motors that are powered by a DC electric source via an integrated inverter/switching power supply, which produces an AC electric signal to drive the motor. In this context, AC, alternating current, does not imply a sinusoidal waveform, but rather a bi-directional current with no restriction on waveform.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54" y="4320902"/>
            <a:ext cx="3485171" cy="22434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6022"/>
            <a:ext cx="8534400" cy="1507067"/>
          </a:xfrm>
        </p:spPr>
        <p:txBody>
          <a:bodyPr/>
          <a:lstStyle/>
          <a:p>
            <a:r>
              <a:rPr lang="en-US" b="1" dirty="0" smtClean="0"/>
              <a:t>Electronic speed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0115"/>
            <a:ext cx="12192000" cy="361526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An </a:t>
            </a:r>
            <a:r>
              <a:rPr lang="en-US" sz="2800" b="1" dirty="0" smtClean="0">
                <a:solidFill>
                  <a:srgbClr val="FFFF00"/>
                </a:solidFill>
              </a:rPr>
              <a:t>electronic speed control</a:t>
            </a:r>
            <a:r>
              <a:rPr lang="en-US" sz="2800" dirty="0" smtClean="0">
                <a:solidFill>
                  <a:srgbClr val="FFFF00"/>
                </a:solidFill>
              </a:rPr>
              <a:t> or </a:t>
            </a:r>
            <a:r>
              <a:rPr lang="en-US" sz="2800" b="1" dirty="0" smtClean="0">
                <a:solidFill>
                  <a:srgbClr val="FFFF00"/>
                </a:solidFill>
              </a:rPr>
              <a:t>ESC</a:t>
            </a:r>
            <a:r>
              <a:rPr lang="en-US" sz="2800" dirty="0" smtClean="0">
                <a:solidFill>
                  <a:srgbClr val="FFFF00"/>
                </a:solidFill>
              </a:rPr>
              <a:t> is an electronic circuit with the purpose to vary an electric motor's speed, its direction and possibly also to act as a dynamic brake. ESCs are often used on electrically powered radio controlled models, with the variety most often used for brushless motors essentially providing an electronically generated three-phase electric power low voltage source of energy for the motor.</a:t>
            </a:r>
          </a:p>
          <a:p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4" name="Picture 3" descr="30a-bec-multirotor-electronic-speed-controller-esc-lar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3" y="4245778"/>
            <a:ext cx="3616038" cy="24769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557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Electronic </a:t>
            </a:r>
            <a:r>
              <a:rPr lang="en-US" sz="3600" b="1" dirty="0"/>
              <a:t>Speed Controller (ESC)</a:t>
            </a:r>
            <a:endParaRPr lang="ar-JO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208039" y="175260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Signal output from MCU to ESC</a:t>
            </a:r>
          </a:p>
          <a:p>
            <a:r>
              <a:rPr lang="en-US" sz="2400" dirty="0">
                <a:solidFill>
                  <a:srgbClr val="FFFF00"/>
                </a:solidFill>
              </a:rPr>
              <a:t>ESC </a:t>
            </a:r>
            <a:r>
              <a:rPr lang="en-US" sz="2400" dirty="0" smtClean="0">
                <a:solidFill>
                  <a:srgbClr val="FFFF00"/>
                </a:solidFill>
              </a:rPr>
              <a:t>handle (1-2 ms ) pulse width but </a:t>
            </a:r>
            <a:r>
              <a:rPr lang="en-US" sz="2400" dirty="0">
                <a:solidFill>
                  <a:srgbClr val="FFFF00"/>
                </a:solidFill>
              </a:rPr>
              <a:t>we use output </a:t>
            </a:r>
            <a:r>
              <a:rPr lang="en-US" sz="2400" dirty="0" smtClean="0">
                <a:solidFill>
                  <a:srgbClr val="FFFF00"/>
                </a:solidFill>
              </a:rPr>
              <a:t>signal frequency 300Hz not 500Hz  .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1870529"/>
            <a:ext cx="5851427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3378" y="430876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Signal output from ESC to motor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The frequency of output signal </a:t>
            </a:r>
            <a:r>
              <a:rPr lang="en-US" sz="2400" dirty="0" smtClean="0">
                <a:solidFill>
                  <a:srgbClr val="FFFF00"/>
                </a:solidFill>
              </a:rPr>
              <a:t>from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ESC to motors </a:t>
            </a:r>
            <a:r>
              <a:rPr lang="en-US" sz="2400" dirty="0" smtClean="0">
                <a:solidFill>
                  <a:srgbClr val="FFFF00"/>
                </a:solidFill>
              </a:rPr>
              <a:t>10-30KHz. 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968872"/>
            <a:ext cx="60071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011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43649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Propeller</a:t>
            </a:r>
            <a:endParaRPr lang="ar-JO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693436" y="1371600"/>
            <a:ext cx="52224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* Dimension: 10X4.7 inch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● 2 blades</a:t>
            </a:r>
          </a:p>
          <a:p>
            <a:r>
              <a:rPr lang="en-US" sz="2800" dirty="0">
                <a:solidFill>
                  <a:srgbClr val="FFFF00"/>
                </a:solidFill>
              </a:rPr>
              <a:t>● Directly attached to motor</a:t>
            </a:r>
          </a:p>
          <a:p>
            <a:r>
              <a:rPr lang="en-US" sz="2800" dirty="0">
                <a:solidFill>
                  <a:srgbClr val="FFFF00"/>
                </a:solidFill>
              </a:rPr>
              <a:t>● 2 each rotating CW and CCW (a "pusher" and a "puller").</a:t>
            </a:r>
          </a:p>
          <a:p>
            <a:r>
              <a:rPr lang="en-US" sz="2800" dirty="0">
                <a:solidFill>
                  <a:srgbClr val="FFFF00"/>
                </a:solidFill>
              </a:rPr>
              <a:t>● </a:t>
            </a:r>
            <a:r>
              <a:rPr lang="en-US" sz="2800" dirty="0" smtClean="0">
                <a:solidFill>
                  <a:srgbClr val="FFFF00"/>
                </a:solidFill>
              </a:rPr>
              <a:t>Propeller </a:t>
            </a:r>
            <a:r>
              <a:rPr lang="en-US" sz="2800" dirty="0">
                <a:solidFill>
                  <a:srgbClr val="FFFF00"/>
                </a:solidFill>
              </a:rPr>
              <a:t>balance reduces </a:t>
            </a:r>
            <a:r>
              <a:rPr lang="en-US" sz="2800" dirty="0" smtClean="0">
                <a:solidFill>
                  <a:srgbClr val="FFFF00"/>
                </a:solidFill>
              </a:rPr>
              <a:t>vibrations .</a:t>
            </a:r>
          </a:p>
          <a:p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8" name="Picture 7" descr="220px-Precision_air_ATR72_5423a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487" y="1742641"/>
            <a:ext cx="4123460" cy="30925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11334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0115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Battery</a:t>
            </a:r>
            <a:endParaRPr lang="ar-JO" sz="36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418" y="4701894"/>
            <a:ext cx="3962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88685" y="2705099"/>
            <a:ext cx="74174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 We select Lithium </a:t>
            </a:r>
            <a:r>
              <a:rPr lang="en-US" sz="2400" dirty="0">
                <a:solidFill>
                  <a:srgbClr val="FFFF00"/>
                </a:solidFill>
              </a:rPr>
              <a:t>Polymer (</a:t>
            </a:r>
            <a:r>
              <a:rPr lang="en-US" sz="2400" dirty="0" err="1">
                <a:solidFill>
                  <a:srgbClr val="FFFF00"/>
                </a:solidFill>
              </a:rPr>
              <a:t>LiPo</a:t>
            </a:r>
            <a:r>
              <a:rPr lang="en-US" sz="2400" dirty="0" smtClean="0">
                <a:solidFill>
                  <a:srgbClr val="FFFF00"/>
                </a:solidFill>
              </a:rPr>
              <a:t>) to achieve these characteristics</a:t>
            </a:r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Max current can be calculated by </a:t>
            </a:r>
            <a:r>
              <a:rPr lang="en-US" sz="2400" dirty="0">
                <a:solidFill>
                  <a:srgbClr val="FFFF00"/>
                </a:solidFill>
              </a:rPr>
              <a:t>using </a:t>
            </a:r>
            <a:r>
              <a:rPr lang="en-US" sz="2400" dirty="0" smtClean="0">
                <a:solidFill>
                  <a:srgbClr val="FFFF00"/>
                </a:solidFill>
              </a:rPr>
              <a:t>the following equation: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Max </a:t>
            </a:r>
            <a:r>
              <a:rPr lang="en-US" sz="2400" dirty="0" smtClean="0">
                <a:solidFill>
                  <a:srgbClr val="FFFF00"/>
                </a:solidFill>
              </a:rPr>
              <a:t>current=Ah*C = 5A *30 =150A</a:t>
            </a:r>
          </a:p>
          <a:p>
            <a:endParaRPr lang="en-US" sz="2400" dirty="0" smtClean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7125" y="1055132"/>
            <a:ext cx="751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400" dirty="0" smtClean="0">
                <a:solidFill>
                  <a:srgbClr val="FFFF00"/>
                </a:solidFill>
              </a:rPr>
              <a:t>● </a:t>
            </a:r>
            <a:r>
              <a:rPr lang="en-US" sz="2400" dirty="0">
                <a:solidFill>
                  <a:srgbClr val="FFFF00"/>
                </a:solidFill>
              </a:rPr>
              <a:t>Lightweight</a:t>
            </a:r>
          </a:p>
          <a:p>
            <a:pPr marL="342900" indent="-342900"/>
            <a:r>
              <a:rPr lang="en-US" sz="2400" dirty="0">
                <a:solidFill>
                  <a:srgbClr val="FFFF00"/>
                </a:solidFill>
              </a:rPr>
              <a:t>● </a:t>
            </a:r>
            <a:r>
              <a:rPr lang="en-US" sz="2400" dirty="0" smtClean="0">
                <a:solidFill>
                  <a:srgbClr val="FFFF00"/>
                </a:solidFill>
              </a:rPr>
              <a:t>High discharging </a:t>
            </a:r>
            <a:r>
              <a:rPr lang="en-US" sz="2400" dirty="0">
                <a:solidFill>
                  <a:srgbClr val="FFFF00"/>
                </a:solidFill>
              </a:rPr>
              <a:t>current and capacity</a:t>
            </a:r>
          </a:p>
          <a:p>
            <a:pPr marL="342900" indent="-342900"/>
            <a:r>
              <a:rPr lang="en-US" sz="2400" dirty="0">
                <a:solidFill>
                  <a:srgbClr val="FFFF00"/>
                </a:solidFill>
              </a:rPr>
              <a:t>● low internal </a:t>
            </a:r>
            <a:r>
              <a:rPr lang="en-US" sz="2400" dirty="0" smtClean="0">
                <a:solidFill>
                  <a:srgbClr val="FFFF00"/>
                </a:solidFill>
              </a:rPr>
              <a:t>resistance.</a:t>
            </a:r>
          </a:p>
        </p:txBody>
      </p:sp>
      <p:pic>
        <p:nvPicPr>
          <p:cNvPr id="9" name="Picture 8" descr="Fullymax-high-rate-14-8V-4S-10000mAH-lipo-battery-lipo-lion-power-supply-for-RC-Quadcopter.jpg_350x35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039" y="1401606"/>
            <a:ext cx="4575092" cy="30457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335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9355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Quad-copter </a:t>
            </a:r>
            <a:r>
              <a:rPr lang="en-US" sz="3600" b="1" dirty="0"/>
              <a:t>processes</a:t>
            </a:r>
            <a:endParaRPr lang="ar-JO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869540" y="1449197"/>
            <a:ext cx="263566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</a:rPr>
              <a:t>To </a:t>
            </a:r>
            <a:r>
              <a:rPr lang="en-US" sz="2800" dirty="0" smtClean="0">
                <a:solidFill>
                  <a:srgbClr val="FFFF00"/>
                </a:solidFill>
              </a:rPr>
              <a:t>maintain  </a:t>
            </a:r>
            <a:r>
              <a:rPr lang="en-US" sz="2800" dirty="0">
                <a:solidFill>
                  <a:srgbClr val="FFFF00"/>
                </a:solidFill>
              </a:rPr>
              <a:t>the stability </a:t>
            </a:r>
            <a:r>
              <a:rPr lang="en-US" sz="2800" dirty="0" smtClean="0">
                <a:solidFill>
                  <a:srgbClr val="FFFF00"/>
                </a:solidFill>
              </a:rPr>
              <a:t>and response to control command from transmitter, </a:t>
            </a:r>
          </a:p>
          <a:p>
            <a:endParaRPr lang="en-US" dirty="0"/>
          </a:p>
        </p:txBody>
      </p:sp>
      <p:pic>
        <p:nvPicPr>
          <p:cNvPr id="7" name="Picture 6" descr="C:\Users\shadi\Desktop\chart\Drawing1.jp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730" y="1219200"/>
            <a:ext cx="4327233" cy="5221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7469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67948"/>
            <a:ext cx="12192000" cy="1507067"/>
          </a:xfrm>
        </p:spPr>
        <p:txBody>
          <a:bodyPr/>
          <a:lstStyle/>
          <a:p>
            <a:pPr algn="ctr"/>
            <a:r>
              <a:rPr lang="en-US" b="1" dirty="0" smtClean="0"/>
              <a:t>ADVANTAGES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0955" y="1843520"/>
            <a:ext cx="117711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FF00"/>
                </a:solidFill>
              </a:rPr>
              <a:t>Small scale UAV’S  makes the vehicles  safer for close interactions.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FF00"/>
                </a:solidFill>
              </a:rPr>
              <a:t>Quad copters do not require mechanical linkages to vary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the rotor blade pitch angle as they spin.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FF00"/>
                </a:solidFill>
              </a:rPr>
              <a:t>This implies the design and maintenance of the vehicle.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FF00"/>
                </a:solidFill>
              </a:rPr>
              <a:t>The use of four rotors allows each individual rotor  to have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smaller diameter than the equivalent</a:t>
            </a:r>
          </a:p>
        </p:txBody>
      </p:sp>
    </p:spTree>
    <p:extLst>
      <p:ext uri="{BB962C8B-B14F-4D97-AF65-F5344CB8AC3E}">
        <p14:creationId xmlns="" xmlns:p14="http://schemas.microsoft.com/office/powerpoint/2010/main" val="31917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en-US" b="1" dirty="0" smtClean="0"/>
              <a:t>DISADVANTAGES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96" y="1143015"/>
            <a:ext cx="11078297" cy="361526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The most significant problem to date have been an ambitious development schedule coupled with very limited funds.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The ambition is followed by complexity in calculation and designing.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5412"/>
            <a:ext cx="12192000" cy="1507067"/>
          </a:xfrm>
        </p:spPr>
        <p:txBody>
          <a:bodyPr/>
          <a:lstStyle/>
          <a:p>
            <a:pPr algn="ctr"/>
            <a:r>
              <a:rPr lang="en-US" b="1" dirty="0" smtClean="0"/>
              <a:t>APPLICATIONS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921335"/>
            <a:ext cx="8534400" cy="361526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Research platform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Military and law enforcement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Commercial use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4" name="Picture 3" descr="images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289" y="1504084"/>
            <a:ext cx="4025830" cy="27631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71638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647" y="1891152"/>
            <a:ext cx="9859098" cy="4745182"/>
          </a:xfrm>
        </p:spPr>
        <p:txBody>
          <a:bodyPr>
            <a:normAutofit/>
          </a:bodyPr>
          <a:lstStyle/>
          <a:p>
            <a:pPr lvl="0"/>
            <a:r>
              <a:rPr lang="en-IN" sz="2400" u="sng" dirty="0" smtClean="0">
                <a:solidFill>
                  <a:srgbClr val="FFFF00"/>
                </a:solidFill>
                <a:hlinkClick r:id="rId2"/>
              </a:rPr>
              <a:t>https://www.reddit.com/r/</a:t>
            </a:r>
            <a:r>
              <a:rPr lang="en-IN" sz="2400" b="1" u="sng" dirty="0" smtClean="0">
                <a:solidFill>
                  <a:srgbClr val="FFFF00"/>
                </a:solidFill>
                <a:hlinkClick r:id="rId2"/>
              </a:rPr>
              <a:t>Quadcopter</a:t>
            </a:r>
            <a:r>
              <a:rPr lang="en-IN" sz="2400" u="sng" dirty="0" smtClean="0">
                <a:solidFill>
                  <a:srgbClr val="FFFF00"/>
                </a:solidFill>
                <a:hlinkClick r:id="rId2"/>
              </a:rPr>
              <a:t>/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0"/>
            <a:r>
              <a:rPr lang="en-IN" sz="2400" u="sng" dirty="0" smtClean="0">
                <a:solidFill>
                  <a:srgbClr val="FFFF00"/>
                </a:solidFill>
                <a:hlinkClick r:id="rId3"/>
              </a:rPr>
              <a:t>www.instructables.com/id/Scratch-</a:t>
            </a:r>
            <a:r>
              <a:rPr lang="en-IN" sz="2400" b="1" u="sng" dirty="0" smtClean="0">
                <a:solidFill>
                  <a:srgbClr val="FFFF00"/>
                </a:solidFill>
                <a:hlinkClick r:id="rId3"/>
              </a:rPr>
              <a:t>build</a:t>
            </a:r>
            <a:r>
              <a:rPr lang="en-IN" sz="2400" u="sng" dirty="0" smtClean="0">
                <a:solidFill>
                  <a:srgbClr val="FFFF00"/>
                </a:solidFill>
                <a:hlinkClick r:id="rId3"/>
              </a:rPr>
              <a:t>-your-own-quad-copter/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0"/>
            <a:r>
              <a:rPr lang="en-IN" sz="2400" u="sng" dirty="0" smtClean="0">
                <a:solidFill>
                  <a:srgbClr val="FFFF00"/>
                </a:solidFill>
                <a:hlinkClick r:id="rId4"/>
              </a:rPr>
              <a:t>https://howthingsfly.si.edu/flight-dynamics/</a:t>
            </a:r>
            <a:r>
              <a:rPr lang="en-IN" sz="2400" b="1" u="sng" dirty="0" smtClean="0">
                <a:solidFill>
                  <a:srgbClr val="FFFF00"/>
                </a:solidFill>
                <a:hlinkClick r:id="rId4"/>
              </a:rPr>
              <a:t>roll</a:t>
            </a:r>
            <a:r>
              <a:rPr lang="en-IN" sz="2400" u="sng" dirty="0" smtClean="0">
                <a:solidFill>
                  <a:srgbClr val="FFFF00"/>
                </a:solidFill>
                <a:hlinkClick r:id="rId4"/>
              </a:rPr>
              <a:t>-</a:t>
            </a:r>
            <a:r>
              <a:rPr lang="en-IN" sz="2400" b="1" u="sng" dirty="0" smtClean="0">
                <a:solidFill>
                  <a:srgbClr val="FFFF00"/>
                </a:solidFill>
                <a:hlinkClick r:id="rId4"/>
              </a:rPr>
              <a:t>pitch</a:t>
            </a:r>
            <a:r>
              <a:rPr lang="en-IN" sz="2400" u="sng" dirty="0" smtClean="0">
                <a:solidFill>
                  <a:srgbClr val="FFFF00"/>
                </a:solidFill>
                <a:hlinkClick r:id="rId4"/>
              </a:rPr>
              <a:t>-and-</a:t>
            </a:r>
            <a:r>
              <a:rPr lang="en-IN" sz="2400" b="1" u="sng" dirty="0" smtClean="0">
                <a:solidFill>
                  <a:srgbClr val="FFFF00"/>
                </a:solidFill>
                <a:hlinkClick r:id="rId4"/>
              </a:rPr>
              <a:t>yaw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0"/>
            <a:r>
              <a:rPr lang="en-IN" sz="2400" u="sng" dirty="0" smtClean="0">
                <a:solidFill>
                  <a:srgbClr val="FFFF00"/>
                </a:solidFill>
                <a:hlinkClick r:id="rId5"/>
              </a:rPr>
              <a:t>www.popularmechanics.com/.../</a:t>
            </a:r>
            <a:r>
              <a:rPr lang="en-IN" sz="2400" u="sng" dirty="0" err="1" smtClean="0">
                <a:solidFill>
                  <a:srgbClr val="FFFF00"/>
                </a:solidFill>
                <a:hlinkClick r:id="rId5"/>
              </a:rPr>
              <a:t>whats</a:t>
            </a:r>
            <a:r>
              <a:rPr lang="en-IN" sz="2400" u="sng" dirty="0" smtClean="0">
                <a:solidFill>
                  <a:srgbClr val="FFFF00"/>
                </a:solidFill>
                <a:hlinkClick r:id="rId5"/>
              </a:rPr>
              <a:t>-so-great-about-</a:t>
            </a:r>
            <a:r>
              <a:rPr lang="en-IN" sz="2400" b="1" u="sng" dirty="0" smtClean="0">
                <a:solidFill>
                  <a:srgbClr val="FFFF00"/>
                </a:solidFill>
                <a:hlinkClick r:id="rId5"/>
              </a:rPr>
              <a:t>brushless</a:t>
            </a:r>
            <a:r>
              <a:rPr lang="en-IN" sz="2400" u="sng" dirty="0" smtClean="0">
                <a:solidFill>
                  <a:srgbClr val="FFFF00"/>
                </a:solidFill>
                <a:hlinkClick r:id="rId5"/>
              </a:rPr>
              <a:t>-motor-p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0"/>
            <a:r>
              <a:rPr lang="en-IN" sz="2400" u="sng" dirty="0" smtClean="0">
                <a:solidFill>
                  <a:srgbClr val="FFFF00"/>
                </a:solidFill>
                <a:hlinkClick r:id="rId6"/>
              </a:rPr>
              <a:t>www.</a:t>
            </a:r>
            <a:r>
              <a:rPr lang="en-IN" sz="2400" b="1" u="sng" dirty="0" smtClean="0">
                <a:solidFill>
                  <a:srgbClr val="FFFF00"/>
                </a:solidFill>
                <a:hlinkClick r:id="rId6"/>
              </a:rPr>
              <a:t>propeller</a:t>
            </a:r>
            <a:r>
              <a:rPr lang="en-IN" sz="2400" u="sng" dirty="0" smtClean="0">
                <a:solidFill>
                  <a:srgbClr val="FFFF00"/>
                </a:solidFill>
                <a:hlinkClick r:id="rId6"/>
              </a:rPr>
              <a:t>.se</a:t>
            </a:r>
            <a:r>
              <a:rPr lang="en-IN" sz="2400" u="sng" dirty="0" smtClean="0">
                <a:solidFill>
                  <a:srgbClr val="FFFF00"/>
                </a:solidFill>
                <a:hlinkClick r:id="rId6"/>
              </a:rPr>
              <a:t>/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0"/>
            <a:r>
              <a:rPr lang="en-US" sz="2400" dirty="0" smtClean="0">
                <a:solidFill>
                  <a:srgbClr val="FFFF00"/>
                </a:solidFill>
              </a:rPr>
              <a:t>Book “Build your own quad copter” by Donald </a:t>
            </a:r>
            <a:r>
              <a:rPr lang="en-US" sz="2400" dirty="0" smtClean="0">
                <a:solidFill>
                  <a:srgbClr val="FFFF00"/>
                </a:solidFill>
              </a:rPr>
              <a:t>Norris</a:t>
            </a:r>
            <a:endParaRPr lang="en-US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/>
            </a:r>
            <a:br>
              <a:rPr lang="en-US" sz="2400" dirty="0" smtClean="0">
                <a:solidFill>
                  <a:srgbClr val="FFFF00"/>
                </a:solidFill>
              </a:rPr>
            </a:br>
            <a:endParaRPr lang="en-US" sz="2400" dirty="0" smtClean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29775" y="171457"/>
            <a:ext cx="12191999" cy="1169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Outline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800" dirty="0" smtClean="0"/>
              <a:t>Quad-copter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800" dirty="0" smtClean="0"/>
              <a:t>Basic </a:t>
            </a:r>
            <a:r>
              <a:rPr lang="en-US" sz="2800" dirty="0" smtClean="0"/>
              <a:t>material </a:t>
            </a:r>
            <a:r>
              <a:rPr lang="en-US" sz="2800" dirty="0" smtClean="0"/>
              <a:t>required</a:t>
            </a:r>
            <a:endParaRPr lang="en-US" sz="28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800" dirty="0" smtClean="0"/>
              <a:t>Quad copter movement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800" dirty="0" smtClean="0"/>
              <a:t>Brushless dc motor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800" dirty="0" smtClean="0"/>
              <a:t>Electronic speed control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800" dirty="0" smtClean="0"/>
              <a:t>Propeller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800" dirty="0" smtClean="0"/>
              <a:t>Battery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800" dirty="0" smtClean="0"/>
              <a:t>Power distribution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800" dirty="0" smtClean="0"/>
              <a:t>Quad-copter processes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800" dirty="0" smtClean="0"/>
              <a:t>Advantage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800" dirty="0" smtClean="0"/>
              <a:t>Disadvantage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800" dirty="0" smtClean="0"/>
              <a:t>Application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800" dirty="0" smtClean="0"/>
              <a:t>References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2800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sz="2800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endParaRPr lang="ar-JO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90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-point-Thank-You-Slides_D2578_016_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2" y="710913"/>
            <a:ext cx="7237844" cy="5428383"/>
          </a:xfrm>
          <a:prstGeom prst="rect">
            <a:avLst/>
          </a:prstGeom>
        </p:spPr>
      </p:pic>
      <p:pic>
        <p:nvPicPr>
          <p:cNvPr id="5" name="Picture 4" descr="graphics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909" y="1759527"/>
            <a:ext cx="2270486" cy="2812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4265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	quad copter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96" y="561105"/>
            <a:ext cx="11424668" cy="3941618"/>
          </a:xfrm>
        </p:spPr>
        <p:txBody>
          <a:bodyPr>
            <a:normAutofit/>
          </a:bodyPr>
          <a:lstStyle/>
          <a:p>
            <a:pPr algn="just"/>
            <a:endParaRPr lang="en-US" sz="2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 quad-copter is one of the most complex flying machines due to its versatility to perform many types of tasks. Classical quad-copters are usually equipped with a four rotors. Quad-copters are symmetrical vehicles with four equally sized rotors at the end of four equal length rods.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 descr="download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473" y="3589625"/>
            <a:ext cx="3662076" cy="28804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6" y="109152"/>
            <a:ext cx="12158974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21" y="1156870"/>
            <a:ext cx="11133716" cy="3615267"/>
          </a:xfrm>
        </p:spPr>
        <p:txBody>
          <a:bodyPr/>
          <a:lstStyle/>
          <a:p>
            <a:pPr algn="just"/>
            <a:r>
              <a:rPr lang="en-IN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 project goal was to design a semi-autonomous </a:t>
            </a:r>
            <a:r>
              <a:rPr lang="en-IN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Quad-copter </a:t>
            </a:r>
            <a:r>
              <a:rPr lang="en-IN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capable of self-sustained flight </a:t>
            </a:r>
            <a:r>
              <a:rPr lang="en-IN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IN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utilizing a microcontroller. The </a:t>
            </a:r>
            <a:r>
              <a:rPr lang="en-IN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Quad-copter </a:t>
            </a:r>
            <a:r>
              <a:rPr lang="en-IN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was designed to be </a:t>
            </a:r>
            <a:r>
              <a:rPr lang="en-IN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small </a:t>
            </a:r>
            <a:r>
              <a:rPr lang="en-IN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 that costs would be minimized,  which is why small motors and propellers are being used. While </a:t>
            </a:r>
            <a:r>
              <a:rPr lang="en-IN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microcontroller, </a:t>
            </a:r>
            <a:r>
              <a:rPr lang="en-IN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will allocate the area for monitoring which will  help us for automation of Quad-copter</a:t>
            </a:r>
            <a:endParaRPr lang="en-US" sz="2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  <p:pic>
        <p:nvPicPr>
          <p:cNvPr id="4" name="Picture 3" descr="quadcopter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087074" y="4170219"/>
            <a:ext cx="4031689" cy="25076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21631" cy="164561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Basic materials required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4181" y="1814961"/>
            <a:ext cx="111113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FFFF00"/>
                </a:solidFill>
              </a:rPr>
              <a:t>Multicontroller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FFFF00"/>
                </a:solidFill>
              </a:rPr>
              <a:t>Brushless Motors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FFFF00"/>
                </a:solidFill>
              </a:rPr>
              <a:t>Transmitter and receiver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FFFF00"/>
                </a:solidFill>
              </a:rPr>
              <a:t>Electronic Speed Controller (ESC)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FFFF00"/>
                </a:solidFill>
              </a:rPr>
              <a:t>Bullet Connectors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FFFF00"/>
                </a:solidFill>
              </a:rPr>
              <a:t>Propellers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FFFF00"/>
                </a:solidFill>
              </a:rPr>
              <a:t>A strong base as to hold the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FFFF00"/>
                </a:solidFill>
              </a:rPr>
              <a:t>Lithium Polymer Battery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FFFF00"/>
                </a:solidFill>
              </a:rPr>
              <a:t>Accelerometer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solidFill>
                <a:srgbClr val="FFFF00"/>
              </a:solidFill>
            </a:endParaRPr>
          </a:p>
        </p:txBody>
      </p:sp>
      <p:pic>
        <p:nvPicPr>
          <p:cNvPr id="4" name="Picture 3" descr="material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866" y="263244"/>
            <a:ext cx="4184073" cy="6276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rawing1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695" y="146056"/>
            <a:ext cx="8113413" cy="67238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70" y="249351"/>
            <a:ext cx="12192000" cy="171334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Block diagram                         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345" y="1572513"/>
            <a:ext cx="109728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Each </a:t>
            </a:r>
            <a:r>
              <a:rPr lang="en-US" sz="2800" dirty="0">
                <a:solidFill>
                  <a:srgbClr val="FFFF00"/>
                </a:solidFill>
              </a:rPr>
              <a:t>of the rotors on the </a:t>
            </a:r>
            <a:r>
              <a:rPr lang="en-US" sz="2800" dirty="0" smtClean="0">
                <a:solidFill>
                  <a:srgbClr val="FFFF00"/>
                </a:solidFill>
              </a:rPr>
              <a:t>quad-copter </a:t>
            </a:r>
            <a:r>
              <a:rPr lang="en-US" sz="2800" dirty="0">
                <a:solidFill>
                  <a:srgbClr val="FFFF00"/>
                </a:solidFill>
              </a:rPr>
              <a:t>produces both thrust and torque. Given that the </a:t>
            </a:r>
            <a:r>
              <a:rPr lang="en-US" sz="2800" dirty="0" smtClean="0">
                <a:solidFill>
                  <a:srgbClr val="FFFF00"/>
                </a:solidFill>
              </a:rPr>
              <a:t>front-left </a:t>
            </a:r>
            <a:r>
              <a:rPr lang="en-US" sz="2800" dirty="0">
                <a:solidFill>
                  <a:srgbClr val="FFFF00"/>
                </a:solidFill>
              </a:rPr>
              <a:t>and </a:t>
            </a:r>
            <a:r>
              <a:rPr lang="en-US" sz="2800" dirty="0" smtClean="0">
                <a:solidFill>
                  <a:srgbClr val="FFFF00"/>
                </a:solidFill>
              </a:rPr>
              <a:t>rear-right </a:t>
            </a:r>
            <a:r>
              <a:rPr lang="en-US" sz="2800" dirty="0">
                <a:solidFill>
                  <a:srgbClr val="FFFF00"/>
                </a:solidFill>
              </a:rPr>
              <a:t>motors both rotate counter-clockwise and the other two rotate </a:t>
            </a:r>
            <a:r>
              <a:rPr lang="en-US" sz="2800" dirty="0" smtClean="0">
                <a:solidFill>
                  <a:srgbClr val="FFFF00"/>
                </a:solidFill>
              </a:rPr>
              <a:t>clockwise, the net aerodynamic torque will be zero.</a:t>
            </a:r>
            <a:endParaRPr lang="en-US" sz="2800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-22168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  <a:t>Quad-Copter Movement</a:t>
            </a:r>
          </a:p>
          <a:p>
            <a:pPr algn="ctr"/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  <a:t>1) Yaw 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(right/left)</a:t>
            </a:r>
            <a:endParaRPr lang="en-US" sz="36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9" name="Picture 8" descr="yaw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3540735" y="3839440"/>
            <a:ext cx="5644828" cy="2727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1272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992"/>
            <a:ext cx="12192000" cy="1507067"/>
          </a:xfrm>
        </p:spPr>
        <p:txBody>
          <a:bodyPr/>
          <a:lstStyle/>
          <a:p>
            <a:pPr algn="ctr"/>
            <a:r>
              <a:rPr lang="en-US" b="1" dirty="0" smtClean="0"/>
              <a:t>2) PITCH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4" y="1101450"/>
            <a:ext cx="12067305" cy="361526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The </a:t>
            </a:r>
            <a:r>
              <a:rPr lang="en-US" sz="2800" b="1" dirty="0" smtClean="0">
                <a:solidFill>
                  <a:srgbClr val="FFFF00"/>
                </a:solidFill>
              </a:rPr>
              <a:t>pitch axis</a:t>
            </a:r>
            <a:r>
              <a:rPr lang="en-US" sz="2800" dirty="0" smtClean="0">
                <a:solidFill>
                  <a:srgbClr val="FFFF00"/>
                </a:solidFill>
              </a:rPr>
              <a:t> (also called </a:t>
            </a:r>
            <a:r>
              <a:rPr lang="en-US" sz="2800" b="1" dirty="0" smtClean="0">
                <a:solidFill>
                  <a:srgbClr val="FFFF00"/>
                </a:solidFill>
              </a:rPr>
              <a:t>lateral</a:t>
            </a:r>
            <a:r>
              <a:rPr lang="en-US" sz="2800" dirty="0" smtClean="0">
                <a:solidFill>
                  <a:srgbClr val="FFFF00"/>
                </a:solidFill>
              </a:rPr>
              <a:t> or </a:t>
            </a:r>
            <a:r>
              <a:rPr lang="en-US" sz="2800" b="1" dirty="0" smtClean="0">
                <a:solidFill>
                  <a:srgbClr val="FFFF00"/>
                </a:solidFill>
              </a:rPr>
              <a:t>transverse axis</a:t>
            </a:r>
            <a:r>
              <a:rPr lang="en-US" sz="2800" dirty="0" smtClean="0">
                <a:solidFill>
                  <a:srgbClr val="FFFF00"/>
                </a:solidFill>
              </a:rPr>
              <a:t>) passes through the plane </a:t>
            </a:r>
            <a:r>
              <a:rPr lang="en-US" sz="2800" smtClean="0">
                <a:solidFill>
                  <a:srgbClr val="FFFF00"/>
                </a:solidFill>
              </a:rPr>
              <a:t>from wing tip to wing tip</a:t>
            </a:r>
            <a:r>
              <a:rPr lang="en-US" sz="2800" dirty="0" smtClean="0">
                <a:solidFill>
                  <a:srgbClr val="FFFF00"/>
                </a:solidFill>
              </a:rPr>
              <a:t>. Pitch moves the aircraft's nose up and down. A positive pitch angle raises the nose and lowers the tail. The elevators are the primary control of pitch.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4" name="Picture 3" descr="Elevator&amp;Pitch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4761634" y="4105579"/>
            <a:ext cx="3638550" cy="23598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82479"/>
          </a:xfrm>
        </p:spPr>
        <p:txBody>
          <a:bodyPr/>
          <a:lstStyle/>
          <a:p>
            <a:pPr algn="ctr"/>
            <a:r>
              <a:rPr lang="en-US" b="1" dirty="0" smtClean="0"/>
              <a:t>3) roll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0"/>
            <a:ext cx="11812588" cy="574270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The </a:t>
            </a:r>
            <a:r>
              <a:rPr lang="en-US" sz="2800" b="1" dirty="0" smtClean="0">
                <a:solidFill>
                  <a:srgbClr val="FFFF00"/>
                </a:solidFill>
              </a:rPr>
              <a:t>roll axis</a:t>
            </a:r>
            <a:r>
              <a:rPr lang="en-US" sz="2800" dirty="0" smtClean="0">
                <a:solidFill>
                  <a:srgbClr val="FFFF00"/>
                </a:solidFill>
              </a:rPr>
              <a:t> (or </a:t>
            </a:r>
            <a:r>
              <a:rPr lang="en-US" sz="2800" b="1" dirty="0" smtClean="0">
                <a:solidFill>
                  <a:srgbClr val="FFFF00"/>
                </a:solidFill>
              </a:rPr>
              <a:t>longitudinal axis</a:t>
            </a:r>
            <a:r>
              <a:rPr lang="en-US" sz="2800" dirty="0" smtClean="0">
                <a:solidFill>
                  <a:srgbClr val="FFFF00"/>
                </a:solidFill>
              </a:rPr>
              <a:t>) passes through the plane from nose to tail. The angular displacement about this axis is called </a:t>
            </a:r>
            <a:r>
              <a:rPr lang="en-US" sz="2800" b="1" dirty="0" smtClean="0">
                <a:solidFill>
                  <a:srgbClr val="FFFF00"/>
                </a:solidFill>
              </a:rPr>
              <a:t>bank</a:t>
            </a:r>
            <a:r>
              <a:rPr lang="en-US" sz="2800" dirty="0" smtClean="0">
                <a:solidFill>
                  <a:srgbClr val="FFFF00"/>
                </a:solidFill>
              </a:rPr>
              <a:t>. The pilot changes bank angle by increasing the lift on one wing and decreasing it on the other. A positive roll angle lifts the left wing and lowers the right wing..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4" name="Picture 3" descr="13hUm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477854" y="4026524"/>
            <a:ext cx="3737891" cy="2623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eme1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1_Theme2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882</Words>
  <Application>Microsoft Office PowerPoint</Application>
  <PresentationFormat>Custom</PresentationFormat>
  <Paragraphs>135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Theme2</vt:lpstr>
      <vt:lpstr>Theme1</vt:lpstr>
      <vt:lpstr>1_Theme2</vt:lpstr>
      <vt:lpstr>Slide 1</vt:lpstr>
      <vt:lpstr>Slide 2</vt:lpstr>
      <vt:lpstr> quad copter</vt:lpstr>
      <vt:lpstr>abstract</vt:lpstr>
      <vt:lpstr>Basic materials required</vt:lpstr>
      <vt:lpstr>Block diagram                         </vt:lpstr>
      <vt:lpstr>Slide 7</vt:lpstr>
      <vt:lpstr>2) PITCH</vt:lpstr>
      <vt:lpstr>3) roll</vt:lpstr>
      <vt:lpstr>BRUSHLESS MOTOR </vt:lpstr>
      <vt:lpstr>Electronic speed control</vt:lpstr>
      <vt:lpstr>Slide 12</vt:lpstr>
      <vt:lpstr>Slide 13</vt:lpstr>
      <vt:lpstr>Slide 14</vt:lpstr>
      <vt:lpstr>Slide 15</vt:lpstr>
      <vt:lpstr>ADVANTAGES </vt:lpstr>
      <vt:lpstr>DISADVANTAGES</vt:lpstr>
      <vt:lpstr>APPLICATIONS</vt:lpstr>
      <vt:lpstr>Reference 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tiwari</dc:creator>
  <cp:lastModifiedBy>VIVEK TIWARI</cp:lastModifiedBy>
  <cp:revision>82</cp:revision>
  <dcterms:created xsi:type="dcterms:W3CDTF">2014-09-12T02:12:56Z</dcterms:created>
  <dcterms:modified xsi:type="dcterms:W3CDTF">2015-10-06T14:05:31Z</dcterms:modified>
</cp:coreProperties>
</file>