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</p:sldIdLst>
  <p:sldSz cx="9144000" cy="5143500"/>
  <p:notesSz cx="6858000" cy="9144000"/>
  <p:embeddedFontLst>
    <p:embeddedFont>
      <p:font typeface="Playfair Display"/>
      <p:italic r:id="rId28"/>
      <p:boldItalic r:id="rId29"/>
    </p:embeddedFont>
    <p:embeddedFont>
      <p:font typeface="Lato" panose="020F0502020204030203"/>
      <p:regular r:id="rId30"/>
    </p:embeddedFont>
    <p:embeddedFont>
      <p:font typeface="Helvetica Neue" panose="020B0604020202090204"/>
      <p:italic r:id="rId31"/>
    </p:embeddedFont>
    <p:embeddedFont>
      <p:font typeface="Playfair Display Black"/>
      <p:bold r:id="rId32"/>
    </p:embeddedFont>
    <p:embeddedFont>
      <p:font typeface="Roboto" panose="0200000000000000000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549e70a4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549e70a4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cb7a1218_0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acb7a1218_0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549e70a4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549e70a4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549e70a4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549e70a4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549e70a4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549e70a4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cb7a1218_0_3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cb7a1218_0_3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cb7a1218_0_3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cb7a1218_0_3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cb7a1218_0_3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cb7a1218_0_3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40b18e06_0_10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840b18e06_0_105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gf840b18e06_0_105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cb7a1218_0_4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cb7a1218_0_4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549e70a4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549e70a4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549e70a4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549e70a4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40b18e06_0_109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840b18e06_0_109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gf840b18e06_0_109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40b18e06_0_6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840b18e06_0_64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735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Link to Membership:</a:t>
            </a:r>
            <a:endParaRPr>
              <a:solidFill>
                <a:srgbClr val="1A1735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1A1735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Link to slack:https://join.slack.com/t/girldevelopit-z553572/shared_invite/zt-w4gtyugk-4QZS3nYdGkn3x6LvvJYhsA</a:t>
            </a:r>
            <a:endParaRPr lang="en-GB">
              <a:solidFill>
                <a:srgbClr val="1A1735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197" name="Google Shape;197;gf840b18e06_0_64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549e70a4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549e70a4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549e70a4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549e70a4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549e70a4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549e70a4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549e70a4_0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549e70a4_0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549e70a4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549e70a4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40b18e06_0_77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40b18e06_0_77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gf840b18e06_0_77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549e70a4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549e70a4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 panose="020F0502020204030203"/>
              <a:buNone/>
              <a:defRPr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Lato" panose="020F0502020204030203"/>
              <a:buNone/>
              <a:defRPr sz="100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Helvetica Neue" panose="020B0604020202090204"/>
              <a:buNone/>
              <a:defRPr sz="3800" b="1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type="subTitle" idx="1"/>
          </p:nvPr>
        </p:nvSpPr>
        <p:spPr>
          <a:xfrm>
            <a:off x="555169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 panose="020B0604020202020204"/>
              <a:buNone/>
              <a:defRPr sz="24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R="0"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R="0"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R="0"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001000" y="0"/>
            <a:ext cx="11430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0" y="450078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4E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13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2956" y="4552444"/>
            <a:ext cx="581944" cy="5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Helvetica Neue" panose="020B0604020202090204"/>
              <a:buNone/>
              <a:defRPr sz="4100" b="1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9pPr>
          </a:lstStyle>
          <a:p/>
        </p:txBody>
      </p:sp>
      <p:sp>
        <p:nvSpPr>
          <p:cNvPr id="64" name="Google Shape;64;p14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 panose="020B0604020202020204"/>
              <a:buChar char="●"/>
              <a:defRPr sz="21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/>
              <a:buChar char="○"/>
              <a:defRPr sz="18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 panose="020B0604020202020204"/>
              <a:buChar char="■"/>
              <a:defRPr sz="15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4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 sz="1400" b="0" i="0" u="none" strike="noStrike" cap="none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 sz="1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 sz="1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 sz="1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Arial" panose="020B0604020202020204"/>
              <a:buChar char="■"/>
              <a:defRPr sz="1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99999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6" name="Google Shape;66;p14"/>
          <p:cNvSpPr txBox="1"/>
          <p:nvPr/>
        </p:nvSpPr>
        <p:spPr>
          <a:xfrm>
            <a:off x="555881" y="4706034"/>
            <a:ext cx="15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@girldevelopit</a:t>
            </a:r>
            <a:endParaRPr sz="900">
              <a:solidFill>
                <a:srgbClr val="434343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858250" y="0"/>
            <a:ext cx="2859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2859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replit.com/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hyperlink" Target="https://code.visualstudio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www.girldevelopit.com/codeofconduc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rldevelopit.networkforgood.com/projects/141457-memberships-2022-campaig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HTML &amp; CSS</a:t>
            </a:r>
            <a:endParaRPr lang="en-GB"/>
          </a:p>
        </p:txBody>
      </p:sp>
      <p:sp>
        <p:nvSpPr>
          <p:cNvPr id="74" name="Google Shape;74;p15"/>
          <p:cNvSpPr txBox="1"/>
          <p:nvPr>
            <p:ph type="subTitle" idx="1"/>
          </p:nvPr>
        </p:nvSpPr>
        <p:spPr>
          <a:xfrm>
            <a:off x="555169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July 2022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Outline</a:t>
            </a:r>
            <a:endParaRPr lang="en-GB"/>
          </a:p>
        </p:txBody>
      </p:sp>
      <p:sp>
        <p:nvSpPr>
          <p:cNvPr id="128" name="Google Shape;128;p24"/>
          <p:cNvSpPr txBox="1"/>
          <p:nvPr/>
        </p:nvSpPr>
        <p:spPr>
          <a:xfrm>
            <a:off x="1474350" y="2022300"/>
            <a:ext cx="61953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A72A1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&lt;nav&gt;</a:t>
            </a:r>
            <a:endParaRPr sz="1000" b="1">
              <a:solidFill>
                <a:srgbClr val="A72A1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474350" y="1656000"/>
            <a:ext cx="61953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A72A1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&lt;header&gt;</a:t>
            </a:r>
            <a:endParaRPr sz="1000" b="1">
              <a:solidFill>
                <a:srgbClr val="A72A1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474350" y="2388600"/>
            <a:ext cx="61953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A72A1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&lt;section&gt;</a:t>
            </a:r>
            <a:endParaRPr sz="1000" b="1">
              <a:solidFill>
                <a:srgbClr val="A72A1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474350" y="3121200"/>
            <a:ext cx="61953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A72A1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&lt;footer&gt;</a:t>
            </a:r>
            <a:endParaRPr sz="1000" b="1">
              <a:solidFill>
                <a:srgbClr val="A72A1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474350" y="2754900"/>
            <a:ext cx="61953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A72A1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&lt;section&gt;</a:t>
            </a:r>
            <a:endParaRPr sz="1000" b="1">
              <a:solidFill>
                <a:srgbClr val="A72A1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55175" y="2291248"/>
            <a:ext cx="6858000" cy="561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Elements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Semantic: </a:t>
            </a:r>
            <a:r>
              <a:rPr lang="en-GB"/>
              <a:t>Describe the content within them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&lt;header&gt; 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&lt;footer&gt; 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&lt;nav&gt;</a:t>
            </a:r>
            <a:endParaRPr lang="en-GB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Non-Semantic: </a:t>
            </a:r>
            <a:r>
              <a:rPr lang="en-GB"/>
              <a:t>Don’t indicate anything about the content within them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&lt;span&gt;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&lt;div&gt;</a:t>
            </a:r>
            <a:endParaRPr lang="en-GB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HTML Elements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body" idx="1"/>
          </p:nvPr>
        </p:nvSpPr>
        <p:spPr>
          <a:xfrm>
            <a:off x="628650" y="1096601"/>
            <a:ext cx="7886700" cy="357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457200" lvl="0" indent="-34544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-GB" sz="7350"/>
              <a:t>Heading tags are most commonly used for titles throughout a web page</a:t>
            </a:r>
            <a:endParaRPr sz="7350"/>
          </a:p>
          <a:p>
            <a:pPr marL="457200" lvl="0" indent="-3454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350" b="1"/>
              <a:t>&lt;h1&gt; </a:t>
            </a:r>
            <a:r>
              <a:rPr lang="en-GB" sz="7350"/>
              <a:t>- Main heading on a web page</a:t>
            </a:r>
            <a:endParaRPr sz="7350"/>
          </a:p>
          <a:p>
            <a:pPr marL="914400" lvl="1" indent="-3454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7350"/>
              <a:t>It’s best practice to have </a:t>
            </a:r>
            <a:r>
              <a:rPr lang="en-GB" sz="7350" b="1" u="sng"/>
              <a:t>one</a:t>
            </a:r>
            <a:r>
              <a:rPr lang="en-GB" sz="7350"/>
              <a:t> of these per web page</a:t>
            </a:r>
            <a:endParaRPr sz="7350"/>
          </a:p>
          <a:p>
            <a:pPr marL="457200" lvl="0" indent="-3454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350" b="1"/>
              <a:t>&lt;h2&gt; through &lt;h6&gt; - </a:t>
            </a:r>
            <a:r>
              <a:rPr lang="en-GB" sz="7350"/>
              <a:t>the higher the heading number, the less important the content within it is</a:t>
            </a:r>
            <a:endParaRPr sz="7350" b="1" u="sng">
              <a:solidFill>
                <a:srgbClr val="7D214B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 Tags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 Tags (Cont’d)</a:t>
            </a:r>
            <a:endParaRPr lang="en-GB"/>
          </a:p>
        </p:txBody>
      </p:sp>
      <p:sp>
        <p:nvSpPr>
          <p:cNvPr id="155" name="Google Shape;155;p28"/>
          <p:cNvSpPr txBox="1"/>
          <p:nvPr>
            <p:ph type="body" idx="1"/>
          </p:nvPr>
        </p:nvSpPr>
        <p:spPr>
          <a:xfrm>
            <a:off x="628650" y="1154500"/>
            <a:ext cx="7886700" cy="347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700" b="1" u="sng">
                <a:solidFill>
                  <a:srgbClr val="53555C"/>
                </a:solidFill>
              </a:rPr>
              <a:t>Special Notes:</a:t>
            </a:r>
            <a:endParaRPr sz="2700" b="1" u="sng">
              <a:solidFill>
                <a:srgbClr val="53555C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3555C"/>
              </a:buClr>
              <a:buSzPts val="2200"/>
              <a:buChar char="●"/>
            </a:pPr>
            <a:r>
              <a:rPr lang="en-GB" sz="2200" b="1">
                <a:solidFill>
                  <a:srgbClr val="53555C"/>
                </a:solidFill>
              </a:rPr>
              <a:t>Don’t skip heading levels </a:t>
            </a:r>
            <a:endParaRPr sz="2200" b="1">
              <a:solidFill>
                <a:srgbClr val="53555C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○"/>
            </a:pPr>
            <a:r>
              <a:rPr lang="en-GB" sz="2200">
                <a:solidFill>
                  <a:srgbClr val="53555C"/>
                </a:solidFill>
              </a:rPr>
              <a:t>Don’t start with &lt;h1&gt; and then have your next heading be &lt;h4&gt;</a:t>
            </a:r>
            <a:endParaRPr sz="2200">
              <a:solidFill>
                <a:srgbClr val="53555C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●"/>
            </a:pPr>
            <a:r>
              <a:rPr lang="en-GB" sz="2200" b="1">
                <a:solidFill>
                  <a:srgbClr val="53555C"/>
                </a:solidFill>
              </a:rPr>
              <a:t>Don’t use heading tags to style your text </a:t>
            </a:r>
            <a:endParaRPr sz="2200" b="1">
              <a:solidFill>
                <a:srgbClr val="53555C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○"/>
            </a:pPr>
            <a:r>
              <a:rPr lang="en-GB" sz="2200">
                <a:solidFill>
                  <a:srgbClr val="53555C"/>
                </a:solidFill>
              </a:rPr>
              <a:t>For example, don’t use &lt;h2&gt; to style a sentence that you want to make bold. </a:t>
            </a:r>
            <a:r>
              <a:rPr lang="en-GB" sz="2200" b="1" u="sng">
                <a:solidFill>
                  <a:srgbClr val="53555C"/>
                </a:solidFill>
              </a:rPr>
              <a:t>Heading tags are reserved for headings! </a:t>
            </a:r>
            <a:endParaRPr sz="2200">
              <a:solidFill>
                <a:srgbClr val="53555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body" idx="1"/>
          </p:nvPr>
        </p:nvSpPr>
        <p:spPr>
          <a:xfrm>
            <a:off x="628650" y="1096601"/>
            <a:ext cx="7886700" cy="357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&lt;header&gt;</a:t>
            </a:r>
            <a:r>
              <a:rPr lang="en-GB"/>
              <a:t> - container for introductory content, such as a heading for the web page</a:t>
            </a:r>
            <a:endParaRPr lang="en-GB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&lt;nav&gt;</a:t>
            </a:r>
            <a:r>
              <a:rPr lang="en-GB"/>
              <a:t> - container for navigational links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Home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About Us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Services</a:t>
            </a:r>
            <a:endParaRPr lang="en-GB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&lt;section&gt;</a:t>
            </a:r>
            <a:r>
              <a:rPr lang="en-GB"/>
              <a:t> - container for a section of content, such as a description of a particular service a company offers</a:t>
            </a:r>
            <a:endParaRPr lang="en-GB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&lt;footer&gt; </a:t>
            </a:r>
            <a:r>
              <a:rPr lang="en-GB"/>
              <a:t>- container located at the bottom of a web page for content such as copyright info, contact info, etc.</a:t>
            </a:r>
            <a:endParaRPr lang="en-GB"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 Tags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body" idx="1"/>
          </p:nvPr>
        </p:nvSpPr>
        <p:spPr>
          <a:xfrm>
            <a:off x="628650" y="109659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&lt;div&gt; </a:t>
            </a:r>
            <a:r>
              <a:rPr lang="en-GB"/>
              <a:t>- indicates a division of content and is used as a container for HTML elements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b="1"/>
              <a:t>&lt;span&gt; </a:t>
            </a:r>
            <a:r>
              <a:rPr lang="en-GB"/>
              <a:t>- used inline to mark up part of the text, rather than the whole sentence or paragraph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solidFill>
                  <a:schemeClr val="dk1"/>
                </a:solidFill>
              </a:rPr>
              <a:t>&lt;h3&gt;</a:t>
            </a:r>
            <a:r>
              <a:rPr lang="en-GB"/>
              <a:t> </a:t>
            </a:r>
            <a:r>
              <a:rPr lang="en-GB" b="1"/>
              <a:t>I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&lt;span&gt;</a:t>
            </a:r>
            <a:r>
              <a:rPr lang="en-GB"/>
              <a:t> </a:t>
            </a:r>
            <a:r>
              <a:rPr lang="en-GB" b="1"/>
              <a:t>love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&lt;/span&gt;</a:t>
            </a:r>
            <a:r>
              <a:rPr lang="en-GB"/>
              <a:t> </a:t>
            </a:r>
            <a:r>
              <a:rPr lang="en-GB" b="1"/>
              <a:t>dogs!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&lt;/h3&gt;</a:t>
            </a:r>
            <a:endParaRPr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When we pair this with CSS, we can target the span and give it different styling properties than the rest of the heading.</a:t>
            </a:r>
            <a:endParaRPr lang="en-GB"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Non-Semantic</a:t>
            </a:r>
            <a:r>
              <a:rPr lang="en-GB"/>
              <a:t> Elements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D214B"/>
                </a:solidFill>
              </a:rPr>
              <a:t>Code Editor Options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179" name="Google Shape;179;p32"/>
          <p:cNvSpPr txBox="1"/>
          <p:nvPr>
            <p:ph type="body" idx="1"/>
          </p:nvPr>
        </p:nvSpPr>
        <p:spPr>
          <a:xfrm>
            <a:off x="628650" y="1018725"/>
            <a:ext cx="7886700" cy="215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Visual Studio Code - Code Editing. Redefined</a:t>
            </a:r>
            <a:endParaRPr sz="3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CodePen: Online Code Editor and Front End Web Developer Community</a:t>
            </a:r>
            <a:endParaRPr sz="3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Replit</a:t>
            </a:r>
            <a:endParaRPr lang="en-GB" u="sng">
              <a:solidFill>
                <a:schemeClr val="hlink"/>
              </a:solidFill>
              <a:hlinkClick r:id="rId3"/>
            </a:endParaRPr>
          </a:p>
        </p:txBody>
      </p:sp>
      <p:sp>
        <p:nvSpPr>
          <p:cNvPr id="180" name="Google Shape;180;p32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555175" y="2291248"/>
            <a:ext cx="6858000" cy="561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It’s Your Turn!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Code!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Week’s Class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058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 b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Welcome!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11700" y="1013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GDI</a:t>
            </a: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mission</a:t>
            </a: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is focused on providing opportunities for women &amp; non-binary adults to learn web and software development, but our classes and events are open to all genders and identities. We are dedicated to providing a welcoming and comfortable environment for all to learn to code.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7D214B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 "rules"</a:t>
            </a:r>
            <a:endParaRPr sz="1800" b="1">
              <a:solidFill>
                <a:srgbClr val="7D214B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0" indent="-334010" algn="l" rtl="0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 panose="020B0604020202020204"/>
              <a:buChar char="●"/>
            </a:pP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are here for you!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0" indent="-334010" algn="l" rtl="0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 panose="020B0604020202020204"/>
              <a:buChar char="●"/>
            </a:pP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Every question is important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0" indent="-334010" algn="l" rtl="0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 panose="020B0604020202020204"/>
              <a:buChar char="●"/>
            </a:pP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Help each other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0" indent="-334010" algn="l" rtl="0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 panose="020B0604020202020204"/>
              <a:buChar char="●"/>
            </a:pPr>
            <a:r>
              <a:rPr lang="en-GB" sz="1800">
                <a:solidFill>
                  <a:srgbClr val="53555C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Have fun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96900" lvl="0" indent="-334010" algn="l" rtl="0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 panose="020B0604020202020204"/>
              <a:buChar char="●"/>
            </a:pPr>
            <a:r>
              <a:rPr lang="en-GB" sz="1800" u="sng">
                <a:solidFill>
                  <a:schemeClr val="hlink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Code of Conduct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D214B"/>
                </a:solidFill>
              </a:rPr>
              <a:t>Agenda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192" name="Google Shape;192;p34"/>
          <p:cNvSpPr txBox="1"/>
          <p:nvPr>
            <p:ph type="body" idx="1"/>
          </p:nvPr>
        </p:nvSpPr>
        <p:spPr>
          <a:xfrm>
            <a:off x="628650" y="1018725"/>
            <a:ext cx="7886700" cy="361442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What is CSS?</a:t>
            </a:r>
            <a:endParaRPr lang="en-GB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Box model</a:t>
            </a:r>
            <a:endParaRPr lang="en-GB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3 ways to apply CSS to HTML file(s)</a:t>
            </a:r>
            <a:endParaRPr lang="en-GB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CSS selectors</a:t>
            </a:r>
            <a:endParaRPr lang="en-GB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en-GB"/>
              <a:t>Code Editor Options</a:t>
            </a:r>
            <a:endParaRPr lang="en-GB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Start styling elements of your portfolio page</a:t>
            </a:r>
            <a:endParaRPr lang="en-GB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93" name="Google Shape;193;p34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body" idx="1"/>
          </p:nvPr>
        </p:nvSpPr>
        <p:spPr>
          <a:xfrm>
            <a:off x="628650" y="1369219"/>
            <a:ext cx="8215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BF4E49"/>
                </a:solidFill>
              </a:rPr>
              <a:t>Become a Member </a:t>
            </a:r>
            <a:endParaRPr b="1">
              <a:solidFill>
                <a:srgbClr val="BF4E4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Access all 150+ GDI Classes, Mentor-Groups, and Career Support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Explore GDI Membership and access all of our classes for $45 a month or $540 per year.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Learn more here: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https://girldevelopit.networkforgood.com/projects/141457-memberships-2022-campaign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D214B"/>
                </a:solidFill>
              </a:rPr>
              <a:t>JOIN OUR COMMUNITY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201" name="Google Shape;201;p35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311700" y="1303500"/>
            <a:ext cx="8520600" cy="3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7D214B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Tinu Awopetu</a:t>
            </a:r>
            <a:endParaRPr sz="2200" b="1">
              <a:solidFill>
                <a:srgbClr val="7D214B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Bullet points about instructor</a:t>
            </a:r>
            <a:endParaRPr sz="1600"/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7D214B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Ashley Serrano-Ziel / TA</a:t>
            </a:r>
            <a:endParaRPr sz="2200" b="1">
              <a:solidFill>
                <a:srgbClr val="7D214B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Bullet points about TA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40" b="1">
                <a:solidFill>
                  <a:srgbClr val="7D21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Gillian Stephen / TA</a:t>
            </a:r>
            <a:endParaRPr sz="2240" b="1">
              <a:solidFill>
                <a:srgbClr val="7D21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Bullet points about TA</a:t>
            </a:r>
            <a:endParaRPr sz="2240" b="1">
              <a:solidFill>
                <a:srgbClr val="7D21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058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 b="0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Your Instructors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body" idx="1"/>
          </p:nvPr>
        </p:nvSpPr>
        <p:spPr>
          <a:xfrm>
            <a:off x="311700" y="1924200"/>
            <a:ext cx="8520600" cy="2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7D21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share:</a:t>
            </a:r>
            <a:endParaRPr sz="2100" b="1">
              <a:solidFill>
                <a:srgbClr val="7D21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n</a:t>
            </a:r>
            <a:r>
              <a:rPr lang="en-GB"/>
              <a:t>ame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you’re calling in from today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could have any superpower, what would it be?</a:t>
            </a:r>
            <a:endParaRPr lang="en-GB"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Enough About Us! 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Let’s Hear About You!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Agenda</a:t>
            </a:r>
            <a:endParaRPr lang="en-GB"/>
          </a:p>
        </p:txBody>
      </p:sp>
      <p:sp>
        <p:nvSpPr>
          <p:cNvPr id="98" name="Google Shape;98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HTML and why does it matter?</a:t>
            </a:r>
            <a:endParaRPr lang="en-GB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layout</a:t>
            </a:r>
            <a:endParaRPr lang="en-GB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HTML elements </a:t>
            </a:r>
            <a:endParaRPr lang="en-GB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Start coding personal portfolio page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602744" y="2010750"/>
            <a:ext cx="6858000" cy="1122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 and why is it so important?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7D214B"/>
                </a:solidFill>
              </a:rPr>
              <a:t>HyperText Markup Language</a:t>
            </a:r>
            <a:endParaRPr sz="2200" b="1">
              <a:solidFill>
                <a:srgbClr val="7D214B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Standard markup language used to develop web pages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Published in 1995 as HTML 2.0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We now use HTML5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“Skeleton” of web pages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body" idx="1"/>
          </p:nvPr>
        </p:nvSpPr>
        <p:spPr>
          <a:xfrm>
            <a:off x="628650" y="1532850"/>
            <a:ext cx="7886700" cy="103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619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Supported by all browsers</a:t>
            </a:r>
            <a:endParaRPr lang="en-GB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Initial building block for formatting web pages</a:t>
            </a:r>
            <a:endParaRPr lang="en-GB"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HTML so important?</a:t>
            </a:r>
            <a:endParaRPr lang="en-GB"/>
          </a:p>
        </p:txBody>
      </p:sp>
      <p:sp>
        <p:nvSpPr>
          <p:cNvPr id="117" name="Google Shape;117;p22"/>
          <p:cNvSpPr txBox="1"/>
          <p:nvPr>
            <p:ph type="sldNum" idx="12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532975" y="2213548"/>
            <a:ext cx="6858000" cy="71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Layout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/>
  <Paragraphs>159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Playfair Display</vt:lpstr>
      <vt:lpstr>Lato</vt:lpstr>
      <vt:lpstr>Helvetica Neue</vt:lpstr>
      <vt:lpstr>Calibri</vt:lpstr>
      <vt:lpstr>Playfair Display Black</vt:lpstr>
      <vt:lpstr>Roboto</vt:lpstr>
      <vt:lpstr>Microsoft YaHei</vt:lpstr>
      <vt:lpstr>Arial Unicode MS</vt:lpstr>
      <vt:lpstr>Coral</vt:lpstr>
      <vt:lpstr>Intro To HTML &amp; CSS</vt:lpstr>
      <vt:lpstr>Welcome!</vt:lpstr>
      <vt:lpstr>Your Instructors</vt:lpstr>
      <vt:lpstr>Let’s Hear About You!</vt:lpstr>
      <vt:lpstr>Today’s Agenda</vt:lpstr>
      <vt:lpstr>What is HTML and why is it so important?</vt:lpstr>
      <vt:lpstr>HTML</vt:lpstr>
      <vt:lpstr>Why is HTML so important?</vt:lpstr>
      <vt:lpstr>HTML Layout</vt:lpstr>
      <vt:lpstr>Basic HTML Outline</vt:lpstr>
      <vt:lpstr>HTML Elements</vt:lpstr>
      <vt:lpstr>Types of HTML Elements</vt:lpstr>
      <vt:lpstr>Heading Tags</vt:lpstr>
      <vt:lpstr>Heading Tags (Cont’d)</vt:lpstr>
      <vt:lpstr>Heading Tags</vt:lpstr>
      <vt:lpstr>Non-Semantic Elements</vt:lpstr>
      <vt:lpstr>Code Editor Options</vt:lpstr>
      <vt:lpstr>Let’s Code!</vt:lpstr>
      <vt:lpstr>Next Week’s Class</vt:lpstr>
      <vt:lpstr>Agenda</vt:lpstr>
      <vt:lpstr>JOIN OUR COMMUNITY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 &amp; CSS</dc:title>
  <dc:creator/>
  <cp:lastModifiedBy>Admin</cp:lastModifiedBy>
  <cp:revision>1</cp:revision>
  <dcterms:created xsi:type="dcterms:W3CDTF">2022-07-28T20:19:31Z</dcterms:created>
  <dcterms:modified xsi:type="dcterms:W3CDTF">2022-07-28T20:19:32Z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C495A4093F9A478C93F81D017C34A681</vt:lpwstr>
  </property>
  <property fmtid="{D5CDD505-2E9C-101B-9397-08002B2CF9AE}" pid="3" name="KSOProductBuildVer">
    <vt:lpwstr>1033-11.2.0.11191</vt:lpwstr>
  </property>
</Properties>
</file>