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5"/>
  </p:notesMasterIdLst>
  <p:handoutMasterIdLst>
    <p:handoutMasterId r:id="rId26"/>
  </p:handoutMasterIdLst>
  <p:sldIdLst>
    <p:sldId id="272" r:id="rId8"/>
    <p:sldId id="259" r:id="rId9"/>
    <p:sldId id="269" r:id="rId10"/>
    <p:sldId id="270" r:id="rId11"/>
    <p:sldId id="289" r:id="rId12"/>
    <p:sldId id="267" r:id="rId13"/>
    <p:sldId id="280" r:id="rId14"/>
    <p:sldId id="283" r:id="rId15"/>
    <p:sldId id="284" r:id="rId16"/>
    <p:sldId id="285" r:id="rId17"/>
    <p:sldId id="286" r:id="rId18"/>
    <p:sldId id="290" r:id="rId19"/>
    <p:sldId id="264" r:id="rId20"/>
    <p:sldId id="287" r:id="rId21"/>
    <p:sldId id="291" r:id="rId22"/>
    <p:sldId id="288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89"/>
            <p14:sldId id="267"/>
            <p14:sldId id="280"/>
            <p14:sldId id="283"/>
            <p14:sldId id="284"/>
            <p14:sldId id="285"/>
            <p14:sldId id="286"/>
            <p14:sldId id="290"/>
            <p14:sldId id="264"/>
            <p14:sldId id="287"/>
            <p14:sldId id="291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D1443-ED0A-3286-E6FF-00879EABD689}" v="105" dt="2025-01-03T07:49:04.018"/>
    <p1510:client id="{30663871-CE4F-49DD-A7CF-740571F4BC2E}" v="69" dt="2025-01-03T07:34:0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56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4DDD-7B64-98F4-084A-F6CF33D9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C98072-5957-37A8-391E-243B92F40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3BB363-9C4D-48C8-EED7-2FB5B3B07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16B908-2B8B-51CB-97FB-CBC907D77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2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342783" y="6301886"/>
            <a:ext cx="256826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@tinuwalther.bsky.social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9287123" y="6371457"/>
            <a:ext cx="256118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@tinuwalther.bsky.social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ullcalendar.io/" TargetMode="External"/><Relationship Id="rId2" Type="http://schemas.openxmlformats.org/officeDocument/2006/relationships/hyperlink" Target="https://pode.readthedocs.io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tinuwalther/RotaMaster" TargetMode="External"/><Relationship Id="rId4" Type="http://schemas.openxmlformats.org/officeDocument/2006/relationships/hyperlink" Target="https://chatgpt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uwalther" TargetMode="External"/><Relationship Id="rId2" Type="http://schemas.openxmlformats.org/officeDocument/2006/relationships/hyperlink" Target="https://www.linkedin.com/in/tinuwalther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opsgeni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latin typeface="Segoe UI"/>
                <a:cs typeface="Segoe UI"/>
              </a:rPr>
              <a:t>Martin Walther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lIns="91440" tIns="45720" rIns="91440" bIns="45720" anchor="b" anchorCtr="0"/>
          <a:lstStyle/>
          <a:p>
            <a:pPr algn="ctr"/>
            <a:r>
              <a:rPr lang="en-US" sz="6000" dirty="0">
                <a:solidFill>
                  <a:srgbClr val="346296"/>
                </a:solidFill>
                <a:ea typeface="+mj-lt"/>
                <a:cs typeface="+mj-lt"/>
              </a:rPr>
              <a:t>Next up: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175-61E6-1209-825C-909EA215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2DCF-682F-3D80-51CE-9656D78B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And if you would have the absences and on-call schedules in your Outlook, do the same thing again, in another program, and again, and again, and again, …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A11-FB2D-D62D-716F-CE0BDDDD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2DBA-1142-5AA1-9A04-6AF03B54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Or use the </a:t>
            </a:r>
            <a:r>
              <a:rPr lang="en-US" sz="3200" dirty="0" err="1">
                <a:ea typeface="+mn-lt"/>
                <a:cs typeface="+mn-lt"/>
              </a:rPr>
              <a:t>RotaMaster</a:t>
            </a:r>
            <a:r>
              <a:rPr lang="en-US" sz="3200" dirty="0">
                <a:ea typeface="+mn-lt"/>
                <a:cs typeface="+mn-lt"/>
              </a:rPr>
              <a:t> and do it only once!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6ECF2039-1698-AA08-AAC1-A6279D5E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9" b="15831"/>
          <a:stretch/>
        </p:blipFill>
        <p:spPr>
          <a:xfrm>
            <a:off x="1173892" y="2349842"/>
            <a:ext cx="9310725" cy="39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7BC33-1A75-20B7-59C8-958C12EC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3B761-63AF-554C-CEBC-4D3293C8B6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Planning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absences</a:t>
            </a:r>
            <a:endParaRPr lang="de-CH" sz="3200" dirty="0"/>
          </a:p>
          <a:p>
            <a:r>
              <a:rPr lang="de-CH" sz="3200" dirty="0" err="1"/>
              <a:t>Planning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on-</a:t>
            </a:r>
            <a:r>
              <a:rPr lang="de-CH" sz="3200" dirty="0" err="1"/>
              <a:t>call</a:t>
            </a:r>
            <a:r>
              <a:rPr lang="de-CH" sz="3200" dirty="0"/>
              <a:t> </a:t>
            </a:r>
            <a:r>
              <a:rPr lang="de-CH" sz="3200" dirty="0" err="1"/>
              <a:t>duty</a:t>
            </a:r>
            <a:endParaRPr lang="de-CH" sz="3200" dirty="0"/>
          </a:p>
          <a:p>
            <a:r>
              <a:rPr lang="de-CH" sz="3200" dirty="0" err="1"/>
              <a:t>Planning</a:t>
            </a:r>
            <a:r>
              <a:rPr lang="de-CH" sz="3200" dirty="0"/>
              <a:t> off on-</a:t>
            </a:r>
            <a:r>
              <a:rPr lang="de-CH" sz="3200" dirty="0" err="1"/>
              <a:t>call</a:t>
            </a:r>
            <a:r>
              <a:rPr lang="de-CH" sz="3200" dirty="0"/>
              <a:t> </a:t>
            </a:r>
            <a:r>
              <a:rPr lang="de-CH" sz="3200" dirty="0" err="1"/>
              <a:t>peer</a:t>
            </a:r>
            <a:endParaRPr lang="de-CH" sz="3200" dirty="0"/>
          </a:p>
          <a:p>
            <a:r>
              <a:rPr lang="de-CH" sz="3200" dirty="0"/>
              <a:t>Export </a:t>
            </a:r>
            <a:r>
              <a:rPr lang="de-CH" sz="3200" dirty="0" err="1"/>
              <a:t>as</a:t>
            </a:r>
            <a:r>
              <a:rPr lang="de-CH" sz="3200" dirty="0"/>
              <a:t> iCalendar-file</a:t>
            </a:r>
          </a:p>
          <a:p>
            <a:r>
              <a:rPr lang="de-CH" sz="3200" dirty="0" err="1"/>
              <a:t>OpsGenie</a:t>
            </a:r>
            <a:r>
              <a:rPr lang="de-CH" sz="3200" dirty="0"/>
              <a:t> Integration</a:t>
            </a:r>
          </a:p>
          <a:p>
            <a:r>
              <a:rPr lang="de-CH" sz="3200" dirty="0"/>
              <a:t>Import </a:t>
            </a:r>
            <a:r>
              <a:rPr lang="de-CH" sz="3200" dirty="0" err="1"/>
              <a:t>of</a:t>
            </a:r>
            <a:r>
              <a:rPr lang="de-CH" sz="3200" dirty="0"/>
              <a:t> iCalendar and CSV-files</a:t>
            </a:r>
          </a:p>
          <a:p>
            <a:endParaRPr lang="de-CH" sz="32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C2EFF-278E-C300-0743-CC0B65A81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Manage </a:t>
            </a:r>
            <a:r>
              <a:rPr lang="de-CH" sz="3200" dirty="0" err="1"/>
              <a:t>absence</a:t>
            </a:r>
            <a:r>
              <a:rPr lang="de-CH" sz="3200" dirty="0"/>
              <a:t> </a:t>
            </a:r>
            <a:r>
              <a:rPr lang="de-CH" sz="3200" dirty="0" err="1"/>
              <a:t>types</a:t>
            </a:r>
            <a:endParaRPr lang="de-CH" sz="3200" dirty="0"/>
          </a:p>
          <a:p>
            <a:r>
              <a:rPr lang="de-CH" sz="3200" dirty="0"/>
              <a:t>Manage </a:t>
            </a:r>
            <a:r>
              <a:rPr lang="de-CH" sz="3200" dirty="0" err="1"/>
              <a:t>users</a:t>
            </a:r>
            <a:endParaRPr lang="de-CH" sz="3200" dirty="0"/>
          </a:p>
          <a:p>
            <a:r>
              <a:rPr lang="de-CH" sz="3200" dirty="0"/>
              <a:t>Public Holidays </a:t>
            </a:r>
            <a:r>
              <a:rPr lang="de-CH" sz="3200" dirty="0" err="1"/>
              <a:t>for</a:t>
            </a:r>
            <a:r>
              <a:rPr lang="de-CH" sz="3200" dirty="0"/>
              <a:t> CH (BE, ZH, GR, SG)</a:t>
            </a:r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6078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3917651" cy="1724338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3" y="988765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08A-6AB9-1AB9-6625-7167FB60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Learnings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7CD0-DA4E-6945-05AD-A8E9AEF1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Yes, you can!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Split your big project into small tasks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Write JavaScript with help from ChatGPT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Debugging is the hell with JavaScript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How easy is the Active Directory Integration in </a:t>
            </a:r>
            <a:r>
              <a:rPr lang="en-US" sz="3200" dirty="0" err="1">
                <a:ea typeface="+mn-lt"/>
                <a:cs typeface="+mn-lt"/>
              </a:rPr>
              <a:t>Pode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How easy is the Integration of </a:t>
            </a:r>
            <a:r>
              <a:rPr lang="en-US" sz="3200" dirty="0" err="1">
                <a:ea typeface="+mn-lt"/>
                <a:cs typeface="+mn-lt"/>
              </a:rPr>
              <a:t>OpsGenie</a:t>
            </a:r>
            <a:r>
              <a:rPr lang="en-US" sz="3200" dirty="0">
                <a:ea typeface="+mn-lt"/>
                <a:cs typeface="+mn-lt"/>
              </a:rPr>
              <a:t> over API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I forgot a good Database design, so I have to alter some tables more than once</a:t>
            </a:r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37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B7298-D0D3-F419-940E-2B02C7E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future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65153-9587-6C3C-E8B9-C5677D6F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 dirty="0" err="1"/>
              <a:t>Enable</a:t>
            </a:r>
            <a:r>
              <a:rPr lang="de-CH" sz="3200" dirty="0"/>
              <a:t> </a:t>
            </a:r>
            <a:r>
              <a:rPr lang="de-CH" sz="3200" dirty="0" err="1"/>
              <a:t>automatic</a:t>
            </a:r>
            <a:r>
              <a:rPr lang="de-CH" sz="3200" dirty="0"/>
              <a:t> </a:t>
            </a:r>
            <a:r>
              <a:rPr lang="de-CH" sz="3200" dirty="0" err="1"/>
              <a:t>rotation</a:t>
            </a:r>
            <a:r>
              <a:rPr lang="de-CH" sz="3200" dirty="0"/>
              <a:t> </a:t>
            </a:r>
            <a:r>
              <a:rPr lang="de-CH" sz="3200" dirty="0" err="1"/>
              <a:t>planning</a:t>
            </a:r>
            <a:r>
              <a:rPr lang="de-CH" sz="3200" dirty="0"/>
              <a:t> in </a:t>
            </a:r>
            <a:r>
              <a:rPr lang="de-CH" sz="3200" dirty="0" err="1"/>
              <a:t>the</a:t>
            </a:r>
            <a:r>
              <a:rPr lang="de-CH" sz="3200" dirty="0"/>
              <a:t> front-end</a:t>
            </a:r>
          </a:p>
          <a:p>
            <a:r>
              <a:rPr lang="de-CH" sz="3200" dirty="0" err="1"/>
              <a:t>Logic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legal break </a:t>
            </a:r>
            <a:r>
              <a:rPr lang="de-CH" sz="3200" dirty="0" err="1"/>
              <a:t>between</a:t>
            </a:r>
            <a:r>
              <a:rPr lang="de-CH" sz="3200" dirty="0"/>
              <a:t> </a:t>
            </a:r>
            <a:r>
              <a:rPr lang="de-CH" sz="3200" dirty="0" err="1"/>
              <a:t>rotations</a:t>
            </a:r>
            <a:r>
              <a:rPr lang="de-CH" sz="3200" dirty="0"/>
              <a:t> </a:t>
            </a:r>
            <a:r>
              <a:rPr lang="de-CH" sz="3200" dirty="0" err="1"/>
              <a:t>during</a:t>
            </a:r>
            <a:r>
              <a:rPr lang="de-CH" sz="3200" dirty="0"/>
              <a:t> on-</a:t>
            </a:r>
            <a:r>
              <a:rPr lang="de-CH" sz="3200" dirty="0" err="1"/>
              <a:t>call</a:t>
            </a:r>
            <a:r>
              <a:rPr lang="de-CH" sz="3200" dirty="0"/>
              <a:t> </a:t>
            </a:r>
            <a:r>
              <a:rPr lang="de-CH" sz="3200" dirty="0" err="1"/>
              <a:t>duty</a:t>
            </a:r>
            <a:endParaRPr lang="de-CH" sz="3200" dirty="0"/>
          </a:p>
          <a:p>
            <a:r>
              <a:rPr lang="de-CH" sz="3200" dirty="0" err="1"/>
              <a:t>Logic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minimal </a:t>
            </a:r>
            <a:r>
              <a:rPr lang="de-CH" sz="3200" dirty="0" err="1"/>
              <a:t>staffing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team</a:t>
            </a:r>
            <a:endParaRPr lang="de-CH" sz="3200" dirty="0"/>
          </a:p>
          <a:p>
            <a:r>
              <a:rPr lang="de-CH" sz="3200" dirty="0" err="1"/>
              <a:t>Optimise</a:t>
            </a:r>
            <a:r>
              <a:rPr lang="de-CH" sz="3200" dirty="0"/>
              <a:t> </a:t>
            </a:r>
            <a:r>
              <a:rPr lang="de-CH" sz="3200" dirty="0" err="1"/>
              <a:t>database</a:t>
            </a:r>
            <a:r>
              <a:rPr lang="de-CH" sz="3200" dirty="0"/>
              <a:t> design</a:t>
            </a:r>
          </a:p>
          <a:p>
            <a:r>
              <a:rPr lang="de-CH" sz="3200" dirty="0"/>
              <a:t>And </a:t>
            </a:r>
            <a:r>
              <a:rPr lang="de-CH" sz="3200" dirty="0" err="1"/>
              <a:t>much</a:t>
            </a:r>
            <a:r>
              <a:rPr lang="de-CH" sz="3200" dirty="0"/>
              <a:t> </a:t>
            </a:r>
            <a:r>
              <a:rPr lang="de-CH" sz="3200" dirty="0" err="1"/>
              <a:t>more</a:t>
            </a:r>
            <a:endParaRPr lang="de-CH" sz="3200" dirty="0"/>
          </a:p>
          <a:p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56153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917-30C7-052B-85A5-1B3B784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5785-EF4D-52DB-6D00-8E9DF4E6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https://pode.readthedocs.io/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https://fullcalendar.io/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https://chatgpt.com/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https://github.com/tinuwalther/RotaMaster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ADE1C-7AE8-C26F-AA9C-93C993918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A65F42C-AFD8-8689-AF1F-115B7983BC63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latin typeface="Segoe UI"/>
                <a:cs typeface="Segoe UI"/>
              </a:rPr>
              <a:t>Martin Walther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41E94E1A-6519-89D9-913B-AAA7D182F5FE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30DEE78F-0123-2FC8-438D-FF98FAB705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lIns="91440" tIns="45720" rIns="91440" bIns="45720" anchor="b" anchorCtr="0"/>
          <a:lstStyle/>
          <a:p>
            <a:pPr algn="ctr"/>
            <a:r>
              <a:rPr lang="en-US" sz="6000" dirty="0">
                <a:solidFill>
                  <a:srgbClr val="346296"/>
                </a:solidFill>
                <a:ea typeface="+mj-lt"/>
                <a:cs typeface="+mj-lt"/>
              </a:rPr>
              <a:t>PowerShell </a:t>
            </a:r>
            <a:r>
              <a:rPr lang="en-US" sz="6000" dirty="0" err="1">
                <a:solidFill>
                  <a:srgbClr val="346296"/>
                </a:solidFill>
                <a:ea typeface="+mj-lt"/>
                <a:cs typeface="+mj-lt"/>
              </a:rPr>
              <a:t>RotaMaster</a:t>
            </a:r>
            <a:endParaRPr lang="en-US" dirty="0" err="1"/>
          </a:p>
          <a:p>
            <a:pPr algn="ctr"/>
            <a:r>
              <a:rPr lang="en-US" sz="3200" dirty="0">
                <a:solidFill>
                  <a:srgbClr val="346296"/>
                </a:solidFill>
                <a:ea typeface="+mj-lt"/>
                <a:cs typeface="+mj-lt"/>
              </a:rPr>
              <a:t>Absence and duty scheduling program for teams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DevOps Engineer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Senior Systems Engineer Cloud Inventx AG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Bluesky: @tinuwalther.bsky.social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LinkedIn: </a:t>
            </a:r>
            <a:r>
              <a:rPr lang="en-US" dirty="0">
                <a:ea typeface="+mn-lt"/>
                <a:cs typeface="+mn-lt"/>
                <a:hlinkClick r:id="rId2"/>
              </a:rPr>
              <a:t>https://www.linkedin.com/in/tinuwalther/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GitHub: </a:t>
            </a:r>
            <a:r>
              <a:rPr lang="en-US">
                <a:ea typeface="+mn-lt"/>
                <a:cs typeface="+mn-lt"/>
                <a:hlinkClick r:id="rId3"/>
              </a:rPr>
              <a:t>https://github.com/tinuwalther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346296"/>
                </a:solidFill>
                <a:ea typeface="+mj-lt"/>
                <a:cs typeface="+mj-lt"/>
              </a:rPr>
              <a:t>Martin Walther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The Rotation Master is an absence and on-call duty planning program for teams with Integration of </a:t>
            </a:r>
            <a:r>
              <a:rPr lang="en-US" sz="3200" dirty="0" err="1">
                <a:hlinkClick r:id="rId3"/>
              </a:rPr>
              <a:t>Opsgenie</a:t>
            </a:r>
            <a:r>
              <a:rPr lang="en-US" sz="3200" dirty="0"/>
              <a:t>.</a:t>
            </a:r>
            <a:endParaRPr lang="en-US" sz="3200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It’s based on </a:t>
            </a:r>
            <a:r>
              <a:rPr lang="en-US" sz="3200" b="1" dirty="0">
                <a:ea typeface="+mn-lt"/>
                <a:cs typeface="+mn-lt"/>
              </a:rPr>
              <a:t>Pode</a:t>
            </a:r>
            <a:r>
              <a:rPr lang="en-US" sz="3200" dirty="0">
                <a:ea typeface="+mn-lt"/>
                <a:cs typeface="+mn-lt"/>
              </a:rPr>
              <a:t> (PowerShell) for the API, and </a:t>
            </a:r>
            <a:r>
              <a:rPr lang="en-US" sz="3200" b="1" dirty="0" err="1">
                <a:ea typeface="+mn-lt"/>
                <a:cs typeface="+mn-lt"/>
              </a:rPr>
              <a:t>FullCalendar</a:t>
            </a:r>
            <a:r>
              <a:rPr lang="en-US" sz="3200" dirty="0">
                <a:ea typeface="+mn-lt"/>
                <a:cs typeface="+mn-lt"/>
              </a:rPr>
              <a:t> (JavaScript) for the Frontend, and </a:t>
            </a:r>
            <a:r>
              <a:rPr lang="en-US" sz="3200" b="1" dirty="0">
                <a:ea typeface="+mn-lt"/>
                <a:cs typeface="+mn-lt"/>
              </a:rPr>
              <a:t>SQLite</a:t>
            </a:r>
            <a:r>
              <a:rPr lang="en-US" sz="3200" dirty="0">
                <a:ea typeface="+mn-lt"/>
                <a:cs typeface="+mn-lt"/>
              </a:rPr>
              <a:t> as Database.</a:t>
            </a:r>
          </a:p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I used ChatGPT prompt for building the JavaScript code.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1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369-D6B4-6921-7707-0B3D1209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B0C4-1FA1-4E77-81B9-CE7FD70C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You can do it in Excel like the last 20 years, yes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9517082F-ECBD-CAC1-3350-3EB25AD9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" b="19933"/>
          <a:stretch/>
        </p:blipFill>
        <p:spPr>
          <a:xfrm>
            <a:off x="1219199" y="2490434"/>
            <a:ext cx="8382005" cy="2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ACD-B25E-7BF0-6231-E3373FD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3F97-844F-FC82-68DC-3F8F3865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Then you have to do the same thing in </a:t>
            </a:r>
            <a:r>
              <a:rPr lang="en-US" sz="3200" err="1">
                <a:ea typeface="+mn-lt"/>
                <a:cs typeface="+mn-lt"/>
              </a:rPr>
              <a:t>OpsGenie</a:t>
            </a:r>
            <a:r>
              <a:rPr lang="en-US" sz="3200" dirty="0">
                <a:ea typeface="+mn-lt"/>
                <a:cs typeface="+mn-lt"/>
              </a:rPr>
              <a:t> again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DD3CB0-306F-C021-9CCF-011ADC9C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579"/>
          <a:stretch/>
        </p:blipFill>
        <p:spPr>
          <a:xfrm>
            <a:off x="1289222" y="2475499"/>
            <a:ext cx="9098692" cy="30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4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customXml/itemProps3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65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UI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PowerShell RotaMaster Absence and duty scheduling program for teams</vt:lpstr>
      <vt:lpstr>Martin Walther</vt:lpstr>
      <vt:lpstr>What is RotaMaster?</vt:lpstr>
      <vt:lpstr>Why I need the RotaMaster?</vt:lpstr>
      <vt:lpstr>Why I need the RotaMaster?</vt:lpstr>
      <vt:lpstr>Why I need the RotaMaster?</vt:lpstr>
      <vt:lpstr>Why I need the RotaMaster?</vt:lpstr>
      <vt:lpstr>Key Features</vt:lpstr>
      <vt:lpstr>Demo</vt:lpstr>
      <vt:lpstr>Learnings</vt:lpstr>
      <vt:lpstr>The future</vt:lpstr>
      <vt:lpstr>References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2024-03-26T13:08:23Z</dcterms:created>
  <dcterms:modified xsi:type="dcterms:W3CDTF">2025-01-03T10:41:38Z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  <property fmtid="{D5CDD505-2E9C-101B-9397-08002B2CF9AE}" pid="3" name="MediaServiceImageTags">
    <vt:lpwstr/>
  </property>
</Properties>
</file>