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5" r:id="rId2"/>
    <p:sldId id="296" r:id="rId3"/>
    <p:sldId id="282" r:id="rId4"/>
    <p:sldId id="318" r:id="rId5"/>
    <p:sldId id="297" r:id="rId6"/>
    <p:sldId id="302" r:id="rId7"/>
    <p:sldId id="298" r:id="rId8"/>
    <p:sldId id="299" r:id="rId9"/>
    <p:sldId id="301" r:id="rId10"/>
    <p:sldId id="289" r:id="rId11"/>
    <p:sldId id="290" r:id="rId12"/>
    <p:sldId id="303" r:id="rId13"/>
    <p:sldId id="304" r:id="rId14"/>
    <p:sldId id="307" r:id="rId15"/>
    <p:sldId id="306" r:id="rId16"/>
    <p:sldId id="315" r:id="rId17"/>
    <p:sldId id="317" r:id="rId18"/>
    <p:sldId id="309" r:id="rId19"/>
    <p:sldId id="313" r:id="rId20"/>
    <p:sldId id="314" r:id="rId21"/>
    <p:sldId id="316" r:id="rId22"/>
    <p:sldId id="295" r:id="rId23"/>
    <p:sldId id="305" r:id="rId24"/>
    <p:sldId id="310" r:id="rId25"/>
    <p:sldId id="311" r:id="rId26"/>
    <p:sldId id="312" r:id="rId27"/>
    <p:sldId id="283" r:id="rId28"/>
    <p:sldId id="28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Jaehong" initials="LJ" lastIdx="1" clrIdx="0">
    <p:extLst>
      <p:ext uri="{19B8F6BF-5375-455C-9EA6-DF929625EA0E}">
        <p15:presenceInfo xmlns:p15="http://schemas.microsoft.com/office/powerpoint/2012/main" userId="536a6e8f3d81a3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E8"/>
    <a:srgbClr val="725B3A"/>
    <a:srgbClr val="FF9999"/>
    <a:srgbClr val="8CD3D5"/>
    <a:srgbClr val="8A6E5B"/>
    <a:srgbClr val="96784C"/>
    <a:srgbClr val="AE8E5E"/>
    <a:srgbClr val="EEE7DD"/>
    <a:srgbClr val="D9D9D9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921818556767917"/>
          <c:y val="0.11802914912493288"/>
          <c:w val="0.66524232285152218"/>
          <c:h val="0.82098709829161565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7T00:16:49.55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7T00:16:49.55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7T00:16:49.55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7T00:16:49.55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7T00:16:49.55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7T00:16:49.55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7T00:16:49.55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7T00:16:49.55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7T00:16:49.55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7T00:16:49.55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7T00:16:49.55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7T00:16:49.55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7T00:16:49.55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7T00:16:49.55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7T00:16:49.55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7T00:16:49.55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7T00:16:49.55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7T00:16:49.55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9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3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4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9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8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comments" Target="../comments/comment8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5.xml"/><Relationship Id="rId5" Type="http://schemas.openxmlformats.org/officeDocument/2006/relationships/image" Target="../media/image38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6584950" y="1407659"/>
            <a:ext cx="4355191" cy="1066085"/>
            <a:chOff x="990600" y="3175715"/>
            <a:chExt cx="4355191" cy="1190171"/>
          </a:xfrm>
        </p:grpSpPr>
        <p:sp>
          <p:nvSpPr>
            <p:cNvPr id="16" name="양쪽 모서리가 둥근 사각형 15"/>
            <p:cNvSpPr/>
            <p:nvPr/>
          </p:nvSpPr>
          <p:spPr>
            <a:xfrm rot="16200000" flipH="1">
              <a:off x="1095052" y="3079688"/>
              <a:ext cx="1181746" cy="1390650"/>
            </a:xfrm>
            <a:prstGeom prst="round2SameRect">
              <a:avLst>
                <a:gd name="adj1" fmla="val 17199"/>
                <a:gd name="adj2" fmla="val 0"/>
              </a:avLst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3" algn="ctr">
                <a:lnSpc>
                  <a:spcPct val="150000"/>
                </a:lnSpc>
              </a:pPr>
              <a:r>
                <a:rPr lang="en-US" altLang="ko-KR" sz="1200" b="1" i="1" dirty="0" smtClean="0">
                  <a:solidFill>
                    <a:srgbClr val="8A6E5B"/>
                  </a:solidFill>
                </a:rPr>
                <a:t>	</a:t>
              </a:r>
              <a:r>
                <a:rPr lang="ko-KR" altLang="en-US" sz="1200" b="1" i="1" dirty="0" smtClean="0">
                  <a:solidFill>
                    <a:srgbClr val="8A6E5B"/>
                  </a:solidFill>
                </a:rPr>
                <a:t>컴퓨터공학부</a:t>
              </a:r>
              <a:r>
                <a:rPr lang="en-US" altLang="ko-KR" sz="1200" b="1" i="1" dirty="0">
                  <a:solidFill>
                    <a:srgbClr val="8A6E5B"/>
                  </a:solidFill>
                </a:rPr>
                <a:t>, 2017136082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6837020" y="1649836"/>
            <a:ext cx="9541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chemeClr val="bg1"/>
                </a:solidFill>
              </a:rPr>
              <a:t>이예지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6561216" y="2571973"/>
            <a:ext cx="4355191" cy="1066085"/>
            <a:chOff x="990600" y="3175715"/>
            <a:chExt cx="4355191" cy="1190171"/>
          </a:xfrm>
        </p:grpSpPr>
        <p:sp>
          <p:nvSpPr>
            <p:cNvPr id="100" name="양쪽 모서리가 둥근 사각형 99"/>
            <p:cNvSpPr/>
            <p:nvPr/>
          </p:nvSpPr>
          <p:spPr>
            <a:xfrm rot="16200000" flipH="1">
              <a:off x="1095052" y="3079688"/>
              <a:ext cx="1181746" cy="1390650"/>
            </a:xfrm>
            <a:prstGeom prst="round2SameRect">
              <a:avLst>
                <a:gd name="adj1" fmla="val 17199"/>
                <a:gd name="adj2" fmla="val 0"/>
              </a:avLst>
            </a:prstGeom>
            <a:solidFill>
              <a:srgbClr val="8CD3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>
                <a:lnSpc>
                  <a:spcPct val="150000"/>
                </a:lnSpc>
              </a:pPr>
              <a:r>
                <a:rPr lang="en-US" altLang="ko-KR" sz="1200" b="1" i="1" dirty="0" smtClean="0">
                  <a:solidFill>
                    <a:srgbClr val="8A6E5B"/>
                  </a:solidFill>
                </a:rPr>
                <a:t>    </a:t>
              </a:r>
              <a:r>
                <a:rPr lang="ko-KR" altLang="en-US" sz="1200" b="1" i="1" dirty="0" smtClean="0">
                  <a:solidFill>
                    <a:srgbClr val="8A6E5B"/>
                  </a:solidFill>
                </a:rPr>
                <a:t>컴퓨터공학부</a:t>
              </a:r>
              <a:r>
                <a:rPr lang="en-US" altLang="ko-KR" sz="1200" b="1" i="1" dirty="0">
                  <a:solidFill>
                    <a:srgbClr val="8A6E5B"/>
                  </a:solidFill>
                </a:rPr>
                <a:t>, 2015136067</a:t>
              </a:r>
            </a:p>
          </p:txBody>
        </p:sp>
      </p:grpSp>
      <p:sp>
        <p:nvSpPr>
          <p:cNvPr id="105" name="직사각형 104"/>
          <p:cNvSpPr/>
          <p:nvPr/>
        </p:nvSpPr>
        <p:spPr>
          <a:xfrm>
            <a:off x="6813286" y="2814150"/>
            <a:ext cx="9541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chemeClr val="bg1"/>
                </a:solidFill>
              </a:rPr>
              <a:t>신한철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6584949" y="3736286"/>
            <a:ext cx="4355191" cy="1066085"/>
            <a:chOff x="990600" y="3175715"/>
            <a:chExt cx="4355191" cy="1190171"/>
          </a:xfrm>
        </p:grpSpPr>
        <p:sp>
          <p:nvSpPr>
            <p:cNvPr id="107" name="양쪽 모서리가 둥근 사각형 106"/>
            <p:cNvSpPr/>
            <p:nvPr/>
          </p:nvSpPr>
          <p:spPr>
            <a:xfrm rot="16200000" flipH="1">
              <a:off x="1095052" y="3079688"/>
              <a:ext cx="1181746" cy="1390650"/>
            </a:xfrm>
            <a:prstGeom prst="round2SameRect">
              <a:avLst>
                <a:gd name="adj1" fmla="val 17199"/>
                <a:gd name="adj2" fmla="val 0"/>
              </a:avLst>
            </a:prstGeom>
            <a:solidFill>
              <a:srgbClr val="8CD3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>
                <a:lnSpc>
                  <a:spcPct val="150000"/>
                </a:lnSpc>
              </a:pPr>
              <a:r>
                <a:rPr lang="ko-KR" altLang="en-US" sz="1200" b="1" i="1" dirty="0" smtClean="0">
                  <a:solidFill>
                    <a:srgbClr val="8A6E5B"/>
                  </a:solidFill>
                </a:rPr>
                <a:t>   컴퓨터공학부</a:t>
              </a:r>
              <a:r>
                <a:rPr lang="en-US" altLang="ko-KR" sz="1200" b="1" i="1" dirty="0">
                  <a:solidFill>
                    <a:srgbClr val="8A6E5B"/>
                  </a:solidFill>
                </a:rPr>
                <a:t>, 2015136077</a:t>
              </a:r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6837019" y="3978463"/>
            <a:ext cx="9541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chemeClr val="bg1"/>
                </a:solidFill>
              </a:rPr>
              <a:t>오지원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6561215" y="4900600"/>
            <a:ext cx="4355191" cy="1066085"/>
            <a:chOff x="990600" y="3175715"/>
            <a:chExt cx="4355191" cy="1190171"/>
          </a:xfrm>
        </p:grpSpPr>
        <p:sp>
          <p:nvSpPr>
            <p:cNvPr id="111" name="양쪽 모서리가 둥근 사각형 110"/>
            <p:cNvSpPr/>
            <p:nvPr/>
          </p:nvSpPr>
          <p:spPr>
            <a:xfrm rot="16200000" flipH="1">
              <a:off x="1095052" y="3079688"/>
              <a:ext cx="1181746" cy="1390650"/>
            </a:xfrm>
            <a:prstGeom prst="round2SameRect">
              <a:avLst>
                <a:gd name="adj1" fmla="val 17199"/>
                <a:gd name="adj2" fmla="val 0"/>
              </a:avLst>
            </a:prstGeom>
            <a:solidFill>
              <a:srgbClr val="8CD3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>
                <a:lnSpc>
                  <a:spcPct val="150000"/>
                </a:lnSpc>
              </a:pPr>
              <a:r>
                <a:rPr lang="ko-KR" altLang="en-US" sz="1200" b="1" i="1" dirty="0" smtClean="0">
                  <a:solidFill>
                    <a:srgbClr val="8A6E5B"/>
                  </a:solidFill>
                </a:rPr>
                <a:t>    컴퓨터공학부</a:t>
              </a:r>
              <a:r>
                <a:rPr lang="en-US" altLang="ko-KR" sz="1200" b="1" i="1" dirty="0">
                  <a:solidFill>
                    <a:srgbClr val="8A6E5B"/>
                  </a:solidFill>
                </a:rPr>
                <a:t>, 2015136072</a:t>
              </a:r>
            </a:p>
          </p:txBody>
        </p:sp>
      </p:grpSp>
      <p:sp>
        <p:nvSpPr>
          <p:cNvPr id="113" name="직사각형 112"/>
          <p:cNvSpPr/>
          <p:nvPr/>
        </p:nvSpPr>
        <p:spPr>
          <a:xfrm>
            <a:off x="6813285" y="5142777"/>
            <a:ext cx="9541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안태영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367965" y="4571186"/>
            <a:ext cx="729124" cy="729124"/>
            <a:chOff x="10037986" y="163806"/>
            <a:chExt cx="1213018" cy="1213018"/>
          </a:xfrm>
        </p:grpSpPr>
        <p:sp>
          <p:nvSpPr>
            <p:cNvPr id="94" name="타원 93"/>
            <p:cNvSpPr/>
            <p:nvPr/>
          </p:nvSpPr>
          <p:spPr>
            <a:xfrm>
              <a:off x="10037986" y="163806"/>
              <a:ext cx="1213018" cy="1213018"/>
            </a:xfrm>
            <a:prstGeom prst="ellipse">
              <a:avLst/>
            </a:prstGeom>
            <a:solidFill>
              <a:srgbClr val="FFFBE8"/>
            </a:solidFill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0780" y="376601"/>
              <a:ext cx="787427" cy="787427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6382969" y="1037866"/>
            <a:ext cx="729124" cy="729124"/>
            <a:chOff x="7202566" y="170384"/>
            <a:chExt cx="1213018" cy="1213018"/>
          </a:xfrm>
        </p:grpSpPr>
        <p:sp>
          <p:nvSpPr>
            <p:cNvPr id="93" name="타원 92"/>
            <p:cNvSpPr/>
            <p:nvPr/>
          </p:nvSpPr>
          <p:spPr>
            <a:xfrm>
              <a:off x="7202566" y="170384"/>
              <a:ext cx="1213018" cy="1213018"/>
            </a:xfrm>
            <a:prstGeom prst="ellipse">
              <a:avLst/>
            </a:prstGeom>
            <a:solidFill>
              <a:srgbClr val="FFFBE8"/>
            </a:solidFill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6539" y="364357"/>
              <a:ext cx="825071" cy="825071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10280472" y="1375765"/>
            <a:ext cx="393700" cy="446541"/>
            <a:chOff x="10102672" y="1197965"/>
            <a:chExt cx="393700" cy="446541"/>
          </a:xfrm>
        </p:grpSpPr>
        <p:sp>
          <p:nvSpPr>
            <p:cNvPr id="12" name="세로로 말린 두루마리 모양 11"/>
            <p:cNvSpPr/>
            <p:nvPr/>
          </p:nvSpPr>
          <p:spPr>
            <a:xfrm>
              <a:off x="10102672" y="1197965"/>
              <a:ext cx="368300" cy="446541"/>
            </a:xfrm>
            <a:prstGeom prst="verticalScroll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117675" y="1198762"/>
              <a:ext cx="378697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</a:rPr>
                <a:t>팀장</a:t>
              </a:r>
            </a:p>
          </p:txBody>
        </p:sp>
      </p:grpSp>
      <p:sp>
        <p:nvSpPr>
          <p:cNvPr id="114" name="직사각형 113"/>
          <p:cNvSpPr/>
          <p:nvPr/>
        </p:nvSpPr>
        <p:spPr>
          <a:xfrm>
            <a:off x="1027160" y="1659988"/>
            <a:ext cx="48249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4000" b="1" i="1" dirty="0" smtClean="0">
              <a:solidFill>
                <a:srgbClr val="8A6E5B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4000" b="1" i="1" dirty="0">
                <a:solidFill>
                  <a:srgbClr val="8A6E5B"/>
                </a:solidFill>
              </a:rPr>
              <a:t>Jam-jam activator </a:t>
            </a:r>
            <a:r>
              <a:rPr lang="en-US" altLang="ko-KR" sz="4000" b="1" i="1" dirty="0" smtClean="0">
                <a:solidFill>
                  <a:srgbClr val="8A6E5B"/>
                </a:solidFill>
              </a:rPr>
              <a:t>(</a:t>
            </a:r>
            <a:r>
              <a:rPr lang="en-US" altLang="ko-KR" b="1" i="1" dirty="0" err="1" smtClean="0">
                <a:solidFill>
                  <a:srgbClr val="8A6E5B"/>
                </a:solidFill>
              </a:rPr>
              <a:t>IoT</a:t>
            </a:r>
            <a:r>
              <a:rPr lang="en-US" altLang="ko-KR" b="1" i="1" dirty="0" smtClean="0">
                <a:solidFill>
                  <a:srgbClr val="8A6E5B"/>
                </a:solidFill>
              </a:rPr>
              <a:t> </a:t>
            </a:r>
            <a:r>
              <a:rPr lang="ko-KR" altLang="en-US" b="1" i="1" dirty="0" smtClean="0">
                <a:solidFill>
                  <a:srgbClr val="8A6E5B"/>
                </a:solidFill>
              </a:rPr>
              <a:t>개론 및 실습</a:t>
            </a:r>
            <a:r>
              <a:rPr lang="en-US" altLang="ko-KR" b="1" i="1" dirty="0">
                <a:solidFill>
                  <a:srgbClr val="8A6E5B"/>
                </a:solidFill>
              </a:rPr>
              <a:t> </a:t>
            </a:r>
            <a:r>
              <a:rPr lang="ko-KR" altLang="en-US" b="1" i="1" dirty="0" smtClean="0">
                <a:solidFill>
                  <a:srgbClr val="8A6E5B"/>
                </a:solidFill>
              </a:rPr>
              <a:t>프로젝트 </a:t>
            </a:r>
            <a:r>
              <a:rPr lang="ko-KR" altLang="en-US" b="1" i="1" dirty="0" err="1" smtClean="0">
                <a:solidFill>
                  <a:srgbClr val="8A6E5B"/>
                </a:solidFill>
              </a:rPr>
              <a:t>최종발표</a:t>
            </a:r>
            <a:r>
              <a:rPr lang="en-US" altLang="ko-KR" sz="4000" b="1" i="1" dirty="0" smtClean="0">
                <a:solidFill>
                  <a:srgbClr val="8A6E5B"/>
                </a:solidFill>
              </a:rPr>
              <a:t>)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6367965" y="2258010"/>
            <a:ext cx="729124" cy="729124"/>
            <a:chOff x="10037986" y="163806"/>
            <a:chExt cx="1213018" cy="1213018"/>
          </a:xfrm>
        </p:grpSpPr>
        <p:sp>
          <p:nvSpPr>
            <p:cNvPr id="41" name="타원 40"/>
            <p:cNvSpPr/>
            <p:nvPr/>
          </p:nvSpPr>
          <p:spPr>
            <a:xfrm>
              <a:off x="10037986" y="163806"/>
              <a:ext cx="1213018" cy="1213018"/>
            </a:xfrm>
            <a:prstGeom prst="ellipse">
              <a:avLst/>
            </a:prstGeom>
            <a:solidFill>
              <a:srgbClr val="FFFBE8"/>
            </a:solidFill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0780" y="376601"/>
              <a:ext cx="787427" cy="787427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6367966" y="3486337"/>
            <a:ext cx="729124" cy="729124"/>
            <a:chOff x="1552695" y="170392"/>
            <a:chExt cx="1213018" cy="1213018"/>
          </a:xfrm>
        </p:grpSpPr>
        <p:sp>
          <p:nvSpPr>
            <p:cNvPr id="91" name="타원 90"/>
            <p:cNvSpPr/>
            <p:nvPr/>
          </p:nvSpPr>
          <p:spPr>
            <a:xfrm>
              <a:off x="1552695" y="170392"/>
              <a:ext cx="1213018" cy="1213018"/>
            </a:xfrm>
            <a:prstGeom prst="ellipse">
              <a:avLst/>
            </a:prstGeom>
            <a:solidFill>
              <a:srgbClr val="FFFBE8"/>
            </a:solidFill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799" y="336496"/>
              <a:ext cx="880809" cy="880809"/>
            </a:xfrm>
            <a:prstGeom prst="rect">
              <a:avLst/>
            </a:prstGeom>
          </p:spPr>
        </p:pic>
      </p:grpSp>
      <p:sp>
        <p:nvSpPr>
          <p:cNvPr id="35" name="직사각형 34"/>
          <p:cNvSpPr/>
          <p:nvPr/>
        </p:nvSpPr>
        <p:spPr>
          <a:xfrm>
            <a:off x="6467808" y="418992"/>
            <a:ext cx="4824913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i="1" dirty="0" smtClean="0">
                <a:solidFill>
                  <a:srgbClr val="8A6E5B"/>
                </a:solidFill>
              </a:rPr>
              <a:t>8</a:t>
            </a:r>
            <a:r>
              <a:rPr lang="ko-KR" altLang="en-US" sz="4000" b="1" i="1" dirty="0" smtClean="0">
                <a:solidFill>
                  <a:srgbClr val="8A6E5B"/>
                </a:solidFill>
              </a:rPr>
              <a:t>조</a:t>
            </a:r>
            <a:endParaRPr lang="en-US" altLang="ko-KR" sz="4000" b="1" i="1" dirty="0" smtClean="0">
              <a:solidFill>
                <a:srgbClr val="8A6E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86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B7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ko-KR" sz="3200" b="1" i="1" dirty="0">
                <a:solidFill>
                  <a:prstClr val="white"/>
                </a:solidFill>
              </a:rPr>
              <a:t>1. </a:t>
            </a:r>
            <a:r>
              <a:rPr lang="ko-KR" altLang="en-US" sz="3200" b="1" i="1" dirty="0">
                <a:solidFill>
                  <a:prstClr val="white"/>
                </a:solidFill>
              </a:rPr>
              <a:t>서비스 설계 내용 및 구현 방법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14678" y="3932355"/>
            <a:ext cx="1470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dobe 고딕 Std B"/>
              </a:rPr>
              <a:t>재활 장갑</a:t>
            </a:r>
            <a:endParaRPr lang="ko-KR" altLang="en-US" sz="1400" dirty="0">
              <a:latin typeface="Adobe 고딕 Std B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360789" y="3011338"/>
            <a:ext cx="153889" cy="1538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746176" y="3170138"/>
            <a:ext cx="932329" cy="263525"/>
            <a:chOff x="3445901" y="3057675"/>
            <a:chExt cx="932329" cy="263525"/>
          </a:xfrm>
        </p:grpSpPr>
        <p:cxnSp>
          <p:nvCxnSpPr>
            <p:cNvPr id="35" name="직선 화살표 연결선 34"/>
            <p:cNvCxnSpPr/>
            <p:nvPr/>
          </p:nvCxnSpPr>
          <p:spPr>
            <a:xfrm>
              <a:off x="3445901" y="3321200"/>
              <a:ext cx="9323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3847078" y="3057675"/>
              <a:ext cx="153889" cy="1538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196448" y="2857449"/>
            <a:ext cx="1547156" cy="1441076"/>
            <a:chOff x="4738568" y="2768448"/>
            <a:chExt cx="1547156" cy="1441076"/>
          </a:xfrm>
        </p:grpSpPr>
        <p:pic>
          <p:nvPicPr>
            <p:cNvPr id="38" name="그림 37" descr="Raspberry Pi - Wikipedia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5513" y="2893052"/>
              <a:ext cx="1248548" cy="856296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4815513" y="3901747"/>
              <a:ext cx="1470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>
                  <a:latin typeface="Adobe 고딕 Std B"/>
                </a:rPr>
                <a:t>라즈베리</a:t>
              </a:r>
              <a:r>
                <a:rPr lang="ko-KR" altLang="en-US" sz="1400" dirty="0" smtClean="0">
                  <a:latin typeface="Adobe 고딕 Std B"/>
                </a:rPr>
                <a:t> 파이</a:t>
              </a:r>
              <a:endParaRPr lang="ko-KR" altLang="en-US" sz="1400" dirty="0">
                <a:latin typeface="Adobe 고딕 Std B"/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4738568" y="2768448"/>
              <a:ext cx="153889" cy="1538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7203145" y="3134619"/>
            <a:ext cx="932329" cy="299044"/>
            <a:chOff x="6780772" y="3057674"/>
            <a:chExt cx="932329" cy="299044"/>
          </a:xfrm>
        </p:grpSpPr>
        <p:cxnSp>
          <p:nvCxnSpPr>
            <p:cNvPr id="42" name="직선 화살표 연결선 41"/>
            <p:cNvCxnSpPr/>
            <p:nvPr/>
          </p:nvCxnSpPr>
          <p:spPr>
            <a:xfrm>
              <a:off x="6780772" y="3356718"/>
              <a:ext cx="9323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/>
            <p:cNvSpPr/>
            <p:nvPr/>
          </p:nvSpPr>
          <p:spPr>
            <a:xfrm>
              <a:off x="7166752" y="3057674"/>
              <a:ext cx="153889" cy="1538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4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707326" y="3932355"/>
            <a:ext cx="1470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dobe 고딕 Std B"/>
              </a:rPr>
              <a:t>스마트폰</a:t>
            </a:r>
            <a:endParaRPr lang="ko-KR" altLang="en-US" sz="1400" dirty="0">
              <a:latin typeface="Adobe 고딕 Std B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680734" y="2734168"/>
            <a:ext cx="153889" cy="1538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761558" y="2203936"/>
            <a:ext cx="8269496" cy="2294964"/>
          </a:xfrm>
          <a:prstGeom prst="roundRect">
            <a:avLst/>
          </a:prstGeom>
          <a:noFill/>
          <a:ln w="28575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594401" y="4913565"/>
            <a:ext cx="323587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8A6E5B"/>
                </a:solidFill>
              </a:rPr>
              <a:t>④ </a:t>
            </a:r>
            <a:r>
              <a:rPr lang="ko-KR" altLang="en-US" sz="1400" b="1" dirty="0" err="1" smtClean="0">
                <a:solidFill>
                  <a:srgbClr val="8A6E5B"/>
                </a:solidFill>
              </a:rPr>
              <a:t>라즈베리파이에서</a:t>
            </a:r>
            <a:endParaRPr lang="en-US" altLang="ko-KR" sz="1400" b="1" dirty="0" smtClean="0">
              <a:solidFill>
                <a:srgbClr val="8A6E5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8A6E5B"/>
                </a:solidFill>
              </a:rPr>
              <a:t> 안드로이드로 데이터 전달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8A6E5B"/>
                </a:solidFill>
              </a:rPr>
              <a:t>블루투스 통신을 통해 </a:t>
            </a:r>
            <a:r>
              <a:rPr lang="ko-KR" altLang="en-US" sz="1200" dirty="0" err="1" smtClean="0">
                <a:solidFill>
                  <a:srgbClr val="8A6E5B"/>
                </a:solidFill>
              </a:rPr>
              <a:t>라즈베이파이에서</a:t>
            </a:r>
            <a:r>
              <a:rPr lang="ko-KR" altLang="en-US" sz="1200" dirty="0" smtClean="0">
                <a:solidFill>
                  <a:srgbClr val="8A6E5B"/>
                </a:solidFill>
              </a:rPr>
              <a:t> </a:t>
            </a:r>
            <a:endParaRPr lang="en-US" altLang="ko-KR" sz="1200" dirty="0" smtClean="0">
              <a:solidFill>
                <a:srgbClr val="8A6E5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8A6E5B"/>
                </a:solidFill>
              </a:rPr>
              <a:t>안드로이드로 손동작의 상태를 전달한다</a:t>
            </a:r>
            <a:r>
              <a:rPr lang="en-US" altLang="ko-KR" sz="1200" dirty="0" smtClean="0">
                <a:solidFill>
                  <a:srgbClr val="8A6E5B"/>
                </a:solidFill>
              </a:rPr>
              <a:t>.</a:t>
            </a:r>
            <a:endParaRPr lang="ko-KR" altLang="en-US" sz="1200" dirty="0">
              <a:solidFill>
                <a:srgbClr val="8A6E5B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91434" y="4798149"/>
            <a:ext cx="3288079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8A6E5B"/>
                </a:solidFill>
              </a:rPr>
              <a:t>⑤ 스마트폰</a:t>
            </a:r>
            <a:endParaRPr lang="en-US" altLang="ko-KR" sz="1400" b="1" dirty="0" smtClean="0">
              <a:solidFill>
                <a:srgbClr val="8A6E5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err="1" smtClean="0">
                <a:solidFill>
                  <a:srgbClr val="8A6E5B"/>
                </a:solidFill>
              </a:rPr>
              <a:t>라즈베리파이로</a:t>
            </a:r>
            <a:r>
              <a:rPr lang="ko-KR" altLang="en-US" sz="1200" dirty="0" smtClean="0">
                <a:solidFill>
                  <a:srgbClr val="8A6E5B"/>
                </a:solidFill>
              </a:rPr>
              <a:t> </a:t>
            </a:r>
            <a:r>
              <a:rPr lang="ko-KR" altLang="en-US" sz="1200" dirty="0" err="1" smtClean="0">
                <a:solidFill>
                  <a:srgbClr val="8A6E5B"/>
                </a:solidFill>
              </a:rPr>
              <a:t>부터</a:t>
            </a:r>
            <a:r>
              <a:rPr lang="ko-KR" altLang="en-US" sz="1200" dirty="0" smtClean="0">
                <a:solidFill>
                  <a:srgbClr val="8A6E5B"/>
                </a:solidFill>
              </a:rPr>
              <a:t> 받은 손동작 상태를 </a:t>
            </a:r>
            <a:endParaRPr lang="en-US" altLang="ko-KR" sz="1200" dirty="0" smtClean="0">
              <a:solidFill>
                <a:srgbClr val="8A6E5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8A6E5B"/>
                </a:solidFill>
              </a:rPr>
              <a:t>정답인 손동작과 비교하며 </a:t>
            </a:r>
            <a:endParaRPr lang="en-US" altLang="ko-KR" sz="1200" dirty="0" smtClean="0">
              <a:solidFill>
                <a:srgbClr val="8A6E5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8A6E5B"/>
                </a:solidFill>
              </a:rPr>
              <a:t>재활운동을 진행한다</a:t>
            </a:r>
            <a:r>
              <a:rPr lang="en-US" altLang="ko-KR" sz="1200" dirty="0" smtClean="0">
                <a:solidFill>
                  <a:srgbClr val="8A6E5B"/>
                </a:solidFill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8A6E5B"/>
                </a:solidFill>
              </a:rPr>
              <a:t>손가락 별 </a:t>
            </a:r>
            <a:r>
              <a:rPr lang="ko-KR" altLang="en-US" sz="1200" dirty="0" err="1" smtClean="0">
                <a:solidFill>
                  <a:srgbClr val="8A6E5B"/>
                </a:solidFill>
              </a:rPr>
              <a:t>운동횟수와</a:t>
            </a:r>
            <a:r>
              <a:rPr lang="ko-KR" altLang="en-US" sz="1200" dirty="0" smtClean="0">
                <a:solidFill>
                  <a:srgbClr val="8A6E5B"/>
                </a:solidFill>
              </a:rPr>
              <a:t> 운동시간을 확인한다</a:t>
            </a:r>
            <a:r>
              <a:rPr lang="en-US" altLang="ko-KR" sz="1200" dirty="0" smtClean="0">
                <a:solidFill>
                  <a:srgbClr val="8A6E5B"/>
                </a:solidFill>
              </a:rPr>
              <a:t>. </a:t>
            </a:r>
            <a:endParaRPr lang="ko-KR" altLang="en-US" sz="1200" dirty="0">
              <a:solidFill>
                <a:srgbClr val="8A6E5B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059" y="2918227"/>
            <a:ext cx="916021" cy="9160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543" y="2796652"/>
            <a:ext cx="1109531" cy="110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5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673" y="1753520"/>
            <a:ext cx="3963375" cy="4680000"/>
          </a:xfrm>
          <a:prstGeom prst="rect">
            <a:avLst/>
          </a:prstGeom>
        </p:spPr>
      </p:pic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B7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ko-KR" sz="3200" b="1" i="1" dirty="0">
                <a:solidFill>
                  <a:prstClr val="white"/>
                </a:solidFill>
              </a:rPr>
              <a:t>2. </a:t>
            </a:r>
            <a:r>
              <a:rPr lang="ko-KR" altLang="en-US" sz="3200" b="1" i="1" dirty="0">
                <a:solidFill>
                  <a:prstClr val="white"/>
                </a:solidFill>
              </a:rPr>
              <a:t>구현 결과물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431350" y="3020851"/>
            <a:ext cx="1115122" cy="323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2590" y="2893503"/>
            <a:ext cx="1185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플렉서블</a:t>
            </a:r>
            <a:r>
              <a:rPr lang="ko-KR" altLang="en-US" sz="1200" dirty="0" smtClean="0"/>
              <a:t> 센서</a:t>
            </a:r>
            <a:endParaRPr lang="ko-KR" altLang="en-US" sz="1200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1338146" y="4397110"/>
            <a:ext cx="1382752" cy="11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2850" y="4258610"/>
            <a:ext cx="1185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고정 </a:t>
            </a:r>
            <a:r>
              <a:rPr lang="ko-KR" altLang="en-US" sz="1200" dirty="0" err="1" smtClean="0"/>
              <a:t>벨크로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694" y="1787902"/>
            <a:ext cx="3960000" cy="464561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5626" y="1296365"/>
            <a:ext cx="231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25B3A"/>
                </a:solidFill>
              </a:rPr>
              <a:t>예상 디자인</a:t>
            </a:r>
            <a:endParaRPr lang="ko-KR" altLang="en-US" dirty="0">
              <a:solidFill>
                <a:srgbClr val="725B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72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B7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ko-KR" sz="3200" b="1" i="1" dirty="0">
                <a:solidFill>
                  <a:prstClr val="white"/>
                </a:solidFill>
              </a:rPr>
              <a:t>2. </a:t>
            </a:r>
            <a:r>
              <a:rPr lang="ko-KR" altLang="en-US" sz="3200" b="1" i="1" dirty="0">
                <a:solidFill>
                  <a:prstClr val="white"/>
                </a:solidFill>
              </a:rPr>
              <a:t>구현 결과물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626" y="1296365"/>
            <a:ext cx="231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25B3A"/>
                </a:solidFill>
              </a:rPr>
              <a:t>실제 구현 사진</a:t>
            </a:r>
            <a:endParaRPr lang="ko-KR" altLang="en-US" dirty="0">
              <a:solidFill>
                <a:srgbClr val="725B3A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726" y="1950333"/>
            <a:ext cx="3960000" cy="396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6" y="1950333"/>
            <a:ext cx="39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2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B7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ko-KR" sz="3200" b="1" i="1" dirty="0">
                <a:solidFill>
                  <a:prstClr val="white"/>
                </a:solidFill>
              </a:rPr>
              <a:t>2. </a:t>
            </a:r>
            <a:r>
              <a:rPr lang="ko-KR" altLang="en-US" sz="3200" b="1" i="1" dirty="0">
                <a:solidFill>
                  <a:prstClr val="white"/>
                </a:solidFill>
              </a:rPr>
              <a:t>구현 결과물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626" y="1296365"/>
            <a:ext cx="231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25B3A"/>
                </a:solidFill>
              </a:rPr>
              <a:t>실제 구현 사진</a:t>
            </a:r>
            <a:endParaRPr lang="ko-KR" altLang="en-US" dirty="0">
              <a:solidFill>
                <a:srgbClr val="725B3A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094" y="1996862"/>
            <a:ext cx="3960000" cy="396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996862"/>
            <a:ext cx="39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5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B7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ko-KR" sz="3200" b="1" i="1" dirty="0">
                <a:solidFill>
                  <a:prstClr val="white"/>
                </a:solidFill>
              </a:rPr>
              <a:t>2. </a:t>
            </a:r>
            <a:r>
              <a:rPr lang="ko-KR" altLang="en-US" sz="3200" b="1" i="1" dirty="0">
                <a:solidFill>
                  <a:prstClr val="white"/>
                </a:solidFill>
              </a:rPr>
              <a:t>구현 결과물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626" y="1296365"/>
            <a:ext cx="288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725B3A"/>
                </a:solidFill>
              </a:rPr>
              <a:t>스크린샷</a:t>
            </a:r>
            <a:r>
              <a:rPr lang="ko-KR" altLang="en-US" b="1" dirty="0" smtClean="0">
                <a:solidFill>
                  <a:srgbClr val="725B3A"/>
                </a:solidFill>
              </a:rPr>
              <a:t> </a:t>
            </a:r>
            <a:r>
              <a:rPr lang="en-US" altLang="ko-KR" b="1" dirty="0" smtClean="0">
                <a:solidFill>
                  <a:srgbClr val="725B3A"/>
                </a:solidFill>
              </a:rPr>
              <a:t>(</a:t>
            </a:r>
            <a:r>
              <a:rPr lang="ko-KR" altLang="en-US" b="1" dirty="0" err="1" smtClean="0">
                <a:solidFill>
                  <a:srgbClr val="725B3A"/>
                </a:solidFill>
              </a:rPr>
              <a:t>라즈베리파이</a:t>
            </a:r>
            <a:r>
              <a:rPr lang="en-US" altLang="ko-KR" b="1" dirty="0" smtClean="0">
                <a:solidFill>
                  <a:srgbClr val="725B3A"/>
                </a:solidFill>
              </a:rPr>
              <a:t>)</a:t>
            </a:r>
            <a:endParaRPr lang="ko-KR" altLang="en-US" b="1" dirty="0">
              <a:solidFill>
                <a:srgbClr val="725B3A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230" y="1996862"/>
            <a:ext cx="6779315" cy="38671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7651" y="6010545"/>
            <a:ext cx="427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725B3A"/>
                </a:solidFill>
              </a:rPr>
              <a:t>블루투스 데이터를 전송하는 장면</a:t>
            </a:r>
            <a:endParaRPr lang="ko-KR" altLang="en-US" b="1" dirty="0">
              <a:solidFill>
                <a:srgbClr val="725B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26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B7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ko-KR" sz="3200" b="1" i="1" dirty="0">
                <a:solidFill>
                  <a:prstClr val="white"/>
                </a:solidFill>
              </a:rPr>
              <a:t>2. </a:t>
            </a:r>
            <a:r>
              <a:rPr lang="ko-KR" altLang="en-US" sz="3200" b="1" i="1" dirty="0">
                <a:solidFill>
                  <a:prstClr val="white"/>
                </a:solidFill>
              </a:rPr>
              <a:t>구현 결과물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626" y="1296365"/>
            <a:ext cx="288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725B3A"/>
                </a:solidFill>
              </a:rPr>
              <a:t>스크린샷</a:t>
            </a:r>
            <a:r>
              <a:rPr lang="ko-KR" altLang="en-US" b="1" dirty="0" smtClean="0">
                <a:solidFill>
                  <a:srgbClr val="725B3A"/>
                </a:solidFill>
              </a:rPr>
              <a:t> </a:t>
            </a:r>
            <a:r>
              <a:rPr lang="en-US" altLang="ko-KR" b="1" dirty="0" smtClean="0">
                <a:solidFill>
                  <a:srgbClr val="725B3A"/>
                </a:solidFill>
              </a:rPr>
              <a:t>(</a:t>
            </a:r>
            <a:r>
              <a:rPr lang="ko-KR" altLang="en-US" b="1" dirty="0" smtClean="0">
                <a:solidFill>
                  <a:srgbClr val="725B3A"/>
                </a:solidFill>
              </a:rPr>
              <a:t>안드로이드</a:t>
            </a:r>
            <a:r>
              <a:rPr lang="en-US" altLang="ko-KR" b="1" dirty="0" smtClean="0">
                <a:solidFill>
                  <a:srgbClr val="725B3A"/>
                </a:solidFill>
              </a:rPr>
              <a:t>)</a:t>
            </a:r>
            <a:endParaRPr lang="ko-KR" altLang="en-US" b="1" dirty="0">
              <a:solidFill>
                <a:srgbClr val="725B3A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43" y="2177935"/>
            <a:ext cx="1737698" cy="37656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929" y="2177935"/>
            <a:ext cx="1737698" cy="37656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344" y="2177935"/>
            <a:ext cx="1737698" cy="37656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0759" y="2177935"/>
            <a:ext cx="1737698" cy="37656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4160" y="2177935"/>
            <a:ext cx="1737698" cy="376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6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B7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ko-KR" sz="3200" b="1" i="1" dirty="0">
                <a:solidFill>
                  <a:prstClr val="white"/>
                </a:solidFill>
              </a:rPr>
              <a:t>2. </a:t>
            </a:r>
            <a:r>
              <a:rPr lang="ko-KR" altLang="en-US" sz="3200" b="1" i="1" dirty="0">
                <a:solidFill>
                  <a:prstClr val="white"/>
                </a:solidFill>
              </a:rPr>
              <a:t>구현 결과물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626" y="1296365"/>
            <a:ext cx="288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725B3A"/>
                </a:solidFill>
              </a:rPr>
              <a:t>스크린샷</a:t>
            </a:r>
            <a:r>
              <a:rPr lang="ko-KR" altLang="en-US" b="1" dirty="0" smtClean="0">
                <a:solidFill>
                  <a:srgbClr val="725B3A"/>
                </a:solidFill>
              </a:rPr>
              <a:t> </a:t>
            </a:r>
            <a:r>
              <a:rPr lang="en-US" altLang="ko-KR" b="1" dirty="0" smtClean="0">
                <a:solidFill>
                  <a:srgbClr val="725B3A"/>
                </a:solidFill>
              </a:rPr>
              <a:t>(</a:t>
            </a:r>
            <a:r>
              <a:rPr lang="ko-KR" altLang="en-US" b="1" dirty="0" err="1" smtClean="0">
                <a:solidFill>
                  <a:srgbClr val="725B3A"/>
                </a:solidFill>
              </a:rPr>
              <a:t>라즈베리파이</a:t>
            </a:r>
            <a:r>
              <a:rPr lang="en-US" altLang="ko-KR" b="1" dirty="0" smtClean="0">
                <a:solidFill>
                  <a:srgbClr val="725B3A"/>
                </a:solidFill>
              </a:rPr>
              <a:t>)</a:t>
            </a:r>
            <a:endParaRPr lang="ko-KR" altLang="en-US" b="1" dirty="0">
              <a:solidFill>
                <a:srgbClr val="725B3A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930" y="2177934"/>
            <a:ext cx="1737698" cy="37656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765" y="2177934"/>
            <a:ext cx="1737698" cy="376566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763" y="2177934"/>
            <a:ext cx="1737698" cy="376566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3761" y="2177934"/>
            <a:ext cx="1737698" cy="376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8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B7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ko-KR" sz="3200" b="1" i="1" dirty="0">
                <a:solidFill>
                  <a:prstClr val="white"/>
                </a:solidFill>
              </a:rPr>
              <a:t>2. </a:t>
            </a:r>
            <a:r>
              <a:rPr lang="ko-KR" altLang="en-US" sz="3200" b="1" i="1" dirty="0">
                <a:solidFill>
                  <a:prstClr val="white"/>
                </a:solidFill>
              </a:rPr>
              <a:t>구현 결과물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9591" y="1826916"/>
            <a:ext cx="11152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b="1" dirty="0" err="1" smtClean="0">
                <a:solidFill>
                  <a:srgbClr val="725B3A"/>
                </a:solidFill>
              </a:rPr>
              <a:t>라즈베리파이에서</a:t>
            </a:r>
            <a:r>
              <a:rPr lang="ko-KR" altLang="en-US" b="1" dirty="0" smtClean="0">
                <a:solidFill>
                  <a:srgbClr val="725B3A"/>
                </a:solidFill>
              </a:rPr>
              <a:t> </a:t>
            </a:r>
            <a:r>
              <a:rPr lang="en-US" altLang="ko-KR" b="1" dirty="0" err="1" smtClean="0">
                <a:solidFill>
                  <a:srgbClr val="725B3A"/>
                </a:solidFill>
              </a:rPr>
              <a:t>wiringPi</a:t>
            </a:r>
            <a:r>
              <a:rPr lang="ko-KR" altLang="en-US" b="1" dirty="0" smtClean="0">
                <a:solidFill>
                  <a:srgbClr val="725B3A"/>
                </a:solidFill>
              </a:rPr>
              <a:t>를 통해 센서 값을 받아와 어떠한 동작을 취하는지 확인하는 코드</a:t>
            </a:r>
            <a:endParaRPr lang="en-US" altLang="ko-KR" b="1" dirty="0" smtClean="0">
              <a:solidFill>
                <a:srgbClr val="725B3A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725B3A"/>
                </a:solidFill>
              </a:rPr>
              <a:t>(</a:t>
            </a:r>
            <a:r>
              <a:rPr lang="ko-KR" altLang="en-US" b="1" dirty="0" smtClean="0">
                <a:solidFill>
                  <a:srgbClr val="725B3A"/>
                </a:solidFill>
              </a:rPr>
              <a:t>이진법을 통해 해당 </a:t>
            </a:r>
            <a:r>
              <a:rPr lang="ko-KR" altLang="en-US" b="1" dirty="0">
                <a:solidFill>
                  <a:srgbClr val="725B3A"/>
                </a:solidFill>
              </a:rPr>
              <a:t>손</a:t>
            </a:r>
            <a:r>
              <a:rPr lang="ko-KR" altLang="en-US" b="1" dirty="0" smtClean="0">
                <a:solidFill>
                  <a:srgbClr val="725B3A"/>
                </a:solidFill>
              </a:rPr>
              <a:t>동작을 구별함</a:t>
            </a:r>
            <a:r>
              <a:rPr lang="en-US" altLang="ko-KR" b="1" dirty="0" smtClean="0">
                <a:solidFill>
                  <a:srgbClr val="725B3A"/>
                </a:solidFill>
              </a:rPr>
              <a:t>.)</a:t>
            </a:r>
            <a:endParaRPr lang="ko-KR" altLang="en-US" b="1" dirty="0">
              <a:solidFill>
                <a:srgbClr val="725B3A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109" y="2947035"/>
            <a:ext cx="3195782" cy="248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B7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ko-KR" sz="3200" b="1" i="1" dirty="0">
                <a:solidFill>
                  <a:prstClr val="white"/>
                </a:solidFill>
              </a:rPr>
              <a:t>2. </a:t>
            </a:r>
            <a:r>
              <a:rPr lang="ko-KR" altLang="en-US" sz="3200" b="1" i="1" dirty="0">
                <a:solidFill>
                  <a:prstClr val="white"/>
                </a:solidFill>
              </a:rPr>
              <a:t>구현 결과물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626" y="1296365"/>
            <a:ext cx="288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725B3A"/>
                </a:solidFill>
              </a:rPr>
              <a:t>코드 설명</a:t>
            </a:r>
            <a:endParaRPr lang="ko-KR" altLang="en-US" b="1" dirty="0">
              <a:solidFill>
                <a:srgbClr val="725B3A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28" y="2193507"/>
            <a:ext cx="2898156" cy="31366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518" y="3436082"/>
            <a:ext cx="2687281" cy="6514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7895" y="2193507"/>
            <a:ext cx="2289759" cy="31366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3009" y="2193507"/>
            <a:ext cx="1898885" cy="31366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3328" y="5488597"/>
            <a:ext cx="288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725B3A"/>
                </a:solidFill>
              </a:rPr>
              <a:t>안드로이드 클래스</a:t>
            </a:r>
            <a:endParaRPr lang="ko-KR" altLang="en-US" b="1" dirty="0">
              <a:solidFill>
                <a:srgbClr val="725B3A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1110" y="5464697"/>
            <a:ext cx="288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725B3A"/>
                </a:solidFill>
              </a:rPr>
              <a:t>애니메이션 효과</a:t>
            </a:r>
            <a:endParaRPr lang="ko-KR" altLang="en-US" b="1" dirty="0">
              <a:solidFill>
                <a:srgbClr val="725B3A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5799" y="5491120"/>
            <a:ext cx="288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725B3A"/>
                </a:solidFill>
              </a:rPr>
              <a:t>배경음악 및 효과음</a:t>
            </a:r>
            <a:endParaRPr lang="ko-KR" altLang="en-US" b="1" dirty="0">
              <a:solidFill>
                <a:srgbClr val="725B3A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71894" y="5464697"/>
            <a:ext cx="288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725B3A"/>
                </a:solidFill>
              </a:rPr>
              <a:t>UI </a:t>
            </a:r>
            <a:r>
              <a:rPr lang="ko-KR" altLang="en-US" b="1" dirty="0" smtClean="0">
                <a:solidFill>
                  <a:srgbClr val="725B3A"/>
                </a:solidFill>
              </a:rPr>
              <a:t>디자인</a:t>
            </a:r>
            <a:endParaRPr lang="ko-KR" altLang="en-US" b="1" dirty="0">
              <a:solidFill>
                <a:srgbClr val="725B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8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B7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ko-KR" sz="3200" b="1" i="1" dirty="0">
                <a:solidFill>
                  <a:prstClr val="white"/>
                </a:solidFill>
              </a:rPr>
              <a:t>2. </a:t>
            </a:r>
            <a:r>
              <a:rPr lang="ko-KR" altLang="en-US" sz="3200" b="1" i="1" dirty="0">
                <a:solidFill>
                  <a:prstClr val="white"/>
                </a:solidFill>
              </a:rPr>
              <a:t>구현 결과물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02" y="3167934"/>
            <a:ext cx="9468397" cy="1798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8909" y="1944088"/>
            <a:ext cx="6789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725B3A"/>
                </a:solidFill>
              </a:rPr>
              <a:t>- </a:t>
            </a:r>
            <a:r>
              <a:rPr lang="ko-KR" altLang="en-US" b="1" dirty="0" err="1" smtClean="0">
                <a:solidFill>
                  <a:srgbClr val="725B3A"/>
                </a:solidFill>
              </a:rPr>
              <a:t>라즈베리파이로부터</a:t>
            </a:r>
            <a:r>
              <a:rPr lang="ko-KR" altLang="en-US" b="1" dirty="0" smtClean="0">
                <a:solidFill>
                  <a:srgbClr val="725B3A"/>
                </a:solidFill>
              </a:rPr>
              <a:t> 블루투스 데이터를 받아오는 코드</a:t>
            </a:r>
            <a:r>
              <a:rPr lang="en-US" altLang="ko-KR" b="1" dirty="0" smtClean="0">
                <a:solidFill>
                  <a:srgbClr val="725B3A"/>
                </a:solidFill>
              </a:rPr>
              <a:t>(</a:t>
            </a:r>
            <a:r>
              <a:rPr lang="en-US" altLang="ko-KR" b="1" dirty="0" err="1" smtClean="0">
                <a:solidFill>
                  <a:srgbClr val="725B3A"/>
                </a:solidFill>
              </a:rPr>
              <a:t>AsyncTask</a:t>
            </a:r>
            <a:r>
              <a:rPr lang="ko-KR" altLang="en-US" b="1" dirty="0" smtClean="0">
                <a:solidFill>
                  <a:srgbClr val="725B3A"/>
                </a:solidFill>
              </a:rPr>
              <a:t>의 </a:t>
            </a:r>
            <a:r>
              <a:rPr lang="en-US" altLang="ko-KR" b="1" dirty="0" err="1" smtClean="0">
                <a:solidFill>
                  <a:srgbClr val="725B3A"/>
                </a:solidFill>
              </a:rPr>
              <a:t>onProgressUpdate</a:t>
            </a:r>
            <a:r>
              <a:rPr lang="ko-KR" altLang="en-US" b="1" dirty="0" smtClean="0">
                <a:solidFill>
                  <a:srgbClr val="725B3A"/>
                </a:solidFill>
              </a:rPr>
              <a:t>를 통해 구현</a:t>
            </a:r>
            <a:r>
              <a:rPr lang="en-US" altLang="ko-KR" b="1" dirty="0" smtClean="0">
                <a:solidFill>
                  <a:srgbClr val="725B3A"/>
                </a:solidFill>
              </a:rPr>
              <a:t>)</a:t>
            </a:r>
            <a:endParaRPr lang="ko-KR" altLang="en-US" b="1" dirty="0">
              <a:solidFill>
                <a:srgbClr val="725B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61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442900" y="2811096"/>
            <a:ext cx="1868937" cy="1291001"/>
            <a:chOff x="3918405" y="1129711"/>
            <a:chExt cx="1868937" cy="1291001"/>
          </a:xfrm>
        </p:grpSpPr>
        <p:sp>
          <p:nvSpPr>
            <p:cNvPr id="16" name="양쪽 모서리가 둥근 사각형 15"/>
            <p:cNvSpPr/>
            <p:nvPr/>
          </p:nvSpPr>
          <p:spPr>
            <a:xfrm rot="16200000" flipH="1">
              <a:off x="3684411" y="1596168"/>
              <a:ext cx="1058538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8CD3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918405" y="1354627"/>
              <a:ext cx="1868937" cy="1066085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4084937" y="1129711"/>
              <a:ext cx="273418" cy="459867"/>
              <a:chOff x="1169832" y="3026999"/>
              <a:chExt cx="273418" cy="459867"/>
            </a:xfrm>
          </p:grpSpPr>
          <p:sp>
            <p:nvSpPr>
              <p:cNvPr id="22" name="모서리가 둥근 직사각형 21"/>
              <p:cNvSpPr/>
              <p:nvPr/>
            </p:nvSpPr>
            <p:spPr>
              <a:xfrm>
                <a:off x="1169832" y="3027000"/>
                <a:ext cx="273418" cy="459866"/>
              </a:xfrm>
              <a:prstGeom prst="roundRect">
                <a:avLst/>
              </a:prstGeom>
              <a:solidFill>
                <a:srgbClr val="FFFBE8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Freeform 36"/>
              <p:cNvSpPr>
                <a:spLocks noEditPoints="1"/>
              </p:cNvSpPr>
              <p:nvPr/>
            </p:nvSpPr>
            <p:spPr bwMode="auto">
              <a:xfrm>
                <a:off x="1169832" y="3026999"/>
                <a:ext cx="273418" cy="459866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8A6E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1220787" y="3134979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220787" y="3178277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220787" y="3221575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220787" y="3264873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1220787" y="3308171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20787" y="3351469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4591443" y="1660608"/>
              <a:ext cx="6178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서론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998009" y="1769234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01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880165" y="2839439"/>
            <a:ext cx="1933506" cy="1263404"/>
            <a:chOff x="3918404" y="3884038"/>
            <a:chExt cx="1933506" cy="1263404"/>
          </a:xfrm>
        </p:grpSpPr>
        <p:sp>
          <p:nvSpPr>
            <p:cNvPr id="52" name="양쪽 모서리가 둥근 사각형 51"/>
            <p:cNvSpPr/>
            <p:nvPr/>
          </p:nvSpPr>
          <p:spPr>
            <a:xfrm rot="16200000" flipH="1">
              <a:off x="3696892" y="4322898"/>
              <a:ext cx="1058538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918404" y="4077194"/>
              <a:ext cx="1933506" cy="1066085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4089452" y="3884038"/>
              <a:ext cx="273418" cy="438352"/>
            </a:xfrm>
            <a:prstGeom prst="roundRect">
              <a:avLst/>
            </a:prstGeom>
            <a:solidFill>
              <a:srgbClr val="FFFBE8"/>
            </a:solidFill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자유형 30"/>
            <p:cNvSpPr>
              <a:spLocks/>
            </p:cNvSpPr>
            <p:nvPr/>
          </p:nvSpPr>
          <p:spPr bwMode="auto">
            <a:xfrm>
              <a:off x="4138387" y="3984327"/>
              <a:ext cx="175086" cy="194061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rgbClr val="8A6E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600812" y="4386593"/>
              <a:ext cx="744276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결론</a:t>
              </a:r>
              <a:endPara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010490" y="4485026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03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135489" y="2838692"/>
            <a:ext cx="1921023" cy="1263405"/>
            <a:chOff x="3918405" y="2515145"/>
            <a:chExt cx="1921023" cy="1263405"/>
          </a:xfrm>
        </p:grpSpPr>
        <p:sp>
          <p:nvSpPr>
            <p:cNvPr id="38" name="양쪽 모서리가 둥근 사각형 37"/>
            <p:cNvSpPr/>
            <p:nvPr/>
          </p:nvSpPr>
          <p:spPr>
            <a:xfrm rot="16200000" flipH="1">
              <a:off x="3684411" y="2954006"/>
              <a:ext cx="1058538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FB7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918406" y="2712465"/>
              <a:ext cx="1921022" cy="1066085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076971" y="2515145"/>
              <a:ext cx="273418" cy="438352"/>
            </a:xfrm>
            <a:prstGeom prst="roundRect">
              <a:avLst/>
            </a:prstGeom>
            <a:solidFill>
              <a:srgbClr val="FFFBE8"/>
            </a:solidFill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2" name="Group 20"/>
            <p:cNvGrpSpPr>
              <a:grpSpLocks noChangeAspect="1"/>
            </p:cNvGrpSpPr>
            <p:nvPr/>
          </p:nvGrpSpPr>
          <p:grpSpPr bwMode="auto">
            <a:xfrm>
              <a:off x="4142034" y="2636592"/>
              <a:ext cx="143292" cy="195458"/>
              <a:chOff x="2597" y="4163"/>
              <a:chExt cx="217" cy="296"/>
            </a:xfrm>
            <a:solidFill>
              <a:srgbClr val="8A6E5B"/>
            </a:solidFill>
          </p:grpSpPr>
          <p:sp>
            <p:nvSpPr>
              <p:cNvPr id="33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2" name="직사각형 71"/>
            <p:cNvSpPr/>
            <p:nvPr/>
          </p:nvSpPr>
          <p:spPr>
            <a:xfrm>
              <a:off x="4586215" y="3018447"/>
              <a:ext cx="6178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본론</a:t>
              </a:r>
              <a:endPara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981991" y="3119174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02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914400" marR="0" lvl="2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목차</a:t>
            </a:r>
            <a:endParaRPr kumimoji="0" lang="en-US" altLang="ko-KR" sz="3200" b="1" i="1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37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B7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ko-KR" sz="3200" b="1" i="1" dirty="0">
                <a:solidFill>
                  <a:prstClr val="white"/>
                </a:solidFill>
              </a:rPr>
              <a:t>2. </a:t>
            </a:r>
            <a:r>
              <a:rPr lang="ko-KR" altLang="en-US" sz="3200" b="1" i="1" dirty="0">
                <a:solidFill>
                  <a:prstClr val="white"/>
                </a:solidFill>
              </a:rPr>
              <a:t>구현 결과물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809" y="3076648"/>
            <a:ext cx="9332383" cy="23933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9592" y="2120551"/>
            <a:ext cx="11152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b="1" dirty="0" smtClean="0">
                <a:solidFill>
                  <a:srgbClr val="725B3A"/>
                </a:solidFill>
              </a:rPr>
              <a:t>문제를 맞추었는지 아닌지 구별하는 코드</a:t>
            </a:r>
            <a:endParaRPr lang="en-US" altLang="ko-KR" b="1" dirty="0" smtClean="0">
              <a:solidFill>
                <a:srgbClr val="725B3A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725B3A"/>
                </a:solidFill>
              </a:rPr>
              <a:t>(</a:t>
            </a:r>
            <a:r>
              <a:rPr lang="en-US" altLang="ko-KR" b="1" dirty="0" err="1" smtClean="0">
                <a:solidFill>
                  <a:srgbClr val="725B3A"/>
                </a:solidFill>
              </a:rPr>
              <a:t>bluetooth_data</a:t>
            </a:r>
            <a:r>
              <a:rPr lang="ko-KR" altLang="en-US" b="1" dirty="0" smtClean="0">
                <a:solidFill>
                  <a:srgbClr val="725B3A"/>
                </a:solidFill>
              </a:rPr>
              <a:t>가 현재의 이미지의 값과 일치하는지 여부를 확인하고 일치하면 진동과</a:t>
            </a:r>
            <a:r>
              <a:rPr lang="en-US" altLang="ko-KR" b="1" dirty="0">
                <a:solidFill>
                  <a:srgbClr val="725B3A"/>
                </a:solidFill>
              </a:rPr>
              <a:t> </a:t>
            </a:r>
            <a:r>
              <a:rPr lang="ko-KR" altLang="en-US" b="1" dirty="0" smtClean="0">
                <a:solidFill>
                  <a:srgbClr val="725B3A"/>
                </a:solidFill>
              </a:rPr>
              <a:t>효과음을 수행</a:t>
            </a:r>
            <a:r>
              <a:rPr lang="en-US" altLang="ko-KR" b="1" dirty="0" smtClean="0">
                <a:solidFill>
                  <a:srgbClr val="725B3A"/>
                </a:solidFill>
              </a:rPr>
              <a:t>)</a:t>
            </a:r>
            <a:endParaRPr lang="ko-KR" altLang="en-US" b="1" dirty="0">
              <a:solidFill>
                <a:srgbClr val="725B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38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B7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ko-KR" sz="3200" b="1" i="1" dirty="0">
                <a:solidFill>
                  <a:prstClr val="white"/>
                </a:solidFill>
              </a:rPr>
              <a:t>2. </a:t>
            </a:r>
            <a:r>
              <a:rPr lang="ko-KR" altLang="en-US" sz="3200" b="1" i="1" dirty="0">
                <a:solidFill>
                  <a:prstClr val="white"/>
                </a:solidFill>
              </a:rPr>
              <a:t>구현 결과물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9591" y="1632952"/>
            <a:ext cx="11152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b="1" dirty="0" smtClean="0">
                <a:solidFill>
                  <a:srgbClr val="725B3A"/>
                </a:solidFill>
              </a:rPr>
              <a:t>데이터를 기록하는 코드</a:t>
            </a:r>
            <a:endParaRPr lang="en-US" altLang="ko-KR" b="1" dirty="0" smtClean="0">
              <a:solidFill>
                <a:srgbClr val="725B3A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725B3A"/>
                </a:solidFill>
              </a:rPr>
              <a:t>(SQLite</a:t>
            </a:r>
            <a:r>
              <a:rPr lang="ko-KR" altLang="en-US" b="1" dirty="0" smtClean="0">
                <a:solidFill>
                  <a:srgbClr val="725B3A"/>
                </a:solidFill>
              </a:rPr>
              <a:t>를 이용하여 각각 </a:t>
            </a:r>
            <a:r>
              <a:rPr lang="en-US" altLang="ko-KR" b="1" dirty="0" smtClean="0">
                <a:solidFill>
                  <a:srgbClr val="725B3A"/>
                </a:solidFill>
              </a:rPr>
              <a:t>5</a:t>
            </a:r>
            <a:r>
              <a:rPr lang="ko-KR" altLang="en-US" b="1" dirty="0" smtClean="0">
                <a:solidFill>
                  <a:srgbClr val="725B3A"/>
                </a:solidFill>
              </a:rPr>
              <a:t>개의 손가락의 운동량을 </a:t>
            </a:r>
            <a:r>
              <a:rPr lang="en-US" altLang="ko-KR" b="1" dirty="0" smtClean="0">
                <a:solidFill>
                  <a:srgbClr val="725B3A"/>
                </a:solidFill>
              </a:rPr>
              <a:t>select </a:t>
            </a:r>
            <a:r>
              <a:rPr lang="ko-KR" altLang="en-US" b="1" dirty="0" smtClean="0">
                <a:solidFill>
                  <a:srgbClr val="725B3A"/>
                </a:solidFill>
              </a:rPr>
              <a:t>하여 차트로 출력하는 코드</a:t>
            </a:r>
            <a:r>
              <a:rPr lang="en-US" altLang="ko-KR" b="1" dirty="0" smtClean="0">
                <a:solidFill>
                  <a:srgbClr val="725B3A"/>
                </a:solidFill>
              </a:rPr>
              <a:t>)</a:t>
            </a:r>
            <a:endParaRPr lang="ko-KR" altLang="en-US" b="1" dirty="0">
              <a:solidFill>
                <a:srgbClr val="725B3A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2540635"/>
            <a:ext cx="82772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1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B7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ko-KR" sz="3200" b="1" i="1" dirty="0">
                <a:solidFill>
                  <a:prstClr val="white"/>
                </a:solidFill>
              </a:rPr>
              <a:t>3. </a:t>
            </a:r>
            <a:r>
              <a:rPr lang="ko-KR" altLang="en-US" sz="3200" b="1" i="1" dirty="0">
                <a:solidFill>
                  <a:prstClr val="white"/>
                </a:solidFill>
              </a:rPr>
              <a:t>데모 시나리오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97" y="2982849"/>
            <a:ext cx="2289718" cy="2289718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2661343" y="4138950"/>
            <a:ext cx="1036040" cy="5711"/>
          </a:xfrm>
          <a:prstGeom prst="straightConnector1">
            <a:avLst/>
          </a:prstGeom>
          <a:ln w="825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81" y="3513757"/>
            <a:ext cx="1537660" cy="153766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731" y="3093777"/>
            <a:ext cx="1830933" cy="1830933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5267012" y="4091597"/>
            <a:ext cx="1036040" cy="5711"/>
          </a:xfrm>
          <a:prstGeom prst="straightConnector1">
            <a:avLst/>
          </a:prstGeom>
          <a:ln w="825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731669" y="4125853"/>
            <a:ext cx="1036040" cy="5711"/>
          </a:xfrm>
          <a:prstGeom prst="straightConnector1">
            <a:avLst/>
          </a:prstGeom>
          <a:ln w="825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90174" y="3667777"/>
            <a:ext cx="1293541" cy="377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센서 값 전달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243045" y="3563158"/>
            <a:ext cx="1293541" cy="377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동작 전달</a:t>
            </a:r>
            <a:endParaRPr lang="ko-KR" altLang="en-US" sz="12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725" y="2946981"/>
            <a:ext cx="1300891" cy="212452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607204" y="3632156"/>
            <a:ext cx="1751226" cy="377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동작 상태를 활용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9845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B7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ko-KR" sz="3200" b="1" i="1" dirty="0">
                <a:solidFill>
                  <a:prstClr val="white"/>
                </a:solidFill>
              </a:rPr>
              <a:t>3. </a:t>
            </a:r>
            <a:r>
              <a:rPr lang="ko-KR" altLang="en-US" sz="3200" b="1" i="1" dirty="0">
                <a:solidFill>
                  <a:prstClr val="white"/>
                </a:solidFill>
              </a:rPr>
              <a:t>데모 시나리오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87860" y="4009244"/>
            <a:ext cx="2703522" cy="0"/>
          </a:xfrm>
          <a:prstGeom prst="straightConnector1">
            <a:avLst/>
          </a:prstGeom>
          <a:ln w="825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958542" y="2276462"/>
            <a:ext cx="402220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000" b="1" dirty="0" smtClean="0">
                <a:solidFill>
                  <a:srgbClr val="725B3A"/>
                </a:solidFill>
              </a:rPr>
              <a:t> 지난 기록 확인</a:t>
            </a:r>
            <a:endParaRPr lang="en-US" altLang="ko-KR" sz="3000" b="1" dirty="0" smtClean="0">
              <a:solidFill>
                <a:srgbClr val="725B3A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000" b="1" dirty="0" smtClean="0">
                <a:solidFill>
                  <a:srgbClr val="725B3A"/>
                </a:solidFill>
              </a:rPr>
              <a:t> 주요 손가락 지정</a:t>
            </a:r>
            <a:endParaRPr lang="en-US" altLang="ko-KR" sz="3000" b="1" dirty="0" smtClean="0">
              <a:solidFill>
                <a:srgbClr val="725B3A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000" b="1" dirty="0" smtClean="0">
                <a:solidFill>
                  <a:srgbClr val="725B3A"/>
                </a:solidFill>
              </a:rPr>
              <a:t> 게임 시작</a:t>
            </a:r>
            <a:endParaRPr lang="en-US" altLang="ko-KR" sz="3000" b="1" dirty="0" smtClean="0">
              <a:solidFill>
                <a:srgbClr val="725B3A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000" b="1" dirty="0" smtClean="0">
                <a:solidFill>
                  <a:srgbClr val="725B3A"/>
                </a:solidFill>
              </a:rPr>
              <a:t> 현재 기록 확인 </a:t>
            </a:r>
            <a:endParaRPr lang="en-US" altLang="ko-KR" sz="3000" b="1" dirty="0" smtClean="0">
              <a:solidFill>
                <a:srgbClr val="725B3A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000" b="1" dirty="0" smtClean="0">
                <a:solidFill>
                  <a:srgbClr val="725B3A"/>
                </a:solidFill>
              </a:rPr>
              <a:t> 종료</a:t>
            </a:r>
            <a:endParaRPr lang="en-US" altLang="ko-KR" sz="3000" b="1" dirty="0" smtClean="0">
              <a:solidFill>
                <a:srgbClr val="725B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4410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18405" y="2204683"/>
            <a:ext cx="4355191" cy="1291001"/>
            <a:chOff x="1225550" y="2998843"/>
            <a:chExt cx="4355191" cy="1291001"/>
          </a:xfrm>
        </p:grpSpPr>
        <p:grpSp>
          <p:nvGrpSpPr>
            <p:cNvPr id="30" name="그룹 29"/>
            <p:cNvGrpSpPr/>
            <p:nvPr/>
          </p:nvGrpSpPr>
          <p:grpSpPr>
            <a:xfrm>
              <a:off x="1225550" y="3223759"/>
              <a:ext cx="4355191" cy="1066085"/>
              <a:chOff x="990600" y="3175715"/>
              <a:chExt cx="4355191" cy="1190171"/>
            </a:xfrm>
          </p:grpSpPr>
          <p:sp>
            <p:nvSpPr>
              <p:cNvPr id="16" name="양쪽 모서리가 둥근 사각형 15"/>
              <p:cNvSpPr/>
              <p:nvPr/>
            </p:nvSpPr>
            <p:spPr>
              <a:xfrm rot="16200000" flipH="1">
                <a:off x="695002" y="3479738"/>
                <a:ext cx="1181746" cy="590550"/>
              </a:xfrm>
              <a:prstGeom prst="round2SameRect">
                <a:avLst>
                  <a:gd name="adj1" fmla="val 32796"/>
                  <a:gd name="adj2" fmla="val 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990600" y="3175715"/>
                <a:ext cx="4355191" cy="1190171"/>
              </a:xfrm>
              <a:prstGeom prst="roundRect">
                <a:avLst/>
              </a:prstGeom>
              <a:noFill/>
              <a:ln w="28575">
                <a:solidFill>
                  <a:srgbClr val="8A6E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392082" y="2998843"/>
              <a:ext cx="273418" cy="459867"/>
              <a:chOff x="1169832" y="3026999"/>
              <a:chExt cx="273418" cy="459867"/>
            </a:xfrm>
          </p:grpSpPr>
          <p:sp>
            <p:nvSpPr>
              <p:cNvPr id="22" name="모서리가 둥근 직사각형 21"/>
              <p:cNvSpPr/>
              <p:nvPr/>
            </p:nvSpPr>
            <p:spPr>
              <a:xfrm>
                <a:off x="1169832" y="3027000"/>
                <a:ext cx="273418" cy="459866"/>
              </a:xfrm>
              <a:prstGeom prst="roundRect">
                <a:avLst/>
              </a:prstGeom>
              <a:solidFill>
                <a:srgbClr val="FFFBE8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Freeform 36"/>
              <p:cNvSpPr>
                <a:spLocks noEditPoints="1"/>
              </p:cNvSpPr>
              <p:nvPr/>
            </p:nvSpPr>
            <p:spPr bwMode="auto">
              <a:xfrm>
                <a:off x="1169832" y="3026999"/>
                <a:ext cx="273418" cy="459866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8A6E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1220787" y="3134979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220787" y="3178277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220787" y="3221575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220787" y="3264873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1220787" y="3308171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20787" y="3351469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2059937" y="3486500"/>
              <a:ext cx="3276967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8A6E5B"/>
                  </a:solidFill>
                </a:rPr>
                <a:t>“Jam-Jam activator</a:t>
              </a:r>
              <a:r>
                <a:rPr lang="en-US" altLang="ko-KR" sz="1600" b="1" dirty="0" smtClean="0">
                  <a:solidFill>
                    <a:srgbClr val="8A6E5B"/>
                  </a:solidFill>
                </a:rPr>
                <a:t>”</a:t>
              </a:r>
              <a:r>
                <a:rPr lang="ko-KR" altLang="en-US" sz="1600" b="1" dirty="0" smtClean="0">
                  <a:solidFill>
                    <a:srgbClr val="8A6E5B"/>
                  </a:solidFill>
                </a:rPr>
                <a:t>의 의의</a:t>
              </a:r>
              <a:endPara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305154" y="3638366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01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1608137" y="1362931"/>
            <a:ext cx="90746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8A6E5B"/>
                </a:solidFill>
              </a:rPr>
              <a:t>“Jam-Jam activator”</a:t>
            </a:r>
          </a:p>
        </p:txBody>
      </p:sp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ko-KR" altLang="en-US" sz="3200" b="1" i="1" dirty="0">
                <a:solidFill>
                  <a:prstClr val="white"/>
                </a:solidFill>
              </a:rPr>
              <a:t>결론</a:t>
            </a:r>
            <a:endParaRPr lang="en-US" altLang="ko-KR" sz="3200" b="1" i="1" dirty="0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918404" y="3625493"/>
            <a:ext cx="4355191" cy="1291001"/>
            <a:chOff x="1225550" y="2998843"/>
            <a:chExt cx="4355191" cy="1291001"/>
          </a:xfrm>
        </p:grpSpPr>
        <p:grpSp>
          <p:nvGrpSpPr>
            <p:cNvPr id="47" name="그룹 46"/>
            <p:cNvGrpSpPr/>
            <p:nvPr/>
          </p:nvGrpSpPr>
          <p:grpSpPr>
            <a:xfrm>
              <a:off x="1225550" y="3223759"/>
              <a:ext cx="4355191" cy="1066085"/>
              <a:chOff x="990600" y="3175715"/>
              <a:chExt cx="4355191" cy="1190171"/>
            </a:xfrm>
          </p:grpSpPr>
          <p:sp>
            <p:nvSpPr>
              <p:cNvPr id="79" name="양쪽 모서리가 둥근 사각형 78"/>
              <p:cNvSpPr/>
              <p:nvPr/>
            </p:nvSpPr>
            <p:spPr>
              <a:xfrm rot="16200000" flipH="1">
                <a:off x="695002" y="3479738"/>
                <a:ext cx="1181746" cy="590550"/>
              </a:xfrm>
              <a:prstGeom prst="round2SameRect">
                <a:avLst>
                  <a:gd name="adj1" fmla="val 32796"/>
                  <a:gd name="adj2" fmla="val 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990600" y="3175715"/>
                <a:ext cx="4355191" cy="1190171"/>
              </a:xfrm>
              <a:prstGeom prst="roundRect">
                <a:avLst/>
              </a:prstGeom>
              <a:noFill/>
              <a:ln w="28575">
                <a:solidFill>
                  <a:srgbClr val="8A6E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1392082" y="2998843"/>
              <a:ext cx="273418" cy="459867"/>
              <a:chOff x="1169832" y="3026999"/>
              <a:chExt cx="273418" cy="459867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1169832" y="3027000"/>
                <a:ext cx="273418" cy="459866"/>
              </a:xfrm>
              <a:prstGeom prst="roundRect">
                <a:avLst/>
              </a:prstGeom>
              <a:solidFill>
                <a:srgbClr val="FFFBE8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Freeform 36"/>
              <p:cNvSpPr>
                <a:spLocks noEditPoints="1"/>
              </p:cNvSpPr>
              <p:nvPr/>
            </p:nvSpPr>
            <p:spPr bwMode="auto">
              <a:xfrm>
                <a:off x="1169832" y="3026999"/>
                <a:ext cx="273418" cy="459866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8A6E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220787" y="3134979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220787" y="3178277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1220787" y="3221575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1220787" y="3264873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1220787" y="3308171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1220787" y="3351469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직사각형 54"/>
            <p:cNvSpPr/>
            <p:nvPr/>
          </p:nvSpPr>
          <p:spPr>
            <a:xfrm>
              <a:off x="2059937" y="3486500"/>
              <a:ext cx="3276967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rgbClr val="8A6E5B"/>
                  </a:solidFill>
                </a:rPr>
                <a:t>소감</a:t>
              </a:r>
              <a:endPara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305154" y="3638366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02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754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ko-KR" sz="3200" b="1" i="1" dirty="0">
                <a:solidFill>
                  <a:prstClr val="white"/>
                </a:solidFill>
              </a:rPr>
              <a:t>1. “Jam-Jam activator”</a:t>
            </a:r>
            <a:r>
              <a:rPr lang="ko-KR" altLang="en-US" sz="3200" b="1" i="1" dirty="0">
                <a:solidFill>
                  <a:prstClr val="white"/>
                </a:solidFill>
              </a:rPr>
              <a:t>의 의의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57714" y="2921169"/>
            <a:ext cx="7876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rgbClr val="725B3A"/>
                </a:solidFill>
              </a:rPr>
              <a:t>“</a:t>
            </a:r>
            <a:r>
              <a:rPr lang="ko-KR" altLang="en-US" sz="3000" b="1" dirty="0" smtClean="0">
                <a:solidFill>
                  <a:srgbClr val="725B3A"/>
                </a:solidFill>
              </a:rPr>
              <a:t>손 운동</a:t>
            </a:r>
            <a:r>
              <a:rPr lang="en-US" altLang="ko-KR" sz="3000" b="1" dirty="0" smtClean="0">
                <a:solidFill>
                  <a:srgbClr val="725B3A"/>
                </a:solidFill>
              </a:rPr>
              <a:t>/</a:t>
            </a:r>
            <a:r>
              <a:rPr lang="ko-KR" altLang="en-US" sz="3000" b="1" dirty="0" smtClean="0">
                <a:solidFill>
                  <a:srgbClr val="725B3A"/>
                </a:solidFill>
              </a:rPr>
              <a:t>손 재활 치료가 필요한 사람들에게 제공하는 재활 운동 기구 서비스</a:t>
            </a:r>
            <a:r>
              <a:rPr lang="en-US" altLang="ko-KR" sz="3000" b="1" dirty="0" smtClean="0">
                <a:solidFill>
                  <a:srgbClr val="725B3A"/>
                </a:solidFill>
              </a:rPr>
              <a:t>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2239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ko-KR" sz="3200" b="1" i="1" dirty="0">
                <a:solidFill>
                  <a:prstClr val="white"/>
                </a:solidFill>
              </a:rPr>
              <a:t>2. </a:t>
            </a:r>
            <a:r>
              <a:rPr lang="ko-KR" altLang="en-US" sz="3200" b="1" i="1" dirty="0">
                <a:solidFill>
                  <a:prstClr val="white"/>
                </a:solidFill>
              </a:rPr>
              <a:t>소감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4952" y="1307939"/>
            <a:ext cx="1039406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err="1" smtClean="0">
                <a:solidFill>
                  <a:srgbClr val="725B3A"/>
                </a:solidFill>
              </a:rPr>
              <a:t>이예지</a:t>
            </a:r>
            <a:endParaRPr lang="en-US" altLang="ko-KR" sz="2200" b="1" dirty="0">
              <a:solidFill>
                <a:srgbClr val="725B3A"/>
              </a:solidFill>
            </a:endParaRPr>
          </a:p>
          <a:p>
            <a:r>
              <a:rPr lang="ko-KR" altLang="en-US" sz="2000" dirty="0" smtClean="0">
                <a:solidFill>
                  <a:srgbClr val="725B3A"/>
                </a:solidFill>
              </a:rPr>
              <a:t>수업시간에 배운 내용들을 활용하여 뜻 깊은 제품을 만들어 볼 수 있는 기회였다</a:t>
            </a:r>
            <a:r>
              <a:rPr lang="en-US" altLang="ko-KR" sz="2000" dirty="0" smtClean="0">
                <a:solidFill>
                  <a:srgbClr val="725B3A"/>
                </a:solidFill>
              </a:rPr>
              <a:t>. </a:t>
            </a:r>
            <a:r>
              <a:rPr lang="ko-KR" altLang="en-US" sz="2000" dirty="0" smtClean="0">
                <a:solidFill>
                  <a:srgbClr val="725B3A"/>
                </a:solidFill>
              </a:rPr>
              <a:t>앱을 좀 더 발전 시키면 더 많은 활동을 사용자에게 제공할 수 있을 것 같다</a:t>
            </a:r>
            <a:r>
              <a:rPr lang="en-US" altLang="ko-KR" sz="2000" dirty="0" smtClean="0">
                <a:solidFill>
                  <a:srgbClr val="725B3A"/>
                </a:solidFill>
              </a:rPr>
              <a:t>.</a:t>
            </a:r>
          </a:p>
          <a:p>
            <a:endParaRPr lang="en-US" altLang="ko-KR" sz="2000" dirty="0" smtClean="0">
              <a:solidFill>
                <a:srgbClr val="725B3A"/>
              </a:solidFill>
            </a:endParaRPr>
          </a:p>
          <a:p>
            <a:r>
              <a:rPr lang="ko-KR" altLang="en-US" sz="2200" b="1" dirty="0" smtClean="0">
                <a:solidFill>
                  <a:srgbClr val="725B3A"/>
                </a:solidFill>
              </a:rPr>
              <a:t>안태영</a:t>
            </a:r>
            <a:endParaRPr lang="en-US" altLang="ko-KR" sz="2200" b="1" dirty="0" smtClean="0">
              <a:solidFill>
                <a:srgbClr val="725B3A"/>
              </a:solidFill>
            </a:endParaRPr>
          </a:p>
          <a:p>
            <a:r>
              <a:rPr lang="ko-KR" altLang="en-US" sz="2000" dirty="0" smtClean="0">
                <a:solidFill>
                  <a:srgbClr val="725B3A"/>
                </a:solidFill>
              </a:rPr>
              <a:t>조금만 </a:t>
            </a:r>
            <a:r>
              <a:rPr lang="ko-KR" altLang="en-US" sz="2000" dirty="0">
                <a:solidFill>
                  <a:srgbClr val="725B3A"/>
                </a:solidFill>
              </a:rPr>
              <a:t>더 보완하면 멋진 제품이 될 거 같아 아쉬움이 많이 남는다</a:t>
            </a:r>
            <a:r>
              <a:rPr lang="en-US" altLang="ko-KR" sz="2000" dirty="0" smtClean="0">
                <a:solidFill>
                  <a:srgbClr val="725B3A"/>
                </a:solidFill>
              </a:rPr>
              <a:t>.</a:t>
            </a:r>
          </a:p>
          <a:p>
            <a:endParaRPr lang="en-US" altLang="ko-KR" sz="2000" dirty="0">
              <a:solidFill>
                <a:srgbClr val="725B3A"/>
              </a:solidFill>
            </a:endParaRPr>
          </a:p>
          <a:p>
            <a:r>
              <a:rPr lang="ko-KR" altLang="en-US" sz="2200" b="1" dirty="0" err="1" smtClean="0">
                <a:solidFill>
                  <a:srgbClr val="725B3A"/>
                </a:solidFill>
              </a:rPr>
              <a:t>신한철</a:t>
            </a:r>
            <a:endParaRPr lang="en-US" altLang="ko-KR" sz="2200" b="1" dirty="0" smtClean="0">
              <a:solidFill>
                <a:srgbClr val="725B3A"/>
              </a:solidFill>
            </a:endParaRPr>
          </a:p>
          <a:p>
            <a:r>
              <a:rPr lang="ko-KR" altLang="en-US" sz="2000" dirty="0" smtClean="0">
                <a:solidFill>
                  <a:srgbClr val="725B3A"/>
                </a:solidFill>
              </a:rPr>
              <a:t>눈에 인식되는 작품을 제작하고 실행되는 과정이 직관적으로 확인할 수 있는 프로젝트를  처음 경험하여 뜻 깊은 한 학기가 된 것 같다</a:t>
            </a:r>
            <a:r>
              <a:rPr lang="en-US" altLang="ko-KR" sz="2000" dirty="0" smtClean="0">
                <a:solidFill>
                  <a:srgbClr val="725B3A"/>
                </a:solidFill>
              </a:rPr>
              <a:t>.</a:t>
            </a:r>
          </a:p>
          <a:p>
            <a:endParaRPr lang="en-US" altLang="ko-KR" sz="2000" dirty="0">
              <a:solidFill>
                <a:srgbClr val="725B3A"/>
              </a:solidFill>
            </a:endParaRPr>
          </a:p>
          <a:p>
            <a:r>
              <a:rPr lang="ko-KR" altLang="en-US" sz="2200" b="1" dirty="0" err="1" smtClean="0">
                <a:solidFill>
                  <a:srgbClr val="725B3A"/>
                </a:solidFill>
              </a:rPr>
              <a:t>오지원</a:t>
            </a:r>
            <a:endParaRPr lang="en-US" altLang="ko-KR" sz="2200" b="1" dirty="0" smtClean="0">
              <a:solidFill>
                <a:srgbClr val="725B3A"/>
              </a:solidFill>
            </a:endParaRPr>
          </a:p>
          <a:p>
            <a:r>
              <a:rPr lang="ko-KR" altLang="en-US" sz="2000" dirty="0" smtClean="0">
                <a:solidFill>
                  <a:srgbClr val="725B3A"/>
                </a:solidFill>
              </a:rPr>
              <a:t>그동안의 학부 과정에서 가장 </a:t>
            </a:r>
            <a:r>
              <a:rPr lang="ko-KR" altLang="en-US" sz="2000" dirty="0" err="1" smtClean="0">
                <a:solidFill>
                  <a:srgbClr val="725B3A"/>
                </a:solidFill>
              </a:rPr>
              <a:t>의미있고</a:t>
            </a:r>
            <a:r>
              <a:rPr lang="en-US" altLang="ko-KR" sz="2000" dirty="0" smtClean="0">
                <a:solidFill>
                  <a:srgbClr val="725B3A"/>
                </a:solidFill>
              </a:rPr>
              <a:t>, </a:t>
            </a:r>
            <a:r>
              <a:rPr lang="ko-KR" altLang="en-US" sz="2000" dirty="0" smtClean="0">
                <a:solidFill>
                  <a:srgbClr val="725B3A"/>
                </a:solidFill>
              </a:rPr>
              <a:t>추억에 남을 프로젝트라 생각한다</a:t>
            </a:r>
            <a:r>
              <a:rPr lang="en-US" altLang="ko-KR" sz="2000" dirty="0">
                <a:solidFill>
                  <a:srgbClr val="725B3A"/>
                </a:solidFill>
              </a:rPr>
              <a:t>.</a:t>
            </a:r>
            <a:endParaRPr lang="en-US" altLang="ko-KR" sz="2000" dirty="0" smtClean="0">
              <a:solidFill>
                <a:srgbClr val="725B3A"/>
              </a:solidFill>
            </a:endParaRPr>
          </a:p>
          <a:p>
            <a:r>
              <a:rPr lang="ko-KR" altLang="en-US" sz="2000" dirty="0" smtClean="0">
                <a:solidFill>
                  <a:srgbClr val="725B3A"/>
                </a:solidFill>
              </a:rPr>
              <a:t>시험기간임에도 불구하고 열정적으로 자신의 역할을 담당해준 팀원들에 감사한다</a:t>
            </a:r>
            <a:r>
              <a:rPr lang="en-US" altLang="ko-KR" sz="2000" dirty="0" smtClean="0">
                <a:solidFill>
                  <a:srgbClr val="725B3A"/>
                </a:solidFill>
              </a:rPr>
              <a:t>.</a:t>
            </a:r>
          </a:p>
          <a:p>
            <a:endParaRPr lang="ko-KR" altLang="en-US" sz="2000" dirty="0">
              <a:solidFill>
                <a:srgbClr val="725B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02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662006" y="4626868"/>
            <a:ext cx="252309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8A6E5B"/>
                </a:solidFill>
              </a:rPr>
              <a:t>이예지</a:t>
            </a:r>
            <a:endParaRPr lang="en-US" altLang="ko-KR" b="1" dirty="0" smtClean="0">
              <a:solidFill>
                <a:srgbClr val="8A6E5B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05669" y="2075576"/>
            <a:ext cx="1700140" cy="1895211"/>
            <a:chOff x="1340157" y="2075574"/>
            <a:chExt cx="1700140" cy="1895211"/>
          </a:xfrm>
        </p:grpSpPr>
        <p:grpSp>
          <p:nvGrpSpPr>
            <p:cNvPr id="48" name="그룹 47"/>
            <p:cNvGrpSpPr/>
            <p:nvPr/>
          </p:nvGrpSpPr>
          <p:grpSpPr>
            <a:xfrm>
              <a:off x="1340157" y="2075574"/>
              <a:ext cx="1700140" cy="1895211"/>
              <a:chOff x="4446754" y="1647531"/>
              <a:chExt cx="2396886" cy="2671900"/>
            </a:xfrm>
          </p:grpSpPr>
          <p:sp>
            <p:nvSpPr>
              <p:cNvPr id="49" name="육각형 48"/>
              <p:cNvSpPr/>
              <p:nvPr/>
            </p:nvSpPr>
            <p:spPr>
              <a:xfrm rot="16200000">
                <a:off x="4309248" y="1785038"/>
                <a:ext cx="2671900" cy="2396885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rgbClr val="8A6E5B"/>
              </a:solidFill>
              <a:ln w="254000">
                <a:solidFill>
                  <a:srgbClr val="8A6E5B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55" name="육각형 54"/>
              <p:cNvSpPr/>
              <p:nvPr/>
            </p:nvSpPr>
            <p:spPr>
              <a:xfrm rot="16200000">
                <a:off x="4482925" y="1940838"/>
                <a:ext cx="2324546" cy="2085284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chemeClr val="bg1"/>
              </a:solidFill>
              <a:ln w="3810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56" name="이등변 삼각형 55"/>
              <p:cNvSpPr/>
              <p:nvPr/>
            </p:nvSpPr>
            <p:spPr>
              <a:xfrm rot="10800000">
                <a:off x="4446754" y="3627118"/>
                <a:ext cx="2396886" cy="692309"/>
              </a:xfrm>
              <a:prstGeom prst="triangle">
                <a:avLst/>
              </a:prstGeom>
              <a:solidFill>
                <a:srgbClr val="8A6E5B"/>
              </a:solidFill>
              <a:ln w="254000">
                <a:solidFill>
                  <a:srgbClr val="8A6E5B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1968943" y="3466686"/>
              <a:ext cx="458995" cy="458995"/>
              <a:chOff x="9894739" y="1943701"/>
              <a:chExt cx="1213018" cy="1213018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9894739" y="1943701"/>
                <a:ext cx="1213018" cy="12130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>
                  <a:solidFill>
                    <a:prstClr val="white"/>
                  </a:solidFill>
                  <a:latin typeface="+mn-ea"/>
                </a:endParaRPr>
              </a:p>
            </p:txBody>
          </p:sp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07533" y="2156496"/>
                <a:ext cx="787427" cy="787427"/>
              </a:xfrm>
              <a:prstGeom prst="rect">
                <a:avLst/>
              </a:prstGeom>
            </p:spPr>
          </p:pic>
        </p:grpSp>
      </p:grpSp>
      <p:grpSp>
        <p:nvGrpSpPr>
          <p:cNvPr id="4" name="그룹 3"/>
          <p:cNvGrpSpPr/>
          <p:nvPr/>
        </p:nvGrpSpPr>
        <p:grpSpPr>
          <a:xfrm>
            <a:off x="6445652" y="2076319"/>
            <a:ext cx="1700140" cy="1895211"/>
            <a:chOff x="4219366" y="2075574"/>
            <a:chExt cx="1700140" cy="1895211"/>
          </a:xfrm>
        </p:grpSpPr>
        <p:grpSp>
          <p:nvGrpSpPr>
            <p:cNvPr id="68" name="그룹 67"/>
            <p:cNvGrpSpPr/>
            <p:nvPr/>
          </p:nvGrpSpPr>
          <p:grpSpPr>
            <a:xfrm>
              <a:off x="4219366" y="2075574"/>
              <a:ext cx="1700140" cy="1895211"/>
              <a:chOff x="4446754" y="1647531"/>
              <a:chExt cx="2396886" cy="2671900"/>
            </a:xfrm>
          </p:grpSpPr>
          <p:sp>
            <p:nvSpPr>
              <p:cNvPr id="77" name="육각형 76"/>
              <p:cNvSpPr/>
              <p:nvPr/>
            </p:nvSpPr>
            <p:spPr>
              <a:xfrm rot="16200000">
                <a:off x="4309248" y="1785038"/>
                <a:ext cx="2671900" cy="2396885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rgbClr val="FB716F"/>
              </a:solidFill>
              <a:ln w="254000">
                <a:solidFill>
                  <a:srgbClr val="FB716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8" name="육각형 77"/>
              <p:cNvSpPr/>
              <p:nvPr/>
            </p:nvSpPr>
            <p:spPr>
              <a:xfrm rot="16200000">
                <a:off x="4482925" y="1940838"/>
                <a:ext cx="2324546" cy="2085284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chemeClr val="bg1"/>
              </a:solidFill>
              <a:ln w="3810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9" name="이등변 삼각형 78"/>
              <p:cNvSpPr/>
              <p:nvPr/>
            </p:nvSpPr>
            <p:spPr>
              <a:xfrm rot="10800000">
                <a:off x="4446754" y="3627118"/>
                <a:ext cx="2396886" cy="692309"/>
              </a:xfrm>
              <a:prstGeom prst="triangle">
                <a:avLst/>
              </a:prstGeom>
              <a:solidFill>
                <a:srgbClr val="FB716F"/>
              </a:solidFill>
              <a:ln w="254000">
                <a:solidFill>
                  <a:srgbClr val="FB716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4848152" y="3466686"/>
              <a:ext cx="458995" cy="458995"/>
              <a:chOff x="9894739" y="1943701"/>
              <a:chExt cx="1213018" cy="121301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9894739" y="1943701"/>
                <a:ext cx="1213018" cy="12130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>
                  <a:solidFill>
                    <a:prstClr val="white"/>
                  </a:solidFill>
                  <a:latin typeface="+mn-ea"/>
                </a:endParaRPr>
              </a:p>
            </p:txBody>
          </p:sp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07533" y="2156496"/>
                <a:ext cx="787427" cy="787427"/>
              </a:xfrm>
              <a:prstGeom prst="rect">
                <a:avLst/>
              </a:prstGeom>
            </p:spPr>
          </p:pic>
        </p:grpSp>
      </p:grpSp>
      <p:grpSp>
        <p:nvGrpSpPr>
          <p:cNvPr id="5" name="그룹 4"/>
          <p:cNvGrpSpPr/>
          <p:nvPr/>
        </p:nvGrpSpPr>
        <p:grpSpPr>
          <a:xfrm>
            <a:off x="3775659" y="2075574"/>
            <a:ext cx="1700140" cy="1895211"/>
            <a:chOff x="7164460" y="2075577"/>
            <a:chExt cx="1700140" cy="1895211"/>
          </a:xfrm>
        </p:grpSpPr>
        <p:grpSp>
          <p:nvGrpSpPr>
            <p:cNvPr id="85" name="그룹 84"/>
            <p:cNvGrpSpPr/>
            <p:nvPr/>
          </p:nvGrpSpPr>
          <p:grpSpPr>
            <a:xfrm>
              <a:off x="7164460" y="2075577"/>
              <a:ext cx="1700140" cy="1895211"/>
              <a:chOff x="4446754" y="1647531"/>
              <a:chExt cx="2396886" cy="2671900"/>
            </a:xfrm>
          </p:grpSpPr>
          <p:sp>
            <p:nvSpPr>
              <p:cNvPr id="86" name="육각형 85"/>
              <p:cNvSpPr/>
              <p:nvPr/>
            </p:nvSpPr>
            <p:spPr>
              <a:xfrm rot="16200000">
                <a:off x="4309248" y="1785038"/>
                <a:ext cx="2671900" cy="2396885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2540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7" name="육각형 86"/>
              <p:cNvSpPr/>
              <p:nvPr/>
            </p:nvSpPr>
            <p:spPr>
              <a:xfrm rot="16200000">
                <a:off x="4482925" y="1940838"/>
                <a:ext cx="2324546" cy="2085284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chemeClr val="bg1"/>
              </a:solidFill>
              <a:ln w="3810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8" name="이등변 삼각형 87"/>
              <p:cNvSpPr/>
              <p:nvPr/>
            </p:nvSpPr>
            <p:spPr>
              <a:xfrm rot="10800000">
                <a:off x="4446754" y="3627118"/>
                <a:ext cx="2396886" cy="69230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2540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7793246" y="3466689"/>
              <a:ext cx="458995" cy="458995"/>
              <a:chOff x="9894739" y="1943701"/>
              <a:chExt cx="1213018" cy="1213018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9894739" y="1943701"/>
                <a:ext cx="1213018" cy="12130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>
                  <a:solidFill>
                    <a:prstClr val="white"/>
                  </a:solidFill>
                  <a:latin typeface="+mn-ea"/>
                </a:endParaRPr>
              </a:p>
            </p:txBody>
          </p:sp>
          <p:pic>
            <p:nvPicPr>
              <p:cNvPr id="92" name="그림 9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07533" y="2156496"/>
                <a:ext cx="787427" cy="787427"/>
              </a:xfrm>
              <a:prstGeom prst="rect">
                <a:avLst/>
              </a:prstGeom>
            </p:spPr>
          </p:pic>
        </p:grpSp>
      </p:grpSp>
      <p:sp>
        <p:nvSpPr>
          <p:cNvPr id="104" name="직사각형 103"/>
          <p:cNvSpPr/>
          <p:nvPr/>
        </p:nvSpPr>
        <p:spPr>
          <a:xfrm>
            <a:off x="3372391" y="4615163"/>
            <a:ext cx="252309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8A6E5B"/>
                </a:solidFill>
              </a:rPr>
              <a:t>신한철</a:t>
            </a:r>
            <a:endParaRPr lang="en-US" altLang="ko-KR" b="1" dirty="0" smtClean="0">
              <a:solidFill>
                <a:srgbClr val="8A6E5B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042383" y="4576347"/>
            <a:ext cx="252309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8A6E5B"/>
                </a:solidFill>
              </a:rPr>
              <a:t>오지원</a:t>
            </a:r>
            <a:endParaRPr lang="en-US" altLang="ko-KR" b="1" dirty="0" smtClean="0">
              <a:solidFill>
                <a:srgbClr val="8A6E5B"/>
              </a:solidFill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ko-KR" altLang="en-US" sz="3200" b="1" i="1" dirty="0">
                <a:solidFill>
                  <a:prstClr val="white"/>
                </a:solidFill>
              </a:rPr>
              <a:t>팀원 별 작업내용</a:t>
            </a:r>
            <a:endParaRPr lang="en-US" altLang="ko-KR" sz="3200" b="1" i="1" dirty="0">
              <a:solidFill>
                <a:prstClr val="white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670406" y="3421586"/>
            <a:ext cx="570662" cy="526648"/>
            <a:chOff x="7202566" y="170384"/>
            <a:chExt cx="1213018" cy="1213018"/>
          </a:xfrm>
        </p:grpSpPr>
        <p:sp>
          <p:nvSpPr>
            <p:cNvPr id="44" name="타원 43"/>
            <p:cNvSpPr/>
            <p:nvPr/>
          </p:nvSpPr>
          <p:spPr>
            <a:xfrm>
              <a:off x="7202566" y="170384"/>
              <a:ext cx="1213018" cy="1213018"/>
            </a:xfrm>
            <a:prstGeom prst="ellipse">
              <a:avLst/>
            </a:prstGeom>
            <a:solidFill>
              <a:srgbClr val="FFFBE8"/>
            </a:solidFill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6539" y="364357"/>
              <a:ext cx="825071" cy="825071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078099" y="2638682"/>
            <a:ext cx="1690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앱 개발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게임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및 </a:t>
            </a:r>
            <a:r>
              <a:rPr lang="en-US" altLang="ko-KR" sz="1400" dirty="0" smtClean="0"/>
              <a:t>UI</a:t>
            </a:r>
            <a:r>
              <a:rPr lang="ko-KR" altLang="en-US" sz="1400" dirty="0" smtClean="0"/>
              <a:t>정의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3817137" y="2633294"/>
            <a:ext cx="1617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데이터 통신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및 </a:t>
            </a:r>
            <a:r>
              <a:rPr lang="ko-KR" altLang="en-US" sz="1400" dirty="0" err="1" smtClean="0"/>
              <a:t>시연자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6525259" y="2533822"/>
            <a:ext cx="15573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데이터 통신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및 앱 개발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통신</a:t>
            </a:r>
            <a:r>
              <a:rPr lang="en-US" altLang="ko-KR" sz="1400" dirty="0" smtClean="0"/>
              <a:t>),</a:t>
            </a:r>
          </a:p>
          <a:p>
            <a:pPr algn="ctr"/>
            <a:r>
              <a:rPr lang="ko-KR" altLang="en-US" sz="1400" dirty="0" smtClean="0"/>
              <a:t>발표자</a:t>
            </a:r>
            <a:endParaRPr lang="en-US" altLang="ko-KR" sz="1400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8655853" y="2075573"/>
            <a:ext cx="2523099" cy="2973993"/>
            <a:chOff x="9184311" y="2075576"/>
            <a:chExt cx="2523099" cy="2973993"/>
          </a:xfrm>
        </p:grpSpPr>
        <p:grpSp>
          <p:nvGrpSpPr>
            <p:cNvPr id="6" name="그룹 5"/>
            <p:cNvGrpSpPr/>
            <p:nvPr/>
          </p:nvGrpSpPr>
          <p:grpSpPr>
            <a:xfrm>
              <a:off x="9184311" y="2075576"/>
              <a:ext cx="2523099" cy="2973993"/>
              <a:chOff x="9184311" y="2075576"/>
              <a:chExt cx="2523099" cy="2973993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9595792" y="2075576"/>
                <a:ext cx="1700140" cy="1895211"/>
                <a:chOff x="9857047" y="2075575"/>
                <a:chExt cx="1700140" cy="1895211"/>
              </a:xfrm>
            </p:grpSpPr>
            <p:grpSp>
              <p:nvGrpSpPr>
                <p:cNvPr id="94" name="그룹 93"/>
                <p:cNvGrpSpPr/>
                <p:nvPr/>
              </p:nvGrpSpPr>
              <p:grpSpPr>
                <a:xfrm>
                  <a:off x="9857047" y="2075575"/>
                  <a:ext cx="1700140" cy="1895211"/>
                  <a:chOff x="4446754" y="1647531"/>
                  <a:chExt cx="2396886" cy="2671900"/>
                </a:xfrm>
              </p:grpSpPr>
              <p:sp>
                <p:nvSpPr>
                  <p:cNvPr id="95" name="육각형 94"/>
                  <p:cNvSpPr/>
                  <p:nvPr/>
                </p:nvSpPr>
                <p:spPr>
                  <a:xfrm rot="16200000">
                    <a:off x="4309248" y="1785038"/>
                    <a:ext cx="2671900" cy="2396885"/>
                  </a:xfrm>
                  <a:prstGeom prst="hexagon">
                    <a:avLst>
                      <a:gd name="adj" fmla="val 27336"/>
                      <a:gd name="vf" fmla="val 11547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2540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100"/>
                  </a:p>
                </p:txBody>
              </p:sp>
              <p:sp>
                <p:nvSpPr>
                  <p:cNvPr id="96" name="육각형 95"/>
                  <p:cNvSpPr/>
                  <p:nvPr/>
                </p:nvSpPr>
                <p:spPr>
                  <a:xfrm rot="16200000">
                    <a:off x="4482925" y="1940838"/>
                    <a:ext cx="2324546" cy="2085284"/>
                  </a:xfrm>
                  <a:prstGeom prst="hexagon">
                    <a:avLst>
                      <a:gd name="adj" fmla="val 27336"/>
                      <a:gd name="vf" fmla="val 115470"/>
                    </a:avLst>
                  </a:prstGeom>
                  <a:solidFill>
                    <a:schemeClr val="bg1"/>
                  </a:solidFill>
                  <a:ln w="381000">
                    <a:solidFill>
                      <a:schemeClr val="bg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100"/>
                  </a:p>
                </p:txBody>
              </p:sp>
              <p:sp>
                <p:nvSpPr>
                  <p:cNvPr id="97" name="이등변 삼각형 96"/>
                  <p:cNvSpPr/>
                  <p:nvPr/>
                </p:nvSpPr>
                <p:spPr>
                  <a:xfrm rot="10800000">
                    <a:off x="4446754" y="3627118"/>
                    <a:ext cx="2396886" cy="692309"/>
                  </a:xfrm>
                  <a:prstGeom prst="triangl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2540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100"/>
                  </a:p>
                </p:txBody>
              </p:sp>
            </p:grpSp>
            <p:grpSp>
              <p:nvGrpSpPr>
                <p:cNvPr id="98" name="그룹 97"/>
                <p:cNvGrpSpPr/>
                <p:nvPr/>
              </p:nvGrpSpPr>
              <p:grpSpPr>
                <a:xfrm>
                  <a:off x="10485834" y="3466687"/>
                  <a:ext cx="458995" cy="458995"/>
                  <a:chOff x="9894742" y="1943701"/>
                  <a:chExt cx="1213018" cy="1213018"/>
                </a:xfrm>
              </p:grpSpPr>
              <p:sp>
                <p:nvSpPr>
                  <p:cNvPr id="99" name="타원 98"/>
                  <p:cNvSpPr/>
                  <p:nvPr/>
                </p:nvSpPr>
                <p:spPr>
                  <a:xfrm>
                    <a:off x="9894742" y="1943701"/>
                    <a:ext cx="1213018" cy="121301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 b="1">
                      <a:solidFill>
                        <a:prstClr val="white"/>
                      </a:solidFill>
                      <a:latin typeface="+mn-ea"/>
                    </a:endParaRPr>
                  </a:p>
                </p:txBody>
              </p:sp>
              <p:pic>
                <p:nvPicPr>
                  <p:cNvPr id="100" name="그림 99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107533" y="2156497"/>
                    <a:ext cx="787426" cy="787426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06" name="직사각형 105"/>
              <p:cNvSpPr/>
              <p:nvPr/>
            </p:nvSpPr>
            <p:spPr>
              <a:xfrm>
                <a:off x="9184311" y="4595277"/>
                <a:ext cx="2523099" cy="4542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b="1" dirty="0" smtClean="0">
                    <a:solidFill>
                      <a:srgbClr val="8A6E5B"/>
                    </a:solidFill>
                  </a:rPr>
                  <a:t>안태영</a:t>
                </a:r>
                <a:endParaRPr lang="en-US" altLang="ko-KR" b="1" dirty="0" smtClean="0">
                  <a:solidFill>
                    <a:srgbClr val="8A6E5B"/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9633842" y="2641547"/>
              <a:ext cx="16240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앱 개발</a:t>
              </a:r>
              <a:endParaRPr lang="en-US" altLang="ko-KR" sz="1400" dirty="0" smtClean="0"/>
            </a:p>
            <a:p>
              <a:pPr algn="ctr"/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데이터베이스</a:t>
              </a:r>
              <a:r>
                <a:rPr lang="en-US" altLang="ko-KR" sz="1400" dirty="0" smtClean="0"/>
                <a:t>)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7044143" y="3465942"/>
            <a:ext cx="519581" cy="453212"/>
            <a:chOff x="1552695" y="170392"/>
            <a:chExt cx="1213018" cy="1213018"/>
          </a:xfrm>
        </p:grpSpPr>
        <p:sp>
          <p:nvSpPr>
            <p:cNvPr id="61" name="타원 60"/>
            <p:cNvSpPr/>
            <p:nvPr/>
          </p:nvSpPr>
          <p:spPr>
            <a:xfrm>
              <a:off x="1552695" y="170392"/>
              <a:ext cx="1213018" cy="1213018"/>
            </a:xfrm>
            <a:prstGeom prst="ellipse">
              <a:avLst/>
            </a:prstGeom>
            <a:solidFill>
              <a:srgbClr val="FFFBE8"/>
            </a:solidFill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799" y="336496"/>
              <a:ext cx="880809" cy="880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588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차트 59"/>
          <p:cNvGraphicFramePr/>
          <p:nvPr>
            <p:extLst>
              <p:ext uri="{D42A27DB-BD31-4B8C-83A1-F6EECF244321}">
                <p14:modId xmlns:p14="http://schemas.microsoft.com/office/powerpoint/2010/main" val="3621192302"/>
              </p:ext>
            </p:extLst>
          </p:nvPr>
        </p:nvGraphicFramePr>
        <p:xfrm>
          <a:off x="394152" y="1470479"/>
          <a:ext cx="3452584" cy="2797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1" name="직사각형 60"/>
          <p:cNvSpPr/>
          <p:nvPr/>
        </p:nvSpPr>
        <p:spPr>
          <a:xfrm>
            <a:off x="4948294" y="2767686"/>
            <a:ext cx="2523099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b="1" dirty="0" smtClean="0">
                <a:solidFill>
                  <a:srgbClr val="8A6E5B"/>
                </a:solidFill>
              </a:rPr>
              <a:t>Q&amp;A</a:t>
            </a:r>
            <a:endParaRPr lang="ko-KR" altLang="en-US" sz="6000" b="1" dirty="0">
              <a:solidFill>
                <a:srgbClr val="8A6E5B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ko-KR" altLang="en-US" sz="3200" b="1" i="1" dirty="0">
                <a:solidFill>
                  <a:prstClr val="white"/>
                </a:solidFill>
              </a:rPr>
              <a:t>질의응답</a:t>
            </a:r>
            <a:endParaRPr lang="en-US" altLang="ko-KR" sz="3200" b="1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73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18405" y="2204683"/>
            <a:ext cx="4355191" cy="1291001"/>
            <a:chOff x="1225550" y="2998843"/>
            <a:chExt cx="4355191" cy="1291001"/>
          </a:xfrm>
        </p:grpSpPr>
        <p:grpSp>
          <p:nvGrpSpPr>
            <p:cNvPr id="30" name="그룹 29"/>
            <p:cNvGrpSpPr/>
            <p:nvPr/>
          </p:nvGrpSpPr>
          <p:grpSpPr>
            <a:xfrm>
              <a:off x="1225550" y="3223759"/>
              <a:ext cx="4355191" cy="1066085"/>
              <a:chOff x="990600" y="3175715"/>
              <a:chExt cx="4355191" cy="1190171"/>
            </a:xfrm>
          </p:grpSpPr>
          <p:sp>
            <p:nvSpPr>
              <p:cNvPr id="16" name="양쪽 모서리가 둥근 사각형 15"/>
              <p:cNvSpPr/>
              <p:nvPr/>
            </p:nvSpPr>
            <p:spPr>
              <a:xfrm rot="16200000" flipH="1">
                <a:off x="695002" y="3479738"/>
                <a:ext cx="1181746" cy="590550"/>
              </a:xfrm>
              <a:prstGeom prst="round2SameRect">
                <a:avLst>
                  <a:gd name="adj1" fmla="val 32796"/>
                  <a:gd name="adj2" fmla="val 0"/>
                </a:avLst>
              </a:prstGeom>
              <a:solidFill>
                <a:srgbClr val="8C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990600" y="3175715"/>
                <a:ext cx="4355191" cy="1190171"/>
              </a:xfrm>
              <a:prstGeom prst="roundRect">
                <a:avLst/>
              </a:prstGeom>
              <a:noFill/>
              <a:ln w="28575">
                <a:solidFill>
                  <a:srgbClr val="8A6E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392082" y="2998843"/>
              <a:ext cx="273418" cy="459867"/>
              <a:chOff x="1169832" y="3026999"/>
              <a:chExt cx="273418" cy="459867"/>
            </a:xfrm>
          </p:grpSpPr>
          <p:sp>
            <p:nvSpPr>
              <p:cNvPr id="22" name="모서리가 둥근 직사각형 21"/>
              <p:cNvSpPr/>
              <p:nvPr/>
            </p:nvSpPr>
            <p:spPr>
              <a:xfrm>
                <a:off x="1169832" y="3027000"/>
                <a:ext cx="273418" cy="459866"/>
              </a:xfrm>
              <a:prstGeom prst="roundRect">
                <a:avLst/>
              </a:prstGeom>
              <a:solidFill>
                <a:srgbClr val="FFFBE8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Freeform 36"/>
              <p:cNvSpPr>
                <a:spLocks noEditPoints="1"/>
              </p:cNvSpPr>
              <p:nvPr/>
            </p:nvSpPr>
            <p:spPr bwMode="auto">
              <a:xfrm>
                <a:off x="1169832" y="3026999"/>
                <a:ext cx="273418" cy="459866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8A6E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1220787" y="3134979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220787" y="3178277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220787" y="3221575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220787" y="3264873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1220787" y="3308171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20787" y="3351469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2059937" y="3486500"/>
              <a:ext cx="32769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rgbClr val="8A6E5B"/>
                  </a:solidFill>
                </a:rPr>
                <a:t>Jam-Jam activator</a:t>
              </a:r>
              <a:r>
                <a:rPr lang="ko-KR" altLang="en-US" sz="1600" b="1" dirty="0" smtClean="0">
                  <a:solidFill>
                    <a:srgbClr val="8A6E5B"/>
                  </a:solidFill>
                </a:rPr>
                <a:t>의</a:t>
              </a:r>
              <a:r>
                <a:rPr lang="en-US" altLang="ko-KR" sz="1600" b="1" dirty="0" smtClean="0">
                  <a:solidFill>
                    <a:srgbClr val="8A6E5B"/>
                  </a:solidFill>
                </a:rPr>
                <a:t> </a:t>
              </a:r>
              <a:r>
                <a:rPr lang="ko-KR" altLang="en-US" sz="1600" b="1" dirty="0" smtClean="0">
                  <a:solidFill>
                    <a:srgbClr val="8A6E5B"/>
                  </a:solidFill>
                </a:rPr>
                <a:t>필요성</a:t>
              </a:r>
              <a:endPara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305154" y="3638366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01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1608137" y="1362931"/>
            <a:ext cx="90746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8A6E5B"/>
                </a:solidFill>
              </a:rPr>
              <a:t>“Jam-Jam activator”</a:t>
            </a:r>
          </a:p>
        </p:txBody>
      </p:sp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3200" b="1" i="1" dirty="0" smtClean="0">
                <a:solidFill>
                  <a:prstClr val="white"/>
                </a:solidFill>
              </a:rPr>
              <a:t>서론</a:t>
            </a:r>
            <a:endParaRPr lang="en-US" altLang="ko-KR" sz="3200" b="1" i="1" dirty="0" smtClean="0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918404" y="3625493"/>
            <a:ext cx="4355191" cy="1291001"/>
            <a:chOff x="1225550" y="2998843"/>
            <a:chExt cx="4355191" cy="1291001"/>
          </a:xfrm>
        </p:grpSpPr>
        <p:grpSp>
          <p:nvGrpSpPr>
            <p:cNvPr id="47" name="그룹 46"/>
            <p:cNvGrpSpPr/>
            <p:nvPr/>
          </p:nvGrpSpPr>
          <p:grpSpPr>
            <a:xfrm>
              <a:off x="1225550" y="3223759"/>
              <a:ext cx="4355191" cy="1066085"/>
              <a:chOff x="990600" y="3175715"/>
              <a:chExt cx="4355191" cy="1190171"/>
            </a:xfrm>
          </p:grpSpPr>
          <p:sp>
            <p:nvSpPr>
              <p:cNvPr id="79" name="양쪽 모서리가 둥근 사각형 78"/>
              <p:cNvSpPr/>
              <p:nvPr/>
            </p:nvSpPr>
            <p:spPr>
              <a:xfrm rot="16200000" flipH="1">
                <a:off x="695002" y="3479738"/>
                <a:ext cx="1181746" cy="590550"/>
              </a:xfrm>
              <a:prstGeom prst="round2SameRect">
                <a:avLst>
                  <a:gd name="adj1" fmla="val 32796"/>
                  <a:gd name="adj2" fmla="val 0"/>
                </a:avLst>
              </a:prstGeom>
              <a:solidFill>
                <a:srgbClr val="8C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990600" y="3175715"/>
                <a:ext cx="4355191" cy="1190171"/>
              </a:xfrm>
              <a:prstGeom prst="roundRect">
                <a:avLst/>
              </a:prstGeom>
              <a:noFill/>
              <a:ln w="28575">
                <a:solidFill>
                  <a:srgbClr val="8A6E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1392082" y="2998843"/>
              <a:ext cx="273418" cy="459867"/>
              <a:chOff x="1169832" y="3026999"/>
              <a:chExt cx="273418" cy="459867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1169832" y="3027000"/>
                <a:ext cx="273418" cy="459866"/>
              </a:xfrm>
              <a:prstGeom prst="roundRect">
                <a:avLst/>
              </a:prstGeom>
              <a:solidFill>
                <a:srgbClr val="FFFBE8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Freeform 36"/>
              <p:cNvSpPr>
                <a:spLocks noEditPoints="1"/>
              </p:cNvSpPr>
              <p:nvPr/>
            </p:nvSpPr>
            <p:spPr bwMode="auto">
              <a:xfrm>
                <a:off x="1169832" y="3026999"/>
                <a:ext cx="273418" cy="459866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8A6E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220787" y="3134979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220787" y="3178277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1220787" y="3221575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1220787" y="3264873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1220787" y="3308171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1220787" y="3351469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직사각형 54"/>
            <p:cNvSpPr/>
            <p:nvPr/>
          </p:nvSpPr>
          <p:spPr>
            <a:xfrm>
              <a:off x="2059937" y="3486500"/>
              <a:ext cx="32769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rgbClr val="8A6E5B"/>
                  </a:solidFill>
                </a:rPr>
                <a:t>Jam-Jam activator</a:t>
              </a:r>
              <a:r>
                <a:rPr lang="ko-KR" altLang="en-US" sz="1600" b="1" dirty="0" smtClean="0">
                  <a:solidFill>
                    <a:srgbClr val="8A6E5B"/>
                  </a:solidFill>
                </a:rPr>
                <a:t>의</a:t>
              </a:r>
              <a:r>
                <a:rPr lang="en-US" altLang="ko-KR" sz="1600" b="1" dirty="0" smtClean="0">
                  <a:solidFill>
                    <a:srgbClr val="8A6E5B"/>
                  </a:solidFill>
                </a:rPr>
                <a:t> </a:t>
              </a:r>
              <a:r>
                <a:rPr lang="ko-KR" altLang="en-US" sz="1600" b="1" dirty="0" smtClean="0">
                  <a:solidFill>
                    <a:srgbClr val="8A6E5B"/>
                  </a:solidFill>
                </a:rPr>
                <a:t>개요</a:t>
              </a:r>
              <a:endPara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305154" y="3638366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02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3918404" y="5004503"/>
            <a:ext cx="4355191" cy="1291001"/>
            <a:chOff x="1225550" y="2998843"/>
            <a:chExt cx="4355191" cy="1291001"/>
          </a:xfrm>
        </p:grpSpPr>
        <p:grpSp>
          <p:nvGrpSpPr>
            <p:cNvPr id="82" name="그룹 81"/>
            <p:cNvGrpSpPr/>
            <p:nvPr/>
          </p:nvGrpSpPr>
          <p:grpSpPr>
            <a:xfrm>
              <a:off x="1225550" y="3223759"/>
              <a:ext cx="4355191" cy="1066085"/>
              <a:chOff x="990600" y="3175715"/>
              <a:chExt cx="4355191" cy="1190171"/>
            </a:xfrm>
          </p:grpSpPr>
          <p:sp>
            <p:nvSpPr>
              <p:cNvPr id="94" name="양쪽 모서리가 둥근 사각형 93"/>
              <p:cNvSpPr/>
              <p:nvPr/>
            </p:nvSpPr>
            <p:spPr>
              <a:xfrm rot="16200000" flipH="1">
                <a:off x="695002" y="3479738"/>
                <a:ext cx="1181746" cy="590550"/>
              </a:xfrm>
              <a:prstGeom prst="round2SameRect">
                <a:avLst>
                  <a:gd name="adj1" fmla="val 32796"/>
                  <a:gd name="adj2" fmla="val 0"/>
                </a:avLst>
              </a:prstGeom>
              <a:solidFill>
                <a:srgbClr val="8CD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990600" y="3175715"/>
                <a:ext cx="4355191" cy="1190171"/>
              </a:xfrm>
              <a:prstGeom prst="roundRect">
                <a:avLst/>
              </a:prstGeom>
              <a:noFill/>
              <a:ln w="28575">
                <a:solidFill>
                  <a:srgbClr val="8A6E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1392082" y="2998843"/>
              <a:ext cx="273418" cy="459867"/>
              <a:chOff x="1169832" y="3026999"/>
              <a:chExt cx="273418" cy="459867"/>
            </a:xfrm>
          </p:grpSpPr>
          <p:sp>
            <p:nvSpPr>
              <p:cNvPr id="86" name="모서리가 둥근 직사각형 85"/>
              <p:cNvSpPr/>
              <p:nvPr/>
            </p:nvSpPr>
            <p:spPr>
              <a:xfrm>
                <a:off x="1169832" y="3027000"/>
                <a:ext cx="273418" cy="459866"/>
              </a:xfrm>
              <a:prstGeom prst="roundRect">
                <a:avLst/>
              </a:prstGeom>
              <a:solidFill>
                <a:srgbClr val="FFFBE8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Freeform 36"/>
              <p:cNvSpPr>
                <a:spLocks noEditPoints="1"/>
              </p:cNvSpPr>
              <p:nvPr/>
            </p:nvSpPr>
            <p:spPr bwMode="auto">
              <a:xfrm>
                <a:off x="1169832" y="3026999"/>
                <a:ext cx="273418" cy="459866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8A6E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1220787" y="3134979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1220787" y="3178277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1220787" y="3221575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1220787" y="3264873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220787" y="3308171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1220787" y="3351469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4" name="직사각형 83"/>
            <p:cNvSpPr/>
            <p:nvPr/>
          </p:nvSpPr>
          <p:spPr>
            <a:xfrm>
              <a:off x="2059937" y="3486500"/>
              <a:ext cx="3276967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rgbClr val="8A6E5B"/>
                  </a:solidFill>
                </a:rPr>
                <a:t>기존 유사 사례 비교</a:t>
              </a:r>
              <a:endPara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305154" y="3638366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03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1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/>
          <p:cNvSpPr/>
          <p:nvPr/>
        </p:nvSpPr>
        <p:spPr>
          <a:xfrm>
            <a:off x="1558681" y="1354471"/>
            <a:ext cx="90746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8A6E5B"/>
                </a:solidFill>
              </a:rPr>
              <a:t>“</a:t>
            </a:r>
            <a:r>
              <a:rPr lang="ko-KR" altLang="en-US" sz="3200" b="1" dirty="0" smtClean="0">
                <a:solidFill>
                  <a:srgbClr val="8A6E5B"/>
                </a:solidFill>
              </a:rPr>
              <a:t>노약자</a:t>
            </a:r>
            <a:r>
              <a:rPr lang="en-US" altLang="ko-KR" sz="3200" b="1" dirty="0" smtClean="0">
                <a:solidFill>
                  <a:srgbClr val="8A6E5B"/>
                </a:solidFill>
              </a:rPr>
              <a:t>, </a:t>
            </a:r>
            <a:r>
              <a:rPr lang="ko-KR" altLang="en-US" sz="3200" b="1" dirty="0" smtClean="0">
                <a:solidFill>
                  <a:srgbClr val="8A6E5B"/>
                </a:solidFill>
              </a:rPr>
              <a:t>손 골절 환자 등의 재활</a:t>
            </a:r>
            <a:r>
              <a:rPr lang="ko-KR" altLang="en-US" sz="3200" b="1" dirty="0">
                <a:solidFill>
                  <a:srgbClr val="8A6E5B"/>
                </a:solidFill>
              </a:rPr>
              <a:t>을</a:t>
            </a:r>
            <a:r>
              <a:rPr lang="ko-KR" altLang="en-US" sz="3200" b="1" dirty="0" smtClean="0">
                <a:solidFill>
                  <a:srgbClr val="8A6E5B"/>
                </a:solidFill>
              </a:rPr>
              <a:t> 활성화 하자</a:t>
            </a:r>
            <a:r>
              <a:rPr lang="en-US" altLang="ko-KR" sz="3200" b="1" dirty="0" smtClean="0">
                <a:solidFill>
                  <a:srgbClr val="8A6E5B"/>
                </a:solidFill>
              </a:rPr>
              <a:t>”</a:t>
            </a:r>
          </a:p>
        </p:txBody>
      </p:sp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3200" b="1" i="1" dirty="0" smtClean="0">
                <a:solidFill>
                  <a:prstClr val="white"/>
                </a:solidFill>
              </a:rPr>
              <a:t>1. Jam-Jam </a:t>
            </a:r>
            <a:r>
              <a:rPr lang="en-US" altLang="ko-KR" sz="3200" b="1" i="1" dirty="0">
                <a:solidFill>
                  <a:prstClr val="white"/>
                </a:solidFill>
              </a:rPr>
              <a:t>activator</a:t>
            </a:r>
            <a:r>
              <a:rPr lang="ko-KR" altLang="en-US" sz="3200" b="1" i="1" dirty="0">
                <a:solidFill>
                  <a:prstClr val="white"/>
                </a:solidFill>
              </a:rPr>
              <a:t>의 필요성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4198" y="2574739"/>
            <a:ext cx="620114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 smtClean="0">
                <a:solidFill>
                  <a:srgbClr val="725B3A"/>
                </a:solidFill>
              </a:rPr>
              <a:t>대상</a:t>
            </a:r>
            <a:endParaRPr lang="en-US" altLang="ko-KR" sz="2200" b="1" dirty="0" smtClean="0">
              <a:solidFill>
                <a:srgbClr val="725B3A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725B3A"/>
                </a:solidFill>
              </a:rPr>
              <a:t>손의 재활이 필요한 사람</a:t>
            </a:r>
            <a:r>
              <a:rPr lang="en-US" altLang="ko-KR" sz="2000" dirty="0" smtClean="0">
                <a:solidFill>
                  <a:srgbClr val="725B3A"/>
                </a:solidFill>
              </a:rPr>
              <a:t>(</a:t>
            </a:r>
            <a:r>
              <a:rPr lang="ko-KR" altLang="en-US" sz="2000" dirty="0" smtClean="0">
                <a:solidFill>
                  <a:srgbClr val="725B3A"/>
                </a:solidFill>
              </a:rPr>
              <a:t>사고 후유증을 가진 사람</a:t>
            </a:r>
            <a:r>
              <a:rPr lang="en-US" altLang="ko-KR" sz="2000" dirty="0" smtClean="0">
                <a:solidFill>
                  <a:srgbClr val="725B3A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725B3A"/>
                </a:solidFill>
              </a:rPr>
              <a:t>손 근육 발달이 필요한 사람</a:t>
            </a:r>
            <a:r>
              <a:rPr lang="en-US" altLang="ko-KR" sz="2000" dirty="0" smtClean="0">
                <a:solidFill>
                  <a:srgbClr val="725B3A"/>
                </a:solidFill>
              </a:rPr>
              <a:t>(</a:t>
            </a:r>
            <a:r>
              <a:rPr lang="ko-KR" altLang="en-US" sz="2000" dirty="0" smtClean="0">
                <a:solidFill>
                  <a:srgbClr val="725B3A"/>
                </a:solidFill>
              </a:rPr>
              <a:t>노약자 등</a:t>
            </a:r>
            <a:r>
              <a:rPr lang="en-US" altLang="ko-KR" sz="2000" dirty="0" smtClean="0">
                <a:solidFill>
                  <a:srgbClr val="725B3A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rgbClr val="725B3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200" b="1" dirty="0" smtClean="0">
                <a:solidFill>
                  <a:srgbClr val="725B3A"/>
                </a:solidFill>
              </a:rPr>
              <a:t>장점</a:t>
            </a:r>
            <a:endParaRPr lang="en-US" altLang="ko-KR" sz="2200" b="1" dirty="0" smtClean="0">
              <a:solidFill>
                <a:srgbClr val="725B3A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725B3A"/>
                </a:solidFill>
              </a:rPr>
              <a:t>타 제품에 비해 경제적이다</a:t>
            </a:r>
            <a:r>
              <a:rPr lang="en-US" altLang="ko-KR" sz="2000" dirty="0" smtClean="0">
                <a:solidFill>
                  <a:srgbClr val="725B3A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rgbClr val="725B3A"/>
                </a:solidFill>
              </a:rPr>
              <a:t>휴대성이</a:t>
            </a:r>
            <a:r>
              <a:rPr lang="ko-KR" altLang="en-US" sz="2000" dirty="0" smtClean="0">
                <a:solidFill>
                  <a:srgbClr val="725B3A"/>
                </a:solidFill>
              </a:rPr>
              <a:t> 좋다</a:t>
            </a:r>
            <a:r>
              <a:rPr lang="en-US" altLang="ko-KR" sz="2000" dirty="0" smtClean="0">
                <a:solidFill>
                  <a:srgbClr val="725B3A"/>
                </a:solidFill>
              </a:rPr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1026" name="Picture 2" descr="손 재활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90" y="2574739"/>
            <a:ext cx="2853632" cy="285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08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3200" b="1" i="1" dirty="0" smtClean="0">
                <a:solidFill>
                  <a:prstClr val="white"/>
                </a:solidFill>
              </a:rPr>
              <a:t>1. Jam-Jam </a:t>
            </a:r>
            <a:r>
              <a:rPr lang="en-US" altLang="ko-KR" sz="3200" b="1" i="1" dirty="0">
                <a:solidFill>
                  <a:prstClr val="white"/>
                </a:solidFill>
              </a:rPr>
              <a:t>activator</a:t>
            </a:r>
            <a:r>
              <a:rPr lang="ko-KR" altLang="en-US" sz="3200" b="1" i="1" dirty="0">
                <a:solidFill>
                  <a:prstClr val="white"/>
                </a:solidFill>
              </a:rPr>
              <a:t>의 필요성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74484" y="3381396"/>
            <a:ext cx="907463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725B3A"/>
                </a:solidFill>
              </a:rPr>
              <a:t>-&gt;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74484" y="1445769"/>
            <a:ext cx="9074638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8A6E5B"/>
                </a:solidFill>
              </a:rPr>
              <a:t>“</a:t>
            </a:r>
            <a:r>
              <a:rPr lang="ko-KR" altLang="en-US" sz="3200" b="1" dirty="0" smtClean="0">
                <a:solidFill>
                  <a:srgbClr val="8A6E5B"/>
                </a:solidFill>
              </a:rPr>
              <a:t>게임을 통해 재활을 활성화하자</a:t>
            </a:r>
            <a:r>
              <a:rPr lang="en-US" altLang="ko-KR" sz="3200" b="1" dirty="0" smtClean="0">
                <a:solidFill>
                  <a:srgbClr val="8A6E5B"/>
                </a:solidFill>
              </a:rPr>
              <a:t>”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274484" y="2906481"/>
            <a:ext cx="3771834" cy="1614553"/>
          </a:xfrm>
          <a:prstGeom prst="roundRect">
            <a:avLst/>
          </a:prstGeom>
          <a:noFill/>
          <a:ln w="28575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725B3A"/>
                </a:solidFill>
              </a:rPr>
              <a:t>리듬 게임</a:t>
            </a:r>
            <a:endParaRPr lang="en-US" altLang="ko-KR" b="1" dirty="0" smtClean="0">
              <a:solidFill>
                <a:srgbClr val="725B3A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568851" y="2902869"/>
            <a:ext cx="3780271" cy="1618165"/>
          </a:xfrm>
          <a:prstGeom prst="roundRect">
            <a:avLst/>
          </a:prstGeom>
          <a:noFill/>
          <a:ln w="28575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725B3A"/>
                </a:solidFill>
              </a:rPr>
              <a:t>재활에 치중한</a:t>
            </a:r>
            <a:r>
              <a:rPr lang="en-US" altLang="ko-KR" b="1" dirty="0">
                <a:solidFill>
                  <a:srgbClr val="725B3A"/>
                </a:solidFill>
              </a:rPr>
              <a:t> </a:t>
            </a:r>
            <a:r>
              <a:rPr lang="ko-KR" altLang="en-US" b="1" dirty="0" smtClean="0">
                <a:solidFill>
                  <a:srgbClr val="725B3A"/>
                </a:solidFill>
              </a:rPr>
              <a:t>동작 확인 게임</a:t>
            </a:r>
            <a:endParaRPr lang="en-US" altLang="ko-KR" b="1" dirty="0" smtClean="0">
              <a:solidFill>
                <a:srgbClr val="725B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08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3200" b="1" i="1" dirty="0" smtClean="0">
                <a:solidFill>
                  <a:prstClr val="white"/>
                </a:solidFill>
              </a:rPr>
              <a:t>2. Jam-Jam </a:t>
            </a:r>
            <a:r>
              <a:rPr lang="en-US" altLang="ko-KR" sz="3200" b="1" i="1" dirty="0">
                <a:solidFill>
                  <a:prstClr val="white"/>
                </a:solidFill>
              </a:rPr>
              <a:t>activator</a:t>
            </a:r>
            <a:r>
              <a:rPr lang="ko-KR" altLang="en-US" sz="3200" b="1" i="1" dirty="0">
                <a:solidFill>
                  <a:prstClr val="white"/>
                </a:solidFill>
              </a:rPr>
              <a:t>의 개요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2143" y="1828612"/>
            <a:ext cx="6947714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200" b="1" dirty="0" smtClean="0">
                <a:solidFill>
                  <a:srgbClr val="725B3A"/>
                </a:solidFill>
              </a:rPr>
              <a:t>환자의 손 움직임을 측정</a:t>
            </a:r>
            <a:endParaRPr lang="en-US" altLang="ko-KR" sz="2200" b="1" dirty="0" smtClean="0">
              <a:solidFill>
                <a:srgbClr val="725B3A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725B3A"/>
                </a:solidFill>
              </a:rPr>
              <a:t> </a:t>
            </a:r>
            <a:r>
              <a:rPr lang="en-US" altLang="ko-KR" sz="2000" dirty="0" smtClean="0">
                <a:solidFill>
                  <a:srgbClr val="725B3A"/>
                </a:solidFill>
              </a:rPr>
              <a:t> “Doom CHIT” </a:t>
            </a:r>
            <a:r>
              <a:rPr lang="ko-KR" altLang="en-US" sz="2000" dirty="0" smtClean="0">
                <a:solidFill>
                  <a:srgbClr val="725B3A"/>
                </a:solidFill>
              </a:rPr>
              <a:t>앱을 통해 다양한 손 재활 운동을 유도한다</a:t>
            </a:r>
            <a:r>
              <a:rPr lang="en-US" altLang="ko-KR" sz="2000" dirty="0" smtClean="0">
                <a:solidFill>
                  <a:srgbClr val="725B3A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2000" dirty="0" smtClean="0">
              <a:solidFill>
                <a:srgbClr val="725B3A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ko-KR" altLang="en-US" sz="2200" b="1" dirty="0" smtClean="0">
                <a:solidFill>
                  <a:srgbClr val="725B3A"/>
                </a:solidFill>
              </a:rPr>
              <a:t>날짜 별 운동량을 기록</a:t>
            </a:r>
            <a:endParaRPr lang="en-US" altLang="ko-KR" sz="2200" b="1" dirty="0">
              <a:solidFill>
                <a:srgbClr val="725B3A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rgbClr val="725B3A"/>
                </a:solidFill>
              </a:rPr>
              <a:t>  해당 </a:t>
            </a:r>
            <a:r>
              <a:rPr lang="ko-KR" altLang="en-US" sz="2000" dirty="0">
                <a:solidFill>
                  <a:srgbClr val="725B3A"/>
                </a:solidFill>
              </a:rPr>
              <a:t>날짜의</a:t>
            </a:r>
            <a:r>
              <a:rPr lang="en-US" altLang="ko-KR" sz="2000" dirty="0">
                <a:solidFill>
                  <a:srgbClr val="725B3A"/>
                </a:solidFill>
              </a:rPr>
              <a:t> </a:t>
            </a:r>
            <a:r>
              <a:rPr lang="ko-KR" altLang="en-US" sz="2000" dirty="0" smtClean="0">
                <a:solidFill>
                  <a:srgbClr val="725B3A"/>
                </a:solidFill>
              </a:rPr>
              <a:t>손가락 별 동작 별 횟수와 운동 시간</a:t>
            </a:r>
            <a:r>
              <a:rPr lang="en-US" altLang="ko-KR" sz="2000" dirty="0">
                <a:solidFill>
                  <a:srgbClr val="725B3A"/>
                </a:solidFill>
              </a:rPr>
              <a:t> </a:t>
            </a:r>
            <a:r>
              <a:rPr lang="ko-KR" altLang="en-US" sz="2000" dirty="0" smtClean="0">
                <a:solidFill>
                  <a:srgbClr val="725B3A"/>
                </a:solidFill>
              </a:rPr>
              <a:t>등을 </a:t>
            </a:r>
            <a:endParaRPr lang="en-US" altLang="ko-KR" sz="2000" dirty="0" smtClean="0">
              <a:solidFill>
                <a:srgbClr val="725B3A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rgbClr val="725B3A"/>
                </a:solidFill>
              </a:rPr>
              <a:t>기록하여 자신의 성과를 파악할 수 있다</a:t>
            </a:r>
            <a:r>
              <a:rPr lang="en-US" altLang="ko-KR" sz="2000" dirty="0" smtClean="0">
                <a:solidFill>
                  <a:srgbClr val="725B3A"/>
                </a:solidFill>
              </a:rPr>
              <a:t>.</a:t>
            </a:r>
            <a:r>
              <a:rPr lang="ko-KR" altLang="en-US" sz="2000" dirty="0" smtClean="0">
                <a:solidFill>
                  <a:srgbClr val="725B3A"/>
                </a:solidFill>
              </a:rPr>
              <a:t> </a:t>
            </a:r>
            <a:endParaRPr lang="en-US" altLang="ko-KR" sz="2000" dirty="0" smtClean="0">
              <a:solidFill>
                <a:srgbClr val="725B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90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altLang="ko-KR" sz="3200" b="1" i="1" dirty="0" smtClean="0">
                <a:solidFill>
                  <a:prstClr val="white"/>
                </a:solidFill>
              </a:rPr>
              <a:t>3. </a:t>
            </a:r>
            <a:r>
              <a:rPr lang="ko-KR" altLang="en-US" sz="3200" b="1" i="1" dirty="0" smtClean="0">
                <a:solidFill>
                  <a:prstClr val="white"/>
                </a:solidFill>
              </a:rPr>
              <a:t>기존 </a:t>
            </a:r>
            <a:r>
              <a:rPr lang="ko-KR" altLang="en-US" sz="3200" b="1" i="1" dirty="0">
                <a:solidFill>
                  <a:prstClr val="white"/>
                </a:solidFill>
              </a:rPr>
              <a:t>유사 사례 비교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3459432" y="2306484"/>
            <a:ext cx="288928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725B3A"/>
                </a:solidFill>
                <a:latin typeface="+mj-lt"/>
              </a:rPr>
              <a:t>특징</a:t>
            </a:r>
            <a:endParaRPr lang="en-US" altLang="ko-KR" sz="1600" b="1" dirty="0">
              <a:solidFill>
                <a:srgbClr val="725B3A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25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25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배드민턴 선수들의 재활운동 기구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25B3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25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25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소형화 및 </a:t>
            </a:r>
            <a:r>
              <a:rPr lang="ko-KR" altLang="en-US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25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휴대성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25B3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8331793" y="2305971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725B3A"/>
                </a:solidFill>
                <a:latin typeface="+mj-lt"/>
              </a:rPr>
              <a:t>특징</a:t>
            </a:r>
            <a:endParaRPr lang="en-US" altLang="ko-KR" sz="1600" b="1" dirty="0">
              <a:solidFill>
                <a:srgbClr val="725B3A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25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25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경제적인 손 운동 도구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25B3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25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25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강도별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25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개별화된 제품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25B3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3459433" y="4948708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725B3A"/>
                </a:solidFill>
                <a:latin typeface="+mj-lt"/>
              </a:rPr>
              <a:t>특징</a:t>
            </a:r>
            <a:endParaRPr lang="en-US" altLang="ko-KR" sz="1600" b="1" dirty="0">
              <a:solidFill>
                <a:srgbClr val="725B3A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25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25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여러가지 모션을 인식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25B3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25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25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재활의 기능을 흥미롭게 수행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25B3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8331792" y="4936458"/>
            <a:ext cx="297667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725B3A"/>
                </a:solidFill>
                <a:latin typeface="+mj-lt"/>
              </a:rPr>
              <a:t>특징</a:t>
            </a:r>
            <a:endParaRPr lang="en-US" altLang="ko-KR" sz="1600" b="1" dirty="0">
              <a:solidFill>
                <a:srgbClr val="725B3A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25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25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손기능의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25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약화를 장치를 통해 극복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25B3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25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25B3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물건을 손에 쥐고 활용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25B3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95929" y="1165409"/>
            <a:ext cx="1816621" cy="777614"/>
          </a:xfrm>
          <a:prstGeom prst="roundRect">
            <a:avLst/>
          </a:prstGeom>
          <a:noFill/>
          <a:ln w="28575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725B3A"/>
                </a:solidFill>
              </a:rPr>
              <a:t>재활닷컴</a:t>
            </a:r>
            <a:r>
              <a:rPr lang="ko-KR" altLang="en-US" b="1" dirty="0" smtClean="0">
                <a:solidFill>
                  <a:srgbClr val="725B3A"/>
                </a:solidFill>
              </a:rPr>
              <a:t> </a:t>
            </a:r>
            <a:endParaRPr lang="en-US" altLang="ko-KR" b="1" dirty="0" smtClean="0">
              <a:solidFill>
                <a:srgbClr val="725B3A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725B3A"/>
                </a:solidFill>
              </a:rPr>
              <a:t>손 재활 공</a:t>
            </a:r>
            <a:endParaRPr lang="ko-KR" altLang="en-US" b="1" dirty="0">
              <a:solidFill>
                <a:srgbClr val="725B3A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495028" y="1165409"/>
            <a:ext cx="1816621" cy="777614"/>
          </a:xfrm>
          <a:prstGeom prst="roundRect">
            <a:avLst/>
          </a:prstGeom>
          <a:noFill/>
          <a:ln w="28575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725B3A"/>
                </a:solidFill>
              </a:rPr>
              <a:t>테라퓨티</a:t>
            </a:r>
            <a:endParaRPr lang="en-US" altLang="ko-KR" b="1" dirty="0">
              <a:solidFill>
                <a:srgbClr val="725B3A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rgbClr val="725B3A"/>
                </a:solidFill>
              </a:rPr>
              <a:t>고무찰흙</a:t>
            </a:r>
            <a:endParaRPr lang="en-US" altLang="ko-KR" b="1" dirty="0" smtClean="0">
              <a:solidFill>
                <a:srgbClr val="725B3A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93744" y="3802693"/>
            <a:ext cx="1816621" cy="777614"/>
          </a:xfrm>
          <a:prstGeom prst="roundRect">
            <a:avLst/>
          </a:prstGeom>
          <a:noFill/>
          <a:ln w="28575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725B3A"/>
                </a:solidFill>
              </a:rPr>
              <a:t>라파엘</a:t>
            </a:r>
            <a:endParaRPr lang="en-US" altLang="ko-KR" b="1" dirty="0" smtClean="0">
              <a:solidFill>
                <a:srgbClr val="725B3A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725B3A"/>
                </a:solidFill>
              </a:rPr>
              <a:t>스마트 글러브</a:t>
            </a:r>
            <a:endParaRPr lang="en-US" altLang="ko-KR" b="1" dirty="0" smtClean="0">
              <a:solidFill>
                <a:srgbClr val="725B3A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495027" y="3801896"/>
            <a:ext cx="1816621" cy="777614"/>
          </a:xfrm>
          <a:prstGeom prst="roundRect">
            <a:avLst/>
          </a:prstGeom>
          <a:noFill/>
          <a:ln w="28575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725B3A"/>
                </a:solidFill>
              </a:rPr>
              <a:t>네오펙트</a:t>
            </a:r>
            <a:endParaRPr lang="en-US" altLang="ko-KR" b="1" dirty="0">
              <a:solidFill>
                <a:srgbClr val="725B3A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725B3A"/>
                </a:solidFill>
              </a:rPr>
              <a:t>글러브</a:t>
            </a:r>
            <a:endParaRPr lang="ko-KR" altLang="en-US" b="1" dirty="0">
              <a:solidFill>
                <a:srgbClr val="725B3A"/>
              </a:solidFill>
            </a:endParaRPr>
          </a:p>
        </p:txBody>
      </p:sp>
      <p:pic>
        <p:nvPicPr>
          <p:cNvPr id="19" name="그림 18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947928" y="2143232"/>
            <a:ext cx="1296000" cy="1296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490" y="2237413"/>
            <a:ext cx="1296000" cy="1173320"/>
          </a:xfrm>
          <a:prstGeom prst="rect">
            <a:avLst/>
          </a:prstGeom>
        </p:spPr>
      </p:pic>
      <p:pic>
        <p:nvPicPr>
          <p:cNvPr id="21" name="Picture 2" descr="https://postfiles.pstatic.net/MjAxODEwMDlfMTIz/MDAxNTM5MDk0NjUwNDk0.ZnVWjFU7WDGqOWr27TWxJdC8rstY8tp7WxNM5CAn1Fsg.xt6X2VzZX4Mzfwl-OQAxTefDT6PJ2gfW0qSGlGqbiIYg.JPEG.phl0106/IMG_8767.jpg?type=w773"/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928" y="4785456"/>
            <a:ext cx="1296000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그림 22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732490" y="4785456"/>
            <a:ext cx="1296000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18405" y="2204683"/>
            <a:ext cx="4355191" cy="1291001"/>
            <a:chOff x="1225550" y="2998843"/>
            <a:chExt cx="4355191" cy="1291001"/>
          </a:xfrm>
        </p:grpSpPr>
        <p:grpSp>
          <p:nvGrpSpPr>
            <p:cNvPr id="30" name="그룹 29"/>
            <p:cNvGrpSpPr/>
            <p:nvPr/>
          </p:nvGrpSpPr>
          <p:grpSpPr>
            <a:xfrm>
              <a:off x="1225550" y="3223759"/>
              <a:ext cx="4355191" cy="1066085"/>
              <a:chOff x="990600" y="3175715"/>
              <a:chExt cx="4355191" cy="1190171"/>
            </a:xfrm>
          </p:grpSpPr>
          <p:sp>
            <p:nvSpPr>
              <p:cNvPr id="16" name="양쪽 모서리가 둥근 사각형 15"/>
              <p:cNvSpPr/>
              <p:nvPr/>
            </p:nvSpPr>
            <p:spPr>
              <a:xfrm rot="16200000" flipH="1">
                <a:off x="695002" y="3479738"/>
                <a:ext cx="1181746" cy="590550"/>
              </a:xfrm>
              <a:prstGeom prst="round2SameRect">
                <a:avLst>
                  <a:gd name="adj1" fmla="val 32796"/>
                  <a:gd name="adj2" fmla="val 0"/>
                </a:avLst>
              </a:prstGeom>
              <a:solidFill>
                <a:srgbClr val="FB7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990600" y="3175715"/>
                <a:ext cx="4355191" cy="1190171"/>
              </a:xfrm>
              <a:prstGeom prst="roundRect">
                <a:avLst/>
              </a:prstGeom>
              <a:noFill/>
              <a:ln w="28575">
                <a:solidFill>
                  <a:srgbClr val="8A6E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392082" y="2998843"/>
              <a:ext cx="273418" cy="459867"/>
              <a:chOff x="1169832" y="3026999"/>
              <a:chExt cx="273418" cy="459867"/>
            </a:xfrm>
          </p:grpSpPr>
          <p:sp>
            <p:nvSpPr>
              <p:cNvPr id="22" name="모서리가 둥근 직사각형 21"/>
              <p:cNvSpPr/>
              <p:nvPr/>
            </p:nvSpPr>
            <p:spPr>
              <a:xfrm>
                <a:off x="1169832" y="3027000"/>
                <a:ext cx="273418" cy="459866"/>
              </a:xfrm>
              <a:prstGeom prst="roundRect">
                <a:avLst/>
              </a:prstGeom>
              <a:solidFill>
                <a:srgbClr val="FFFBE8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Freeform 36"/>
              <p:cNvSpPr>
                <a:spLocks noEditPoints="1"/>
              </p:cNvSpPr>
              <p:nvPr/>
            </p:nvSpPr>
            <p:spPr bwMode="auto">
              <a:xfrm>
                <a:off x="1169832" y="3026999"/>
                <a:ext cx="273418" cy="459866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8A6E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1220787" y="3134979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220787" y="3178277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220787" y="3221575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220787" y="3264873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1220787" y="3308171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20787" y="3351469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2059937" y="3486500"/>
              <a:ext cx="32769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rgbClr val="8A6E5B"/>
                  </a:solidFill>
                </a:rPr>
                <a:t>서비스 설계 내용 및 구현 방법</a:t>
              </a:r>
              <a:endPara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305154" y="3638366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01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1608137" y="1362931"/>
            <a:ext cx="90746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8A6E5B"/>
                </a:solidFill>
              </a:rPr>
              <a:t>“Jam-Jam activator”</a:t>
            </a:r>
          </a:p>
        </p:txBody>
      </p:sp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B7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ko-KR" altLang="en-US" sz="3200" b="1" i="1" dirty="0">
                <a:solidFill>
                  <a:prstClr val="white"/>
                </a:solidFill>
              </a:rPr>
              <a:t>본론</a:t>
            </a:r>
            <a:endParaRPr lang="en-US" altLang="ko-KR" sz="3200" b="1" i="1" dirty="0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918404" y="3625493"/>
            <a:ext cx="4355191" cy="1291001"/>
            <a:chOff x="1225550" y="2998843"/>
            <a:chExt cx="4355191" cy="1291001"/>
          </a:xfrm>
        </p:grpSpPr>
        <p:grpSp>
          <p:nvGrpSpPr>
            <p:cNvPr id="47" name="그룹 46"/>
            <p:cNvGrpSpPr/>
            <p:nvPr/>
          </p:nvGrpSpPr>
          <p:grpSpPr>
            <a:xfrm>
              <a:off x="1225550" y="3223759"/>
              <a:ext cx="4355191" cy="1066085"/>
              <a:chOff x="990600" y="3175715"/>
              <a:chExt cx="4355191" cy="1190171"/>
            </a:xfrm>
          </p:grpSpPr>
          <p:sp>
            <p:nvSpPr>
              <p:cNvPr id="79" name="양쪽 모서리가 둥근 사각형 78"/>
              <p:cNvSpPr/>
              <p:nvPr/>
            </p:nvSpPr>
            <p:spPr>
              <a:xfrm rot="16200000" flipH="1">
                <a:off x="695002" y="3479738"/>
                <a:ext cx="1181746" cy="590550"/>
              </a:xfrm>
              <a:prstGeom prst="round2SameRect">
                <a:avLst>
                  <a:gd name="adj1" fmla="val 32796"/>
                  <a:gd name="adj2" fmla="val 0"/>
                </a:avLst>
              </a:prstGeom>
              <a:solidFill>
                <a:srgbClr val="FB7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990600" y="3175715"/>
                <a:ext cx="4355191" cy="1190171"/>
              </a:xfrm>
              <a:prstGeom prst="roundRect">
                <a:avLst/>
              </a:prstGeom>
              <a:noFill/>
              <a:ln w="28575">
                <a:solidFill>
                  <a:srgbClr val="8A6E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1392082" y="2998843"/>
              <a:ext cx="273418" cy="459867"/>
              <a:chOff x="1169832" y="3026999"/>
              <a:chExt cx="273418" cy="459867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1169832" y="3027000"/>
                <a:ext cx="273418" cy="459866"/>
              </a:xfrm>
              <a:prstGeom prst="roundRect">
                <a:avLst/>
              </a:prstGeom>
              <a:solidFill>
                <a:srgbClr val="FFFBE8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Freeform 36"/>
              <p:cNvSpPr>
                <a:spLocks noEditPoints="1"/>
              </p:cNvSpPr>
              <p:nvPr/>
            </p:nvSpPr>
            <p:spPr bwMode="auto">
              <a:xfrm>
                <a:off x="1169832" y="3026999"/>
                <a:ext cx="273418" cy="459866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8A6E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220787" y="3134979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220787" y="3178277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1220787" y="3221575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1220787" y="3264873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1220787" y="3308171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1220787" y="3351469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직사각형 54"/>
            <p:cNvSpPr/>
            <p:nvPr/>
          </p:nvSpPr>
          <p:spPr>
            <a:xfrm>
              <a:off x="2059937" y="3486500"/>
              <a:ext cx="3276967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rgbClr val="8A6E5B"/>
                  </a:solidFill>
                </a:rPr>
                <a:t>구현 결과물</a:t>
              </a:r>
              <a:endPara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305154" y="3638366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02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3918404" y="5004503"/>
            <a:ext cx="4355191" cy="1291001"/>
            <a:chOff x="1225550" y="2998843"/>
            <a:chExt cx="4355191" cy="1291001"/>
          </a:xfrm>
        </p:grpSpPr>
        <p:grpSp>
          <p:nvGrpSpPr>
            <p:cNvPr id="82" name="그룹 81"/>
            <p:cNvGrpSpPr/>
            <p:nvPr/>
          </p:nvGrpSpPr>
          <p:grpSpPr>
            <a:xfrm>
              <a:off x="1225550" y="3223759"/>
              <a:ext cx="4355191" cy="1066085"/>
              <a:chOff x="990600" y="3175715"/>
              <a:chExt cx="4355191" cy="1190171"/>
            </a:xfrm>
          </p:grpSpPr>
          <p:sp>
            <p:nvSpPr>
              <p:cNvPr id="94" name="양쪽 모서리가 둥근 사각형 93"/>
              <p:cNvSpPr/>
              <p:nvPr/>
            </p:nvSpPr>
            <p:spPr>
              <a:xfrm rot="16200000" flipH="1">
                <a:off x="695002" y="3479738"/>
                <a:ext cx="1181746" cy="590550"/>
              </a:xfrm>
              <a:prstGeom prst="round2SameRect">
                <a:avLst>
                  <a:gd name="adj1" fmla="val 32796"/>
                  <a:gd name="adj2" fmla="val 0"/>
                </a:avLst>
              </a:prstGeom>
              <a:solidFill>
                <a:srgbClr val="FB7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990600" y="3175715"/>
                <a:ext cx="4355191" cy="1190171"/>
              </a:xfrm>
              <a:prstGeom prst="roundRect">
                <a:avLst/>
              </a:prstGeom>
              <a:noFill/>
              <a:ln w="28575">
                <a:solidFill>
                  <a:srgbClr val="8A6E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1392082" y="2998843"/>
              <a:ext cx="273418" cy="459867"/>
              <a:chOff x="1169832" y="3026999"/>
              <a:chExt cx="273418" cy="459867"/>
            </a:xfrm>
          </p:grpSpPr>
          <p:sp>
            <p:nvSpPr>
              <p:cNvPr id="86" name="모서리가 둥근 직사각형 85"/>
              <p:cNvSpPr/>
              <p:nvPr/>
            </p:nvSpPr>
            <p:spPr>
              <a:xfrm>
                <a:off x="1169832" y="3027000"/>
                <a:ext cx="273418" cy="459866"/>
              </a:xfrm>
              <a:prstGeom prst="roundRect">
                <a:avLst/>
              </a:prstGeom>
              <a:solidFill>
                <a:srgbClr val="FFFBE8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Freeform 36"/>
              <p:cNvSpPr>
                <a:spLocks noEditPoints="1"/>
              </p:cNvSpPr>
              <p:nvPr/>
            </p:nvSpPr>
            <p:spPr bwMode="auto">
              <a:xfrm>
                <a:off x="1169832" y="3026999"/>
                <a:ext cx="273418" cy="459866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8A6E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1220787" y="3134979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1220787" y="3178277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1220787" y="3221575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1220787" y="3264873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220787" y="3308171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1220787" y="3351469"/>
                <a:ext cx="165100" cy="18000"/>
              </a:xfrm>
              <a:prstGeom prst="rect">
                <a:avLst/>
              </a:prstGeom>
              <a:solidFill>
                <a:srgbClr val="8A6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4" name="직사각형 83"/>
            <p:cNvSpPr/>
            <p:nvPr/>
          </p:nvSpPr>
          <p:spPr>
            <a:xfrm>
              <a:off x="2059937" y="3486500"/>
              <a:ext cx="3276967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rgbClr val="8A6E5B"/>
                  </a:solidFill>
                </a:rPr>
                <a:t>데모 시나리오</a:t>
              </a:r>
              <a:endPara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305154" y="3638366"/>
              <a:ext cx="421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03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14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1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FB7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ko-KR" sz="3200" b="1" i="1" dirty="0">
                <a:solidFill>
                  <a:prstClr val="white"/>
                </a:solidFill>
              </a:rPr>
              <a:t>1. </a:t>
            </a:r>
            <a:r>
              <a:rPr lang="ko-KR" altLang="en-US" sz="3200" b="1" i="1" dirty="0">
                <a:solidFill>
                  <a:prstClr val="white"/>
                </a:solidFill>
              </a:rPr>
              <a:t>서비스 설계 내용 및 구현 방법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14678" y="3932355"/>
            <a:ext cx="1470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dobe 고딕 Std B"/>
              </a:rPr>
              <a:t>재활 장갑</a:t>
            </a:r>
            <a:endParaRPr lang="ko-KR" altLang="en-US" sz="1400" dirty="0">
              <a:latin typeface="Adobe 고딕 Std B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360789" y="3011338"/>
            <a:ext cx="153889" cy="1538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746176" y="3170138"/>
            <a:ext cx="932329" cy="263525"/>
            <a:chOff x="3445901" y="3057675"/>
            <a:chExt cx="932329" cy="263525"/>
          </a:xfrm>
        </p:grpSpPr>
        <p:cxnSp>
          <p:nvCxnSpPr>
            <p:cNvPr id="6" name="직선 화살표 연결선 5"/>
            <p:cNvCxnSpPr/>
            <p:nvPr/>
          </p:nvCxnSpPr>
          <p:spPr>
            <a:xfrm>
              <a:off x="3445901" y="3321200"/>
              <a:ext cx="9323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/>
            <p:cNvSpPr/>
            <p:nvPr/>
          </p:nvSpPr>
          <p:spPr>
            <a:xfrm>
              <a:off x="3847078" y="3057675"/>
              <a:ext cx="153889" cy="1538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196448" y="2857449"/>
            <a:ext cx="1547156" cy="1441076"/>
            <a:chOff x="4738568" y="2768448"/>
            <a:chExt cx="1547156" cy="1441076"/>
          </a:xfrm>
        </p:grpSpPr>
        <p:pic>
          <p:nvPicPr>
            <p:cNvPr id="2" name="그림 1" descr="Raspberry Pi - Wikipedia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5513" y="2893052"/>
              <a:ext cx="1248548" cy="85629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815513" y="3901747"/>
              <a:ext cx="1470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>
                  <a:latin typeface="Adobe 고딕 Std B"/>
                </a:rPr>
                <a:t>라즈베리</a:t>
              </a:r>
              <a:r>
                <a:rPr lang="ko-KR" altLang="en-US" sz="1400" dirty="0" smtClean="0">
                  <a:latin typeface="Adobe 고딕 Std B"/>
                </a:rPr>
                <a:t> 파이</a:t>
              </a:r>
              <a:endParaRPr lang="ko-KR" altLang="en-US" sz="1400" dirty="0">
                <a:latin typeface="Adobe 고딕 Std B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4738568" y="2768448"/>
              <a:ext cx="153889" cy="1538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203145" y="3134619"/>
            <a:ext cx="932329" cy="299044"/>
            <a:chOff x="6780772" y="3057674"/>
            <a:chExt cx="932329" cy="299044"/>
          </a:xfrm>
        </p:grpSpPr>
        <p:cxnSp>
          <p:nvCxnSpPr>
            <p:cNvPr id="17" name="직선 화살표 연결선 16"/>
            <p:cNvCxnSpPr/>
            <p:nvPr/>
          </p:nvCxnSpPr>
          <p:spPr>
            <a:xfrm>
              <a:off x="6780772" y="3356718"/>
              <a:ext cx="9323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/>
            <p:cNvSpPr/>
            <p:nvPr/>
          </p:nvSpPr>
          <p:spPr>
            <a:xfrm>
              <a:off x="7166752" y="3057674"/>
              <a:ext cx="153889" cy="1538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4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707326" y="3932355"/>
            <a:ext cx="1470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Adobe 고딕 Std B"/>
              </a:rPr>
              <a:t>스마트폰</a:t>
            </a:r>
            <a:endParaRPr lang="ko-KR" altLang="en-US" sz="1400" dirty="0">
              <a:latin typeface="Adobe 고딕 Std B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8680734" y="2734168"/>
            <a:ext cx="153889" cy="1538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761558" y="2203936"/>
            <a:ext cx="8269496" cy="2294964"/>
          </a:xfrm>
          <a:prstGeom prst="roundRect">
            <a:avLst/>
          </a:prstGeom>
          <a:noFill/>
          <a:ln w="28575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208226" y="4792480"/>
            <a:ext cx="2523099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8A6E5B"/>
                </a:solidFill>
              </a:rPr>
              <a:t>① </a:t>
            </a:r>
            <a:r>
              <a:rPr lang="ko-KR" altLang="en-US" sz="1400" b="1" dirty="0" err="1" smtClean="0">
                <a:solidFill>
                  <a:srgbClr val="8A6E5B"/>
                </a:solidFill>
              </a:rPr>
              <a:t>재활장갑</a:t>
            </a:r>
            <a:endParaRPr lang="en-US" altLang="ko-KR" sz="1400" b="1" dirty="0" smtClean="0">
              <a:solidFill>
                <a:srgbClr val="8A6E5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8A6E5B"/>
                </a:solidFill>
              </a:rPr>
              <a:t>손가락 재활운동을 도울 수 있는 형태의 </a:t>
            </a:r>
            <a:r>
              <a:rPr lang="ko-KR" altLang="en-US" sz="1200" dirty="0" err="1" smtClean="0">
                <a:solidFill>
                  <a:srgbClr val="8A6E5B"/>
                </a:solidFill>
              </a:rPr>
              <a:t>재활장갑을</a:t>
            </a:r>
            <a:r>
              <a:rPr lang="ko-KR" altLang="en-US" sz="1200" dirty="0" smtClean="0">
                <a:solidFill>
                  <a:srgbClr val="8A6E5B"/>
                </a:solidFill>
              </a:rPr>
              <a:t> 만든다</a:t>
            </a:r>
            <a:r>
              <a:rPr lang="en-US" altLang="ko-KR" sz="1200" dirty="0" smtClean="0">
                <a:solidFill>
                  <a:srgbClr val="8A6E5B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err="1" smtClean="0">
                <a:solidFill>
                  <a:srgbClr val="8A6E5B"/>
                </a:solidFill>
              </a:rPr>
              <a:t>플렉서블센서를</a:t>
            </a:r>
            <a:r>
              <a:rPr lang="ko-KR" altLang="en-US" sz="1200" dirty="0" smtClean="0">
                <a:solidFill>
                  <a:srgbClr val="8A6E5B"/>
                </a:solidFill>
              </a:rPr>
              <a:t> 부착하여 </a:t>
            </a:r>
            <a:endParaRPr lang="en-US" altLang="ko-KR" sz="1200" dirty="0" smtClean="0">
              <a:solidFill>
                <a:srgbClr val="8A6E5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8A6E5B"/>
                </a:solidFill>
              </a:rPr>
              <a:t>손의 움직임을 측정한다</a:t>
            </a:r>
            <a:r>
              <a:rPr lang="en-US" altLang="ko-KR" sz="1200" dirty="0" smtClean="0">
                <a:solidFill>
                  <a:srgbClr val="8A6E5B"/>
                </a:solidFill>
              </a:rPr>
              <a:t>.</a:t>
            </a:r>
            <a:endParaRPr lang="ko-KR" altLang="en-US" sz="1200" dirty="0">
              <a:solidFill>
                <a:srgbClr val="8A6E5B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123946" y="4792480"/>
            <a:ext cx="25230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8A6E5B"/>
                </a:solidFill>
              </a:rPr>
              <a:t>③ 재활장갑에서</a:t>
            </a:r>
            <a:endParaRPr lang="en-US" altLang="ko-KR" sz="1400" b="1" dirty="0">
              <a:solidFill>
                <a:srgbClr val="8A6E5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8A6E5B"/>
                </a:solidFill>
              </a:rPr>
              <a:t> </a:t>
            </a:r>
            <a:r>
              <a:rPr lang="ko-KR" altLang="en-US" sz="1400" b="1" dirty="0" err="1">
                <a:solidFill>
                  <a:srgbClr val="8A6E5B"/>
                </a:solidFill>
              </a:rPr>
              <a:t>라즈베리파이로</a:t>
            </a:r>
            <a:r>
              <a:rPr lang="ko-KR" altLang="en-US" sz="1400" b="1" dirty="0">
                <a:solidFill>
                  <a:srgbClr val="8A6E5B"/>
                </a:solidFill>
              </a:rPr>
              <a:t> 데이터 </a:t>
            </a:r>
            <a:r>
              <a:rPr lang="ko-KR" altLang="en-US" sz="1400" b="1" dirty="0" smtClean="0">
                <a:solidFill>
                  <a:srgbClr val="8A6E5B"/>
                </a:solidFill>
              </a:rPr>
              <a:t>수신</a:t>
            </a:r>
            <a:endParaRPr lang="en-US" altLang="ko-KR" sz="1400" b="1" dirty="0">
              <a:solidFill>
                <a:srgbClr val="8A6E5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srgbClr val="8A6E5B"/>
                </a:solidFill>
              </a:rPr>
              <a:t>재활장갑에</a:t>
            </a:r>
            <a:r>
              <a:rPr lang="ko-KR" altLang="en-US" sz="1200" dirty="0">
                <a:solidFill>
                  <a:srgbClr val="8A6E5B"/>
                </a:solidFill>
              </a:rPr>
              <a:t> 부착한 센서로부터 </a:t>
            </a:r>
            <a:endParaRPr lang="en-US" altLang="ko-KR" sz="1200" dirty="0">
              <a:solidFill>
                <a:srgbClr val="8A6E5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8A6E5B"/>
                </a:solidFill>
              </a:rPr>
              <a:t>값을 받아 </a:t>
            </a:r>
            <a:r>
              <a:rPr lang="ko-KR" altLang="en-US" sz="1200" dirty="0" err="1">
                <a:solidFill>
                  <a:srgbClr val="8A6E5B"/>
                </a:solidFill>
              </a:rPr>
              <a:t>라즈베리파이에서</a:t>
            </a:r>
            <a:r>
              <a:rPr lang="ko-KR" altLang="en-US" sz="1200" dirty="0">
                <a:solidFill>
                  <a:srgbClr val="8A6E5B"/>
                </a:solidFill>
              </a:rPr>
              <a:t> </a:t>
            </a:r>
            <a:endParaRPr lang="en-US" altLang="ko-KR" sz="1200" dirty="0">
              <a:solidFill>
                <a:srgbClr val="8A6E5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8A6E5B"/>
                </a:solidFill>
              </a:rPr>
              <a:t>손 동작을 파악한다</a:t>
            </a:r>
            <a:r>
              <a:rPr lang="en-US" altLang="ko-KR" sz="1200" dirty="0">
                <a:solidFill>
                  <a:srgbClr val="8A6E5B"/>
                </a:solidFill>
              </a:rPr>
              <a:t>.</a:t>
            </a:r>
            <a:endParaRPr lang="ko-KR" altLang="en-US" sz="1200" dirty="0">
              <a:solidFill>
                <a:srgbClr val="8A6E5B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16110" y="4792480"/>
            <a:ext cx="276325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8A6E5B"/>
                </a:solidFill>
              </a:rPr>
              <a:t>② 재활장갑에서</a:t>
            </a:r>
            <a:endParaRPr lang="en-US" altLang="ko-KR" sz="1400" b="1" dirty="0" smtClean="0">
              <a:solidFill>
                <a:srgbClr val="8A6E5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8A6E5B"/>
                </a:solidFill>
              </a:rPr>
              <a:t> </a:t>
            </a:r>
            <a:r>
              <a:rPr lang="ko-KR" altLang="en-US" sz="1400" b="1" dirty="0" err="1" smtClean="0">
                <a:solidFill>
                  <a:srgbClr val="8A6E5B"/>
                </a:solidFill>
              </a:rPr>
              <a:t>라즈베리파이로</a:t>
            </a:r>
            <a:r>
              <a:rPr lang="ko-KR" altLang="en-US" sz="1400" b="1" dirty="0" smtClean="0">
                <a:solidFill>
                  <a:srgbClr val="8A6E5B"/>
                </a:solidFill>
              </a:rPr>
              <a:t> 데이터 전달</a:t>
            </a:r>
            <a:endParaRPr lang="en-US" altLang="ko-KR" sz="1400" b="1" dirty="0" smtClean="0">
              <a:solidFill>
                <a:srgbClr val="8A6E5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err="1" smtClean="0">
                <a:solidFill>
                  <a:srgbClr val="8A6E5B"/>
                </a:solidFill>
              </a:rPr>
              <a:t>재활장갑에</a:t>
            </a:r>
            <a:r>
              <a:rPr lang="ko-KR" altLang="en-US" sz="1200" dirty="0" smtClean="0">
                <a:solidFill>
                  <a:srgbClr val="8A6E5B"/>
                </a:solidFill>
              </a:rPr>
              <a:t> 부착한 센서로부터 </a:t>
            </a:r>
            <a:endParaRPr lang="en-US" altLang="ko-KR" sz="1200" dirty="0" smtClean="0">
              <a:solidFill>
                <a:srgbClr val="8A6E5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8A6E5B"/>
                </a:solidFill>
              </a:rPr>
              <a:t>값을 </a:t>
            </a:r>
            <a:r>
              <a:rPr lang="ko-KR" altLang="en-US" sz="1200" dirty="0" err="1" smtClean="0">
                <a:solidFill>
                  <a:srgbClr val="8A6E5B"/>
                </a:solidFill>
              </a:rPr>
              <a:t>라즈베이</a:t>
            </a:r>
            <a:r>
              <a:rPr lang="ko-KR" altLang="en-US" sz="1200" dirty="0" smtClean="0">
                <a:solidFill>
                  <a:srgbClr val="8A6E5B"/>
                </a:solidFill>
              </a:rPr>
              <a:t> 파이로 전달한다</a:t>
            </a:r>
            <a:r>
              <a:rPr lang="en-US" altLang="ko-KR" sz="1200" dirty="0" smtClean="0">
                <a:solidFill>
                  <a:srgbClr val="8A6E5B"/>
                </a:solidFill>
              </a:rPr>
              <a:t>.</a:t>
            </a:r>
            <a:endParaRPr lang="ko-KR" altLang="en-US" sz="1200" dirty="0">
              <a:solidFill>
                <a:srgbClr val="8A6E5B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33" y="2919003"/>
            <a:ext cx="916021" cy="91602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543" y="2796652"/>
            <a:ext cx="1109531" cy="110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0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708</Words>
  <Application>Microsoft Office PowerPoint</Application>
  <PresentationFormat>와이드스크린</PresentationFormat>
  <Paragraphs>196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Adobe 고딕 Std B</vt:lpstr>
      <vt:lpstr>나눔바른고딕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오지원</cp:lastModifiedBy>
  <cp:revision>225</cp:revision>
  <dcterms:created xsi:type="dcterms:W3CDTF">2018-05-09T06:13:43Z</dcterms:created>
  <dcterms:modified xsi:type="dcterms:W3CDTF">2019-12-17T20:26:21Z</dcterms:modified>
</cp:coreProperties>
</file>