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589" r:id="rId2"/>
    <p:sldId id="587" r:id="rId3"/>
    <p:sldId id="596" r:id="rId4"/>
    <p:sldId id="590" r:id="rId5"/>
    <p:sldId id="591" r:id="rId6"/>
    <p:sldId id="592" r:id="rId7"/>
    <p:sldId id="594" r:id="rId8"/>
    <p:sldId id="597" r:id="rId9"/>
    <p:sldId id="598" r:id="rId10"/>
    <p:sldId id="599" r:id="rId11"/>
    <p:sldId id="600" r:id="rId12"/>
    <p:sldId id="58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B375"/>
    <a:srgbClr val="FAD198"/>
    <a:srgbClr val="FF6699"/>
    <a:srgbClr val="93ADF6"/>
    <a:srgbClr val="F2C3D8"/>
    <a:srgbClr val="F2E1E7"/>
    <a:srgbClr val="1A1A1C"/>
    <a:srgbClr val="D5355F"/>
    <a:srgbClr val="815695"/>
    <a:srgbClr val="1D2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" y="324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>
            <a:extLst>
              <a:ext uri="{FF2B5EF4-FFF2-40B4-BE49-F238E27FC236}">
                <a16:creationId xmlns:a16="http://schemas.microsoft.com/office/drawing/2014/main" id="{F8B944BB-2683-4F7A-800C-D6A508113914}"/>
              </a:ext>
            </a:extLst>
          </p:cNvPr>
          <p:cNvGrpSpPr/>
          <p:nvPr/>
        </p:nvGrpSpPr>
        <p:grpSpPr>
          <a:xfrm>
            <a:off x="9054763" y="2311029"/>
            <a:ext cx="571436" cy="616689"/>
            <a:chOff x="9369088" y="1876017"/>
            <a:chExt cx="571436" cy="61668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BCD086B-399C-4682-B005-ADDF9807771E}"/>
                </a:ext>
              </a:extLst>
            </p:cNvPr>
            <p:cNvSpPr/>
            <p:nvPr/>
          </p:nvSpPr>
          <p:spPr>
            <a:xfrm>
              <a:off x="9369088" y="1876017"/>
              <a:ext cx="571436" cy="6166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3200" b="1" dirty="0">
                <a:solidFill>
                  <a:srgbClr val="253457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032850F-64FA-441D-85DA-6D6D57946F22}"/>
                </a:ext>
              </a:extLst>
            </p:cNvPr>
            <p:cNvGrpSpPr/>
            <p:nvPr/>
          </p:nvGrpSpPr>
          <p:grpSpPr>
            <a:xfrm>
              <a:off x="9542805" y="2052358"/>
              <a:ext cx="224071" cy="203045"/>
              <a:chOff x="7942849" y="1570363"/>
              <a:chExt cx="182261" cy="165159"/>
            </a:xfrm>
            <a:solidFill>
              <a:srgbClr val="253457"/>
            </a:solidFill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E04A8182-DF8F-4CAA-94C4-FCF4EBA5545A}"/>
                  </a:ext>
                </a:extLst>
              </p:cNvPr>
              <p:cNvSpPr/>
              <p:nvPr/>
            </p:nvSpPr>
            <p:spPr>
              <a:xfrm rot="18900000">
                <a:off x="8030250" y="1570363"/>
                <a:ext cx="45719" cy="144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C834114E-6BAA-415A-A8A6-E2ACF4D4CCEF}"/>
                  </a:ext>
                </a:extLst>
              </p:cNvPr>
              <p:cNvSpPr/>
              <p:nvPr/>
            </p:nvSpPr>
            <p:spPr>
              <a:xfrm rot="13500000">
                <a:off x="8030250" y="1640663"/>
                <a:ext cx="45719" cy="144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사각형: 둥근 모서리 29">
                <a:extLst>
                  <a:ext uri="{FF2B5EF4-FFF2-40B4-BE49-F238E27FC236}">
                    <a16:creationId xmlns:a16="http://schemas.microsoft.com/office/drawing/2014/main" id="{C21F9D62-FD00-45D6-8F00-B26F8247E0AF}"/>
                  </a:ext>
                </a:extLst>
              </p:cNvPr>
              <p:cNvSpPr/>
              <p:nvPr/>
            </p:nvSpPr>
            <p:spPr>
              <a:xfrm rot="16200000">
                <a:off x="7993196" y="1604242"/>
                <a:ext cx="45719" cy="14641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62CFF03-C018-46BA-880C-ED828B332F8D}"/>
              </a:ext>
            </a:extLst>
          </p:cNvPr>
          <p:cNvGrpSpPr/>
          <p:nvPr/>
        </p:nvGrpSpPr>
        <p:grpSpPr>
          <a:xfrm>
            <a:off x="2595763" y="2311030"/>
            <a:ext cx="7014224" cy="616690"/>
            <a:chOff x="2910088" y="1876018"/>
            <a:chExt cx="7014224" cy="61669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CC9EDB8-9138-4F4A-8F56-AF62C420DC38}"/>
                </a:ext>
              </a:extLst>
            </p:cNvPr>
            <p:cNvSpPr/>
            <p:nvPr/>
          </p:nvSpPr>
          <p:spPr>
            <a:xfrm>
              <a:off x="2928088" y="1876019"/>
              <a:ext cx="6996224" cy="616689"/>
            </a:xfrm>
            <a:prstGeom prst="rect">
              <a:avLst/>
            </a:prstGeom>
            <a:solidFill>
              <a:schemeClr val="bg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7E0CBF7-54B5-4B63-8B6D-91B91BD742F9}"/>
                </a:ext>
              </a:extLst>
            </p:cNvPr>
            <p:cNvSpPr/>
            <p:nvPr/>
          </p:nvSpPr>
          <p:spPr>
            <a:xfrm>
              <a:off x="2910088" y="1876018"/>
              <a:ext cx="18000" cy="6166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461DBA6D-38F4-4941-B667-EEDA30AB1296}"/>
                </a:ext>
              </a:extLst>
            </p:cNvPr>
            <p:cNvGrpSpPr/>
            <p:nvPr/>
          </p:nvGrpSpPr>
          <p:grpSpPr>
            <a:xfrm>
              <a:off x="3152589" y="2030087"/>
              <a:ext cx="244451" cy="292979"/>
              <a:chOff x="3080385" y="1226820"/>
              <a:chExt cx="244451" cy="292979"/>
            </a:xfrm>
          </p:grpSpPr>
          <p:sp>
            <p:nvSpPr>
              <p:cNvPr id="32" name="원형: 비어 있음 31">
                <a:extLst>
                  <a:ext uri="{FF2B5EF4-FFF2-40B4-BE49-F238E27FC236}">
                    <a16:creationId xmlns:a16="http://schemas.microsoft.com/office/drawing/2014/main" id="{19813B03-EA50-4633-810C-A260E09EEFB2}"/>
                  </a:ext>
                </a:extLst>
              </p:cNvPr>
              <p:cNvSpPr/>
              <p:nvPr/>
            </p:nvSpPr>
            <p:spPr>
              <a:xfrm>
                <a:off x="3080385" y="1226820"/>
                <a:ext cx="220980" cy="220980"/>
              </a:xfrm>
              <a:prstGeom prst="donut">
                <a:avLst>
                  <a:gd name="adj" fmla="val 1576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9DD8A11D-D0E8-4D53-9FB2-2504DD68E6B6}"/>
                  </a:ext>
                </a:extLst>
              </p:cNvPr>
              <p:cNvSpPr/>
              <p:nvPr/>
            </p:nvSpPr>
            <p:spPr>
              <a:xfrm rot="18900000">
                <a:off x="3279117" y="1375799"/>
                <a:ext cx="45719" cy="144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3977E2A0-C049-4899-B0A4-46E5F9B39F4C}"/>
                </a:ext>
              </a:extLst>
            </p:cNvPr>
            <p:cNvCxnSpPr>
              <a:cxnSpLocks/>
            </p:cNvCxnSpPr>
            <p:nvPr/>
          </p:nvCxnSpPr>
          <p:spPr>
            <a:xfrm>
              <a:off x="7469094" y="1928758"/>
              <a:ext cx="0" cy="504000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ACA909E4-D7ED-4EB8-9AAE-C7976A624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558991"/>
              </p:ext>
            </p:extLst>
          </p:nvPr>
        </p:nvGraphicFramePr>
        <p:xfrm>
          <a:off x="7158607" y="2927718"/>
          <a:ext cx="1905156" cy="1043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156">
                  <a:extLst>
                    <a:ext uri="{9D8B030D-6E8A-4147-A177-3AD203B41FA5}">
                      <a16:colId xmlns:a16="http://schemas.microsoft.com/office/drawing/2014/main" val="2823248525"/>
                    </a:ext>
                  </a:extLst>
                </a:gridCol>
              </a:tblGrid>
              <a:tr h="3479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>
                          <a:solidFill>
                            <a:schemeClr val="bg1"/>
                          </a:solidFill>
                        </a:rPr>
                        <a:t>김동완 </a:t>
                      </a:r>
                      <a:r>
                        <a:rPr lang="en-US" altLang="ko-KR" sz="1100" b="0" dirty="0" smtClean="0">
                          <a:solidFill>
                            <a:schemeClr val="bg1"/>
                          </a:solidFill>
                        </a:rPr>
                        <a:t>– 2015</a:t>
                      </a:r>
                      <a:r>
                        <a:rPr lang="en-US" altLang="ko-KR" sz="1100" b="0" baseline="0" dirty="0" smtClean="0">
                          <a:solidFill>
                            <a:schemeClr val="bg1"/>
                          </a:solidFill>
                        </a:rPr>
                        <a:t>136018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449656"/>
                  </a:ext>
                </a:extLst>
              </a:tr>
              <a:tr h="3479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err="1" smtClean="0">
                          <a:solidFill>
                            <a:schemeClr val="bg1"/>
                          </a:solidFill>
                        </a:rPr>
                        <a:t>신진경</a:t>
                      </a:r>
                      <a:r>
                        <a:rPr lang="ko-KR" altLang="en-US" sz="1100" b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100" b="0" dirty="0" smtClean="0">
                          <a:solidFill>
                            <a:schemeClr val="bg1"/>
                          </a:solidFill>
                        </a:rPr>
                        <a:t>- 2015136066</a:t>
                      </a:r>
                      <a:endParaRPr lang="ko-KR" altLang="en-US" sz="1100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121270"/>
                  </a:ext>
                </a:extLst>
              </a:tr>
              <a:tr h="3479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bg1"/>
                          </a:solidFill>
                        </a:rPr>
                        <a:t>오지원 </a:t>
                      </a:r>
                      <a:r>
                        <a:rPr lang="en-US" altLang="ko-KR" sz="1100" b="0" dirty="0" smtClean="0">
                          <a:solidFill>
                            <a:schemeClr val="bg1"/>
                          </a:solidFill>
                        </a:rPr>
                        <a:t>- 2015136077</a:t>
                      </a:r>
                      <a:endParaRPr lang="en-US" altLang="ko-KR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427655"/>
                  </a:ext>
                </a:extLst>
              </a:tr>
            </a:tbl>
          </a:graphicData>
        </a:graphic>
      </p:graphicFrame>
      <p:grpSp>
        <p:nvGrpSpPr>
          <p:cNvPr id="41" name="그룹 40">
            <a:extLst>
              <a:ext uri="{FF2B5EF4-FFF2-40B4-BE49-F238E27FC236}">
                <a16:creationId xmlns:a16="http://schemas.microsoft.com/office/drawing/2014/main" id="{06EC7A3B-0FB8-492C-9FF9-6BABB7902C82}"/>
              </a:ext>
            </a:extLst>
          </p:cNvPr>
          <p:cNvGrpSpPr/>
          <p:nvPr/>
        </p:nvGrpSpPr>
        <p:grpSpPr>
          <a:xfrm>
            <a:off x="5700388" y="2307425"/>
            <a:ext cx="798312" cy="616690"/>
            <a:chOff x="2910088" y="1110354"/>
            <a:chExt cx="798312" cy="61669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84FA42D-BEF6-4B08-B65B-8F249538BCCB}"/>
                </a:ext>
              </a:extLst>
            </p:cNvPr>
            <p:cNvSpPr/>
            <p:nvPr/>
          </p:nvSpPr>
          <p:spPr>
            <a:xfrm>
              <a:off x="2928088" y="1110355"/>
              <a:ext cx="780312" cy="616689"/>
            </a:xfrm>
            <a:prstGeom prst="rect">
              <a:avLst/>
            </a:prstGeom>
            <a:solidFill>
              <a:schemeClr val="bg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CCAA647-BAC2-4A08-8340-B141540A5B70}"/>
                </a:ext>
              </a:extLst>
            </p:cNvPr>
            <p:cNvSpPr/>
            <p:nvPr/>
          </p:nvSpPr>
          <p:spPr>
            <a:xfrm>
              <a:off x="2910088" y="1110354"/>
              <a:ext cx="18000" cy="6166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0809531-93B6-4B62-A885-D3C127052769}"/>
                </a:ext>
              </a:extLst>
            </p:cNvPr>
            <p:cNvSpPr/>
            <p:nvPr/>
          </p:nvSpPr>
          <p:spPr>
            <a:xfrm>
              <a:off x="3690400" y="1110354"/>
              <a:ext cx="18000" cy="6166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42EF252-BD00-49DF-A085-8C747ECA1BE4}"/>
                </a:ext>
              </a:extLst>
            </p:cNvPr>
            <p:cNvGrpSpPr/>
            <p:nvPr/>
          </p:nvGrpSpPr>
          <p:grpSpPr>
            <a:xfrm>
              <a:off x="3142371" y="1264423"/>
              <a:ext cx="252401" cy="296584"/>
              <a:chOff x="3064838" y="1219035"/>
              <a:chExt cx="252401" cy="296584"/>
            </a:xfrm>
          </p:grpSpPr>
          <p:sp>
            <p:nvSpPr>
              <p:cNvPr id="3" name="원형: 비어 있음 2">
                <a:extLst>
                  <a:ext uri="{FF2B5EF4-FFF2-40B4-BE49-F238E27FC236}">
                    <a16:creationId xmlns:a16="http://schemas.microsoft.com/office/drawing/2014/main" id="{4F862286-09EE-4420-85DE-CF8D256F6BA5}"/>
                  </a:ext>
                </a:extLst>
              </p:cNvPr>
              <p:cNvSpPr/>
              <p:nvPr/>
            </p:nvSpPr>
            <p:spPr>
              <a:xfrm>
                <a:off x="3064838" y="1219035"/>
                <a:ext cx="220980" cy="220980"/>
              </a:xfrm>
              <a:prstGeom prst="donut">
                <a:avLst>
                  <a:gd name="adj" fmla="val 1576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FBD0B672-8134-4194-8821-28807641692C}"/>
                  </a:ext>
                </a:extLst>
              </p:cNvPr>
              <p:cNvSpPr/>
              <p:nvPr/>
            </p:nvSpPr>
            <p:spPr>
              <a:xfrm rot="18900000">
                <a:off x="3271520" y="1371619"/>
                <a:ext cx="45719" cy="144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077B5A0-CB0C-4E0B-B3A3-7A74E076D511}"/>
              </a:ext>
            </a:extLst>
          </p:cNvPr>
          <p:cNvSpPr/>
          <p:nvPr/>
        </p:nvSpPr>
        <p:spPr>
          <a:xfrm>
            <a:off x="7486623" y="2413040"/>
            <a:ext cx="1249123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dirty="0" smtClean="0">
                <a:solidFill>
                  <a:prstClr val="white"/>
                </a:solidFill>
              </a:rPr>
              <a:t>Team members</a:t>
            </a:r>
            <a:endParaRPr lang="en-US" altLang="ko-KR" sz="1200" dirty="0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785E771-8AC2-45A9-B188-4E9CE99A2102}"/>
              </a:ext>
            </a:extLst>
          </p:cNvPr>
          <p:cNvSpPr/>
          <p:nvPr/>
        </p:nvSpPr>
        <p:spPr>
          <a:xfrm>
            <a:off x="3499689" y="2363770"/>
            <a:ext cx="3370603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b="1" dirty="0" smtClean="0">
                <a:solidFill>
                  <a:prstClr val="white"/>
                </a:solidFill>
              </a:rPr>
              <a:t>멀티코어 </a:t>
            </a:r>
            <a:r>
              <a:rPr lang="en-US" altLang="ko-KR" b="1" dirty="0" smtClean="0">
                <a:solidFill>
                  <a:prstClr val="white"/>
                </a:solidFill>
              </a:rPr>
              <a:t>CUDA-Team-Project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7A2AA09-F2EF-4CD9-BD5A-595E1EDF60F4}"/>
              </a:ext>
            </a:extLst>
          </p:cNvPr>
          <p:cNvSpPr/>
          <p:nvPr/>
        </p:nvSpPr>
        <p:spPr>
          <a:xfrm>
            <a:off x="3417291" y="2924114"/>
            <a:ext cx="21113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solidFill>
                  <a:srgbClr val="FFC000"/>
                </a:solidFill>
              </a:rPr>
              <a:t>Chapter 1. </a:t>
            </a:r>
            <a:r>
              <a:rPr lang="ko-KR" altLang="en-US" sz="1600" b="1" dirty="0" smtClean="0">
                <a:solidFill>
                  <a:srgbClr val="FFC000"/>
                </a:solidFill>
              </a:rPr>
              <a:t>주제 소개</a:t>
            </a:r>
            <a:endParaRPr lang="en-US" altLang="ko-KR" sz="1600" b="1" dirty="0">
              <a:solidFill>
                <a:srgbClr val="FFC00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7A2AA09-F2EF-4CD9-BD5A-595E1EDF60F4}"/>
              </a:ext>
            </a:extLst>
          </p:cNvPr>
          <p:cNvSpPr/>
          <p:nvPr/>
        </p:nvSpPr>
        <p:spPr>
          <a:xfrm>
            <a:off x="3425242" y="3254149"/>
            <a:ext cx="20392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solidFill>
                  <a:srgbClr val="FFC000"/>
                </a:solidFill>
              </a:rPr>
              <a:t>Chapter 2</a:t>
            </a:r>
            <a:r>
              <a:rPr lang="en-US" altLang="ko-KR" sz="1600" dirty="0" smtClean="0">
                <a:solidFill>
                  <a:srgbClr val="FFC000"/>
                </a:solidFill>
              </a:rPr>
              <a:t>. </a:t>
            </a:r>
            <a:r>
              <a:rPr lang="ko-KR" altLang="en-US" sz="1600" b="1" dirty="0" smtClean="0">
                <a:solidFill>
                  <a:srgbClr val="FFC000"/>
                </a:solidFill>
              </a:rPr>
              <a:t>알고리즘</a:t>
            </a:r>
            <a:endParaRPr lang="en-US" altLang="ko-KR" sz="1600" b="1" dirty="0">
              <a:solidFill>
                <a:srgbClr val="FFC00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7A2AA09-F2EF-4CD9-BD5A-595E1EDF60F4}"/>
              </a:ext>
            </a:extLst>
          </p:cNvPr>
          <p:cNvSpPr/>
          <p:nvPr/>
        </p:nvSpPr>
        <p:spPr>
          <a:xfrm>
            <a:off x="3412783" y="3945206"/>
            <a:ext cx="36723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solidFill>
                  <a:srgbClr val="FFC000"/>
                </a:solidFill>
              </a:rPr>
              <a:t>Chapter </a:t>
            </a:r>
            <a:r>
              <a:rPr lang="en-US" altLang="ko-KR" sz="1600" dirty="0" smtClean="0">
                <a:solidFill>
                  <a:srgbClr val="FFC000"/>
                </a:solidFill>
              </a:rPr>
              <a:t>4. </a:t>
            </a:r>
            <a:r>
              <a:rPr lang="en-US" altLang="ko-KR" sz="1600" b="1" dirty="0">
                <a:solidFill>
                  <a:srgbClr val="FFC000"/>
                </a:solidFill>
              </a:rPr>
              <a:t>Parallel algorithm(CUDA)</a:t>
            </a:r>
          </a:p>
          <a:p>
            <a:pPr>
              <a:lnSpc>
                <a:spcPct val="150000"/>
              </a:lnSpc>
              <a:defRPr/>
            </a:pPr>
            <a:endParaRPr lang="en-US" altLang="ko-KR" sz="1600" b="1" dirty="0">
              <a:solidFill>
                <a:srgbClr val="FFC00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7A2AA09-F2EF-4CD9-BD5A-595E1EDF60F4}"/>
              </a:ext>
            </a:extLst>
          </p:cNvPr>
          <p:cNvSpPr/>
          <p:nvPr/>
        </p:nvSpPr>
        <p:spPr>
          <a:xfrm>
            <a:off x="3417291" y="4323731"/>
            <a:ext cx="27204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solidFill>
                  <a:srgbClr val="FFC000"/>
                </a:solidFill>
              </a:rPr>
              <a:t>Chapter 5</a:t>
            </a:r>
            <a:r>
              <a:rPr lang="en-US" altLang="ko-KR" sz="1600" dirty="0" smtClean="0">
                <a:solidFill>
                  <a:srgbClr val="FFC000"/>
                </a:solidFill>
              </a:rPr>
              <a:t>. </a:t>
            </a:r>
            <a:r>
              <a:rPr lang="ko-KR" altLang="en-US" sz="1600" b="1" dirty="0" smtClean="0">
                <a:solidFill>
                  <a:srgbClr val="FFC000"/>
                </a:solidFill>
              </a:rPr>
              <a:t>결과</a:t>
            </a:r>
            <a:r>
              <a:rPr lang="en-US" altLang="ko-KR" sz="1600" b="1" dirty="0" smtClean="0">
                <a:solidFill>
                  <a:srgbClr val="FFC000"/>
                </a:solidFill>
              </a:rPr>
              <a:t>, </a:t>
            </a:r>
            <a:r>
              <a:rPr lang="ko-KR" altLang="en-US" sz="1600" b="1" dirty="0" smtClean="0">
                <a:solidFill>
                  <a:srgbClr val="FFC000"/>
                </a:solidFill>
              </a:rPr>
              <a:t>성능 비교 </a:t>
            </a:r>
            <a:endParaRPr lang="en-US" altLang="ko-KR" sz="1600" b="1" dirty="0">
              <a:solidFill>
                <a:srgbClr val="FFC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7A2AA09-F2EF-4CD9-BD5A-595E1EDF60F4}"/>
              </a:ext>
            </a:extLst>
          </p:cNvPr>
          <p:cNvSpPr/>
          <p:nvPr/>
        </p:nvSpPr>
        <p:spPr>
          <a:xfrm>
            <a:off x="3417291" y="3586370"/>
            <a:ext cx="27764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solidFill>
                  <a:srgbClr val="FFC000"/>
                </a:solidFill>
              </a:rPr>
              <a:t>Chapter 3</a:t>
            </a:r>
            <a:r>
              <a:rPr lang="en-US" altLang="ko-KR" sz="1600" dirty="0" smtClean="0">
                <a:solidFill>
                  <a:srgbClr val="FFC000"/>
                </a:solidFill>
              </a:rPr>
              <a:t>. </a:t>
            </a:r>
            <a:r>
              <a:rPr lang="en-US" altLang="ko-KR" sz="1600" b="1" dirty="0" smtClean="0">
                <a:solidFill>
                  <a:srgbClr val="FFC000"/>
                </a:solidFill>
              </a:rPr>
              <a:t>Serial </a:t>
            </a:r>
            <a:r>
              <a:rPr lang="en-US" altLang="ko-KR" sz="1600" b="1" dirty="0">
                <a:solidFill>
                  <a:srgbClr val="FFC000"/>
                </a:solidFill>
              </a:rPr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235535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0 L -0.25482 0.00069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4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250"/>
                            </p:stCondLst>
                            <p:childTnLst>
                              <p:par>
                                <p:cTn id="26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8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55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50"/>
                            </p:stCondLst>
                            <p:childTnLst>
                              <p:par>
                                <p:cTn id="49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50"/>
                            </p:stCondLst>
                            <p:childTnLst>
                              <p:par>
                                <p:cTn id="53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-0.52969 -0.00069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8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5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75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25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75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25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8" grpId="0"/>
      <p:bldP spid="34" grpId="0"/>
      <p:bldP spid="36" grpId="0"/>
      <p:bldP spid="37" grpId="0"/>
      <p:bldP spid="38" grpId="0"/>
      <p:bldP spid="3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352674"/>
            <a:ext cx="12192000" cy="505326"/>
          </a:xfrm>
          <a:prstGeom prst="rect">
            <a:avLst/>
          </a:prstGeom>
          <a:solidFill>
            <a:srgbClr val="1D63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81" y="6424864"/>
            <a:ext cx="336884" cy="336884"/>
          </a:xfrm>
          <a:prstGeom prst="rect">
            <a:avLst/>
          </a:prstGeom>
        </p:spPr>
      </p:pic>
      <p:sp>
        <p:nvSpPr>
          <p:cNvPr id="22" name="모서리가 둥근 직사각형 21"/>
          <p:cNvSpPr/>
          <p:nvPr/>
        </p:nvSpPr>
        <p:spPr>
          <a:xfrm>
            <a:off x="3924396" y="6424864"/>
            <a:ext cx="1314273" cy="336884"/>
          </a:xfrm>
          <a:prstGeom prst="roundRect">
            <a:avLst>
              <a:gd name="adj" fmla="val 19398"/>
            </a:avLst>
          </a:prstGeom>
          <a:gradFill flip="none" rotWithShape="1">
            <a:gsLst>
              <a:gs pos="0">
                <a:schemeClr val="bg1">
                  <a:shade val="30000"/>
                  <a:satMod val="115000"/>
                  <a:alpha val="59000"/>
                </a:schemeClr>
              </a:gs>
              <a:gs pos="100000">
                <a:schemeClr val="bg1">
                  <a:shade val="100000"/>
                  <a:satMod val="115000"/>
                  <a:alpha val="15000"/>
                </a:schemeClr>
              </a:gs>
            </a:gsLst>
            <a:lin ang="2700000" scaled="1"/>
            <a:tileRect/>
          </a:gradFill>
          <a:ln w="9525">
            <a:solidFill>
              <a:schemeClr val="bg1">
                <a:alpha val="3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 err="1" smtClean="0"/>
              <a:t>컴공</a:t>
            </a:r>
            <a:r>
              <a:rPr lang="en-US" altLang="ko-KR" sz="700" dirty="0" smtClean="0"/>
              <a:t>15  </a:t>
            </a:r>
            <a:r>
              <a:rPr lang="ko-KR" altLang="en-US" sz="1100" dirty="0" smtClean="0"/>
              <a:t>오지</a:t>
            </a:r>
            <a:r>
              <a:rPr lang="ko-KR" altLang="en-US" sz="1100" dirty="0"/>
              <a:t>원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31" y="6462619"/>
            <a:ext cx="259977" cy="259977"/>
          </a:xfrm>
          <a:prstGeom prst="rect">
            <a:avLst/>
          </a:prstGeom>
        </p:spPr>
      </p:pic>
      <p:sp>
        <p:nvSpPr>
          <p:cNvPr id="2" name="한쪽 모서리가 둥근 사각형 1"/>
          <p:cNvSpPr/>
          <p:nvPr/>
        </p:nvSpPr>
        <p:spPr>
          <a:xfrm>
            <a:off x="74194" y="651182"/>
            <a:ext cx="12043612" cy="5759587"/>
          </a:xfrm>
          <a:prstGeom prst="round1Rect">
            <a:avLst>
              <a:gd name="adj" fmla="val 1100"/>
            </a:avLst>
          </a:prstGeom>
          <a:solidFill>
            <a:schemeClr val="tx2">
              <a:lumMod val="75000"/>
              <a:alpha val="86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8879" y="715283"/>
            <a:ext cx="10567737" cy="5539730"/>
          </a:xfrm>
          <a:prstGeom prst="roundRect">
            <a:avLst>
              <a:gd name="adj" fmla="val 1005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01778" y="26403"/>
            <a:ext cx="566620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1" dirty="0">
                <a:solidFill>
                  <a:schemeClr val="bg1"/>
                </a:solidFill>
              </a:rPr>
              <a:t>5</a:t>
            </a:r>
            <a:r>
              <a:rPr lang="en-US" altLang="ko-KR" sz="2000" b="1" i="1" dirty="0" smtClean="0">
                <a:solidFill>
                  <a:schemeClr val="bg1"/>
                </a:solidFill>
              </a:rPr>
              <a:t>. </a:t>
            </a:r>
            <a:r>
              <a:rPr lang="ko-KR" altLang="en-US" sz="2000" b="1" i="1" dirty="0" smtClean="0">
                <a:solidFill>
                  <a:schemeClr val="bg1"/>
                </a:solidFill>
              </a:rPr>
              <a:t>결과</a:t>
            </a:r>
            <a:r>
              <a:rPr lang="en-US" altLang="ko-KR" sz="2000" b="1" i="1" dirty="0" smtClean="0">
                <a:solidFill>
                  <a:schemeClr val="bg1"/>
                </a:solidFill>
              </a:rPr>
              <a:t>, </a:t>
            </a:r>
            <a:r>
              <a:rPr lang="ko-KR" altLang="en-US" sz="2000" b="1" i="1" dirty="0" smtClean="0">
                <a:solidFill>
                  <a:schemeClr val="bg1"/>
                </a:solidFill>
              </a:rPr>
              <a:t>성능 비교</a:t>
            </a:r>
            <a:endParaRPr lang="en-US" altLang="ko-KR" sz="2000" b="1" i="1" dirty="0" smtClean="0">
              <a:solidFill>
                <a:schemeClr val="bg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742263" y="2543037"/>
            <a:ext cx="1309503" cy="328246"/>
          </a:xfrm>
          <a:prstGeom prst="roundRect">
            <a:avLst>
              <a:gd name="adj" fmla="val 11469"/>
            </a:avLst>
          </a:prstGeom>
          <a:solidFill>
            <a:schemeClr val="tx1">
              <a:alpha val="47000"/>
            </a:schemeClr>
          </a:solidFill>
          <a:ln>
            <a:noFill/>
          </a:ln>
          <a:effectLst>
            <a:outerShdw blurRad="241300" sx="102000" sy="102000" algn="c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508009" y="6423455"/>
            <a:ext cx="1314273" cy="336884"/>
          </a:xfrm>
          <a:prstGeom prst="roundRect">
            <a:avLst>
              <a:gd name="adj" fmla="val 19398"/>
            </a:avLst>
          </a:prstGeom>
          <a:gradFill flip="none" rotWithShape="1">
            <a:gsLst>
              <a:gs pos="0">
                <a:schemeClr val="bg1">
                  <a:shade val="30000"/>
                  <a:satMod val="115000"/>
                  <a:alpha val="59000"/>
                </a:schemeClr>
              </a:gs>
              <a:gs pos="100000">
                <a:schemeClr val="bg1">
                  <a:shade val="100000"/>
                  <a:satMod val="115000"/>
                  <a:alpha val="15000"/>
                </a:schemeClr>
              </a:gs>
            </a:gsLst>
            <a:lin ang="2700000" scaled="1"/>
            <a:tileRect/>
          </a:gradFill>
          <a:ln w="9525">
            <a:solidFill>
              <a:schemeClr val="bg1">
                <a:alpha val="3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 err="1" smtClean="0"/>
              <a:t>컴</a:t>
            </a:r>
            <a:r>
              <a:rPr lang="ko-KR" altLang="en-US" sz="700" dirty="0" err="1"/>
              <a:t>공</a:t>
            </a:r>
            <a:r>
              <a:rPr lang="en-US" altLang="ko-KR" sz="700" dirty="0" smtClean="0"/>
              <a:t>15  </a:t>
            </a:r>
            <a:r>
              <a:rPr lang="ko-KR" altLang="en-US" sz="1100" dirty="0" err="1" smtClean="0"/>
              <a:t>신진경</a:t>
            </a:r>
            <a:endParaRPr lang="ko-KR" altLang="en-US" sz="11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20148" y="6425082"/>
            <a:ext cx="1314273" cy="336884"/>
          </a:xfrm>
          <a:prstGeom prst="roundRect">
            <a:avLst>
              <a:gd name="adj" fmla="val 19398"/>
            </a:avLst>
          </a:prstGeom>
          <a:gradFill flip="none" rotWithShape="1">
            <a:gsLst>
              <a:gs pos="0">
                <a:schemeClr val="bg1">
                  <a:shade val="30000"/>
                  <a:satMod val="115000"/>
                  <a:alpha val="59000"/>
                </a:schemeClr>
              </a:gs>
              <a:gs pos="100000">
                <a:schemeClr val="bg1">
                  <a:shade val="100000"/>
                  <a:satMod val="115000"/>
                  <a:alpha val="15000"/>
                </a:schemeClr>
              </a:gs>
            </a:gsLst>
            <a:lin ang="2700000" scaled="1"/>
            <a:tileRect/>
          </a:gradFill>
          <a:ln w="9525">
            <a:solidFill>
              <a:schemeClr val="bg1">
                <a:alpha val="3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 smtClean="0"/>
              <a:t>김동완 팀장</a:t>
            </a:r>
            <a:endParaRPr lang="ko-KR" altLang="en-US" sz="11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53" y="6464014"/>
            <a:ext cx="258583" cy="258583"/>
          </a:xfrm>
          <a:prstGeom prst="rect">
            <a:avLst/>
          </a:prstGeom>
        </p:spPr>
      </p:pic>
      <p:cxnSp>
        <p:nvCxnSpPr>
          <p:cNvPr id="4" name="직선 화살표 연결선 3"/>
          <p:cNvCxnSpPr/>
          <p:nvPr/>
        </p:nvCxnSpPr>
        <p:spPr>
          <a:xfrm>
            <a:off x="5426824" y="3404753"/>
            <a:ext cx="23555" cy="443072"/>
          </a:xfrm>
          <a:prstGeom prst="straightConnector1">
            <a:avLst/>
          </a:prstGeom>
          <a:ln w="63500" cap="sq">
            <a:solidFill>
              <a:schemeClr val="bg1"/>
            </a:solidFill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268" y="6462619"/>
            <a:ext cx="259977" cy="25997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5656" y="1191836"/>
            <a:ext cx="2804316" cy="2287346"/>
          </a:xfrm>
          <a:prstGeom prst="rect">
            <a:avLst/>
          </a:prstGeom>
        </p:spPr>
      </p:pic>
      <p:cxnSp>
        <p:nvCxnSpPr>
          <p:cNvPr id="27" name="직선 화살표 연결선 26"/>
          <p:cNvCxnSpPr/>
          <p:nvPr/>
        </p:nvCxnSpPr>
        <p:spPr>
          <a:xfrm>
            <a:off x="5409191" y="3114517"/>
            <a:ext cx="23555" cy="443072"/>
          </a:xfrm>
          <a:prstGeom prst="straightConnector1">
            <a:avLst/>
          </a:prstGeom>
          <a:ln w="63500" cap="sq">
            <a:solidFill>
              <a:schemeClr val="bg1"/>
            </a:solidFill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5294636" y="2707160"/>
            <a:ext cx="23555" cy="443072"/>
          </a:xfrm>
          <a:prstGeom prst="straightConnector1">
            <a:avLst/>
          </a:prstGeom>
          <a:ln w="63500" cap="sq">
            <a:solidFill>
              <a:schemeClr val="bg1"/>
            </a:solidFill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548818" y="85063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0753937" y="532718"/>
            <a:ext cx="1323476" cy="2400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lnSpc>
                <a:spcPct val="300000"/>
              </a:lnSpc>
              <a:buFontTx/>
              <a:buChar char="-"/>
            </a:pPr>
            <a:r>
              <a:rPr lang="ko-KR" altLang="en-US" sz="1000" b="1" dirty="0" smtClean="0">
                <a:solidFill>
                  <a:schemeClr val="bg1"/>
                </a:solidFill>
                <a:cs typeface="Aharoni" panose="02010803020104030203" pitchFamily="2" charset="-79"/>
              </a:rPr>
              <a:t>주제 소개</a:t>
            </a:r>
            <a:endParaRPr lang="en-US" altLang="ko-KR" sz="1000" b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171450" indent="-171450">
              <a:lnSpc>
                <a:spcPct val="300000"/>
              </a:lnSpc>
              <a:buFontTx/>
              <a:buChar char="-"/>
            </a:pPr>
            <a:r>
              <a:rPr lang="ko-KR" altLang="en-US" sz="1000" b="1" dirty="0" smtClean="0">
                <a:solidFill>
                  <a:schemeClr val="bg1"/>
                </a:solidFill>
                <a:cs typeface="Aharoni" panose="02010803020104030203" pitchFamily="2" charset="-79"/>
              </a:rPr>
              <a:t>알고리즘 </a:t>
            </a:r>
            <a:endParaRPr lang="en-US" altLang="ko-KR" sz="8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1000" b="1" dirty="0">
                <a:solidFill>
                  <a:schemeClr val="bg1"/>
                </a:solidFill>
                <a:cs typeface="Aharoni" panose="02010803020104030203" pitchFamily="2" charset="-79"/>
              </a:rPr>
              <a:t>- </a:t>
            </a:r>
            <a:r>
              <a:rPr lang="en-US" altLang="ko-KR" sz="1000" b="1" dirty="0" smtClean="0">
                <a:solidFill>
                  <a:schemeClr val="bg1"/>
                </a:solidFill>
                <a:cs typeface="Aharoni" panose="02010803020104030203" pitchFamily="2" charset="-79"/>
              </a:rPr>
              <a:t>Serial Algorithm</a:t>
            </a:r>
            <a:endParaRPr lang="ko-KR" altLang="en-US" sz="8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1000" b="1" dirty="0">
                <a:solidFill>
                  <a:schemeClr val="bg1"/>
                </a:solidFill>
                <a:cs typeface="Aharoni" panose="02010803020104030203" pitchFamily="2" charset="-79"/>
              </a:rPr>
              <a:t>- </a:t>
            </a:r>
            <a:r>
              <a:rPr lang="en-US" altLang="ko-KR" sz="900" b="1" dirty="0" smtClean="0">
                <a:solidFill>
                  <a:schemeClr val="bg1"/>
                </a:solidFill>
                <a:cs typeface="Aharoni" panose="02010803020104030203" pitchFamily="2" charset="-79"/>
              </a:rPr>
              <a:t>Parallel Algorithm</a:t>
            </a:r>
            <a:endParaRPr lang="ko-KR" altLang="en-US" sz="9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1000" b="1" dirty="0">
                <a:solidFill>
                  <a:schemeClr val="bg1"/>
                </a:solidFill>
                <a:cs typeface="Aharoni" panose="02010803020104030203" pitchFamily="2" charset="-79"/>
              </a:rPr>
              <a:t>- </a:t>
            </a:r>
            <a:r>
              <a:rPr lang="ko-KR" altLang="en-US" sz="1000" b="1" dirty="0">
                <a:solidFill>
                  <a:schemeClr val="bg1"/>
                </a:solidFill>
                <a:cs typeface="Aharoni" panose="02010803020104030203" pitchFamily="2" charset="-79"/>
              </a:rPr>
              <a:t>결과</a:t>
            </a:r>
            <a:r>
              <a:rPr lang="en-US" altLang="ko-KR" sz="1000" b="1" dirty="0">
                <a:solidFill>
                  <a:schemeClr val="bg1"/>
                </a:solidFill>
                <a:cs typeface="Aharoni" panose="02010803020104030203" pitchFamily="2" charset="-79"/>
              </a:rPr>
              <a:t>,</a:t>
            </a:r>
            <a:r>
              <a:rPr lang="ko-KR" altLang="en-US" sz="1000" b="1" dirty="0">
                <a:solidFill>
                  <a:schemeClr val="bg1"/>
                </a:solidFill>
                <a:cs typeface="Aharoni" panose="02010803020104030203" pitchFamily="2" charset="-79"/>
              </a:rPr>
              <a:t> </a:t>
            </a:r>
            <a:r>
              <a:rPr lang="ko-KR" altLang="en-US" sz="1000" b="1" dirty="0" smtClean="0">
                <a:solidFill>
                  <a:schemeClr val="bg1"/>
                </a:solidFill>
                <a:cs typeface="Aharoni" panose="02010803020104030203" pitchFamily="2" charset="-79"/>
              </a:rPr>
              <a:t>성능 비교</a:t>
            </a:r>
            <a:endParaRPr lang="ko-KR" altLang="en-US" sz="10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238669" y="4206613"/>
            <a:ext cx="4057475" cy="1447897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sz="1200" b="1" dirty="0" smtClean="0">
                <a:solidFill>
                  <a:schemeClr val="accent5">
                    <a:lumMod val="50000"/>
                  </a:schemeClr>
                </a:solidFill>
              </a:rPr>
              <a:t>- </a:t>
            </a:r>
            <a:r>
              <a:rPr lang="ko-KR" altLang="en-US" sz="1200" b="1" dirty="0" smtClean="0">
                <a:solidFill>
                  <a:schemeClr val="accent5">
                    <a:lumMod val="50000"/>
                  </a:schemeClr>
                </a:solidFill>
              </a:rPr>
              <a:t>해당 페이지가 </a:t>
            </a:r>
            <a:r>
              <a:rPr lang="en-US" altLang="ko-KR" sz="1200" b="1" dirty="0" smtClean="0">
                <a:solidFill>
                  <a:schemeClr val="accent5">
                    <a:lumMod val="50000"/>
                  </a:schemeClr>
                </a:solidFill>
              </a:rPr>
              <a:t>970</a:t>
            </a:r>
            <a:r>
              <a:rPr lang="ko-KR" altLang="en-US" sz="1200" b="1" dirty="0" smtClean="0">
                <a:solidFill>
                  <a:schemeClr val="accent5">
                    <a:lumMod val="50000"/>
                  </a:schemeClr>
                </a:solidFill>
              </a:rPr>
              <a:t>에 수렴할 때 </a:t>
            </a:r>
            <a:r>
              <a:rPr lang="en-US" altLang="ko-KR" sz="1200" b="1" dirty="0" smtClean="0">
                <a:solidFill>
                  <a:schemeClr val="accent5">
                    <a:lumMod val="50000"/>
                  </a:schemeClr>
                </a:solidFill>
              </a:rPr>
              <a:t>4</a:t>
            </a:r>
            <a:r>
              <a:rPr lang="ko-KR" altLang="en-US" sz="1200" b="1" dirty="0" smtClean="0">
                <a:solidFill>
                  <a:schemeClr val="accent5">
                    <a:lumMod val="50000"/>
                  </a:schemeClr>
                </a:solidFill>
              </a:rPr>
              <a:t>배 가까이 성능 향상</a:t>
            </a:r>
            <a:endParaRPr lang="en-US" altLang="ko-KR" sz="12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ko-KR" sz="12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ko-KR" sz="1200" b="1" dirty="0" smtClean="0">
                <a:solidFill>
                  <a:schemeClr val="accent5">
                    <a:lumMod val="50000"/>
                  </a:schemeClr>
                </a:solidFill>
              </a:rPr>
              <a:t> - </a:t>
            </a:r>
            <a:r>
              <a:rPr lang="ko-KR" altLang="en-US" sz="1200" b="1" dirty="0" smtClean="0">
                <a:solidFill>
                  <a:schemeClr val="accent5">
                    <a:lumMod val="50000"/>
                  </a:schemeClr>
                </a:solidFill>
              </a:rPr>
              <a:t>페이지 수가 많아질수록 </a:t>
            </a:r>
            <a:r>
              <a:rPr lang="en-US" altLang="ko-KR" sz="1200" b="1" dirty="0" smtClean="0">
                <a:solidFill>
                  <a:schemeClr val="accent5">
                    <a:lumMod val="50000"/>
                  </a:schemeClr>
                </a:solidFill>
              </a:rPr>
              <a:t>speed up</a:t>
            </a:r>
            <a:r>
              <a:rPr lang="ko-KR" altLang="en-US" sz="1200" b="1" dirty="0" smtClean="0">
                <a:solidFill>
                  <a:schemeClr val="accent5">
                    <a:lumMod val="50000"/>
                  </a:schemeClr>
                </a:solidFill>
              </a:rPr>
              <a:t> 향상</a:t>
            </a:r>
            <a:endParaRPr lang="en-US" altLang="ko-KR" sz="12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082" name="Picture 10" descr="https://media.discordapp.net/attachments/717000672523845647/723519258335903754/unknow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687" y="4002288"/>
            <a:ext cx="3184916" cy="1449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그룹 40"/>
          <p:cNvGrpSpPr/>
          <p:nvPr/>
        </p:nvGrpSpPr>
        <p:grpSpPr>
          <a:xfrm>
            <a:off x="1735641" y="2619877"/>
            <a:ext cx="6914331" cy="1107761"/>
            <a:chOff x="1738361" y="4201391"/>
            <a:chExt cx="6410156" cy="1861916"/>
          </a:xfrm>
        </p:grpSpPr>
        <p:sp>
          <p:nvSpPr>
            <p:cNvPr id="42" name="양쪽 모서리가 둥근 사각형 41"/>
            <p:cNvSpPr/>
            <p:nvPr/>
          </p:nvSpPr>
          <p:spPr>
            <a:xfrm>
              <a:off x="5538667" y="5541542"/>
              <a:ext cx="2609850" cy="521765"/>
            </a:xfrm>
            <a:prstGeom prst="round2SameRect">
              <a:avLst>
                <a:gd name="adj1" fmla="val 0"/>
                <a:gd name="adj2" fmla="val 22565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b="1" dirty="0" smtClean="0">
                  <a:solidFill>
                    <a:prstClr val="white"/>
                  </a:solidFill>
                </a:rPr>
                <a:t>Page Rank </a:t>
              </a:r>
              <a:r>
                <a:rPr lang="ko-KR" altLang="en-US" sz="1600" b="1" dirty="0" smtClean="0">
                  <a:solidFill>
                    <a:prstClr val="white"/>
                  </a:solidFill>
                </a:rPr>
                <a:t>결과</a:t>
              </a:r>
              <a:endParaRPr lang="en-US" altLang="ko-KR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43" name="도넛 42"/>
            <p:cNvSpPr/>
            <p:nvPr/>
          </p:nvSpPr>
          <p:spPr>
            <a:xfrm>
              <a:off x="1860550" y="4201391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자유형 43"/>
            <p:cNvSpPr/>
            <p:nvPr/>
          </p:nvSpPr>
          <p:spPr>
            <a:xfrm>
              <a:off x="1738361" y="4458002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도넛 45"/>
            <p:cNvSpPr/>
            <p:nvPr/>
          </p:nvSpPr>
          <p:spPr>
            <a:xfrm>
              <a:off x="2172152" y="4245658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7" name="양쪽 모서리가 둥근 사각형 46"/>
          <p:cNvSpPr/>
          <p:nvPr/>
        </p:nvSpPr>
        <p:spPr>
          <a:xfrm>
            <a:off x="1722590" y="3424514"/>
            <a:ext cx="2906121" cy="310428"/>
          </a:xfrm>
          <a:prstGeom prst="round2SameRect">
            <a:avLst>
              <a:gd name="adj1" fmla="val 0"/>
              <a:gd name="adj2" fmla="val 22565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white"/>
                </a:solidFill>
              </a:rPr>
              <a:t>Serial Parallel </a:t>
            </a:r>
            <a:r>
              <a:rPr lang="ko-KR" altLang="en-US" sz="1600" b="1" dirty="0" smtClean="0">
                <a:solidFill>
                  <a:prstClr val="white"/>
                </a:solidFill>
              </a:rPr>
              <a:t>성능 차이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48" name="양쪽 모서리가 둥근 사각형 47"/>
          <p:cNvSpPr/>
          <p:nvPr/>
        </p:nvSpPr>
        <p:spPr>
          <a:xfrm>
            <a:off x="1588589" y="5408892"/>
            <a:ext cx="3125375" cy="310428"/>
          </a:xfrm>
          <a:prstGeom prst="round2SameRect">
            <a:avLst>
              <a:gd name="adj1" fmla="val 0"/>
              <a:gd name="adj2" fmla="val 22565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white"/>
                </a:solidFill>
              </a:rPr>
              <a:t>페이지 수에 따른 성능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pic>
        <p:nvPicPr>
          <p:cNvPr id="3086" name="Picture 14" descr="https://media.discordapp.net/attachments/717000672523845647/723508223944032306/unknow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934" y="1191836"/>
            <a:ext cx="2905777" cy="2232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16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352674"/>
            <a:ext cx="12192000" cy="505326"/>
          </a:xfrm>
          <a:prstGeom prst="rect">
            <a:avLst/>
          </a:prstGeom>
          <a:solidFill>
            <a:srgbClr val="1D63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81" y="6424864"/>
            <a:ext cx="336884" cy="336884"/>
          </a:xfrm>
          <a:prstGeom prst="rect">
            <a:avLst/>
          </a:prstGeom>
        </p:spPr>
      </p:pic>
      <p:sp>
        <p:nvSpPr>
          <p:cNvPr id="22" name="모서리가 둥근 직사각형 21"/>
          <p:cNvSpPr/>
          <p:nvPr/>
        </p:nvSpPr>
        <p:spPr>
          <a:xfrm>
            <a:off x="3924396" y="6424864"/>
            <a:ext cx="1314273" cy="336884"/>
          </a:xfrm>
          <a:prstGeom prst="roundRect">
            <a:avLst>
              <a:gd name="adj" fmla="val 19398"/>
            </a:avLst>
          </a:prstGeom>
          <a:gradFill flip="none" rotWithShape="1">
            <a:gsLst>
              <a:gs pos="0">
                <a:schemeClr val="bg1">
                  <a:shade val="30000"/>
                  <a:satMod val="115000"/>
                  <a:alpha val="59000"/>
                </a:schemeClr>
              </a:gs>
              <a:gs pos="100000">
                <a:schemeClr val="bg1">
                  <a:shade val="100000"/>
                  <a:satMod val="115000"/>
                  <a:alpha val="15000"/>
                </a:schemeClr>
              </a:gs>
            </a:gsLst>
            <a:lin ang="2700000" scaled="1"/>
            <a:tileRect/>
          </a:gradFill>
          <a:ln w="9525">
            <a:solidFill>
              <a:schemeClr val="bg1">
                <a:alpha val="3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 err="1" smtClean="0"/>
              <a:t>컴공</a:t>
            </a:r>
            <a:r>
              <a:rPr lang="en-US" altLang="ko-KR" sz="700" dirty="0" smtClean="0"/>
              <a:t>15  </a:t>
            </a:r>
            <a:r>
              <a:rPr lang="ko-KR" altLang="en-US" sz="1100" dirty="0" smtClean="0"/>
              <a:t>오지</a:t>
            </a:r>
            <a:r>
              <a:rPr lang="ko-KR" altLang="en-US" sz="1100" dirty="0"/>
              <a:t>원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31" y="6462619"/>
            <a:ext cx="259977" cy="259977"/>
          </a:xfrm>
          <a:prstGeom prst="rect">
            <a:avLst/>
          </a:prstGeom>
        </p:spPr>
      </p:pic>
      <p:sp>
        <p:nvSpPr>
          <p:cNvPr id="2" name="한쪽 모서리가 둥근 사각형 1"/>
          <p:cNvSpPr/>
          <p:nvPr/>
        </p:nvSpPr>
        <p:spPr>
          <a:xfrm>
            <a:off x="0" y="593087"/>
            <a:ext cx="12043612" cy="5759587"/>
          </a:xfrm>
          <a:prstGeom prst="round1Rect">
            <a:avLst>
              <a:gd name="adj" fmla="val 1100"/>
            </a:avLst>
          </a:prstGeom>
          <a:solidFill>
            <a:schemeClr val="tx2">
              <a:lumMod val="75000"/>
              <a:alpha val="86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8879" y="715283"/>
            <a:ext cx="10567737" cy="5539730"/>
          </a:xfrm>
          <a:prstGeom prst="roundRect">
            <a:avLst>
              <a:gd name="adj" fmla="val 1005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01778" y="26403"/>
            <a:ext cx="566620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1" dirty="0">
                <a:solidFill>
                  <a:schemeClr val="bg1"/>
                </a:solidFill>
              </a:rPr>
              <a:t>5</a:t>
            </a:r>
            <a:r>
              <a:rPr lang="en-US" altLang="ko-KR" sz="2000" b="1" i="1" dirty="0" smtClean="0">
                <a:solidFill>
                  <a:schemeClr val="bg1"/>
                </a:solidFill>
              </a:rPr>
              <a:t>. </a:t>
            </a:r>
            <a:r>
              <a:rPr lang="ko-KR" altLang="en-US" sz="2000" b="1" i="1" dirty="0" smtClean="0">
                <a:solidFill>
                  <a:schemeClr val="bg1"/>
                </a:solidFill>
              </a:rPr>
              <a:t>결과</a:t>
            </a:r>
            <a:r>
              <a:rPr lang="en-US" altLang="ko-KR" sz="2000" b="1" i="1" dirty="0" smtClean="0">
                <a:solidFill>
                  <a:schemeClr val="bg1"/>
                </a:solidFill>
              </a:rPr>
              <a:t>, </a:t>
            </a:r>
            <a:r>
              <a:rPr lang="ko-KR" altLang="en-US" sz="2000" b="1" i="1" dirty="0" smtClean="0">
                <a:solidFill>
                  <a:schemeClr val="bg1"/>
                </a:solidFill>
              </a:rPr>
              <a:t>성능 비교</a:t>
            </a:r>
            <a:endParaRPr lang="en-US" altLang="ko-KR" sz="2000" b="1" i="1" dirty="0" smtClean="0">
              <a:solidFill>
                <a:schemeClr val="bg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742263" y="2543037"/>
            <a:ext cx="1309503" cy="328246"/>
          </a:xfrm>
          <a:prstGeom prst="roundRect">
            <a:avLst>
              <a:gd name="adj" fmla="val 11469"/>
            </a:avLst>
          </a:prstGeom>
          <a:solidFill>
            <a:schemeClr val="tx1">
              <a:alpha val="47000"/>
            </a:schemeClr>
          </a:solidFill>
          <a:ln>
            <a:noFill/>
          </a:ln>
          <a:effectLst>
            <a:outerShdw blurRad="241300" sx="102000" sy="102000" algn="c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508009" y="6423455"/>
            <a:ext cx="1314273" cy="336884"/>
          </a:xfrm>
          <a:prstGeom prst="roundRect">
            <a:avLst>
              <a:gd name="adj" fmla="val 19398"/>
            </a:avLst>
          </a:prstGeom>
          <a:gradFill flip="none" rotWithShape="1">
            <a:gsLst>
              <a:gs pos="0">
                <a:schemeClr val="bg1">
                  <a:shade val="30000"/>
                  <a:satMod val="115000"/>
                  <a:alpha val="59000"/>
                </a:schemeClr>
              </a:gs>
              <a:gs pos="100000">
                <a:schemeClr val="bg1">
                  <a:shade val="100000"/>
                  <a:satMod val="115000"/>
                  <a:alpha val="15000"/>
                </a:schemeClr>
              </a:gs>
            </a:gsLst>
            <a:lin ang="2700000" scaled="1"/>
            <a:tileRect/>
          </a:gradFill>
          <a:ln w="9525">
            <a:solidFill>
              <a:schemeClr val="bg1">
                <a:alpha val="3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 err="1" smtClean="0"/>
              <a:t>컴</a:t>
            </a:r>
            <a:r>
              <a:rPr lang="ko-KR" altLang="en-US" sz="700" dirty="0" err="1"/>
              <a:t>공</a:t>
            </a:r>
            <a:r>
              <a:rPr lang="en-US" altLang="ko-KR" sz="700" dirty="0" smtClean="0"/>
              <a:t>15  </a:t>
            </a:r>
            <a:r>
              <a:rPr lang="ko-KR" altLang="en-US" sz="1100" dirty="0" err="1" smtClean="0"/>
              <a:t>신진경</a:t>
            </a:r>
            <a:endParaRPr lang="ko-KR" altLang="en-US" sz="11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20148" y="6425082"/>
            <a:ext cx="1314273" cy="336884"/>
          </a:xfrm>
          <a:prstGeom prst="roundRect">
            <a:avLst>
              <a:gd name="adj" fmla="val 19398"/>
            </a:avLst>
          </a:prstGeom>
          <a:gradFill flip="none" rotWithShape="1">
            <a:gsLst>
              <a:gs pos="0">
                <a:schemeClr val="bg1">
                  <a:shade val="30000"/>
                  <a:satMod val="115000"/>
                  <a:alpha val="59000"/>
                </a:schemeClr>
              </a:gs>
              <a:gs pos="100000">
                <a:schemeClr val="bg1">
                  <a:shade val="100000"/>
                  <a:satMod val="115000"/>
                  <a:alpha val="15000"/>
                </a:schemeClr>
              </a:gs>
            </a:gsLst>
            <a:lin ang="2700000" scaled="1"/>
            <a:tileRect/>
          </a:gradFill>
          <a:ln w="9525">
            <a:solidFill>
              <a:schemeClr val="bg1">
                <a:alpha val="3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 smtClean="0"/>
              <a:t>김동완 팀장</a:t>
            </a:r>
            <a:endParaRPr lang="ko-KR" altLang="en-US" sz="11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53" y="6464014"/>
            <a:ext cx="258583" cy="258583"/>
          </a:xfrm>
          <a:prstGeom prst="rect">
            <a:avLst/>
          </a:prstGeom>
        </p:spPr>
      </p:pic>
      <p:cxnSp>
        <p:nvCxnSpPr>
          <p:cNvPr id="4" name="직선 화살표 연결선 3"/>
          <p:cNvCxnSpPr/>
          <p:nvPr/>
        </p:nvCxnSpPr>
        <p:spPr>
          <a:xfrm>
            <a:off x="5426824" y="3404753"/>
            <a:ext cx="23555" cy="443072"/>
          </a:xfrm>
          <a:prstGeom prst="straightConnector1">
            <a:avLst/>
          </a:prstGeom>
          <a:ln w="63500" cap="sq">
            <a:solidFill>
              <a:schemeClr val="bg1"/>
            </a:solidFill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268" y="6462619"/>
            <a:ext cx="259977" cy="259977"/>
          </a:xfrm>
          <a:prstGeom prst="rect">
            <a:avLst/>
          </a:prstGeom>
        </p:spPr>
      </p:pic>
      <p:cxnSp>
        <p:nvCxnSpPr>
          <p:cNvPr id="27" name="직선 화살표 연결선 26"/>
          <p:cNvCxnSpPr/>
          <p:nvPr/>
        </p:nvCxnSpPr>
        <p:spPr>
          <a:xfrm>
            <a:off x="5409191" y="3114517"/>
            <a:ext cx="23555" cy="443072"/>
          </a:xfrm>
          <a:prstGeom prst="straightConnector1">
            <a:avLst/>
          </a:prstGeom>
          <a:ln w="63500" cap="sq">
            <a:solidFill>
              <a:schemeClr val="bg1"/>
            </a:solidFill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5294636" y="2707160"/>
            <a:ext cx="23555" cy="443072"/>
          </a:xfrm>
          <a:prstGeom prst="straightConnector1">
            <a:avLst/>
          </a:prstGeom>
          <a:ln w="63500" cap="sq">
            <a:solidFill>
              <a:schemeClr val="bg1"/>
            </a:solidFill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548818" y="85063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0753937" y="532718"/>
            <a:ext cx="1323476" cy="2400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lnSpc>
                <a:spcPct val="300000"/>
              </a:lnSpc>
              <a:buFontTx/>
              <a:buChar char="-"/>
            </a:pPr>
            <a:r>
              <a:rPr lang="ko-KR" altLang="en-US" sz="1000" b="1" dirty="0" smtClean="0">
                <a:solidFill>
                  <a:schemeClr val="bg1"/>
                </a:solidFill>
                <a:cs typeface="Aharoni" panose="02010803020104030203" pitchFamily="2" charset="-79"/>
              </a:rPr>
              <a:t>주제 소개</a:t>
            </a:r>
            <a:endParaRPr lang="en-US" altLang="ko-KR" sz="1000" b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171450" indent="-171450">
              <a:lnSpc>
                <a:spcPct val="300000"/>
              </a:lnSpc>
              <a:buFontTx/>
              <a:buChar char="-"/>
            </a:pPr>
            <a:r>
              <a:rPr lang="ko-KR" altLang="en-US" sz="1000" b="1" dirty="0" smtClean="0">
                <a:solidFill>
                  <a:schemeClr val="bg1"/>
                </a:solidFill>
                <a:cs typeface="Aharoni" panose="02010803020104030203" pitchFamily="2" charset="-79"/>
              </a:rPr>
              <a:t>알고리즘 </a:t>
            </a:r>
            <a:endParaRPr lang="en-US" altLang="ko-KR" sz="8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1000" b="1" dirty="0">
                <a:solidFill>
                  <a:schemeClr val="bg1"/>
                </a:solidFill>
                <a:cs typeface="Aharoni" panose="02010803020104030203" pitchFamily="2" charset="-79"/>
              </a:rPr>
              <a:t>- </a:t>
            </a:r>
            <a:r>
              <a:rPr lang="en-US" altLang="ko-KR" sz="1000" b="1" dirty="0" smtClean="0">
                <a:solidFill>
                  <a:schemeClr val="bg1"/>
                </a:solidFill>
                <a:cs typeface="Aharoni" panose="02010803020104030203" pitchFamily="2" charset="-79"/>
              </a:rPr>
              <a:t>Serial Algorithm</a:t>
            </a:r>
            <a:endParaRPr lang="ko-KR" altLang="en-US" sz="8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1000" b="1" dirty="0">
                <a:solidFill>
                  <a:schemeClr val="bg1"/>
                </a:solidFill>
                <a:cs typeface="Aharoni" panose="02010803020104030203" pitchFamily="2" charset="-79"/>
              </a:rPr>
              <a:t>- </a:t>
            </a:r>
            <a:r>
              <a:rPr lang="en-US" altLang="ko-KR" sz="900" b="1" dirty="0" smtClean="0">
                <a:solidFill>
                  <a:schemeClr val="bg1"/>
                </a:solidFill>
                <a:cs typeface="Aharoni" panose="02010803020104030203" pitchFamily="2" charset="-79"/>
              </a:rPr>
              <a:t>Parallel Algorithm</a:t>
            </a:r>
            <a:endParaRPr lang="ko-KR" altLang="en-US" sz="9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1000" b="1" dirty="0">
                <a:solidFill>
                  <a:schemeClr val="bg1"/>
                </a:solidFill>
                <a:cs typeface="Aharoni" panose="02010803020104030203" pitchFamily="2" charset="-79"/>
              </a:rPr>
              <a:t>- </a:t>
            </a:r>
            <a:r>
              <a:rPr lang="ko-KR" altLang="en-US" sz="1000" b="1" dirty="0">
                <a:solidFill>
                  <a:schemeClr val="bg1"/>
                </a:solidFill>
                <a:cs typeface="Aharoni" panose="02010803020104030203" pitchFamily="2" charset="-79"/>
              </a:rPr>
              <a:t>결과</a:t>
            </a:r>
            <a:r>
              <a:rPr lang="en-US" altLang="ko-KR" sz="1000" b="1" dirty="0">
                <a:solidFill>
                  <a:schemeClr val="bg1"/>
                </a:solidFill>
                <a:cs typeface="Aharoni" panose="02010803020104030203" pitchFamily="2" charset="-79"/>
              </a:rPr>
              <a:t>,</a:t>
            </a:r>
            <a:r>
              <a:rPr lang="ko-KR" altLang="en-US" sz="1000" b="1" dirty="0">
                <a:solidFill>
                  <a:schemeClr val="bg1"/>
                </a:solidFill>
                <a:cs typeface="Aharoni" panose="02010803020104030203" pitchFamily="2" charset="-79"/>
              </a:rPr>
              <a:t> </a:t>
            </a:r>
            <a:r>
              <a:rPr lang="ko-KR" altLang="en-US" sz="1000" b="1" dirty="0" smtClean="0">
                <a:solidFill>
                  <a:schemeClr val="bg1"/>
                </a:solidFill>
                <a:cs typeface="Aharoni" panose="02010803020104030203" pitchFamily="2" charset="-79"/>
              </a:rPr>
              <a:t>성능 비교</a:t>
            </a:r>
            <a:endParaRPr lang="ko-KR" altLang="en-US" sz="10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104053" y="1985002"/>
            <a:ext cx="9121324" cy="3638757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accent5">
                    <a:lumMod val="50000"/>
                  </a:schemeClr>
                </a:solidFill>
              </a:rPr>
              <a:t> - </a:t>
            </a:r>
            <a:r>
              <a:rPr lang="ko-KR" altLang="en-US" sz="1200" b="1" dirty="0" err="1">
                <a:solidFill>
                  <a:schemeClr val="accent5">
                    <a:lumMod val="50000"/>
                  </a:schemeClr>
                </a:solidFill>
              </a:rPr>
              <a:t>신진경</a:t>
            </a:r>
            <a:r>
              <a:rPr lang="ko-KR" altLang="en-US" sz="1200" b="1" dirty="0">
                <a:solidFill>
                  <a:schemeClr val="accent5">
                    <a:lumMod val="50000"/>
                  </a:schemeClr>
                </a:solidFill>
              </a:rPr>
              <a:t> 학우</a:t>
            </a:r>
            <a:r>
              <a:rPr lang="en-US" altLang="ko-KR" sz="1200" b="1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 sz="1200" b="1" dirty="0">
                <a:solidFill>
                  <a:schemeClr val="accent5">
                    <a:lumMod val="50000"/>
                  </a:schemeClr>
                </a:solidFill>
              </a:rPr>
              <a:t>팀프로젝트를 진행하면서 지금까지 배운 </a:t>
            </a:r>
            <a:r>
              <a:rPr lang="en-US" altLang="ko-KR" sz="1200" b="1" dirty="0">
                <a:solidFill>
                  <a:schemeClr val="accent5">
                    <a:lumMod val="50000"/>
                  </a:schemeClr>
                </a:solidFill>
              </a:rPr>
              <a:t>CUDA</a:t>
            </a:r>
            <a:r>
              <a:rPr lang="ko-KR" altLang="en-US" sz="1200" b="1" dirty="0">
                <a:solidFill>
                  <a:schemeClr val="accent5">
                    <a:lumMod val="50000"/>
                  </a:schemeClr>
                </a:solidFill>
              </a:rPr>
              <a:t>의 여러 가지 방법들을 사용하여 성능을 끌어올리려고 노력하였지만</a:t>
            </a:r>
            <a:r>
              <a:rPr lang="en-US" altLang="ko-KR" sz="1200" b="1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sz="1200" b="1" dirty="0">
                <a:solidFill>
                  <a:schemeClr val="accent5">
                    <a:lumMod val="50000"/>
                  </a:schemeClr>
                </a:solidFill>
              </a:rPr>
              <a:t>걸핏하면 문제점이 발견되고 성능이 향상되지 않는 등 어려움이 많았다</a:t>
            </a:r>
            <a:r>
              <a:rPr lang="en-US" altLang="ko-KR" sz="1200" b="1" dirty="0">
                <a:solidFill>
                  <a:schemeClr val="accent5">
                    <a:lumMod val="50000"/>
                  </a:schemeClr>
                </a:solidFill>
              </a:rPr>
              <a:t>. </a:t>
            </a:r>
            <a:r>
              <a:rPr lang="ko-KR" altLang="en-US" sz="1200" b="1" dirty="0">
                <a:solidFill>
                  <a:schemeClr val="accent5">
                    <a:lumMod val="50000"/>
                  </a:schemeClr>
                </a:solidFill>
              </a:rPr>
              <a:t>그 중 가장 큰 문제점은 동기화 문제였다</a:t>
            </a:r>
            <a:r>
              <a:rPr lang="en-US" altLang="ko-KR" sz="1200" b="1" dirty="0">
                <a:solidFill>
                  <a:schemeClr val="accent5">
                    <a:lumMod val="50000"/>
                  </a:schemeClr>
                </a:solidFill>
              </a:rPr>
              <a:t>. CUDA</a:t>
            </a:r>
            <a:r>
              <a:rPr lang="ko-KR" altLang="en-US" sz="1200" b="1" dirty="0">
                <a:solidFill>
                  <a:schemeClr val="accent5">
                    <a:lumMod val="50000"/>
                  </a:schemeClr>
                </a:solidFill>
              </a:rPr>
              <a:t>에서 각 </a:t>
            </a:r>
            <a:r>
              <a:rPr lang="en-US" altLang="ko-KR" sz="1200" b="1" dirty="0">
                <a:solidFill>
                  <a:schemeClr val="accent5">
                    <a:lumMod val="50000"/>
                  </a:schemeClr>
                </a:solidFill>
              </a:rPr>
              <a:t>Block </a:t>
            </a:r>
            <a:r>
              <a:rPr lang="ko-KR" altLang="en-US" sz="1200" b="1" dirty="0">
                <a:solidFill>
                  <a:schemeClr val="accent5">
                    <a:lumMod val="50000"/>
                  </a:schemeClr>
                </a:solidFill>
              </a:rPr>
              <a:t>내 </a:t>
            </a:r>
            <a:r>
              <a:rPr lang="en-US" altLang="ko-KR" sz="1200" b="1" dirty="0">
                <a:solidFill>
                  <a:schemeClr val="accent5">
                    <a:lumMod val="50000"/>
                  </a:schemeClr>
                </a:solidFill>
              </a:rPr>
              <a:t>thread</a:t>
            </a:r>
            <a:r>
              <a:rPr lang="ko-KR" altLang="en-US" sz="1200" b="1" dirty="0">
                <a:solidFill>
                  <a:schemeClr val="accent5">
                    <a:lumMod val="50000"/>
                  </a:schemeClr>
                </a:solidFill>
              </a:rPr>
              <a:t>들은 동기화하는 간단한 함수</a:t>
            </a:r>
            <a:r>
              <a:rPr lang="en-US" altLang="ko-KR" sz="1200" b="1" dirty="0">
                <a:solidFill>
                  <a:schemeClr val="accent5">
                    <a:lumMod val="50000"/>
                  </a:schemeClr>
                </a:solidFill>
              </a:rPr>
              <a:t>(__</a:t>
            </a:r>
            <a:r>
              <a:rPr lang="en-US" altLang="ko-KR" sz="1200" b="1" dirty="0" err="1">
                <a:solidFill>
                  <a:schemeClr val="accent5">
                    <a:lumMod val="50000"/>
                  </a:schemeClr>
                </a:solidFill>
              </a:rPr>
              <a:t>syncthread</a:t>
            </a:r>
            <a:r>
              <a:rPr lang="en-US" altLang="ko-KR" sz="1200" b="1" dirty="0">
                <a:solidFill>
                  <a:schemeClr val="accent5">
                    <a:lumMod val="50000"/>
                  </a:schemeClr>
                </a:solidFill>
              </a:rPr>
              <a:t>)</a:t>
            </a:r>
            <a:r>
              <a:rPr lang="ko-KR" altLang="en-US" sz="1200" b="1" dirty="0">
                <a:solidFill>
                  <a:schemeClr val="accent5">
                    <a:lumMod val="50000"/>
                  </a:schemeClr>
                </a:solidFill>
              </a:rPr>
              <a:t>가 있지만 모든 </a:t>
            </a:r>
            <a:r>
              <a:rPr lang="en-US" altLang="ko-KR" sz="1200" b="1" dirty="0">
                <a:solidFill>
                  <a:schemeClr val="accent5">
                    <a:lumMod val="50000"/>
                  </a:schemeClr>
                </a:solidFill>
              </a:rPr>
              <a:t>Block</a:t>
            </a:r>
            <a:r>
              <a:rPr lang="ko-KR" altLang="en-US" sz="1200" b="1" dirty="0">
                <a:solidFill>
                  <a:schemeClr val="accent5">
                    <a:lumMod val="50000"/>
                  </a:schemeClr>
                </a:solidFill>
              </a:rPr>
              <a:t>을 동기화할 방법이 없었다</a:t>
            </a:r>
            <a:r>
              <a:rPr lang="en-US" altLang="ko-KR" sz="1200" b="1" dirty="0">
                <a:solidFill>
                  <a:schemeClr val="accent5">
                    <a:lumMod val="50000"/>
                  </a:schemeClr>
                </a:solidFill>
              </a:rPr>
              <a:t>. </a:t>
            </a:r>
            <a:r>
              <a:rPr lang="ko-KR" altLang="en-US" sz="1200" b="1" dirty="0">
                <a:solidFill>
                  <a:schemeClr val="accent5">
                    <a:lumMod val="50000"/>
                  </a:schemeClr>
                </a:solidFill>
              </a:rPr>
              <a:t>우리가 주제로 삼은 </a:t>
            </a:r>
            <a:r>
              <a:rPr lang="en-US" altLang="ko-KR" sz="1200" b="1" dirty="0">
                <a:solidFill>
                  <a:schemeClr val="accent5">
                    <a:lumMod val="50000"/>
                  </a:schemeClr>
                </a:solidFill>
              </a:rPr>
              <a:t>PageRank</a:t>
            </a:r>
            <a:r>
              <a:rPr lang="ko-KR" altLang="en-US" sz="1200" b="1" dirty="0">
                <a:solidFill>
                  <a:schemeClr val="accent5">
                    <a:lumMod val="50000"/>
                  </a:schemeClr>
                </a:solidFill>
              </a:rPr>
              <a:t>의 경우 모든 </a:t>
            </a:r>
            <a:r>
              <a:rPr lang="en-US" altLang="ko-KR" sz="1200" b="1" dirty="0">
                <a:solidFill>
                  <a:schemeClr val="accent5">
                    <a:lumMod val="50000"/>
                  </a:schemeClr>
                </a:solidFill>
              </a:rPr>
              <a:t>PageRank</a:t>
            </a:r>
            <a:r>
              <a:rPr lang="ko-KR" altLang="en-US" sz="1200" b="1" dirty="0">
                <a:solidFill>
                  <a:schemeClr val="accent5">
                    <a:lumMod val="50000"/>
                  </a:schemeClr>
                </a:solidFill>
              </a:rPr>
              <a:t>값을 동시에 동기화하여야 하는데</a:t>
            </a:r>
            <a:r>
              <a:rPr lang="en-US" altLang="ko-KR" sz="1200" b="1" dirty="0">
                <a:solidFill>
                  <a:schemeClr val="accent5">
                    <a:lumMod val="50000"/>
                  </a:schemeClr>
                </a:solidFill>
              </a:rPr>
              <a:t>, Page </a:t>
            </a:r>
            <a:r>
              <a:rPr lang="ko-KR" altLang="en-US" sz="1200" b="1" dirty="0">
                <a:solidFill>
                  <a:schemeClr val="accent5">
                    <a:lumMod val="50000"/>
                  </a:schemeClr>
                </a:solidFill>
              </a:rPr>
              <a:t>수가 </a:t>
            </a:r>
            <a:r>
              <a:rPr lang="en-US" altLang="ko-KR" sz="1200" b="1" dirty="0">
                <a:solidFill>
                  <a:schemeClr val="accent5">
                    <a:lumMod val="50000"/>
                  </a:schemeClr>
                </a:solidFill>
              </a:rPr>
              <a:t>Block </a:t>
            </a:r>
            <a:r>
              <a:rPr lang="ko-KR" altLang="en-US" sz="1200" b="1" dirty="0">
                <a:solidFill>
                  <a:schemeClr val="accent5">
                    <a:lumMod val="50000"/>
                  </a:schemeClr>
                </a:solidFill>
              </a:rPr>
              <a:t>내 </a:t>
            </a:r>
            <a:r>
              <a:rPr lang="en-US" altLang="ko-KR" sz="1200" b="1" dirty="0">
                <a:solidFill>
                  <a:schemeClr val="accent5">
                    <a:lumMod val="50000"/>
                  </a:schemeClr>
                </a:solidFill>
              </a:rPr>
              <a:t>thread</a:t>
            </a:r>
            <a:r>
              <a:rPr lang="ko-KR" altLang="en-US" sz="1200" b="1" dirty="0">
                <a:solidFill>
                  <a:schemeClr val="accent5">
                    <a:lumMod val="50000"/>
                  </a:schemeClr>
                </a:solidFill>
              </a:rPr>
              <a:t>수를 넘어가버리면 </a:t>
            </a:r>
            <a:r>
              <a:rPr lang="en-US" altLang="ko-KR" sz="1200" b="1" dirty="0">
                <a:solidFill>
                  <a:schemeClr val="accent5">
                    <a:lumMod val="50000"/>
                  </a:schemeClr>
                </a:solidFill>
              </a:rPr>
              <a:t>Block</a:t>
            </a:r>
            <a:r>
              <a:rPr lang="ko-KR" altLang="en-US" sz="1200" b="1" dirty="0">
                <a:solidFill>
                  <a:schemeClr val="accent5">
                    <a:lumMod val="50000"/>
                  </a:schemeClr>
                </a:solidFill>
              </a:rPr>
              <a:t>이 여러 개가 생성되고 이로 인해 모든 </a:t>
            </a:r>
            <a:r>
              <a:rPr lang="en-US" altLang="ko-KR" sz="1200" b="1" dirty="0">
                <a:solidFill>
                  <a:schemeClr val="accent5">
                    <a:lumMod val="50000"/>
                  </a:schemeClr>
                </a:solidFill>
              </a:rPr>
              <a:t>PageRank</a:t>
            </a:r>
            <a:r>
              <a:rPr lang="ko-KR" altLang="en-US" sz="1200" b="1" dirty="0">
                <a:solidFill>
                  <a:schemeClr val="accent5">
                    <a:lumMod val="50000"/>
                  </a:schemeClr>
                </a:solidFill>
              </a:rPr>
              <a:t>값을 동기화하는데 문제가 생기게 된다</a:t>
            </a:r>
            <a:r>
              <a:rPr lang="en-US" altLang="ko-KR" sz="1200" b="1" dirty="0">
                <a:solidFill>
                  <a:schemeClr val="accent5">
                    <a:lumMod val="50000"/>
                  </a:schemeClr>
                </a:solidFill>
              </a:rPr>
              <a:t>. </a:t>
            </a:r>
            <a:r>
              <a:rPr lang="ko-KR" altLang="en-US" sz="1200" b="1" dirty="0">
                <a:solidFill>
                  <a:schemeClr val="accent5">
                    <a:lumMod val="50000"/>
                  </a:schemeClr>
                </a:solidFill>
              </a:rPr>
              <a:t>이를 해결하기 위해 우리는 </a:t>
            </a:r>
            <a:r>
              <a:rPr lang="ko-KR" altLang="en-US" sz="1200" b="1" dirty="0" err="1">
                <a:solidFill>
                  <a:schemeClr val="accent5">
                    <a:lumMod val="50000"/>
                  </a:schemeClr>
                </a:solidFill>
              </a:rPr>
              <a:t>어쩔수</a:t>
            </a:r>
            <a:r>
              <a:rPr lang="ko-KR" altLang="en-US" sz="1200" b="1" dirty="0">
                <a:solidFill>
                  <a:schemeClr val="accent5">
                    <a:lumMod val="50000"/>
                  </a:schemeClr>
                </a:solidFill>
              </a:rPr>
              <a:t> 없이 반복적인 </a:t>
            </a:r>
            <a:r>
              <a:rPr lang="en-US" altLang="ko-KR" sz="1200" b="1" dirty="0" err="1">
                <a:solidFill>
                  <a:schemeClr val="accent5">
                    <a:lumMod val="50000"/>
                  </a:schemeClr>
                </a:solidFill>
              </a:rPr>
              <a:t>Kernal</a:t>
            </a:r>
            <a:r>
              <a:rPr lang="en-US" altLang="ko-KR" sz="1200" b="1" dirty="0">
                <a:solidFill>
                  <a:schemeClr val="accent5">
                    <a:lumMod val="50000"/>
                  </a:schemeClr>
                </a:solidFill>
              </a:rPr>
              <a:t> Call</a:t>
            </a:r>
            <a:r>
              <a:rPr lang="ko-KR" altLang="en-US" sz="1200" b="1" dirty="0">
                <a:solidFill>
                  <a:schemeClr val="accent5">
                    <a:lumMod val="50000"/>
                  </a:schemeClr>
                </a:solidFill>
              </a:rPr>
              <a:t>을 하는 방법을 택하였고 그 과정에서 오버헤드</a:t>
            </a:r>
            <a:r>
              <a:rPr lang="en-US" altLang="ko-KR" sz="1200" b="1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altLang="ko-KR" sz="1200" b="1" dirty="0" err="1">
                <a:solidFill>
                  <a:schemeClr val="accent5">
                    <a:lumMod val="50000"/>
                  </a:schemeClr>
                </a:solidFill>
              </a:rPr>
              <a:t>DataTransfer</a:t>
            </a:r>
            <a:r>
              <a:rPr lang="en-US" altLang="ko-KR" sz="1200" b="1" dirty="0">
                <a:solidFill>
                  <a:schemeClr val="accent5">
                    <a:lumMod val="50000"/>
                  </a:schemeClr>
                </a:solidFill>
              </a:rPr>
              <a:t>)</a:t>
            </a:r>
            <a:r>
              <a:rPr lang="ko-KR" altLang="en-US" sz="1200" b="1" dirty="0">
                <a:solidFill>
                  <a:schemeClr val="accent5">
                    <a:lumMod val="50000"/>
                  </a:schemeClr>
                </a:solidFill>
              </a:rPr>
              <a:t>가 크게 발생하였다</a:t>
            </a:r>
            <a:r>
              <a:rPr lang="en-US" altLang="ko-KR" sz="1200" b="1" dirty="0">
                <a:solidFill>
                  <a:schemeClr val="accent5">
                    <a:lumMod val="50000"/>
                  </a:schemeClr>
                </a:solidFill>
              </a:rPr>
              <a:t>. </a:t>
            </a:r>
            <a:r>
              <a:rPr lang="ko-KR" altLang="en-US" sz="1200" b="1" dirty="0">
                <a:solidFill>
                  <a:schemeClr val="accent5">
                    <a:lumMod val="50000"/>
                  </a:schemeClr>
                </a:solidFill>
              </a:rPr>
              <a:t>결과적으로는 성능향상에는 성공하였지만 성능에 장애가 되는 요소들을 발전시키지 못한 것이 아쉬웠다</a:t>
            </a:r>
            <a:r>
              <a:rPr lang="en-US" altLang="ko-KR" sz="1200" b="1" dirty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ko-KR" sz="12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ko-KR" sz="12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ko-KR" sz="1200" b="1" dirty="0" smtClean="0">
                <a:solidFill>
                  <a:schemeClr val="accent5">
                    <a:lumMod val="50000"/>
                  </a:schemeClr>
                </a:solidFill>
              </a:rPr>
              <a:t> - </a:t>
            </a:r>
            <a:r>
              <a:rPr lang="ko-KR" altLang="en-US" sz="1200" b="1" dirty="0" smtClean="0">
                <a:solidFill>
                  <a:schemeClr val="accent5">
                    <a:lumMod val="50000"/>
                  </a:schemeClr>
                </a:solidFill>
              </a:rPr>
              <a:t>김동완 학우</a:t>
            </a:r>
            <a:r>
              <a:rPr lang="en-US" altLang="ko-KR" sz="1200" b="1" dirty="0" smtClean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 sz="1200" b="1" dirty="0" smtClean="0">
                <a:solidFill>
                  <a:schemeClr val="accent5">
                    <a:lumMod val="50000"/>
                  </a:schemeClr>
                </a:solidFill>
              </a:rPr>
              <a:t>멀티코어프로그래밍을 </a:t>
            </a:r>
            <a:r>
              <a:rPr lang="ko-KR" altLang="en-US" sz="1200" b="1" dirty="0">
                <a:solidFill>
                  <a:schemeClr val="accent5">
                    <a:lumMod val="50000"/>
                  </a:schemeClr>
                </a:solidFill>
              </a:rPr>
              <a:t>공부하면서 </a:t>
            </a:r>
            <a:r>
              <a:rPr lang="en-US" altLang="ko-KR" sz="1200" b="1" dirty="0" err="1">
                <a:solidFill>
                  <a:schemeClr val="accent5">
                    <a:lumMod val="50000"/>
                  </a:schemeClr>
                </a:solidFill>
              </a:rPr>
              <a:t>openmp</a:t>
            </a:r>
            <a:r>
              <a:rPr lang="ko-KR" altLang="en-US" sz="1200" b="1" dirty="0">
                <a:solidFill>
                  <a:schemeClr val="accent5">
                    <a:lumMod val="50000"/>
                  </a:schemeClr>
                </a:solidFill>
              </a:rPr>
              <a:t>보다 </a:t>
            </a:r>
            <a:r>
              <a:rPr lang="en-US" altLang="ko-KR" sz="1200" b="1" dirty="0" err="1">
                <a:solidFill>
                  <a:schemeClr val="accent5">
                    <a:lumMod val="50000"/>
                  </a:schemeClr>
                </a:solidFill>
              </a:rPr>
              <a:t>cuda</a:t>
            </a:r>
            <a:r>
              <a:rPr lang="ko-KR" altLang="en-US" sz="1200" b="1" dirty="0">
                <a:solidFill>
                  <a:schemeClr val="accent5">
                    <a:lumMod val="50000"/>
                  </a:schemeClr>
                </a:solidFill>
              </a:rPr>
              <a:t>가 더 난이도적으로 어려웠었다</a:t>
            </a:r>
            <a:r>
              <a:rPr lang="en-US" altLang="ko-KR" sz="1200" b="1" dirty="0">
                <a:solidFill>
                  <a:schemeClr val="accent5">
                    <a:lumMod val="50000"/>
                  </a:schemeClr>
                </a:solidFill>
              </a:rPr>
              <a:t>. </a:t>
            </a:r>
            <a:r>
              <a:rPr lang="ko-KR" altLang="en-US" sz="1200" b="1" dirty="0">
                <a:solidFill>
                  <a:schemeClr val="accent5">
                    <a:lumMod val="50000"/>
                  </a:schemeClr>
                </a:solidFill>
              </a:rPr>
              <a:t>그래서 성능 향상을 제대로 수행하지 못하면 </a:t>
            </a:r>
            <a:r>
              <a:rPr lang="ko-KR" altLang="en-US" sz="1200" b="1" dirty="0" err="1">
                <a:solidFill>
                  <a:schemeClr val="accent5">
                    <a:lumMod val="50000"/>
                  </a:schemeClr>
                </a:solidFill>
              </a:rPr>
              <a:t>어쩌지라는</a:t>
            </a:r>
            <a:r>
              <a:rPr lang="ko-KR" altLang="en-US" sz="1200" b="1" dirty="0">
                <a:solidFill>
                  <a:schemeClr val="accent5">
                    <a:lumMod val="50000"/>
                  </a:schemeClr>
                </a:solidFill>
              </a:rPr>
              <a:t> 걱정을 했었다</a:t>
            </a:r>
            <a:r>
              <a:rPr lang="en-US" altLang="ko-KR" sz="1200" b="1" dirty="0">
                <a:solidFill>
                  <a:schemeClr val="accent5">
                    <a:lumMod val="50000"/>
                  </a:schemeClr>
                </a:solidFill>
              </a:rPr>
              <a:t>. </a:t>
            </a:r>
            <a:r>
              <a:rPr lang="ko-KR" altLang="en-US" sz="1200" b="1" dirty="0">
                <a:solidFill>
                  <a:schemeClr val="accent5">
                    <a:lumMod val="50000"/>
                  </a:schemeClr>
                </a:solidFill>
              </a:rPr>
              <a:t>하지만 비록 중간에 많은 우여곡절에도</a:t>
            </a:r>
            <a:r>
              <a:rPr lang="en-US" altLang="ko-KR" sz="1200" b="1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sz="1200" b="1" dirty="0">
                <a:solidFill>
                  <a:schemeClr val="accent5">
                    <a:lumMod val="50000"/>
                  </a:schemeClr>
                </a:solidFill>
              </a:rPr>
              <a:t>성능향상이 </a:t>
            </a:r>
            <a:r>
              <a:rPr lang="en-US" altLang="ko-KR" sz="1200" b="1" dirty="0" err="1">
                <a:solidFill>
                  <a:schemeClr val="accent5">
                    <a:lumMod val="50000"/>
                  </a:schemeClr>
                </a:solidFill>
              </a:rPr>
              <a:t>openmp</a:t>
            </a:r>
            <a:r>
              <a:rPr lang="ko-KR" altLang="en-US" sz="1200" b="1" dirty="0">
                <a:solidFill>
                  <a:schemeClr val="accent5">
                    <a:lumMod val="50000"/>
                  </a:schemeClr>
                </a:solidFill>
              </a:rPr>
              <a:t>때보다 제대로 </a:t>
            </a:r>
            <a:r>
              <a:rPr lang="ko-KR" altLang="en-US" sz="1200" b="1" dirty="0" err="1">
                <a:solidFill>
                  <a:schemeClr val="accent5">
                    <a:lumMod val="50000"/>
                  </a:schemeClr>
                </a:solidFill>
              </a:rPr>
              <a:t>이루어진것</a:t>
            </a:r>
            <a:r>
              <a:rPr lang="ko-KR" altLang="en-US" sz="1200" b="1" dirty="0">
                <a:solidFill>
                  <a:schemeClr val="accent5">
                    <a:lumMod val="50000"/>
                  </a:schemeClr>
                </a:solidFill>
              </a:rPr>
              <a:t> 같아 다행이었다</a:t>
            </a:r>
            <a:r>
              <a:rPr lang="en-US" altLang="ko-KR" sz="1200" b="1" dirty="0">
                <a:solidFill>
                  <a:schemeClr val="accent5">
                    <a:lumMod val="50000"/>
                  </a:schemeClr>
                </a:solidFill>
              </a:rPr>
              <a:t>. </a:t>
            </a:r>
            <a:r>
              <a:rPr lang="ko-KR" altLang="en-US" sz="1200" b="1" dirty="0">
                <a:solidFill>
                  <a:schemeClr val="accent5">
                    <a:lumMod val="50000"/>
                  </a:schemeClr>
                </a:solidFill>
              </a:rPr>
              <a:t>그리고 프로젝트를 진행하면서 </a:t>
            </a:r>
            <a:r>
              <a:rPr lang="en-US" altLang="ko-KR" sz="1200" b="1" dirty="0">
                <a:solidFill>
                  <a:schemeClr val="accent5">
                    <a:lumMod val="50000"/>
                  </a:schemeClr>
                </a:solidFill>
              </a:rPr>
              <a:t>Page Rank</a:t>
            </a:r>
            <a:r>
              <a:rPr lang="ko-KR" altLang="en-US" sz="1200" b="1" dirty="0">
                <a:solidFill>
                  <a:schemeClr val="accent5">
                    <a:lumMod val="50000"/>
                  </a:schemeClr>
                </a:solidFill>
              </a:rPr>
              <a:t>에 대해 더 자세히 </a:t>
            </a:r>
            <a:r>
              <a:rPr lang="ko-KR" altLang="en-US" sz="1200" b="1" dirty="0" smtClean="0">
                <a:solidFill>
                  <a:schemeClr val="accent5">
                    <a:lumMod val="50000"/>
                  </a:schemeClr>
                </a:solidFill>
              </a:rPr>
              <a:t>알게 된 것 </a:t>
            </a:r>
            <a:r>
              <a:rPr lang="ko-KR" altLang="en-US" sz="1200" b="1" dirty="0">
                <a:solidFill>
                  <a:schemeClr val="accent5">
                    <a:lumMod val="50000"/>
                  </a:schemeClr>
                </a:solidFill>
              </a:rPr>
              <a:t>같아 좋았었다</a:t>
            </a:r>
            <a:r>
              <a:rPr lang="en-US" altLang="ko-KR" sz="1200" b="1" dirty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endParaRPr lang="en-US" altLang="ko-KR" sz="1200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ko-KR" sz="1200" b="1" dirty="0" smtClean="0">
                <a:solidFill>
                  <a:schemeClr val="accent5">
                    <a:lumMod val="50000"/>
                  </a:schemeClr>
                </a:solidFill>
              </a:rPr>
              <a:t> - </a:t>
            </a:r>
            <a:r>
              <a:rPr lang="ko-KR" altLang="en-US" sz="1200" b="1" dirty="0" smtClean="0">
                <a:solidFill>
                  <a:schemeClr val="accent5">
                    <a:lumMod val="50000"/>
                  </a:schemeClr>
                </a:solidFill>
              </a:rPr>
              <a:t>오지원 학우</a:t>
            </a:r>
            <a:r>
              <a:rPr lang="en-US" altLang="ko-KR" sz="1200" b="1" dirty="0" smtClean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en-US" altLang="ko-KR" sz="1200" b="1" dirty="0" err="1">
                <a:solidFill>
                  <a:schemeClr val="accent5">
                    <a:lumMod val="50000"/>
                  </a:schemeClr>
                </a:solidFill>
              </a:rPr>
              <a:t>cuda</a:t>
            </a:r>
            <a:r>
              <a:rPr lang="ko-KR" altLang="en-US" sz="1200" b="1" dirty="0">
                <a:solidFill>
                  <a:schemeClr val="accent5">
                    <a:lumMod val="50000"/>
                  </a:schemeClr>
                </a:solidFill>
              </a:rPr>
              <a:t>라는 </a:t>
            </a:r>
            <a:r>
              <a:rPr lang="en-US" altLang="ko-KR" sz="1200" b="1" dirty="0" err="1">
                <a:solidFill>
                  <a:schemeClr val="accent5">
                    <a:lumMod val="50000"/>
                  </a:schemeClr>
                </a:solidFill>
              </a:rPr>
              <a:t>gpu</a:t>
            </a:r>
            <a:r>
              <a:rPr lang="ko-KR" altLang="en-US" sz="1200" b="1" dirty="0" err="1">
                <a:solidFill>
                  <a:schemeClr val="accent5">
                    <a:lumMod val="50000"/>
                  </a:schemeClr>
                </a:solidFill>
              </a:rPr>
              <a:t>병렬처리를</a:t>
            </a:r>
            <a:r>
              <a:rPr lang="ko-KR" altLang="en-US" sz="1200" b="1" dirty="0">
                <a:solidFill>
                  <a:schemeClr val="accent5">
                    <a:lumMod val="50000"/>
                  </a:schemeClr>
                </a:solidFill>
              </a:rPr>
              <a:t> 통해 많은 향상을 </a:t>
            </a:r>
            <a:r>
              <a:rPr lang="ko-KR" altLang="en-US" sz="1200" b="1" dirty="0" err="1">
                <a:solidFill>
                  <a:schemeClr val="accent5">
                    <a:lumMod val="50000"/>
                  </a:schemeClr>
                </a:solidFill>
              </a:rPr>
              <a:t>이루어내고자</a:t>
            </a:r>
            <a:r>
              <a:rPr lang="ko-KR" altLang="en-US" sz="1200" b="1" dirty="0">
                <a:solidFill>
                  <a:schemeClr val="accent5">
                    <a:lumMod val="50000"/>
                  </a:schemeClr>
                </a:solidFill>
              </a:rPr>
              <a:t> 했던 욕심이 있었다</a:t>
            </a:r>
            <a:r>
              <a:rPr lang="en-US" altLang="ko-KR" sz="1200" b="1" dirty="0">
                <a:solidFill>
                  <a:schemeClr val="accent5">
                    <a:lumMod val="50000"/>
                  </a:schemeClr>
                </a:solidFill>
              </a:rPr>
              <a:t>. </a:t>
            </a:r>
            <a:r>
              <a:rPr lang="ko-KR" altLang="en-US" sz="1200" b="1" dirty="0">
                <a:solidFill>
                  <a:schemeClr val="accent5">
                    <a:lumMod val="50000"/>
                  </a:schemeClr>
                </a:solidFill>
              </a:rPr>
              <a:t>특히 구글의 페이지랭크 알고리즘을 구현하기 위한 의존성을 줄여보려는 노력에도 불구하고 </a:t>
            </a:r>
            <a:r>
              <a:rPr lang="en-US" altLang="ko-KR" sz="1200" b="1" dirty="0">
                <a:solidFill>
                  <a:schemeClr val="accent5">
                    <a:lumMod val="50000"/>
                  </a:schemeClr>
                </a:solidFill>
              </a:rPr>
              <a:t>4</a:t>
            </a:r>
            <a:r>
              <a:rPr lang="ko-KR" altLang="en-US" sz="1200" b="1" dirty="0" err="1">
                <a:solidFill>
                  <a:schemeClr val="accent5">
                    <a:lumMod val="50000"/>
                  </a:schemeClr>
                </a:solidFill>
              </a:rPr>
              <a:t>배가량의</a:t>
            </a:r>
            <a:r>
              <a:rPr lang="ko-KR" altLang="en-US" sz="12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ko-KR" altLang="en-US" sz="1200" b="1" dirty="0" err="1">
                <a:solidFill>
                  <a:schemeClr val="accent5">
                    <a:lumMod val="50000"/>
                  </a:schemeClr>
                </a:solidFill>
              </a:rPr>
              <a:t>성능차이는</a:t>
            </a:r>
            <a:r>
              <a:rPr lang="ko-KR" altLang="en-US" sz="1200" b="1" dirty="0">
                <a:solidFill>
                  <a:schemeClr val="accent5">
                    <a:lumMod val="50000"/>
                  </a:schemeClr>
                </a:solidFill>
              </a:rPr>
              <a:t> 아쉽게 느껴진 점이 있었으며 실제로 존재하는 </a:t>
            </a:r>
            <a:r>
              <a:rPr lang="en-US" altLang="ko-KR" sz="1200" b="1" dirty="0">
                <a:solidFill>
                  <a:schemeClr val="accent5">
                    <a:lumMod val="50000"/>
                  </a:schemeClr>
                </a:solidFill>
              </a:rPr>
              <a:t>dataset</a:t>
            </a:r>
            <a:r>
              <a:rPr lang="ko-KR" altLang="en-US" sz="1200" b="1" dirty="0">
                <a:solidFill>
                  <a:schemeClr val="accent5">
                    <a:lumMod val="50000"/>
                  </a:schemeClr>
                </a:solidFill>
              </a:rPr>
              <a:t>을 구하기 위한 시간투자에도 불구하고 번번히 실패한 점을 안타깝게 생각한다</a:t>
            </a:r>
            <a:r>
              <a:rPr lang="en-US" altLang="ko-KR" sz="1200" b="1" dirty="0">
                <a:solidFill>
                  <a:schemeClr val="accent5">
                    <a:lumMod val="50000"/>
                  </a:schemeClr>
                </a:solidFill>
              </a:rPr>
              <a:t>. </a:t>
            </a:r>
            <a:r>
              <a:rPr lang="ko-KR" altLang="en-US" sz="1200" b="1" dirty="0">
                <a:solidFill>
                  <a:schemeClr val="accent5">
                    <a:lumMod val="50000"/>
                  </a:schemeClr>
                </a:solidFill>
              </a:rPr>
              <a:t>하지만 알고리즘을 공부하면서 정리되지 않았던 개념을 확실히 찾아내어</a:t>
            </a:r>
            <a:r>
              <a:rPr lang="en-US" altLang="ko-KR" sz="1200" b="1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sz="1200" b="1" dirty="0">
                <a:solidFill>
                  <a:schemeClr val="accent5">
                    <a:lumMod val="50000"/>
                  </a:schemeClr>
                </a:solidFill>
              </a:rPr>
              <a:t>실제로 </a:t>
            </a:r>
            <a:r>
              <a:rPr lang="ko-KR" altLang="en-US" sz="1200" b="1" dirty="0" err="1">
                <a:solidFill>
                  <a:schemeClr val="accent5">
                    <a:lumMod val="50000"/>
                  </a:schemeClr>
                </a:solidFill>
              </a:rPr>
              <a:t>익숙치</a:t>
            </a:r>
            <a:r>
              <a:rPr lang="ko-KR" altLang="en-US" sz="1200" b="1" dirty="0">
                <a:solidFill>
                  <a:schemeClr val="accent5">
                    <a:lumMod val="50000"/>
                  </a:schemeClr>
                </a:solidFill>
              </a:rPr>
              <a:t> 않았던 </a:t>
            </a:r>
            <a:r>
              <a:rPr lang="ko-KR" altLang="en-US" sz="1200" b="1" dirty="0" err="1">
                <a:solidFill>
                  <a:schemeClr val="accent5">
                    <a:lumMod val="50000"/>
                  </a:schemeClr>
                </a:solidFill>
              </a:rPr>
              <a:t>코딩실력을</a:t>
            </a:r>
            <a:r>
              <a:rPr lang="ko-KR" altLang="en-US" sz="1200" b="1" dirty="0">
                <a:solidFill>
                  <a:schemeClr val="accent5">
                    <a:lumMod val="50000"/>
                  </a:schemeClr>
                </a:solidFill>
              </a:rPr>
              <a:t> 향상시킬 수 있었으며</a:t>
            </a:r>
            <a:r>
              <a:rPr lang="en-US" altLang="ko-KR" sz="1200" b="1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sz="1200" b="1" dirty="0">
                <a:solidFill>
                  <a:schemeClr val="accent5">
                    <a:lumMod val="50000"/>
                  </a:schemeClr>
                </a:solidFill>
              </a:rPr>
              <a:t>여러가지 </a:t>
            </a:r>
            <a:r>
              <a:rPr lang="ko-KR" altLang="en-US" sz="1200" b="1" dirty="0" err="1">
                <a:solidFill>
                  <a:schemeClr val="accent5">
                    <a:lumMod val="50000"/>
                  </a:schemeClr>
                </a:solidFill>
              </a:rPr>
              <a:t>처리성능을</a:t>
            </a:r>
            <a:r>
              <a:rPr lang="ko-KR" altLang="en-US" sz="1200" b="1" dirty="0">
                <a:solidFill>
                  <a:schemeClr val="accent5">
                    <a:lumMod val="50000"/>
                  </a:schemeClr>
                </a:solidFill>
              </a:rPr>
              <a:t> 높이려는 시도를 해본 점에서 </a:t>
            </a:r>
            <a:r>
              <a:rPr lang="ko-KR" altLang="en-US" sz="1200" b="1" dirty="0" smtClean="0">
                <a:solidFill>
                  <a:schemeClr val="accent5">
                    <a:lumMod val="50000"/>
                  </a:schemeClr>
                </a:solidFill>
              </a:rPr>
              <a:t>의미 있는 </a:t>
            </a:r>
            <a:r>
              <a:rPr lang="ko-KR" altLang="en-US" sz="1200" b="1" dirty="0">
                <a:solidFill>
                  <a:schemeClr val="accent5">
                    <a:lumMod val="50000"/>
                  </a:schemeClr>
                </a:solidFill>
              </a:rPr>
              <a:t>프로젝트였다 생각한다</a:t>
            </a:r>
            <a:r>
              <a:rPr lang="en-US" altLang="ko-KR" sz="1200" b="1" dirty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30" name="사각형: 둥근 모서리 5">
            <a:extLst>
              <a:ext uri="{FF2B5EF4-FFF2-40B4-BE49-F238E27FC236}">
                <a16:creationId xmlns:a16="http://schemas.microsoft.com/office/drawing/2014/main" id="{E0EB1664-FDFE-4923-9888-CB17C72720CE}"/>
              </a:ext>
            </a:extLst>
          </p:cNvPr>
          <p:cNvSpPr/>
          <p:nvPr/>
        </p:nvSpPr>
        <p:spPr>
          <a:xfrm>
            <a:off x="905922" y="1196071"/>
            <a:ext cx="2469212" cy="447674"/>
          </a:xfrm>
          <a:prstGeom prst="roundRect">
            <a:avLst>
              <a:gd name="adj" fmla="val 50000"/>
            </a:avLst>
          </a:prstGeom>
          <a:solidFill>
            <a:schemeClr val="tx1">
              <a:alpha val="14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71206" y="1243887"/>
            <a:ext cx="3555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소감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7255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352674"/>
            <a:ext cx="12192000" cy="505326"/>
          </a:xfrm>
          <a:prstGeom prst="rect">
            <a:avLst/>
          </a:prstGeom>
          <a:solidFill>
            <a:srgbClr val="1D63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81" y="6424864"/>
            <a:ext cx="336884" cy="336884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998621" y="6424864"/>
            <a:ext cx="1314273" cy="336884"/>
          </a:xfrm>
          <a:prstGeom prst="roundRect">
            <a:avLst>
              <a:gd name="adj" fmla="val 19398"/>
            </a:avLst>
          </a:prstGeom>
          <a:solidFill>
            <a:schemeClr val="bg1">
              <a:alpha val="31000"/>
            </a:schemeClr>
          </a:solidFill>
          <a:ln w="9525">
            <a:solidFill>
              <a:schemeClr val="bg1">
                <a:alpha val="5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/>
              <a:t>김동완 팀장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53" y="6464014"/>
            <a:ext cx="258583" cy="258583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4158919" y="2504018"/>
            <a:ext cx="5666201" cy="97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b="1" i="1" dirty="0" smtClean="0">
                <a:solidFill>
                  <a:schemeClr val="bg1"/>
                </a:solidFill>
              </a:rPr>
              <a:t>감사합니다</a:t>
            </a:r>
            <a:endParaRPr lang="ko-KR" altLang="en-US" sz="2800" i="1" dirty="0">
              <a:solidFill>
                <a:schemeClr val="bg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924396" y="6424864"/>
            <a:ext cx="1314273" cy="336884"/>
          </a:xfrm>
          <a:prstGeom prst="roundRect">
            <a:avLst>
              <a:gd name="adj" fmla="val 19398"/>
            </a:avLst>
          </a:prstGeom>
          <a:gradFill flip="none" rotWithShape="1">
            <a:gsLst>
              <a:gs pos="0">
                <a:schemeClr val="bg1">
                  <a:shade val="30000"/>
                  <a:satMod val="115000"/>
                  <a:alpha val="59000"/>
                </a:schemeClr>
              </a:gs>
              <a:gs pos="100000">
                <a:schemeClr val="bg1">
                  <a:shade val="100000"/>
                  <a:satMod val="115000"/>
                  <a:alpha val="15000"/>
                </a:schemeClr>
              </a:gs>
            </a:gsLst>
            <a:lin ang="2700000" scaled="1"/>
            <a:tileRect/>
          </a:gradFill>
          <a:ln w="9525">
            <a:solidFill>
              <a:schemeClr val="bg1">
                <a:alpha val="3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 err="1" smtClean="0"/>
              <a:t>컴공</a:t>
            </a:r>
            <a:r>
              <a:rPr lang="en-US" altLang="ko-KR" sz="700" dirty="0" smtClean="0"/>
              <a:t>15  </a:t>
            </a:r>
            <a:r>
              <a:rPr lang="ko-KR" altLang="en-US" sz="1100" dirty="0" smtClean="0"/>
              <a:t>오지</a:t>
            </a:r>
            <a:r>
              <a:rPr lang="ko-KR" altLang="en-US" sz="1100" dirty="0"/>
              <a:t>원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31" y="6462619"/>
            <a:ext cx="259977" cy="259977"/>
          </a:xfrm>
          <a:prstGeom prst="rect">
            <a:avLst/>
          </a:prstGeom>
        </p:spPr>
      </p:pic>
      <p:sp>
        <p:nvSpPr>
          <p:cNvPr id="21" name="모서리가 둥근 직사각형 20"/>
          <p:cNvSpPr/>
          <p:nvPr/>
        </p:nvSpPr>
        <p:spPr>
          <a:xfrm>
            <a:off x="2508009" y="6423455"/>
            <a:ext cx="1314273" cy="336884"/>
          </a:xfrm>
          <a:prstGeom prst="roundRect">
            <a:avLst>
              <a:gd name="adj" fmla="val 19398"/>
            </a:avLst>
          </a:prstGeom>
          <a:gradFill flip="none" rotWithShape="1">
            <a:gsLst>
              <a:gs pos="0">
                <a:schemeClr val="bg1">
                  <a:shade val="30000"/>
                  <a:satMod val="115000"/>
                  <a:alpha val="59000"/>
                </a:schemeClr>
              </a:gs>
              <a:gs pos="100000">
                <a:schemeClr val="bg1">
                  <a:shade val="100000"/>
                  <a:satMod val="115000"/>
                  <a:alpha val="15000"/>
                </a:schemeClr>
              </a:gs>
            </a:gsLst>
            <a:lin ang="2700000" scaled="1"/>
            <a:tileRect/>
          </a:gradFill>
          <a:ln w="9525">
            <a:solidFill>
              <a:schemeClr val="bg1">
                <a:alpha val="3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 err="1" smtClean="0"/>
              <a:t>컴</a:t>
            </a:r>
            <a:r>
              <a:rPr lang="ko-KR" altLang="en-US" sz="700" dirty="0" err="1"/>
              <a:t>공</a:t>
            </a:r>
            <a:r>
              <a:rPr lang="en-US" altLang="ko-KR" sz="700" dirty="0" smtClean="0"/>
              <a:t>15  </a:t>
            </a:r>
            <a:r>
              <a:rPr lang="ko-KR" altLang="en-US" sz="1100" dirty="0" err="1" smtClean="0"/>
              <a:t>신진경</a:t>
            </a:r>
            <a:endParaRPr lang="ko-KR" altLang="en-US" sz="1100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268" y="6462619"/>
            <a:ext cx="259977" cy="25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87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352674"/>
            <a:ext cx="12192000" cy="505326"/>
          </a:xfrm>
          <a:prstGeom prst="rect">
            <a:avLst/>
          </a:prstGeom>
          <a:solidFill>
            <a:srgbClr val="1D63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81" y="6424864"/>
            <a:ext cx="336884" cy="336884"/>
          </a:xfrm>
          <a:prstGeom prst="rect">
            <a:avLst/>
          </a:prstGeom>
        </p:spPr>
      </p:pic>
      <p:sp>
        <p:nvSpPr>
          <p:cNvPr id="22" name="모서리가 둥근 직사각형 21"/>
          <p:cNvSpPr/>
          <p:nvPr/>
        </p:nvSpPr>
        <p:spPr>
          <a:xfrm>
            <a:off x="3924396" y="6424864"/>
            <a:ext cx="1314273" cy="336884"/>
          </a:xfrm>
          <a:prstGeom prst="roundRect">
            <a:avLst>
              <a:gd name="adj" fmla="val 19398"/>
            </a:avLst>
          </a:prstGeom>
          <a:gradFill flip="none" rotWithShape="1">
            <a:gsLst>
              <a:gs pos="0">
                <a:schemeClr val="bg1">
                  <a:shade val="30000"/>
                  <a:satMod val="115000"/>
                  <a:alpha val="59000"/>
                </a:schemeClr>
              </a:gs>
              <a:gs pos="100000">
                <a:schemeClr val="bg1">
                  <a:shade val="100000"/>
                  <a:satMod val="115000"/>
                  <a:alpha val="15000"/>
                </a:schemeClr>
              </a:gs>
            </a:gsLst>
            <a:lin ang="2700000" scaled="1"/>
            <a:tileRect/>
          </a:gradFill>
          <a:ln w="9525">
            <a:solidFill>
              <a:schemeClr val="bg1">
                <a:alpha val="3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 err="1" smtClean="0"/>
              <a:t>컴공</a:t>
            </a:r>
            <a:r>
              <a:rPr lang="en-US" altLang="ko-KR" sz="700" dirty="0" smtClean="0"/>
              <a:t>15  </a:t>
            </a:r>
            <a:r>
              <a:rPr lang="ko-KR" altLang="en-US" sz="1100" dirty="0" smtClean="0"/>
              <a:t>오지</a:t>
            </a:r>
            <a:r>
              <a:rPr lang="ko-KR" altLang="en-US" sz="1100" dirty="0"/>
              <a:t>원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31" y="6462619"/>
            <a:ext cx="259977" cy="259977"/>
          </a:xfrm>
          <a:prstGeom prst="rect">
            <a:avLst/>
          </a:prstGeom>
        </p:spPr>
      </p:pic>
      <p:sp>
        <p:nvSpPr>
          <p:cNvPr id="2" name="한쪽 모서리가 둥근 사각형 1"/>
          <p:cNvSpPr/>
          <p:nvPr/>
        </p:nvSpPr>
        <p:spPr>
          <a:xfrm>
            <a:off x="0" y="593087"/>
            <a:ext cx="12043612" cy="5759587"/>
          </a:xfrm>
          <a:prstGeom prst="round1Rect">
            <a:avLst>
              <a:gd name="adj" fmla="val 1100"/>
            </a:avLst>
          </a:prstGeom>
          <a:solidFill>
            <a:schemeClr val="tx2">
              <a:lumMod val="75000"/>
              <a:alpha val="86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4779" y="766542"/>
            <a:ext cx="10567737" cy="5539730"/>
          </a:xfrm>
          <a:prstGeom prst="roundRect">
            <a:avLst>
              <a:gd name="adj" fmla="val 1005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01778" y="26403"/>
            <a:ext cx="5666201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1" dirty="0" smtClean="0">
                <a:solidFill>
                  <a:schemeClr val="bg1"/>
                </a:solidFill>
              </a:rPr>
              <a:t>1. </a:t>
            </a:r>
            <a:r>
              <a:rPr lang="ko-KR" altLang="en-US" sz="2000" b="1" i="1" dirty="0" smtClean="0">
                <a:solidFill>
                  <a:schemeClr val="bg1"/>
                </a:solidFill>
              </a:rPr>
              <a:t>페이지랭크란 </a:t>
            </a:r>
            <a:endParaRPr lang="en-US" altLang="ko-KR" sz="2000" b="1" i="1" dirty="0" smtClean="0">
              <a:solidFill>
                <a:schemeClr val="bg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692516" y="836389"/>
            <a:ext cx="1309503" cy="328246"/>
          </a:xfrm>
          <a:prstGeom prst="roundRect">
            <a:avLst>
              <a:gd name="adj" fmla="val 11469"/>
            </a:avLst>
          </a:prstGeom>
          <a:solidFill>
            <a:schemeClr val="tx1">
              <a:alpha val="47000"/>
            </a:schemeClr>
          </a:solidFill>
          <a:ln>
            <a:noFill/>
          </a:ln>
          <a:effectLst>
            <a:outerShdw blurRad="241300" sx="102000" sy="102000" algn="c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0702868" y="653549"/>
            <a:ext cx="1323476" cy="2400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lnSpc>
                <a:spcPct val="300000"/>
              </a:lnSpc>
              <a:buFontTx/>
              <a:buChar char="-"/>
            </a:pPr>
            <a:r>
              <a:rPr lang="ko-KR" altLang="en-US" sz="1000" b="1" dirty="0" smtClean="0">
                <a:solidFill>
                  <a:schemeClr val="bg1"/>
                </a:solidFill>
                <a:cs typeface="Aharoni" panose="02010803020104030203" pitchFamily="2" charset="-79"/>
              </a:rPr>
              <a:t>주제 소개</a:t>
            </a:r>
            <a:endParaRPr lang="en-US" altLang="ko-KR" sz="1000" b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171450" indent="-171450">
              <a:lnSpc>
                <a:spcPct val="300000"/>
              </a:lnSpc>
              <a:buFontTx/>
              <a:buChar char="-"/>
            </a:pPr>
            <a:r>
              <a:rPr lang="ko-KR" altLang="en-US" sz="1000" b="1" dirty="0" smtClean="0">
                <a:solidFill>
                  <a:schemeClr val="bg1"/>
                </a:solidFill>
                <a:cs typeface="Aharoni" panose="02010803020104030203" pitchFamily="2" charset="-79"/>
              </a:rPr>
              <a:t>알고리즘 </a:t>
            </a:r>
            <a:endParaRPr lang="en-US" altLang="ko-KR" sz="8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1000" b="1" dirty="0">
                <a:solidFill>
                  <a:schemeClr val="bg1"/>
                </a:solidFill>
                <a:cs typeface="Aharoni" panose="02010803020104030203" pitchFamily="2" charset="-79"/>
              </a:rPr>
              <a:t>- </a:t>
            </a:r>
            <a:r>
              <a:rPr lang="en-US" altLang="ko-KR" sz="1000" b="1" dirty="0" smtClean="0">
                <a:solidFill>
                  <a:schemeClr val="bg1"/>
                </a:solidFill>
                <a:cs typeface="Aharoni" panose="02010803020104030203" pitchFamily="2" charset="-79"/>
              </a:rPr>
              <a:t>Serial Algorithm</a:t>
            </a:r>
            <a:endParaRPr lang="ko-KR" altLang="en-US" sz="8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1000" b="1" dirty="0">
                <a:solidFill>
                  <a:schemeClr val="bg1"/>
                </a:solidFill>
                <a:cs typeface="Aharoni" panose="02010803020104030203" pitchFamily="2" charset="-79"/>
              </a:rPr>
              <a:t>- </a:t>
            </a:r>
            <a:r>
              <a:rPr lang="en-US" altLang="ko-KR" sz="900" b="1" dirty="0" smtClean="0">
                <a:solidFill>
                  <a:schemeClr val="bg1"/>
                </a:solidFill>
                <a:cs typeface="Aharoni" panose="02010803020104030203" pitchFamily="2" charset="-79"/>
              </a:rPr>
              <a:t>Parallel Algorithm</a:t>
            </a:r>
            <a:endParaRPr lang="ko-KR" altLang="en-US" sz="9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1000" b="1" dirty="0" smtClean="0">
                <a:solidFill>
                  <a:schemeClr val="bg1"/>
                </a:solidFill>
                <a:cs typeface="Aharoni" panose="02010803020104030203" pitchFamily="2" charset="-79"/>
              </a:rPr>
              <a:t>- </a:t>
            </a:r>
            <a:r>
              <a:rPr lang="ko-KR" altLang="en-US" sz="1000" b="1" dirty="0" smtClean="0">
                <a:solidFill>
                  <a:schemeClr val="bg1"/>
                </a:solidFill>
                <a:cs typeface="Aharoni" panose="02010803020104030203" pitchFamily="2" charset="-79"/>
              </a:rPr>
              <a:t>결과</a:t>
            </a:r>
            <a:r>
              <a:rPr lang="en-US" altLang="ko-KR" sz="1000" b="1" dirty="0" smtClean="0">
                <a:solidFill>
                  <a:schemeClr val="bg1"/>
                </a:solidFill>
                <a:cs typeface="Aharoni" panose="02010803020104030203" pitchFamily="2" charset="-79"/>
              </a:rPr>
              <a:t>,</a:t>
            </a:r>
            <a:r>
              <a:rPr lang="ko-KR" altLang="en-US" sz="1000" b="1" dirty="0" smtClean="0">
                <a:solidFill>
                  <a:schemeClr val="bg1"/>
                </a:solidFill>
                <a:cs typeface="Aharoni" panose="02010803020104030203" pitchFamily="2" charset="-79"/>
              </a:rPr>
              <a:t> 성능 비교</a:t>
            </a:r>
            <a:endParaRPr lang="ko-KR" altLang="en-US" sz="10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508009" y="6423455"/>
            <a:ext cx="1314273" cy="336884"/>
          </a:xfrm>
          <a:prstGeom prst="roundRect">
            <a:avLst>
              <a:gd name="adj" fmla="val 19398"/>
            </a:avLst>
          </a:prstGeom>
          <a:gradFill flip="none" rotWithShape="1">
            <a:gsLst>
              <a:gs pos="0">
                <a:schemeClr val="bg1">
                  <a:shade val="30000"/>
                  <a:satMod val="115000"/>
                  <a:alpha val="59000"/>
                </a:schemeClr>
              </a:gs>
              <a:gs pos="100000">
                <a:schemeClr val="bg1">
                  <a:shade val="100000"/>
                  <a:satMod val="115000"/>
                  <a:alpha val="15000"/>
                </a:schemeClr>
              </a:gs>
            </a:gsLst>
            <a:lin ang="2700000" scaled="1"/>
            <a:tileRect/>
          </a:gradFill>
          <a:ln w="9525">
            <a:solidFill>
              <a:schemeClr val="bg1">
                <a:alpha val="3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 err="1" smtClean="0"/>
              <a:t>컴</a:t>
            </a:r>
            <a:r>
              <a:rPr lang="ko-KR" altLang="en-US" sz="700" dirty="0" err="1"/>
              <a:t>공</a:t>
            </a:r>
            <a:r>
              <a:rPr lang="en-US" altLang="ko-KR" sz="700" dirty="0" smtClean="0"/>
              <a:t>15  </a:t>
            </a:r>
            <a:r>
              <a:rPr lang="ko-KR" altLang="en-US" sz="1100" dirty="0" err="1" smtClean="0"/>
              <a:t>신진경</a:t>
            </a:r>
            <a:endParaRPr lang="ko-KR" altLang="en-US" sz="11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20148" y="6425082"/>
            <a:ext cx="1314273" cy="336884"/>
          </a:xfrm>
          <a:prstGeom prst="roundRect">
            <a:avLst>
              <a:gd name="adj" fmla="val 19398"/>
            </a:avLst>
          </a:prstGeom>
          <a:gradFill flip="none" rotWithShape="1">
            <a:gsLst>
              <a:gs pos="0">
                <a:schemeClr val="bg1">
                  <a:shade val="30000"/>
                  <a:satMod val="115000"/>
                  <a:alpha val="59000"/>
                </a:schemeClr>
              </a:gs>
              <a:gs pos="100000">
                <a:schemeClr val="bg1">
                  <a:shade val="100000"/>
                  <a:satMod val="115000"/>
                  <a:alpha val="15000"/>
                </a:schemeClr>
              </a:gs>
            </a:gsLst>
            <a:lin ang="2700000" scaled="1"/>
            <a:tileRect/>
          </a:gradFill>
          <a:ln w="9525">
            <a:solidFill>
              <a:schemeClr val="bg1">
                <a:alpha val="3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 smtClean="0"/>
              <a:t>김동완 팀장</a:t>
            </a:r>
            <a:endParaRPr lang="ko-KR" altLang="en-US" sz="11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53" y="6464014"/>
            <a:ext cx="258583" cy="258583"/>
          </a:xfrm>
          <a:prstGeom prst="rect">
            <a:avLst/>
          </a:prstGeom>
        </p:spPr>
      </p:pic>
      <p:cxnSp>
        <p:nvCxnSpPr>
          <p:cNvPr id="4" name="직선 화살표 연결선 3"/>
          <p:cNvCxnSpPr/>
          <p:nvPr/>
        </p:nvCxnSpPr>
        <p:spPr>
          <a:xfrm flipH="1" flipV="1">
            <a:off x="3749440" y="3095976"/>
            <a:ext cx="129291" cy="247664"/>
          </a:xfrm>
          <a:prstGeom prst="straightConnector1">
            <a:avLst/>
          </a:prstGeom>
          <a:ln w="63500" cap="sq">
            <a:solidFill>
              <a:schemeClr val="bg1"/>
            </a:solidFill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268" y="6462619"/>
            <a:ext cx="259977" cy="2599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05922" y="1235242"/>
            <a:ext cx="3555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구글의 페이지 랭크</a:t>
            </a:r>
            <a:endParaRPr lang="ko-KR" altLang="en-US" b="1" dirty="0"/>
          </a:p>
        </p:txBody>
      </p:sp>
      <p:sp>
        <p:nvSpPr>
          <p:cNvPr id="23" name="사각형: 둥근 모서리 5">
            <a:extLst>
              <a:ext uri="{FF2B5EF4-FFF2-40B4-BE49-F238E27FC236}">
                <a16:creationId xmlns:a16="http://schemas.microsoft.com/office/drawing/2014/main" id="{E0EB1664-FDFE-4923-9888-CB17C72720CE}"/>
              </a:ext>
            </a:extLst>
          </p:cNvPr>
          <p:cNvSpPr/>
          <p:nvPr/>
        </p:nvSpPr>
        <p:spPr>
          <a:xfrm>
            <a:off x="743370" y="1192623"/>
            <a:ext cx="2469212" cy="447674"/>
          </a:xfrm>
          <a:prstGeom prst="roundRect">
            <a:avLst>
              <a:gd name="adj" fmla="val 50000"/>
            </a:avLst>
          </a:prstGeom>
          <a:solidFill>
            <a:schemeClr val="tx1">
              <a:alpha val="14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754487" y="2470322"/>
            <a:ext cx="4355191" cy="106608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 rot="16200000" flipH="1">
            <a:off x="520493" y="2711863"/>
            <a:ext cx="1058538" cy="590550"/>
          </a:xfrm>
          <a:prstGeom prst="round2SameRect">
            <a:avLst>
              <a:gd name="adj1" fmla="val 32796"/>
              <a:gd name="adj2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511534" y="2719141"/>
            <a:ext cx="34020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accent5">
                    <a:lumMod val="50000"/>
                  </a:schemeClr>
                </a:solidFill>
              </a:rPr>
              <a:t>- </a:t>
            </a:r>
            <a:r>
              <a:rPr lang="ko-KR" altLang="en-US" sz="1600" b="1" dirty="0">
                <a:solidFill>
                  <a:schemeClr val="accent5">
                    <a:lumMod val="50000"/>
                  </a:schemeClr>
                </a:solidFill>
              </a:rPr>
              <a:t>인터넷이 성장할수록</a:t>
            </a:r>
            <a:r>
              <a:rPr lang="en-US" altLang="ko-KR" sz="1600" b="1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sz="1600" b="1" dirty="0" smtClean="0">
                <a:solidFill>
                  <a:schemeClr val="accent5">
                    <a:lumMod val="50000"/>
                  </a:schemeClr>
                </a:solidFill>
              </a:rPr>
              <a:t>검색엔진에 </a:t>
            </a:r>
            <a:r>
              <a:rPr lang="ko-KR" altLang="en-US" sz="1600" b="1" dirty="0">
                <a:solidFill>
                  <a:schemeClr val="accent5">
                    <a:lumMod val="50000"/>
                  </a:schemeClr>
                </a:solidFill>
              </a:rPr>
              <a:t>더 정밀한 도구가 필요함</a:t>
            </a:r>
            <a:r>
              <a:rPr lang="en-US" altLang="ko-KR" sz="1600" b="1" dirty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34091" y="2884929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01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754487" y="3943468"/>
            <a:ext cx="4355191" cy="106608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 rot="16200000" flipH="1">
            <a:off x="520493" y="4185009"/>
            <a:ext cx="1058538" cy="590550"/>
          </a:xfrm>
          <a:prstGeom prst="round2SameRect">
            <a:avLst>
              <a:gd name="adj1" fmla="val 32796"/>
              <a:gd name="adj2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588874" y="4180408"/>
            <a:ext cx="32769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solidFill>
                  <a:schemeClr val="accent5">
                    <a:lumMod val="50000"/>
                  </a:schemeClr>
                </a:solidFill>
              </a:rPr>
              <a:t>- </a:t>
            </a:r>
            <a:r>
              <a:rPr lang="ko-KR" altLang="en-US" sz="1600" b="1" dirty="0" smtClean="0">
                <a:solidFill>
                  <a:schemeClr val="accent5">
                    <a:lumMod val="50000"/>
                  </a:schemeClr>
                </a:solidFill>
              </a:rPr>
              <a:t>영향력 있는 페이지가 인용할 수록 페이지랭크가 올라가도록 구성</a:t>
            </a:r>
            <a:endParaRPr lang="en-US" altLang="ko-KR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34091" y="4358075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prstClr val="white"/>
                </a:solidFill>
              </a:rPr>
              <a:t>03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5826127" y="2470322"/>
            <a:ext cx="4355191" cy="106608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양쪽 모서리가 둥근 사각형 43"/>
          <p:cNvSpPr/>
          <p:nvPr/>
        </p:nvSpPr>
        <p:spPr>
          <a:xfrm rot="16200000" flipH="1">
            <a:off x="5592133" y="2711863"/>
            <a:ext cx="1058538" cy="590550"/>
          </a:xfrm>
          <a:prstGeom prst="round2SameRect">
            <a:avLst>
              <a:gd name="adj1" fmla="val 32796"/>
              <a:gd name="adj2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471512" y="2703768"/>
            <a:ext cx="36549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accent5">
                    <a:lumMod val="50000"/>
                  </a:schemeClr>
                </a:solidFill>
              </a:rPr>
              <a:t> - </a:t>
            </a:r>
            <a:r>
              <a:rPr lang="ko-KR" altLang="en-US" sz="1600" b="1" dirty="0" smtClean="0">
                <a:solidFill>
                  <a:schemeClr val="accent5">
                    <a:lumMod val="50000"/>
                  </a:schemeClr>
                </a:solidFill>
              </a:rPr>
              <a:t>특히 의미 없는 데이터에서 유용한 정보를 골라주는 것의 필요성 증대 </a:t>
            </a:r>
            <a:endParaRPr lang="en-US" altLang="ko-KR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905731" y="2884929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prstClr val="white"/>
                </a:solidFill>
              </a:rPr>
              <a:t>02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5826127" y="3943468"/>
            <a:ext cx="4355191" cy="106608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양쪽 모서리가 둥근 사각형 47"/>
          <p:cNvSpPr/>
          <p:nvPr/>
        </p:nvSpPr>
        <p:spPr>
          <a:xfrm rot="16200000" flipH="1">
            <a:off x="5592133" y="4185009"/>
            <a:ext cx="1058538" cy="590550"/>
          </a:xfrm>
          <a:prstGeom prst="round2SameRect">
            <a:avLst>
              <a:gd name="adj1" fmla="val 32796"/>
              <a:gd name="adj2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573049" y="4187895"/>
            <a:ext cx="32769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accent5">
                    <a:lumMod val="50000"/>
                  </a:schemeClr>
                </a:solidFill>
              </a:rPr>
              <a:t> - </a:t>
            </a:r>
            <a:r>
              <a:rPr lang="ko-KR" altLang="en-US" sz="1600" b="1" dirty="0" smtClean="0">
                <a:solidFill>
                  <a:schemeClr val="accent5">
                    <a:lumMod val="50000"/>
                  </a:schemeClr>
                </a:solidFill>
              </a:rPr>
              <a:t>구글이 야후에 비해 좋은 검색결과를 낼 수 있었던 비결</a:t>
            </a:r>
            <a:endParaRPr lang="en-US" altLang="ko-KR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905731" y="4358075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prstClr val="white"/>
                </a:solidFill>
              </a:rPr>
              <a:t>04</a:t>
            </a:r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11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352674"/>
            <a:ext cx="12192000" cy="505326"/>
          </a:xfrm>
          <a:prstGeom prst="rect">
            <a:avLst/>
          </a:prstGeom>
          <a:solidFill>
            <a:srgbClr val="1D63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81" y="6424864"/>
            <a:ext cx="336884" cy="336884"/>
          </a:xfrm>
          <a:prstGeom prst="rect">
            <a:avLst/>
          </a:prstGeom>
        </p:spPr>
      </p:pic>
      <p:sp>
        <p:nvSpPr>
          <p:cNvPr id="22" name="모서리가 둥근 직사각형 21"/>
          <p:cNvSpPr/>
          <p:nvPr/>
        </p:nvSpPr>
        <p:spPr>
          <a:xfrm>
            <a:off x="3924396" y="6424864"/>
            <a:ext cx="1314273" cy="336884"/>
          </a:xfrm>
          <a:prstGeom prst="roundRect">
            <a:avLst>
              <a:gd name="adj" fmla="val 19398"/>
            </a:avLst>
          </a:prstGeom>
          <a:gradFill flip="none" rotWithShape="1">
            <a:gsLst>
              <a:gs pos="0">
                <a:schemeClr val="bg1">
                  <a:shade val="30000"/>
                  <a:satMod val="115000"/>
                  <a:alpha val="59000"/>
                </a:schemeClr>
              </a:gs>
              <a:gs pos="100000">
                <a:schemeClr val="bg1">
                  <a:shade val="100000"/>
                  <a:satMod val="115000"/>
                  <a:alpha val="15000"/>
                </a:schemeClr>
              </a:gs>
            </a:gsLst>
            <a:lin ang="2700000" scaled="1"/>
            <a:tileRect/>
          </a:gradFill>
          <a:ln w="9525">
            <a:solidFill>
              <a:schemeClr val="bg1">
                <a:alpha val="3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 err="1" smtClean="0"/>
              <a:t>컴공</a:t>
            </a:r>
            <a:r>
              <a:rPr lang="en-US" altLang="ko-KR" sz="700" dirty="0" smtClean="0"/>
              <a:t>15  </a:t>
            </a:r>
            <a:r>
              <a:rPr lang="ko-KR" altLang="en-US" sz="1100" dirty="0" smtClean="0"/>
              <a:t>오지</a:t>
            </a:r>
            <a:r>
              <a:rPr lang="ko-KR" altLang="en-US" sz="1100" dirty="0"/>
              <a:t>원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31" y="6462619"/>
            <a:ext cx="259977" cy="259977"/>
          </a:xfrm>
          <a:prstGeom prst="rect">
            <a:avLst/>
          </a:prstGeom>
        </p:spPr>
      </p:pic>
      <p:sp>
        <p:nvSpPr>
          <p:cNvPr id="2" name="한쪽 모서리가 둥근 사각형 1"/>
          <p:cNvSpPr/>
          <p:nvPr/>
        </p:nvSpPr>
        <p:spPr>
          <a:xfrm>
            <a:off x="0" y="593087"/>
            <a:ext cx="12043612" cy="5759587"/>
          </a:xfrm>
          <a:prstGeom prst="round1Rect">
            <a:avLst>
              <a:gd name="adj" fmla="val 1100"/>
            </a:avLst>
          </a:prstGeom>
          <a:solidFill>
            <a:schemeClr val="tx2">
              <a:lumMod val="75000"/>
              <a:alpha val="86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3186" y="715283"/>
            <a:ext cx="10567737" cy="5539730"/>
          </a:xfrm>
          <a:prstGeom prst="roundRect">
            <a:avLst>
              <a:gd name="adj" fmla="val 1005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01778" y="26403"/>
            <a:ext cx="5666201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1" dirty="0" smtClean="0">
                <a:solidFill>
                  <a:schemeClr val="bg1"/>
                </a:solidFill>
              </a:rPr>
              <a:t>1. </a:t>
            </a:r>
            <a:r>
              <a:rPr lang="ko-KR" altLang="en-US" sz="2000" b="1" i="1" dirty="0" smtClean="0">
                <a:solidFill>
                  <a:schemeClr val="bg1"/>
                </a:solidFill>
              </a:rPr>
              <a:t>페이지랭크란 </a:t>
            </a:r>
            <a:endParaRPr lang="en-US" altLang="ko-KR" sz="2000" b="1" i="1" dirty="0" smtClean="0">
              <a:solidFill>
                <a:schemeClr val="bg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692516" y="824640"/>
            <a:ext cx="1309503" cy="328246"/>
          </a:xfrm>
          <a:prstGeom prst="roundRect">
            <a:avLst>
              <a:gd name="adj" fmla="val 11469"/>
            </a:avLst>
          </a:prstGeom>
          <a:solidFill>
            <a:schemeClr val="tx1">
              <a:alpha val="47000"/>
            </a:schemeClr>
          </a:solidFill>
          <a:ln>
            <a:noFill/>
          </a:ln>
          <a:effectLst>
            <a:outerShdw blurRad="241300" sx="102000" sy="102000" algn="c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508009" y="6423455"/>
            <a:ext cx="1314273" cy="336884"/>
          </a:xfrm>
          <a:prstGeom prst="roundRect">
            <a:avLst>
              <a:gd name="adj" fmla="val 19398"/>
            </a:avLst>
          </a:prstGeom>
          <a:gradFill flip="none" rotWithShape="1">
            <a:gsLst>
              <a:gs pos="0">
                <a:schemeClr val="bg1">
                  <a:shade val="30000"/>
                  <a:satMod val="115000"/>
                  <a:alpha val="59000"/>
                </a:schemeClr>
              </a:gs>
              <a:gs pos="100000">
                <a:schemeClr val="bg1">
                  <a:shade val="100000"/>
                  <a:satMod val="115000"/>
                  <a:alpha val="15000"/>
                </a:schemeClr>
              </a:gs>
            </a:gsLst>
            <a:lin ang="2700000" scaled="1"/>
            <a:tileRect/>
          </a:gradFill>
          <a:ln w="9525">
            <a:solidFill>
              <a:schemeClr val="bg1">
                <a:alpha val="3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 err="1" smtClean="0"/>
              <a:t>컴</a:t>
            </a:r>
            <a:r>
              <a:rPr lang="ko-KR" altLang="en-US" sz="700" dirty="0" err="1"/>
              <a:t>공</a:t>
            </a:r>
            <a:r>
              <a:rPr lang="en-US" altLang="ko-KR" sz="700" dirty="0" smtClean="0"/>
              <a:t>15  </a:t>
            </a:r>
            <a:r>
              <a:rPr lang="ko-KR" altLang="en-US" sz="1100" dirty="0" err="1" smtClean="0"/>
              <a:t>신진경</a:t>
            </a:r>
            <a:endParaRPr lang="ko-KR" altLang="en-US" sz="11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20148" y="6425082"/>
            <a:ext cx="1314273" cy="336884"/>
          </a:xfrm>
          <a:prstGeom prst="roundRect">
            <a:avLst>
              <a:gd name="adj" fmla="val 19398"/>
            </a:avLst>
          </a:prstGeom>
          <a:gradFill flip="none" rotWithShape="1">
            <a:gsLst>
              <a:gs pos="0">
                <a:schemeClr val="bg1">
                  <a:shade val="30000"/>
                  <a:satMod val="115000"/>
                  <a:alpha val="59000"/>
                </a:schemeClr>
              </a:gs>
              <a:gs pos="100000">
                <a:schemeClr val="bg1">
                  <a:shade val="100000"/>
                  <a:satMod val="115000"/>
                  <a:alpha val="15000"/>
                </a:schemeClr>
              </a:gs>
            </a:gsLst>
            <a:lin ang="2700000" scaled="1"/>
            <a:tileRect/>
          </a:gradFill>
          <a:ln w="9525">
            <a:solidFill>
              <a:schemeClr val="bg1">
                <a:alpha val="3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 smtClean="0"/>
              <a:t>김동완 팀장</a:t>
            </a:r>
            <a:endParaRPr lang="ko-KR" altLang="en-US" sz="11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53" y="6464014"/>
            <a:ext cx="258583" cy="258583"/>
          </a:xfrm>
          <a:prstGeom prst="rect">
            <a:avLst/>
          </a:prstGeom>
        </p:spPr>
      </p:pic>
      <p:cxnSp>
        <p:nvCxnSpPr>
          <p:cNvPr id="4" name="직선 화살표 연결선 3"/>
          <p:cNvCxnSpPr/>
          <p:nvPr/>
        </p:nvCxnSpPr>
        <p:spPr>
          <a:xfrm flipH="1" flipV="1">
            <a:off x="4452241" y="3095976"/>
            <a:ext cx="129291" cy="247664"/>
          </a:xfrm>
          <a:prstGeom prst="straightConnector1">
            <a:avLst/>
          </a:prstGeom>
          <a:ln w="63500" cap="sq">
            <a:solidFill>
              <a:schemeClr val="bg1"/>
            </a:solidFill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268" y="6462619"/>
            <a:ext cx="259977" cy="259977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5183350" y="3778177"/>
            <a:ext cx="4468112" cy="475986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accent5">
                    <a:lumMod val="50000"/>
                  </a:schemeClr>
                </a:solidFill>
              </a:rPr>
              <a:t> - </a:t>
            </a:r>
            <a:r>
              <a:rPr lang="ko-KR" altLang="en-US" sz="1200" b="1" dirty="0" err="1" smtClean="0">
                <a:solidFill>
                  <a:schemeClr val="accent5">
                    <a:lumMod val="50000"/>
                  </a:schemeClr>
                </a:solidFill>
              </a:rPr>
              <a:t>병렬처리의</a:t>
            </a:r>
            <a:r>
              <a:rPr lang="ko-KR" altLang="en-US" sz="1200" b="1" dirty="0" smtClean="0">
                <a:solidFill>
                  <a:schemeClr val="accent5">
                    <a:lumMod val="50000"/>
                  </a:schemeClr>
                </a:solidFill>
              </a:rPr>
              <a:t> 기존 문제점</a:t>
            </a:r>
            <a:r>
              <a:rPr lang="en-US" altLang="ko-KR" sz="1200" b="1" dirty="0" smtClean="0">
                <a:solidFill>
                  <a:schemeClr val="accent5">
                    <a:lumMod val="50000"/>
                  </a:schemeClr>
                </a:solidFill>
              </a:rPr>
              <a:t> : nondeterminism, synchronize!</a:t>
            </a:r>
            <a:endParaRPr lang="en-US" altLang="ko-KR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53" y="2450730"/>
            <a:ext cx="4188230" cy="3269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사각형: 둥근 모서리 4">
            <a:extLst>
              <a:ext uri="{FF2B5EF4-FFF2-40B4-BE49-F238E27FC236}">
                <a16:creationId xmlns:a16="http://schemas.microsoft.com/office/drawing/2014/main" id="{09CE5959-0D78-46D2-9860-E5C7A4D34A72}"/>
              </a:ext>
            </a:extLst>
          </p:cNvPr>
          <p:cNvSpPr/>
          <p:nvPr/>
        </p:nvSpPr>
        <p:spPr>
          <a:xfrm>
            <a:off x="2440909" y="1805639"/>
            <a:ext cx="5852289" cy="447674"/>
          </a:xfrm>
          <a:prstGeom prst="roundRect">
            <a:avLst>
              <a:gd name="adj" fmla="val 50000"/>
            </a:avLst>
          </a:prstGeom>
          <a:solidFill>
            <a:srgbClr val="4999B6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“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데이터 의존성이 강한 재귀 알고리즘을 병렬처리 해보자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!”</a:t>
            </a:r>
            <a:endParaRPr lang="ko-KR" altLang="en-US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2516" y="609617"/>
            <a:ext cx="1323476" cy="2400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lnSpc>
                <a:spcPct val="300000"/>
              </a:lnSpc>
              <a:buFontTx/>
              <a:buChar char="-"/>
            </a:pPr>
            <a:r>
              <a:rPr lang="ko-KR" altLang="en-US" sz="1000" b="1" dirty="0" smtClean="0">
                <a:solidFill>
                  <a:schemeClr val="bg1"/>
                </a:solidFill>
                <a:cs typeface="Aharoni" panose="02010803020104030203" pitchFamily="2" charset="-79"/>
              </a:rPr>
              <a:t>주제 소개</a:t>
            </a:r>
            <a:endParaRPr lang="en-US" altLang="ko-KR" sz="1000" b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171450" indent="-171450">
              <a:lnSpc>
                <a:spcPct val="300000"/>
              </a:lnSpc>
              <a:buFontTx/>
              <a:buChar char="-"/>
            </a:pPr>
            <a:r>
              <a:rPr lang="ko-KR" altLang="en-US" sz="1000" b="1" dirty="0" smtClean="0">
                <a:solidFill>
                  <a:schemeClr val="bg1"/>
                </a:solidFill>
                <a:cs typeface="Aharoni" panose="02010803020104030203" pitchFamily="2" charset="-79"/>
              </a:rPr>
              <a:t>알고리즘 </a:t>
            </a:r>
            <a:endParaRPr lang="en-US" altLang="ko-KR" sz="8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1000" b="1" dirty="0">
                <a:solidFill>
                  <a:schemeClr val="bg1"/>
                </a:solidFill>
                <a:cs typeface="Aharoni" panose="02010803020104030203" pitchFamily="2" charset="-79"/>
              </a:rPr>
              <a:t>- </a:t>
            </a:r>
            <a:r>
              <a:rPr lang="en-US" altLang="ko-KR" sz="1000" b="1" dirty="0" smtClean="0">
                <a:solidFill>
                  <a:schemeClr val="bg1"/>
                </a:solidFill>
                <a:cs typeface="Aharoni" panose="02010803020104030203" pitchFamily="2" charset="-79"/>
              </a:rPr>
              <a:t>Serial Algorithm</a:t>
            </a:r>
            <a:endParaRPr lang="ko-KR" altLang="en-US" sz="8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1000" b="1" dirty="0">
                <a:solidFill>
                  <a:schemeClr val="bg1"/>
                </a:solidFill>
                <a:cs typeface="Aharoni" panose="02010803020104030203" pitchFamily="2" charset="-79"/>
              </a:rPr>
              <a:t>- </a:t>
            </a:r>
            <a:r>
              <a:rPr lang="en-US" altLang="ko-KR" sz="900" b="1" dirty="0" smtClean="0">
                <a:solidFill>
                  <a:schemeClr val="bg1"/>
                </a:solidFill>
                <a:cs typeface="Aharoni" panose="02010803020104030203" pitchFamily="2" charset="-79"/>
              </a:rPr>
              <a:t>Parallel Algorithm</a:t>
            </a:r>
            <a:endParaRPr lang="ko-KR" altLang="en-US" sz="9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1000" b="1" dirty="0" smtClean="0">
                <a:solidFill>
                  <a:schemeClr val="bg1"/>
                </a:solidFill>
                <a:cs typeface="Aharoni" panose="02010803020104030203" pitchFamily="2" charset="-79"/>
              </a:rPr>
              <a:t>- </a:t>
            </a:r>
            <a:r>
              <a:rPr lang="ko-KR" altLang="en-US" sz="1000" b="1" dirty="0" smtClean="0">
                <a:solidFill>
                  <a:schemeClr val="bg1"/>
                </a:solidFill>
                <a:cs typeface="Aharoni" panose="02010803020104030203" pitchFamily="2" charset="-79"/>
              </a:rPr>
              <a:t>결과</a:t>
            </a:r>
            <a:r>
              <a:rPr lang="en-US" altLang="ko-KR" sz="1000" b="1" dirty="0" smtClean="0">
                <a:solidFill>
                  <a:schemeClr val="bg1"/>
                </a:solidFill>
                <a:cs typeface="Aharoni" panose="02010803020104030203" pitchFamily="2" charset="-79"/>
              </a:rPr>
              <a:t>,</a:t>
            </a:r>
            <a:r>
              <a:rPr lang="ko-KR" altLang="en-US" sz="1000" b="1" dirty="0" smtClean="0">
                <a:solidFill>
                  <a:schemeClr val="bg1"/>
                </a:solidFill>
                <a:cs typeface="Aharoni" panose="02010803020104030203" pitchFamily="2" charset="-79"/>
              </a:rPr>
              <a:t> 성능 비교</a:t>
            </a:r>
            <a:endParaRPr lang="ko-KR" altLang="en-US" sz="10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1790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352674"/>
            <a:ext cx="12192000" cy="505326"/>
          </a:xfrm>
          <a:prstGeom prst="rect">
            <a:avLst/>
          </a:prstGeom>
          <a:solidFill>
            <a:srgbClr val="1D63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81" y="6424864"/>
            <a:ext cx="336884" cy="336884"/>
          </a:xfrm>
          <a:prstGeom prst="rect">
            <a:avLst/>
          </a:prstGeom>
        </p:spPr>
      </p:pic>
      <p:sp>
        <p:nvSpPr>
          <p:cNvPr id="22" name="모서리가 둥근 직사각형 21"/>
          <p:cNvSpPr/>
          <p:nvPr/>
        </p:nvSpPr>
        <p:spPr>
          <a:xfrm>
            <a:off x="3924396" y="6424864"/>
            <a:ext cx="1314273" cy="336884"/>
          </a:xfrm>
          <a:prstGeom prst="roundRect">
            <a:avLst>
              <a:gd name="adj" fmla="val 19398"/>
            </a:avLst>
          </a:prstGeom>
          <a:gradFill flip="none" rotWithShape="1">
            <a:gsLst>
              <a:gs pos="0">
                <a:schemeClr val="bg1">
                  <a:shade val="30000"/>
                  <a:satMod val="115000"/>
                  <a:alpha val="59000"/>
                </a:schemeClr>
              </a:gs>
              <a:gs pos="100000">
                <a:schemeClr val="bg1">
                  <a:shade val="100000"/>
                  <a:satMod val="115000"/>
                  <a:alpha val="15000"/>
                </a:schemeClr>
              </a:gs>
            </a:gsLst>
            <a:lin ang="2700000" scaled="1"/>
            <a:tileRect/>
          </a:gradFill>
          <a:ln w="9525">
            <a:solidFill>
              <a:schemeClr val="bg1">
                <a:alpha val="3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 err="1" smtClean="0"/>
              <a:t>컴공</a:t>
            </a:r>
            <a:r>
              <a:rPr lang="en-US" altLang="ko-KR" sz="700" dirty="0" smtClean="0"/>
              <a:t>15  </a:t>
            </a:r>
            <a:r>
              <a:rPr lang="ko-KR" altLang="en-US" sz="1100" dirty="0" smtClean="0"/>
              <a:t>오지</a:t>
            </a:r>
            <a:r>
              <a:rPr lang="ko-KR" altLang="en-US" sz="1100" dirty="0"/>
              <a:t>원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31" y="6462619"/>
            <a:ext cx="259977" cy="259977"/>
          </a:xfrm>
          <a:prstGeom prst="rect">
            <a:avLst/>
          </a:prstGeom>
        </p:spPr>
      </p:pic>
      <p:sp>
        <p:nvSpPr>
          <p:cNvPr id="2" name="한쪽 모서리가 둥근 사각형 1"/>
          <p:cNvSpPr/>
          <p:nvPr/>
        </p:nvSpPr>
        <p:spPr>
          <a:xfrm>
            <a:off x="-7997" y="517462"/>
            <a:ext cx="12043612" cy="5759587"/>
          </a:xfrm>
          <a:prstGeom prst="round1Rect">
            <a:avLst>
              <a:gd name="adj" fmla="val 1100"/>
            </a:avLst>
          </a:prstGeom>
          <a:solidFill>
            <a:schemeClr val="tx2">
              <a:lumMod val="75000"/>
              <a:alpha val="86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53652" y="712038"/>
            <a:ext cx="10567737" cy="5539730"/>
          </a:xfrm>
          <a:prstGeom prst="roundRect">
            <a:avLst>
              <a:gd name="adj" fmla="val 1005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01778" y="26403"/>
            <a:ext cx="566620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1" dirty="0">
                <a:solidFill>
                  <a:schemeClr val="bg1"/>
                </a:solidFill>
              </a:rPr>
              <a:t>2</a:t>
            </a:r>
            <a:r>
              <a:rPr lang="en-US" altLang="ko-KR" sz="2000" b="1" i="1" dirty="0" smtClean="0">
                <a:solidFill>
                  <a:schemeClr val="bg1"/>
                </a:solidFill>
              </a:rPr>
              <a:t>. </a:t>
            </a:r>
            <a:r>
              <a:rPr lang="ko-KR" altLang="en-US" sz="2000" b="1" i="1" dirty="0" smtClean="0">
                <a:solidFill>
                  <a:schemeClr val="bg1"/>
                </a:solidFill>
              </a:rPr>
              <a:t>알고리즘</a:t>
            </a:r>
            <a:endParaRPr lang="en-US" altLang="ko-KR" sz="2000" b="1" i="1" dirty="0" smtClean="0">
              <a:solidFill>
                <a:schemeClr val="bg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726112" y="1238292"/>
            <a:ext cx="1309503" cy="328246"/>
          </a:xfrm>
          <a:prstGeom prst="roundRect">
            <a:avLst>
              <a:gd name="adj" fmla="val 11469"/>
            </a:avLst>
          </a:prstGeom>
          <a:solidFill>
            <a:schemeClr val="tx1">
              <a:alpha val="47000"/>
            </a:schemeClr>
          </a:solidFill>
          <a:ln>
            <a:noFill/>
          </a:ln>
          <a:effectLst>
            <a:outerShdw blurRad="241300" sx="102000" sy="102000" algn="c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508009" y="6423455"/>
            <a:ext cx="1314273" cy="336884"/>
          </a:xfrm>
          <a:prstGeom prst="roundRect">
            <a:avLst>
              <a:gd name="adj" fmla="val 19398"/>
            </a:avLst>
          </a:prstGeom>
          <a:gradFill flip="none" rotWithShape="1">
            <a:gsLst>
              <a:gs pos="0">
                <a:schemeClr val="bg1">
                  <a:shade val="30000"/>
                  <a:satMod val="115000"/>
                  <a:alpha val="59000"/>
                </a:schemeClr>
              </a:gs>
              <a:gs pos="100000">
                <a:schemeClr val="bg1">
                  <a:shade val="100000"/>
                  <a:satMod val="115000"/>
                  <a:alpha val="15000"/>
                </a:schemeClr>
              </a:gs>
            </a:gsLst>
            <a:lin ang="2700000" scaled="1"/>
            <a:tileRect/>
          </a:gradFill>
          <a:ln w="9525">
            <a:solidFill>
              <a:schemeClr val="bg1">
                <a:alpha val="3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 err="1" smtClean="0"/>
              <a:t>컴</a:t>
            </a:r>
            <a:r>
              <a:rPr lang="ko-KR" altLang="en-US" sz="700" dirty="0" err="1"/>
              <a:t>공</a:t>
            </a:r>
            <a:r>
              <a:rPr lang="en-US" altLang="ko-KR" sz="700" dirty="0" smtClean="0"/>
              <a:t>15  </a:t>
            </a:r>
            <a:r>
              <a:rPr lang="ko-KR" altLang="en-US" sz="1100" dirty="0" err="1" smtClean="0"/>
              <a:t>신진경</a:t>
            </a:r>
            <a:endParaRPr lang="ko-KR" altLang="en-US" sz="11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20148" y="6425082"/>
            <a:ext cx="1314273" cy="336884"/>
          </a:xfrm>
          <a:prstGeom prst="roundRect">
            <a:avLst>
              <a:gd name="adj" fmla="val 19398"/>
            </a:avLst>
          </a:prstGeom>
          <a:gradFill flip="none" rotWithShape="1">
            <a:gsLst>
              <a:gs pos="0">
                <a:schemeClr val="bg1">
                  <a:shade val="30000"/>
                  <a:satMod val="115000"/>
                  <a:alpha val="59000"/>
                </a:schemeClr>
              </a:gs>
              <a:gs pos="100000">
                <a:schemeClr val="bg1">
                  <a:shade val="100000"/>
                  <a:satMod val="115000"/>
                  <a:alpha val="15000"/>
                </a:schemeClr>
              </a:gs>
            </a:gsLst>
            <a:lin ang="2700000" scaled="1"/>
            <a:tileRect/>
          </a:gradFill>
          <a:ln w="9525">
            <a:solidFill>
              <a:schemeClr val="bg1">
                <a:alpha val="3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 smtClean="0"/>
              <a:t>김동완 팀장</a:t>
            </a:r>
            <a:endParaRPr lang="ko-KR" altLang="en-US" sz="11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53" y="6464014"/>
            <a:ext cx="258583" cy="258583"/>
          </a:xfrm>
          <a:prstGeom prst="rect">
            <a:avLst/>
          </a:prstGeom>
        </p:spPr>
      </p:pic>
      <p:cxnSp>
        <p:nvCxnSpPr>
          <p:cNvPr id="4" name="직선 화살표 연결선 3"/>
          <p:cNvCxnSpPr/>
          <p:nvPr/>
        </p:nvCxnSpPr>
        <p:spPr>
          <a:xfrm flipH="1" flipV="1">
            <a:off x="4339947" y="2967101"/>
            <a:ext cx="129291" cy="247664"/>
          </a:xfrm>
          <a:prstGeom prst="straightConnector1">
            <a:avLst/>
          </a:prstGeom>
          <a:ln w="63500" cap="sq">
            <a:solidFill>
              <a:schemeClr val="bg1"/>
            </a:solidFill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268" y="6462619"/>
            <a:ext cx="259977" cy="259977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4731146" y="2893084"/>
            <a:ext cx="5670620" cy="475986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accent5">
                    <a:lumMod val="50000"/>
                  </a:schemeClr>
                </a:solidFill>
              </a:rPr>
              <a:t> - </a:t>
            </a:r>
            <a:r>
              <a:rPr lang="en-US" altLang="ko-KR" sz="1200" b="1" dirty="0" smtClean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ko-KR" altLang="en-US" sz="1200" b="1" dirty="0" smtClean="0">
                <a:solidFill>
                  <a:schemeClr val="accent5">
                    <a:lumMod val="50000"/>
                  </a:schemeClr>
                </a:solidFill>
              </a:rPr>
              <a:t>의 페이지 랭크는 그 페이지를 인용하고 있는 다른 페이지 </a:t>
            </a:r>
            <a:r>
              <a:rPr lang="en-US" altLang="ko-KR" sz="1200" b="1" dirty="0" smtClean="0">
                <a:solidFill>
                  <a:schemeClr val="accent5">
                    <a:lumMod val="50000"/>
                  </a:schemeClr>
                </a:solidFill>
              </a:rPr>
              <a:t>T1, T2, T3, ..</a:t>
            </a:r>
            <a:r>
              <a:rPr lang="ko-KR" altLang="en-US" sz="1200" b="1" dirty="0" smtClean="0">
                <a:solidFill>
                  <a:schemeClr val="accent5">
                    <a:lumMod val="50000"/>
                  </a:schemeClr>
                </a:solidFill>
              </a:rPr>
              <a:t>가 가진 페이지 랭크를 정규화시킨 값의 합</a:t>
            </a:r>
            <a:endParaRPr lang="en-US" altLang="ko-KR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581532" y="1676764"/>
            <a:ext cx="5969847" cy="930629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accent5">
                    <a:lumMod val="50000"/>
                  </a:schemeClr>
                </a:solidFill>
              </a:rPr>
              <a:t> - </a:t>
            </a:r>
            <a:r>
              <a:rPr lang="en-US" altLang="ko-KR" sz="1200" b="1" dirty="0" smtClean="0">
                <a:solidFill>
                  <a:schemeClr val="accent5">
                    <a:lumMod val="50000"/>
                  </a:schemeClr>
                </a:solidFill>
              </a:rPr>
              <a:t>PR(A)</a:t>
            </a:r>
            <a:r>
              <a:rPr lang="ko-KR" altLang="en-US" sz="1200" b="1" dirty="0" smtClean="0">
                <a:solidFill>
                  <a:schemeClr val="accent5">
                    <a:lumMod val="50000"/>
                  </a:schemeClr>
                </a:solidFill>
              </a:rPr>
              <a:t>는 </a:t>
            </a:r>
            <a:r>
              <a:rPr lang="en-US" altLang="ko-KR" sz="1200" b="1" dirty="0" smtClean="0">
                <a:solidFill>
                  <a:schemeClr val="accent5">
                    <a:lumMod val="50000"/>
                  </a:schemeClr>
                </a:solidFill>
              </a:rPr>
              <a:t>‘A’</a:t>
            </a:r>
            <a:r>
              <a:rPr lang="ko-KR" altLang="en-US" sz="1200" b="1" dirty="0" smtClean="0">
                <a:solidFill>
                  <a:schemeClr val="accent5">
                    <a:lumMod val="50000"/>
                  </a:schemeClr>
                </a:solidFill>
              </a:rPr>
              <a:t>라는 </a:t>
            </a:r>
            <a:r>
              <a:rPr lang="ko-KR" altLang="en-US" sz="1200" b="1" dirty="0" err="1" smtClean="0">
                <a:solidFill>
                  <a:schemeClr val="accent5">
                    <a:lumMod val="50000"/>
                  </a:schemeClr>
                </a:solidFill>
              </a:rPr>
              <a:t>웹페이지의</a:t>
            </a:r>
            <a:r>
              <a:rPr lang="ko-KR" altLang="en-US" sz="1200" b="1" dirty="0" smtClean="0">
                <a:solidFill>
                  <a:schemeClr val="accent5">
                    <a:lumMod val="50000"/>
                  </a:schemeClr>
                </a:solidFill>
              </a:rPr>
              <a:t> 페이지 랭크를 의미</a:t>
            </a:r>
            <a:endParaRPr lang="en-US" altLang="ko-KR" sz="12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ko-KR" sz="12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sz="1200" b="1" dirty="0" smtClean="0">
                <a:solidFill>
                  <a:schemeClr val="accent5">
                    <a:lumMod val="50000"/>
                  </a:schemeClr>
                </a:solidFill>
              </a:rPr>
              <a:t>- T1,T2,.. </a:t>
            </a:r>
            <a:r>
              <a:rPr lang="en-US" altLang="ko-KR" sz="1200" b="1" dirty="0" err="1" smtClean="0">
                <a:solidFill>
                  <a:schemeClr val="accent5">
                    <a:lumMod val="50000"/>
                  </a:schemeClr>
                </a:solidFill>
              </a:rPr>
              <a:t>Tn</a:t>
            </a:r>
            <a:r>
              <a:rPr lang="ko-KR" altLang="en-US" sz="1200" b="1" dirty="0" smtClean="0">
                <a:solidFill>
                  <a:schemeClr val="accent5">
                    <a:lumMod val="50000"/>
                  </a:schemeClr>
                </a:solidFill>
              </a:rPr>
              <a:t>은 그 페이지를 가리키는 다른 페이지들을 의미</a:t>
            </a:r>
            <a:endParaRPr lang="en-US" altLang="ko-KR" sz="12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ko-KR" sz="12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sz="1200" b="1" dirty="0" smtClean="0">
                <a:solidFill>
                  <a:schemeClr val="accent5">
                    <a:lumMod val="50000"/>
                  </a:schemeClr>
                </a:solidFill>
              </a:rPr>
              <a:t>- d</a:t>
            </a:r>
            <a:r>
              <a:rPr lang="ko-KR" altLang="en-US" sz="1200" b="1" dirty="0" smtClean="0">
                <a:solidFill>
                  <a:schemeClr val="accent5">
                    <a:lumMod val="50000"/>
                  </a:schemeClr>
                </a:solidFill>
              </a:rPr>
              <a:t>는 </a:t>
            </a:r>
            <a:r>
              <a:rPr lang="en-US" altLang="ko-KR" sz="1200" b="1" dirty="0" smtClean="0">
                <a:solidFill>
                  <a:schemeClr val="accent5">
                    <a:lumMod val="50000"/>
                  </a:schemeClr>
                </a:solidFill>
              </a:rPr>
              <a:t>Damping Factor(</a:t>
            </a:r>
            <a:r>
              <a:rPr lang="ko-KR" altLang="en-US" sz="1200" b="1" dirty="0" smtClean="0">
                <a:solidFill>
                  <a:schemeClr val="accent5">
                    <a:lumMod val="50000"/>
                  </a:schemeClr>
                </a:solidFill>
              </a:rPr>
              <a:t>페이지를 방문 후 만족하지 않고 다른 페이지를 방문할 확률</a:t>
            </a:r>
            <a:r>
              <a:rPr lang="en-US" altLang="ko-KR" sz="1200" b="1" dirty="0" smtClean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r>
              <a:rPr lang="en-US" altLang="ko-KR" sz="12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sz="1200" b="1" dirty="0" smtClean="0">
                <a:solidFill>
                  <a:schemeClr val="accent5">
                    <a:lumMod val="50000"/>
                  </a:schemeClr>
                </a:solidFill>
              </a:rPr>
              <a:t>- C(T1)</a:t>
            </a:r>
            <a:r>
              <a:rPr lang="ko-KR" altLang="en-US" sz="1200" b="1" dirty="0" smtClean="0">
                <a:solidFill>
                  <a:schemeClr val="accent5">
                    <a:lumMod val="50000"/>
                  </a:schemeClr>
                </a:solidFill>
              </a:rPr>
              <a:t>는 </a:t>
            </a:r>
            <a:r>
              <a:rPr lang="en-US" altLang="ko-KR" sz="1200" b="1" dirty="0" smtClean="0">
                <a:solidFill>
                  <a:schemeClr val="accent5">
                    <a:lumMod val="50000"/>
                  </a:schemeClr>
                </a:solidFill>
              </a:rPr>
              <a:t>T1</a:t>
            </a:r>
            <a:r>
              <a:rPr lang="ko-KR" altLang="en-US" sz="1200" b="1" dirty="0" smtClean="0">
                <a:solidFill>
                  <a:schemeClr val="accent5">
                    <a:lumMod val="50000"/>
                  </a:schemeClr>
                </a:solidFill>
              </a:rPr>
              <a:t>이라는 페이지가 가지고 있는 링크의 총 개수를 의미</a:t>
            </a:r>
            <a:endParaRPr lang="en-US" altLang="ko-KR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130553" y="3622329"/>
            <a:ext cx="4759510" cy="475986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accent5">
                    <a:lumMod val="50000"/>
                  </a:schemeClr>
                </a:solidFill>
              </a:rPr>
              <a:t>- </a:t>
            </a:r>
            <a:r>
              <a:rPr lang="ko-KR" altLang="en-US" sz="1200" b="1" dirty="0" smtClean="0">
                <a:solidFill>
                  <a:schemeClr val="accent5">
                    <a:lumMod val="50000"/>
                  </a:schemeClr>
                </a:solidFill>
              </a:rPr>
              <a:t>왼쪽 그림에서 </a:t>
            </a:r>
            <a:r>
              <a:rPr lang="ko-KR" altLang="en-US" sz="1200" b="1" dirty="0" err="1" smtClean="0">
                <a:solidFill>
                  <a:schemeClr val="accent5">
                    <a:lumMod val="50000"/>
                  </a:schemeClr>
                </a:solidFill>
              </a:rPr>
              <a:t>웹페이지</a:t>
            </a:r>
            <a:r>
              <a:rPr lang="ko-KR" altLang="en-US" sz="1200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sz="1200" b="1" dirty="0" smtClean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ko-KR" altLang="en-US" sz="1200" b="1" dirty="0" smtClean="0">
                <a:solidFill>
                  <a:schemeClr val="accent5">
                    <a:lumMod val="50000"/>
                  </a:schemeClr>
                </a:solidFill>
              </a:rPr>
              <a:t>를 가리키는 페이지는 </a:t>
            </a:r>
            <a:r>
              <a:rPr lang="en-US" altLang="ko-KR" sz="1200" b="1" dirty="0" smtClean="0">
                <a:solidFill>
                  <a:schemeClr val="accent5">
                    <a:lumMod val="50000"/>
                  </a:schemeClr>
                </a:solidFill>
              </a:rPr>
              <a:t>T1, T2, T3, T4, T5</a:t>
            </a:r>
            <a:r>
              <a:rPr lang="ko-KR" altLang="en-US" sz="1200" b="1" dirty="0" smtClean="0">
                <a:solidFill>
                  <a:schemeClr val="accent5">
                    <a:lumMod val="50000"/>
                  </a:schemeClr>
                </a:solidFill>
              </a:rPr>
              <a:t>이고</a:t>
            </a:r>
            <a:r>
              <a:rPr lang="en-US" altLang="ko-KR" sz="1200" b="1" dirty="0" smtClean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sz="1200" b="1" dirty="0" smtClean="0">
                <a:solidFill>
                  <a:schemeClr val="accent5">
                    <a:lumMod val="50000"/>
                  </a:schemeClr>
                </a:solidFill>
              </a:rPr>
              <a:t>이들을 정규화 해서 합한 값이 </a:t>
            </a:r>
            <a:r>
              <a:rPr lang="en-US" altLang="ko-KR" sz="1200" b="1" dirty="0" smtClean="0">
                <a:solidFill>
                  <a:schemeClr val="accent5">
                    <a:lumMod val="50000"/>
                  </a:schemeClr>
                </a:solidFill>
              </a:rPr>
              <a:t>0.34</a:t>
            </a:r>
            <a:r>
              <a:rPr lang="ko-KR" altLang="en-US" sz="1200" b="1" dirty="0" smtClean="0">
                <a:solidFill>
                  <a:schemeClr val="accent5">
                    <a:lumMod val="50000"/>
                  </a:schemeClr>
                </a:solidFill>
              </a:rPr>
              <a:t>이므로 </a:t>
            </a:r>
            <a:r>
              <a:rPr lang="en-US" altLang="ko-KR" sz="1200" b="1" dirty="0" smtClean="0">
                <a:solidFill>
                  <a:schemeClr val="accent5">
                    <a:lumMod val="50000"/>
                  </a:schemeClr>
                </a:solidFill>
              </a:rPr>
              <a:t>PR(A)</a:t>
            </a:r>
            <a:r>
              <a:rPr lang="ko-KR" altLang="en-US" sz="1200" b="1" dirty="0" smtClean="0">
                <a:solidFill>
                  <a:schemeClr val="accent5">
                    <a:lumMod val="50000"/>
                  </a:schemeClr>
                </a:solidFill>
              </a:rPr>
              <a:t>는 </a:t>
            </a:r>
            <a:r>
              <a:rPr lang="en-US" altLang="ko-KR" sz="1200" b="1" dirty="0" smtClean="0">
                <a:solidFill>
                  <a:schemeClr val="accent5">
                    <a:lumMod val="50000"/>
                  </a:schemeClr>
                </a:solidFill>
              </a:rPr>
              <a:t>0.34.</a:t>
            </a:r>
            <a:endParaRPr lang="en-US" altLang="ko-KR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197816" y="4396625"/>
            <a:ext cx="4624984" cy="475986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accent5">
                    <a:lumMod val="50000"/>
                  </a:schemeClr>
                </a:solidFill>
              </a:rPr>
              <a:t> - </a:t>
            </a:r>
            <a:r>
              <a:rPr lang="ko-KR" altLang="en-US" sz="1200" b="1" dirty="0" smtClean="0">
                <a:solidFill>
                  <a:schemeClr val="accent5">
                    <a:lumMod val="50000"/>
                  </a:schemeClr>
                </a:solidFill>
              </a:rPr>
              <a:t>마찬가지로 </a:t>
            </a:r>
            <a:r>
              <a:rPr lang="en-US" altLang="ko-KR" sz="1200" b="1" dirty="0" smtClean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ko-KR" altLang="en-US" sz="1200" b="1" dirty="0" smtClean="0">
                <a:solidFill>
                  <a:schemeClr val="accent5">
                    <a:lumMod val="50000"/>
                  </a:schemeClr>
                </a:solidFill>
              </a:rPr>
              <a:t>를 가리키는 페이지 </a:t>
            </a:r>
            <a:r>
              <a:rPr lang="en-US" altLang="ko-KR" sz="1200" b="1" dirty="0" smtClean="0">
                <a:solidFill>
                  <a:schemeClr val="accent5">
                    <a:lumMod val="50000"/>
                  </a:schemeClr>
                </a:solidFill>
              </a:rPr>
              <a:t>T1 </a:t>
            </a:r>
            <a:r>
              <a:rPr lang="ko-KR" altLang="en-US" sz="1200" b="1" dirty="0" smtClean="0">
                <a:solidFill>
                  <a:schemeClr val="accent5">
                    <a:lumMod val="50000"/>
                  </a:schemeClr>
                </a:solidFill>
              </a:rPr>
              <a:t>역시 </a:t>
            </a:r>
            <a:r>
              <a:rPr lang="en-US" altLang="ko-KR" sz="1200" b="1" dirty="0" smtClean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ko-KR" altLang="en-US" sz="1200" b="1" dirty="0" smtClean="0">
                <a:solidFill>
                  <a:schemeClr val="accent5">
                    <a:lumMod val="50000"/>
                  </a:schemeClr>
                </a:solidFill>
              </a:rPr>
              <a:t>의 페이지 랭크를 구하는 것과 마찬가지로 재귀적으로 호출되는 알고리즘</a:t>
            </a:r>
            <a:endParaRPr lang="en-US" altLang="ko-KR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05" y="1956843"/>
            <a:ext cx="3050082" cy="1455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61" y="4905347"/>
            <a:ext cx="3914771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10794330" y="580401"/>
            <a:ext cx="1323476" cy="2400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lnSpc>
                <a:spcPct val="300000"/>
              </a:lnSpc>
              <a:buFontTx/>
              <a:buChar char="-"/>
            </a:pPr>
            <a:r>
              <a:rPr lang="ko-KR" altLang="en-US" sz="1000" b="1" dirty="0" smtClean="0">
                <a:solidFill>
                  <a:schemeClr val="bg1"/>
                </a:solidFill>
                <a:cs typeface="Aharoni" panose="02010803020104030203" pitchFamily="2" charset="-79"/>
              </a:rPr>
              <a:t>주제 소개</a:t>
            </a:r>
            <a:endParaRPr lang="en-US" altLang="ko-KR" sz="1000" b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171450" indent="-171450">
              <a:lnSpc>
                <a:spcPct val="300000"/>
              </a:lnSpc>
              <a:buFontTx/>
              <a:buChar char="-"/>
            </a:pPr>
            <a:r>
              <a:rPr lang="ko-KR" altLang="en-US" sz="1000" b="1" dirty="0" smtClean="0">
                <a:solidFill>
                  <a:schemeClr val="bg1"/>
                </a:solidFill>
                <a:cs typeface="Aharoni" panose="02010803020104030203" pitchFamily="2" charset="-79"/>
              </a:rPr>
              <a:t>알고리즘 </a:t>
            </a:r>
            <a:endParaRPr lang="en-US" altLang="ko-KR" sz="8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1000" b="1" dirty="0">
                <a:solidFill>
                  <a:schemeClr val="bg1"/>
                </a:solidFill>
                <a:cs typeface="Aharoni" panose="02010803020104030203" pitchFamily="2" charset="-79"/>
              </a:rPr>
              <a:t>- </a:t>
            </a:r>
            <a:r>
              <a:rPr lang="en-US" altLang="ko-KR" sz="1000" b="1" dirty="0" smtClean="0">
                <a:solidFill>
                  <a:schemeClr val="bg1"/>
                </a:solidFill>
                <a:cs typeface="Aharoni" panose="02010803020104030203" pitchFamily="2" charset="-79"/>
              </a:rPr>
              <a:t>Serial Algorithm</a:t>
            </a:r>
            <a:endParaRPr lang="ko-KR" altLang="en-US" sz="8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1000" b="1" dirty="0">
                <a:solidFill>
                  <a:schemeClr val="bg1"/>
                </a:solidFill>
                <a:cs typeface="Aharoni" panose="02010803020104030203" pitchFamily="2" charset="-79"/>
              </a:rPr>
              <a:t>- </a:t>
            </a:r>
            <a:r>
              <a:rPr lang="en-US" altLang="ko-KR" sz="900" b="1" dirty="0" smtClean="0">
                <a:solidFill>
                  <a:schemeClr val="bg1"/>
                </a:solidFill>
                <a:cs typeface="Aharoni" panose="02010803020104030203" pitchFamily="2" charset="-79"/>
              </a:rPr>
              <a:t>Parallel Algorithm</a:t>
            </a:r>
            <a:endParaRPr lang="ko-KR" altLang="en-US" sz="9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1000" b="1" dirty="0">
                <a:solidFill>
                  <a:schemeClr val="bg1"/>
                </a:solidFill>
                <a:cs typeface="Aharoni" panose="02010803020104030203" pitchFamily="2" charset="-79"/>
              </a:rPr>
              <a:t>- </a:t>
            </a:r>
            <a:r>
              <a:rPr lang="ko-KR" altLang="en-US" sz="1000" b="1" dirty="0">
                <a:solidFill>
                  <a:schemeClr val="bg1"/>
                </a:solidFill>
                <a:cs typeface="Aharoni" panose="02010803020104030203" pitchFamily="2" charset="-79"/>
              </a:rPr>
              <a:t>결과</a:t>
            </a:r>
            <a:r>
              <a:rPr lang="en-US" altLang="ko-KR" sz="1000" b="1" dirty="0">
                <a:solidFill>
                  <a:schemeClr val="bg1"/>
                </a:solidFill>
                <a:cs typeface="Aharoni" panose="02010803020104030203" pitchFamily="2" charset="-79"/>
              </a:rPr>
              <a:t>,</a:t>
            </a:r>
            <a:r>
              <a:rPr lang="ko-KR" altLang="en-US" sz="1000" b="1" dirty="0">
                <a:solidFill>
                  <a:schemeClr val="bg1"/>
                </a:solidFill>
                <a:cs typeface="Aharoni" panose="02010803020104030203" pitchFamily="2" charset="-79"/>
              </a:rPr>
              <a:t> </a:t>
            </a:r>
            <a:r>
              <a:rPr lang="ko-KR" altLang="en-US" sz="1000" b="1" dirty="0" smtClean="0">
                <a:solidFill>
                  <a:schemeClr val="bg1"/>
                </a:solidFill>
                <a:cs typeface="Aharoni" panose="02010803020104030203" pitchFamily="2" charset="-79"/>
              </a:rPr>
              <a:t>성능 비교</a:t>
            </a:r>
            <a:endParaRPr lang="ko-KR" altLang="en-US" sz="10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pic>
        <p:nvPicPr>
          <p:cNvPr id="9" name="Picture 2" descr="https://media.discordapp.net/attachments/717000672523845647/723482337735737424/unknow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22" y="3578770"/>
            <a:ext cx="1444626" cy="1255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edia.discordapp.net/attachments/717000672523845647/723482380832342056/unknow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064" y="3578770"/>
            <a:ext cx="1482684" cy="128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5197816" y="5157472"/>
            <a:ext cx="4624984" cy="475986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accent5">
                    <a:lumMod val="50000"/>
                  </a:schemeClr>
                </a:solidFill>
              </a:rPr>
              <a:t> - </a:t>
            </a:r>
            <a:r>
              <a:rPr lang="ko-KR" altLang="en-US" sz="1200" b="1" dirty="0" smtClean="0">
                <a:solidFill>
                  <a:schemeClr val="accent5">
                    <a:lumMod val="50000"/>
                  </a:schemeClr>
                </a:solidFill>
              </a:rPr>
              <a:t>모든 페이지의 </a:t>
            </a:r>
            <a:r>
              <a:rPr lang="en-US" altLang="ko-KR" sz="1200" b="1" dirty="0" smtClean="0">
                <a:solidFill>
                  <a:schemeClr val="accent5">
                    <a:lumMod val="50000"/>
                  </a:schemeClr>
                </a:solidFill>
              </a:rPr>
              <a:t>PR</a:t>
            </a:r>
            <a:r>
              <a:rPr lang="ko-KR" altLang="en-US" sz="1200" b="1" dirty="0" smtClean="0">
                <a:solidFill>
                  <a:schemeClr val="accent5">
                    <a:lumMod val="50000"/>
                  </a:schemeClr>
                </a:solidFill>
              </a:rPr>
              <a:t>의 값을 더하면 </a:t>
            </a:r>
            <a:r>
              <a:rPr lang="en-US" altLang="ko-KR" sz="1200" b="1" dirty="0" smtClean="0">
                <a:solidFill>
                  <a:schemeClr val="accent5">
                    <a:lumMod val="50000"/>
                  </a:schemeClr>
                </a:solidFill>
              </a:rPr>
              <a:t>1</a:t>
            </a:r>
            <a:r>
              <a:rPr lang="ko-KR" altLang="en-US" sz="1200" b="1" dirty="0" smtClean="0">
                <a:solidFill>
                  <a:schemeClr val="accent5">
                    <a:lumMod val="50000"/>
                  </a:schemeClr>
                </a:solidFill>
              </a:rPr>
              <a:t>로 수렴</a:t>
            </a:r>
            <a:endParaRPr lang="en-US" altLang="ko-KR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21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352674"/>
            <a:ext cx="12192000" cy="505326"/>
          </a:xfrm>
          <a:prstGeom prst="rect">
            <a:avLst/>
          </a:prstGeom>
          <a:solidFill>
            <a:srgbClr val="1D63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81" y="6424864"/>
            <a:ext cx="336884" cy="336884"/>
          </a:xfrm>
          <a:prstGeom prst="rect">
            <a:avLst/>
          </a:prstGeom>
        </p:spPr>
      </p:pic>
      <p:sp>
        <p:nvSpPr>
          <p:cNvPr id="22" name="모서리가 둥근 직사각형 21"/>
          <p:cNvSpPr/>
          <p:nvPr/>
        </p:nvSpPr>
        <p:spPr>
          <a:xfrm>
            <a:off x="3924396" y="6424864"/>
            <a:ext cx="1314273" cy="336884"/>
          </a:xfrm>
          <a:prstGeom prst="roundRect">
            <a:avLst>
              <a:gd name="adj" fmla="val 19398"/>
            </a:avLst>
          </a:prstGeom>
          <a:gradFill flip="none" rotWithShape="1">
            <a:gsLst>
              <a:gs pos="0">
                <a:schemeClr val="bg1">
                  <a:shade val="30000"/>
                  <a:satMod val="115000"/>
                  <a:alpha val="59000"/>
                </a:schemeClr>
              </a:gs>
              <a:gs pos="100000">
                <a:schemeClr val="bg1">
                  <a:shade val="100000"/>
                  <a:satMod val="115000"/>
                  <a:alpha val="15000"/>
                </a:schemeClr>
              </a:gs>
            </a:gsLst>
            <a:lin ang="2700000" scaled="1"/>
            <a:tileRect/>
          </a:gradFill>
          <a:ln w="9525">
            <a:solidFill>
              <a:schemeClr val="bg1">
                <a:alpha val="3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 err="1" smtClean="0"/>
              <a:t>컴공</a:t>
            </a:r>
            <a:r>
              <a:rPr lang="en-US" altLang="ko-KR" sz="700" dirty="0" smtClean="0"/>
              <a:t>15  </a:t>
            </a:r>
            <a:r>
              <a:rPr lang="ko-KR" altLang="en-US" sz="1100" dirty="0" smtClean="0"/>
              <a:t>오지</a:t>
            </a:r>
            <a:r>
              <a:rPr lang="ko-KR" altLang="en-US" sz="1100" dirty="0"/>
              <a:t>원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31" y="6462619"/>
            <a:ext cx="259977" cy="259977"/>
          </a:xfrm>
          <a:prstGeom prst="rect">
            <a:avLst/>
          </a:prstGeom>
        </p:spPr>
      </p:pic>
      <p:sp>
        <p:nvSpPr>
          <p:cNvPr id="2" name="한쪽 모서리가 둥근 사각형 1"/>
          <p:cNvSpPr/>
          <p:nvPr/>
        </p:nvSpPr>
        <p:spPr>
          <a:xfrm>
            <a:off x="0" y="593087"/>
            <a:ext cx="12043612" cy="5759587"/>
          </a:xfrm>
          <a:prstGeom prst="round1Rect">
            <a:avLst>
              <a:gd name="adj" fmla="val 1100"/>
            </a:avLst>
          </a:prstGeom>
          <a:solidFill>
            <a:schemeClr val="tx2">
              <a:lumMod val="75000"/>
              <a:alpha val="86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53652" y="712038"/>
            <a:ext cx="10567737" cy="5539730"/>
          </a:xfrm>
          <a:prstGeom prst="roundRect">
            <a:avLst>
              <a:gd name="adj" fmla="val 1005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01778" y="26403"/>
            <a:ext cx="566620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1" dirty="0">
                <a:solidFill>
                  <a:schemeClr val="bg1"/>
                </a:solidFill>
              </a:rPr>
              <a:t>3</a:t>
            </a:r>
            <a:r>
              <a:rPr lang="en-US" altLang="ko-KR" sz="2000" b="1" i="1" dirty="0" smtClean="0">
                <a:solidFill>
                  <a:schemeClr val="bg1"/>
                </a:solidFill>
              </a:rPr>
              <a:t>. Serial Algorithm</a:t>
            </a:r>
            <a:r>
              <a:rPr lang="ko-KR" altLang="en-US" sz="2000" b="1" i="1" dirty="0" smtClean="0">
                <a:solidFill>
                  <a:schemeClr val="bg1"/>
                </a:solidFill>
              </a:rPr>
              <a:t> </a:t>
            </a:r>
            <a:endParaRPr lang="en-US" altLang="ko-KR" sz="2000" b="1" i="1" dirty="0" smtClean="0">
              <a:solidFill>
                <a:schemeClr val="bg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721389" y="1685989"/>
            <a:ext cx="1309503" cy="328246"/>
          </a:xfrm>
          <a:prstGeom prst="roundRect">
            <a:avLst>
              <a:gd name="adj" fmla="val 11469"/>
            </a:avLst>
          </a:prstGeom>
          <a:solidFill>
            <a:schemeClr val="tx1">
              <a:alpha val="47000"/>
            </a:schemeClr>
          </a:solidFill>
          <a:ln>
            <a:noFill/>
          </a:ln>
          <a:effectLst>
            <a:outerShdw blurRad="241300" sx="102000" sy="102000" algn="c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508009" y="6423455"/>
            <a:ext cx="1314273" cy="336884"/>
          </a:xfrm>
          <a:prstGeom prst="roundRect">
            <a:avLst>
              <a:gd name="adj" fmla="val 19398"/>
            </a:avLst>
          </a:prstGeom>
          <a:gradFill flip="none" rotWithShape="1">
            <a:gsLst>
              <a:gs pos="0">
                <a:schemeClr val="bg1">
                  <a:shade val="30000"/>
                  <a:satMod val="115000"/>
                  <a:alpha val="59000"/>
                </a:schemeClr>
              </a:gs>
              <a:gs pos="100000">
                <a:schemeClr val="bg1">
                  <a:shade val="100000"/>
                  <a:satMod val="115000"/>
                  <a:alpha val="15000"/>
                </a:schemeClr>
              </a:gs>
            </a:gsLst>
            <a:lin ang="2700000" scaled="1"/>
            <a:tileRect/>
          </a:gradFill>
          <a:ln w="9525">
            <a:solidFill>
              <a:schemeClr val="bg1">
                <a:alpha val="3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 err="1" smtClean="0"/>
              <a:t>컴</a:t>
            </a:r>
            <a:r>
              <a:rPr lang="ko-KR" altLang="en-US" sz="700" dirty="0" err="1"/>
              <a:t>공</a:t>
            </a:r>
            <a:r>
              <a:rPr lang="en-US" altLang="ko-KR" sz="700" dirty="0" smtClean="0"/>
              <a:t>15  </a:t>
            </a:r>
            <a:r>
              <a:rPr lang="ko-KR" altLang="en-US" sz="1100" dirty="0" err="1" smtClean="0"/>
              <a:t>신진경</a:t>
            </a:r>
            <a:endParaRPr lang="ko-KR" altLang="en-US" sz="11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20148" y="6425082"/>
            <a:ext cx="1314273" cy="336884"/>
          </a:xfrm>
          <a:prstGeom prst="roundRect">
            <a:avLst>
              <a:gd name="adj" fmla="val 19398"/>
            </a:avLst>
          </a:prstGeom>
          <a:gradFill flip="none" rotWithShape="1">
            <a:gsLst>
              <a:gs pos="0">
                <a:schemeClr val="bg1">
                  <a:shade val="30000"/>
                  <a:satMod val="115000"/>
                  <a:alpha val="59000"/>
                </a:schemeClr>
              </a:gs>
              <a:gs pos="100000">
                <a:schemeClr val="bg1">
                  <a:shade val="100000"/>
                  <a:satMod val="115000"/>
                  <a:alpha val="15000"/>
                </a:schemeClr>
              </a:gs>
            </a:gsLst>
            <a:lin ang="2700000" scaled="1"/>
            <a:tileRect/>
          </a:gradFill>
          <a:ln w="9525">
            <a:solidFill>
              <a:schemeClr val="bg1">
                <a:alpha val="3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 smtClean="0"/>
              <a:t>김동완 팀장</a:t>
            </a:r>
            <a:endParaRPr lang="ko-KR" altLang="en-US" sz="11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53" y="6464014"/>
            <a:ext cx="258583" cy="258583"/>
          </a:xfrm>
          <a:prstGeom prst="rect">
            <a:avLst/>
          </a:prstGeom>
        </p:spPr>
      </p:pic>
      <p:cxnSp>
        <p:nvCxnSpPr>
          <p:cNvPr id="4" name="직선 화살표 연결선 3"/>
          <p:cNvCxnSpPr/>
          <p:nvPr/>
        </p:nvCxnSpPr>
        <p:spPr>
          <a:xfrm flipH="1" flipV="1">
            <a:off x="4434608" y="2805740"/>
            <a:ext cx="129291" cy="247664"/>
          </a:xfrm>
          <a:prstGeom prst="straightConnector1">
            <a:avLst/>
          </a:prstGeom>
          <a:ln w="63500" cap="sq">
            <a:solidFill>
              <a:schemeClr val="bg1"/>
            </a:solidFill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268" y="6462619"/>
            <a:ext cx="259977" cy="259977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880641" y="3816527"/>
            <a:ext cx="4569007" cy="1541825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accent5">
                    <a:lumMod val="50000"/>
                  </a:schemeClr>
                </a:solidFill>
              </a:rPr>
              <a:t> - </a:t>
            </a:r>
            <a:r>
              <a:rPr lang="en-US" altLang="ko-KR" sz="1200" b="1" dirty="0" smtClean="0">
                <a:solidFill>
                  <a:schemeClr val="accent5">
                    <a:lumMod val="50000"/>
                  </a:schemeClr>
                </a:solidFill>
              </a:rPr>
              <a:t>PAGE : </a:t>
            </a:r>
            <a:r>
              <a:rPr lang="ko-KR" altLang="en-US" sz="1200" b="1" dirty="0" smtClean="0">
                <a:solidFill>
                  <a:schemeClr val="accent5">
                    <a:lumMod val="50000"/>
                  </a:schemeClr>
                </a:solidFill>
              </a:rPr>
              <a:t>페이지링크를 위해 해당하는 총 개수</a:t>
            </a:r>
            <a:r>
              <a:rPr lang="en-US" altLang="ko-KR" sz="1200" b="1" dirty="0" smtClean="0">
                <a:solidFill>
                  <a:schemeClr val="accent5">
                    <a:lumMod val="50000"/>
                  </a:schemeClr>
                </a:solidFill>
              </a:rPr>
              <a:t>(970)</a:t>
            </a:r>
          </a:p>
          <a:p>
            <a:endParaRPr lang="en-US" altLang="ko-KR" sz="12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ko-KR" sz="12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sz="1200" b="1" dirty="0" smtClean="0">
                <a:solidFill>
                  <a:schemeClr val="accent5">
                    <a:lumMod val="50000"/>
                  </a:schemeClr>
                </a:solidFill>
              </a:rPr>
              <a:t>- DAMPING : </a:t>
            </a:r>
            <a:r>
              <a:rPr lang="ko-KR" altLang="en-US" sz="1200" b="1" dirty="0">
                <a:solidFill>
                  <a:schemeClr val="accent5">
                    <a:lumMod val="50000"/>
                  </a:schemeClr>
                </a:solidFill>
              </a:rPr>
              <a:t>페이지를 방문 후 만족하지 않고 다른 페이지를 방문할 </a:t>
            </a:r>
            <a:r>
              <a:rPr lang="ko-KR" altLang="en-US" sz="1200" b="1" dirty="0" smtClean="0">
                <a:solidFill>
                  <a:schemeClr val="accent5">
                    <a:lumMod val="50000"/>
                  </a:schemeClr>
                </a:solidFill>
              </a:rPr>
              <a:t>확률</a:t>
            </a:r>
            <a:r>
              <a:rPr lang="en-US" altLang="ko-KR" sz="1200" b="1" dirty="0" smtClean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ko-KR" altLang="en-US" sz="1200" b="1" dirty="0" smtClean="0">
                <a:solidFill>
                  <a:schemeClr val="accent5">
                    <a:lumMod val="50000"/>
                  </a:schemeClr>
                </a:solidFill>
              </a:rPr>
              <a:t>보통 임의의 값으로 </a:t>
            </a:r>
            <a:r>
              <a:rPr lang="en-US" altLang="ko-KR" sz="1200" b="1" dirty="0" smtClean="0">
                <a:solidFill>
                  <a:schemeClr val="accent5">
                    <a:lumMod val="50000"/>
                  </a:schemeClr>
                </a:solidFill>
              </a:rPr>
              <a:t>0.85</a:t>
            </a:r>
            <a:r>
              <a:rPr lang="ko-KR" altLang="en-US" sz="1200" b="1" dirty="0" smtClean="0">
                <a:solidFill>
                  <a:schemeClr val="accent5">
                    <a:lumMod val="50000"/>
                  </a:schemeClr>
                </a:solidFill>
              </a:rPr>
              <a:t>로 초기화</a:t>
            </a:r>
            <a:r>
              <a:rPr lang="en-US" altLang="ko-KR" sz="1200" b="1" dirty="0" smtClean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endParaRPr lang="en-US" altLang="ko-KR" sz="12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ko-KR" sz="12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sz="1200" b="1" dirty="0" smtClean="0">
                <a:solidFill>
                  <a:schemeClr val="accent5">
                    <a:lumMod val="50000"/>
                  </a:schemeClr>
                </a:solidFill>
              </a:rPr>
              <a:t>- BLOCK_SIZE : </a:t>
            </a:r>
            <a:r>
              <a:rPr lang="ko-KR" altLang="en-US" sz="1200" b="1" dirty="0" smtClean="0">
                <a:solidFill>
                  <a:schemeClr val="accent5">
                    <a:lumMod val="50000"/>
                  </a:schemeClr>
                </a:solidFill>
              </a:rPr>
              <a:t>병렬 처리를 위한 블록당 </a:t>
            </a:r>
            <a:r>
              <a:rPr lang="ko-KR" altLang="en-US" sz="1200" b="1" dirty="0" err="1" smtClean="0">
                <a:solidFill>
                  <a:schemeClr val="accent5">
                    <a:lumMod val="50000"/>
                  </a:schemeClr>
                </a:solidFill>
              </a:rPr>
              <a:t>쓰레드</a:t>
            </a:r>
            <a:r>
              <a:rPr lang="ko-KR" altLang="en-US" sz="12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ko-KR" altLang="en-US" sz="1200" b="1" dirty="0" smtClean="0">
                <a:solidFill>
                  <a:schemeClr val="accent5">
                    <a:lumMod val="50000"/>
                  </a:schemeClr>
                </a:solidFill>
              </a:rPr>
              <a:t>수 </a:t>
            </a:r>
            <a:r>
              <a:rPr lang="en-US" altLang="ko-KR" sz="1200" b="1" dirty="0">
                <a:solidFill>
                  <a:schemeClr val="accent5">
                    <a:lumMod val="50000"/>
                  </a:schemeClr>
                </a:solidFill>
              </a:rPr>
              <a:t>=</a:t>
            </a:r>
            <a:r>
              <a:rPr lang="ko-KR" altLang="en-US" sz="1200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sz="1200" b="1" dirty="0" smtClean="0">
                <a:solidFill>
                  <a:schemeClr val="accent5">
                    <a:lumMod val="50000"/>
                  </a:schemeClr>
                </a:solidFill>
              </a:rPr>
              <a:t>512</a:t>
            </a:r>
          </a:p>
          <a:p>
            <a:endParaRPr lang="en-US" altLang="ko-KR" sz="12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ko-KR" sz="12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sz="1200" b="1" dirty="0" smtClean="0">
                <a:solidFill>
                  <a:schemeClr val="accent5">
                    <a:lumMod val="50000"/>
                  </a:schemeClr>
                </a:solidFill>
              </a:rPr>
              <a:t>- NUM_BLOCKS (ceil ((float) PAGE / BLOCK_SIZE))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689029" y="4074161"/>
            <a:ext cx="4404095" cy="930629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accent5">
                    <a:lumMod val="50000"/>
                  </a:schemeClr>
                </a:solidFill>
              </a:rPr>
              <a:t> - </a:t>
            </a:r>
            <a:r>
              <a:rPr lang="en-US" altLang="ko-KR" sz="1200" b="1" dirty="0" err="1" smtClean="0">
                <a:solidFill>
                  <a:schemeClr val="accent5">
                    <a:lumMod val="50000"/>
                  </a:schemeClr>
                </a:solidFill>
              </a:rPr>
              <a:t>cal_PR</a:t>
            </a:r>
            <a:r>
              <a:rPr lang="en-US" altLang="ko-KR" sz="1200" b="1" dirty="0" smtClean="0">
                <a:solidFill>
                  <a:schemeClr val="accent5">
                    <a:lumMod val="50000"/>
                  </a:schemeClr>
                </a:solidFill>
              </a:rPr>
              <a:t> : </a:t>
            </a:r>
            <a:r>
              <a:rPr lang="ko-KR" altLang="en-US" sz="1200" b="1" dirty="0" smtClean="0">
                <a:solidFill>
                  <a:schemeClr val="accent5">
                    <a:lumMod val="50000"/>
                  </a:schemeClr>
                </a:solidFill>
              </a:rPr>
              <a:t>페이지 링크를 계산하는 코드</a:t>
            </a:r>
            <a:endParaRPr lang="en-US" altLang="ko-KR" sz="12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 flipH="1" flipV="1">
            <a:off x="4320053" y="2398383"/>
            <a:ext cx="129291" cy="247664"/>
          </a:xfrm>
          <a:prstGeom prst="straightConnector1">
            <a:avLst/>
          </a:prstGeom>
          <a:ln w="63500" cap="sq">
            <a:solidFill>
              <a:schemeClr val="bg1"/>
            </a:solidFill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35"/>
          <p:cNvSpPr/>
          <p:nvPr/>
        </p:nvSpPr>
        <p:spPr>
          <a:xfrm>
            <a:off x="836363" y="2125486"/>
            <a:ext cx="4530792" cy="1114361"/>
          </a:xfrm>
          <a:prstGeom prst="roundRect">
            <a:avLst>
              <a:gd name="adj" fmla="val 6721"/>
            </a:avLst>
          </a:prstGeom>
          <a:solidFill>
            <a:schemeClr val="bg1"/>
          </a:solidFill>
          <a:ln>
            <a:solidFill>
              <a:srgbClr val="4999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626432" y="2861765"/>
            <a:ext cx="4759656" cy="614859"/>
            <a:chOff x="1738361" y="4201391"/>
            <a:chExt cx="2737856" cy="1079422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1866367" y="4759048"/>
              <a:ext cx="2609850" cy="521765"/>
            </a:xfrm>
            <a:prstGeom prst="round2SameRect">
              <a:avLst>
                <a:gd name="adj1" fmla="val 0"/>
                <a:gd name="adj2" fmla="val 22565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prstClr val="white"/>
                  </a:solidFill>
                </a:rPr>
                <a:t>주요 정보</a:t>
              </a:r>
              <a:endParaRPr lang="en-US" altLang="ko-KR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39" name="도넛 38"/>
            <p:cNvSpPr/>
            <p:nvPr/>
          </p:nvSpPr>
          <p:spPr>
            <a:xfrm>
              <a:off x="1860550" y="4201391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>
              <a:off x="1738361" y="4458002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도넛 40"/>
            <p:cNvSpPr/>
            <p:nvPr/>
          </p:nvSpPr>
          <p:spPr>
            <a:xfrm>
              <a:off x="2172152" y="4245658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3" name="모서리가 둥근 직사각형 42"/>
          <p:cNvSpPr/>
          <p:nvPr/>
        </p:nvSpPr>
        <p:spPr>
          <a:xfrm>
            <a:off x="5562332" y="2125486"/>
            <a:ext cx="4530792" cy="1114361"/>
          </a:xfrm>
          <a:prstGeom prst="roundRect">
            <a:avLst>
              <a:gd name="adj" fmla="val 6721"/>
            </a:avLst>
          </a:prstGeom>
          <a:solidFill>
            <a:schemeClr val="bg1"/>
          </a:solidFill>
          <a:ln>
            <a:solidFill>
              <a:srgbClr val="4999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양쪽 모서리가 둥근 사각형 44"/>
          <p:cNvSpPr/>
          <p:nvPr/>
        </p:nvSpPr>
        <p:spPr>
          <a:xfrm>
            <a:off x="5562332" y="3173606"/>
            <a:ext cx="4537123" cy="297207"/>
          </a:xfrm>
          <a:prstGeom prst="round2SameRect">
            <a:avLst>
              <a:gd name="adj1" fmla="val 0"/>
              <a:gd name="adj2" fmla="val 22565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white"/>
                </a:solidFill>
              </a:rPr>
              <a:t>Serial Algorithm</a:t>
            </a:r>
            <a:r>
              <a:rPr lang="ko-KR" altLang="en-US" sz="1600" b="1" dirty="0" smtClean="0">
                <a:solidFill>
                  <a:prstClr val="white"/>
                </a:solidFill>
              </a:rPr>
              <a:t>의 주요 함수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083" y="2323077"/>
            <a:ext cx="4154121" cy="787457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0701884" y="593087"/>
            <a:ext cx="1323476" cy="2400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lnSpc>
                <a:spcPct val="300000"/>
              </a:lnSpc>
              <a:buFontTx/>
              <a:buChar char="-"/>
            </a:pPr>
            <a:r>
              <a:rPr lang="ko-KR" altLang="en-US" sz="1000" b="1" dirty="0" smtClean="0">
                <a:solidFill>
                  <a:schemeClr val="bg1"/>
                </a:solidFill>
                <a:cs typeface="Aharoni" panose="02010803020104030203" pitchFamily="2" charset="-79"/>
              </a:rPr>
              <a:t>주제 소개</a:t>
            </a:r>
            <a:endParaRPr lang="en-US" altLang="ko-KR" sz="1000" b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171450" indent="-171450">
              <a:lnSpc>
                <a:spcPct val="300000"/>
              </a:lnSpc>
              <a:buFontTx/>
              <a:buChar char="-"/>
            </a:pPr>
            <a:r>
              <a:rPr lang="ko-KR" altLang="en-US" sz="1000" b="1" dirty="0" smtClean="0">
                <a:solidFill>
                  <a:schemeClr val="bg1"/>
                </a:solidFill>
                <a:cs typeface="Aharoni" panose="02010803020104030203" pitchFamily="2" charset="-79"/>
              </a:rPr>
              <a:t>알고리즘 </a:t>
            </a:r>
            <a:endParaRPr lang="en-US" altLang="ko-KR" sz="8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1000" b="1" dirty="0">
                <a:solidFill>
                  <a:schemeClr val="bg1"/>
                </a:solidFill>
                <a:cs typeface="Aharoni" panose="02010803020104030203" pitchFamily="2" charset="-79"/>
              </a:rPr>
              <a:t>- </a:t>
            </a:r>
            <a:r>
              <a:rPr lang="en-US" altLang="ko-KR" sz="1000" b="1" dirty="0" smtClean="0">
                <a:solidFill>
                  <a:schemeClr val="bg1"/>
                </a:solidFill>
                <a:cs typeface="Aharoni" panose="02010803020104030203" pitchFamily="2" charset="-79"/>
              </a:rPr>
              <a:t>Serial Algorithm</a:t>
            </a:r>
            <a:endParaRPr lang="ko-KR" altLang="en-US" sz="8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1000" b="1" dirty="0">
                <a:solidFill>
                  <a:schemeClr val="bg1"/>
                </a:solidFill>
                <a:cs typeface="Aharoni" panose="02010803020104030203" pitchFamily="2" charset="-79"/>
              </a:rPr>
              <a:t>- </a:t>
            </a:r>
            <a:r>
              <a:rPr lang="en-US" altLang="ko-KR" sz="900" b="1" dirty="0" smtClean="0">
                <a:solidFill>
                  <a:schemeClr val="bg1"/>
                </a:solidFill>
                <a:cs typeface="Aharoni" panose="02010803020104030203" pitchFamily="2" charset="-79"/>
              </a:rPr>
              <a:t>Parallel Algorithm</a:t>
            </a:r>
            <a:endParaRPr lang="ko-KR" altLang="en-US" sz="9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1000" b="1" dirty="0">
                <a:solidFill>
                  <a:schemeClr val="bg1"/>
                </a:solidFill>
                <a:cs typeface="Aharoni" panose="02010803020104030203" pitchFamily="2" charset="-79"/>
              </a:rPr>
              <a:t>- </a:t>
            </a:r>
            <a:r>
              <a:rPr lang="ko-KR" altLang="en-US" sz="1000" b="1" dirty="0">
                <a:solidFill>
                  <a:schemeClr val="bg1"/>
                </a:solidFill>
                <a:cs typeface="Aharoni" panose="02010803020104030203" pitchFamily="2" charset="-79"/>
              </a:rPr>
              <a:t>결과</a:t>
            </a:r>
            <a:r>
              <a:rPr lang="en-US" altLang="ko-KR" sz="1000" b="1" dirty="0">
                <a:solidFill>
                  <a:schemeClr val="bg1"/>
                </a:solidFill>
                <a:cs typeface="Aharoni" panose="02010803020104030203" pitchFamily="2" charset="-79"/>
              </a:rPr>
              <a:t>,</a:t>
            </a:r>
            <a:r>
              <a:rPr lang="ko-KR" altLang="en-US" sz="1000" b="1" dirty="0">
                <a:solidFill>
                  <a:schemeClr val="bg1"/>
                </a:solidFill>
                <a:cs typeface="Aharoni" panose="02010803020104030203" pitchFamily="2" charset="-79"/>
              </a:rPr>
              <a:t> </a:t>
            </a:r>
            <a:r>
              <a:rPr lang="ko-KR" altLang="en-US" sz="1000" b="1" dirty="0" smtClean="0">
                <a:solidFill>
                  <a:schemeClr val="bg1"/>
                </a:solidFill>
                <a:cs typeface="Aharoni" panose="02010803020104030203" pitchFamily="2" charset="-79"/>
              </a:rPr>
              <a:t>성능 비교</a:t>
            </a:r>
            <a:endParaRPr lang="ko-KR" altLang="en-US" sz="10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6952" y="2570258"/>
            <a:ext cx="4048248" cy="25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31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352674"/>
            <a:ext cx="12192000" cy="505326"/>
          </a:xfrm>
          <a:prstGeom prst="rect">
            <a:avLst/>
          </a:prstGeom>
          <a:solidFill>
            <a:srgbClr val="1D63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81" y="6424864"/>
            <a:ext cx="336884" cy="336884"/>
          </a:xfrm>
          <a:prstGeom prst="rect">
            <a:avLst/>
          </a:prstGeom>
        </p:spPr>
      </p:pic>
      <p:sp>
        <p:nvSpPr>
          <p:cNvPr id="22" name="모서리가 둥근 직사각형 21"/>
          <p:cNvSpPr/>
          <p:nvPr/>
        </p:nvSpPr>
        <p:spPr>
          <a:xfrm>
            <a:off x="3924396" y="6424864"/>
            <a:ext cx="1314273" cy="336884"/>
          </a:xfrm>
          <a:prstGeom prst="roundRect">
            <a:avLst>
              <a:gd name="adj" fmla="val 19398"/>
            </a:avLst>
          </a:prstGeom>
          <a:gradFill flip="none" rotWithShape="1">
            <a:gsLst>
              <a:gs pos="0">
                <a:schemeClr val="bg1">
                  <a:shade val="30000"/>
                  <a:satMod val="115000"/>
                  <a:alpha val="59000"/>
                </a:schemeClr>
              </a:gs>
              <a:gs pos="100000">
                <a:schemeClr val="bg1">
                  <a:shade val="100000"/>
                  <a:satMod val="115000"/>
                  <a:alpha val="15000"/>
                </a:schemeClr>
              </a:gs>
            </a:gsLst>
            <a:lin ang="2700000" scaled="1"/>
            <a:tileRect/>
          </a:gradFill>
          <a:ln w="9525">
            <a:solidFill>
              <a:schemeClr val="bg1">
                <a:alpha val="3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 err="1" smtClean="0"/>
              <a:t>컴공</a:t>
            </a:r>
            <a:r>
              <a:rPr lang="en-US" altLang="ko-KR" sz="700" dirty="0" smtClean="0"/>
              <a:t>15  </a:t>
            </a:r>
            <a:r>
              <a:rPr lang="ko-KR" altLang="en-US" sz="1100" dirty="0" smtClean="0"/>
              <a:t>오지</a:t>
            </a:r>
            <a:r>
              <a:rPr lang="ko-KR" altLang="en-US" sz="1100" dirty="0"/>
              <a:t>원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31" y="6462619"/>
            <a:ext cx="259977" cy="259977"/>
          </a:xfrm>
          <a:prstGeom prst="rect">
            <a:avLst/>
          </a:prstGeom>
        </p:spPr>
      </p:pic>
      <p:sp>
        <p:nvSpPr>
          <p:cNvPr id="2" name="한쪽 모서리가 둥근 사각형 1"/>
          <p:cNvSpPr/>
          <p:nvPr/>
        </p:nvSpPr>
        <p:spPr>
          <a:xfrm>
            <a:off x="0" y="593087"/>
            <a:ext cx="12043612" cy="5759587"/>
          </a:xfrm>
          <a:prstGeom prst="round1Rect">
            <a:avLst>
              <a:gd name="adj" fmla="val 1100"/>
            </a:avLst>
          </a:prstGeom>
          <a:solidFill>
            <a:schemeClr val="tx2">
              <a:lumMod val="75000"/>
              <a:alpha val="86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8879" y="710607"/>
            <a:ext cx="10567737" cy="5539730"/>
          </a:xfrm>
          <a:prstGeom prst="roundRect">
            <a:avLst>
              <a:gd name="adj" fmla="val 1005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01778" y="26403"/>
            <a:ext cx="566620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1" dirty="0">
                <a:solidFill>
                  <a:schemeClr val="bg1"/>
                </a:solidFill>
              </a:rPr>
              <a:t>3</a:t>
            </a:r>
            <a:r>
              <a:rPr lang="en-US" altLang="ko-KR" sz="2000" b="1" i="1" dirty="0" smtClean="0">
                <a:solidFill>
                  <a:schemeClr val="bg1"/>
                </a:solidFill>
              </a:rPr>
              <a:t>. Serial Algorithm</a:t>
            </a:r>
            <a:r>
              <a:rPr lang="ko-KR" altLang="en-US" sz="2000" b="1" i="1" dirty="0" smtClean="0">
                <a:solidFill>
                  <a:schemeClr val="bg1"/>
                </a:solidFill>
              </a:rPr>
              <a:t> </a:t>
            </a:r>
            <a:endParaRPr lang="en-US" altLang="ko-KR" sz="2000" b="1" i="1" dirty="0" smtClean="0">
              <a:solidFill>
                <a:schemeClr val="bg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742855" y="1688196"/>
            <a:ext cx="1309503" cy="328246"/>
          </a:xfrm>
          <a:prstGeom prst="roundRect">
            <a:avLst>
              <a:gd name="adj" fmla="val 11469"/>
            </a:avLst>
          </a:prstGeom>
          <a:solidFill>
            <a:schemeClr val="tx1">
              <a:alpha val="47000"/>
            </a:schemeClr>
          </a:solidFill>
          <a:ln>
            <a:noFill/>
          </a:ln>
          <a:effectLst>
            <a:outerShdw blurRad="241300" sx="102000" sy="102000" algn="c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508009" y="6423455"/>
            <a:ext cx="1314273" cy="336884"/>
          </a:xfrm>
          <a:prstGeom prst="roundRect">
            <a:avLst>
              <a:gd name="adj" fmla="val 19398"/>
            </a:avLst>
          </a:prstGeom>
          <a:gradFill flip="none" rotWithShape="1">
            <a:gsLst>
              <a:gs pos="0">
                <a:schemeClr val="bg1">
                  <a:shade val="30000"/>
                  <a:satMod val="115000"/>
                  <a:alpha val="59000"/>
                </a:schemeClr>
              </a:gs>
              <a:gs pos="100000">
                <a:schemeClr val="bg1">
                  <a:shade val="100000"/>
                  <a:satMod val="115000"/>
                  <a:alpha val="15000"/>
                </a:schemeClr>
              </a:gs>
            </a:gsLst>
            <a:lin ang="2700000" scaled="1"/>
            <a:tileRect/>
          </a:gradFill>
          <a:ln w="9525">
            <a:solidFill>
              <a:schemeClr val="bg1">
                <a:alpha val="3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 err="1" smtClean="0"/>
              <a:t>컴</a:t>
            </a:r>
            <a:r>
              <a:rPr lang="ko-KR" altLang="en-US" sz="700" dirty="0" err="1"/>
              <a:t>공</a:t>
            </a:r>
            <a:r>
              <a:rPr lang="en-US" altLang="ko-KR" sz="700" dirty="0" smtClean="0"/>
              <a:t>15  </a:t>
            </a:r>
            <a:r>
              <a:rPr lang="ko-KR" altLang="en-US" sz="1100" dirty="0" smtClean="0"/>
              <a:t>김동</a:t>
            </a:r>
            <a:r>
              <a:rPr lang="ko-KR" altLang="en-US" sz="1100" dirty="0"/>
              <a:t>완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20148" y="6425082"/>
            <a:ext cx="1314273" cy="336884"/>
          </a:xfrm>
          <a:prstGeom prst="roundRect">
            <a:avLst>
              <a:gd name="adj" fmla="val 19398"/>
            </a:avLst>
          </a:prstGeom>
          <a:gradFill flip="none" rotWithShape="1">
            <a:gsLst>
              <a:gs pos="0">
                <a:schemeClr val="bg1">
                  <a:shade val="30000"/>
                  <a:satMod val="115000"/>
                  <a:alpha val="59000"/>
                </a:schemeClr>
              </a:gs>
              <a:gs pos="100000">
                <a:schemeClr val="bg1">
                  <a:shade val="100000"/>
                  <a:satMod val="115000"/>
                  <a:alpha val="15000"/>
                </a:schemeClr>
              </a:gs>
            </a:gsLst>
            <a:lin ang="2700000" scaled="1"/>
            <a:tileRect/>
          </a:gradFill>
          <a:ln w="9525">
            <a:solidFill>
              <a:schemeClr val="bg1">
                <a:alpha val="3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 smtClean="0"/>
              <a:t>신진경 팀장</a:t>
            </a:r>
            <a:endParaRPr lang="ko-KR" altLang="en-US" sz="11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53" y="6464014"/>
            <a:ext cx="258583" cy="258583"/>
          </a:xfrm>
          <a:prstGeom prst="rect">
            <a:avLst/>
          </a:prstGeom>
        </p:spPr>
      </p:pic>
      <p:cxnSp>
        <p:nvCxnSpPr>
          <p:cNvPr id="4" name="직선 화살표 연결선 3"/>
          <p:cNvCxnSpPr/>
          <p:nvPr/>
        </p:nvCxnSpPr>
        <p:spPr>
          <a:xfrm>
            <a:off x="5426824" y="3404753"/>
            <a:ext cx="23555" cy="443072"/>
          </a:xfrm>
          <a:prstGeom prst="straightConnector1">
            <a:avLst/>
          </a:prstGeom>
          <a:ln w="63500" cap="sq">
            <a:solidFill>
              <a:schemeClr val="bg1"/>
            </a:solidFill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268" y="6462619"/>
            <a:ext cx="259977" cy="259977"/>
          </a:xfrm>
          <a:prstGeom prst="rect">
            <a:avLst/>
          </a:prstGeom>
        </p:spPr>
      </p:pic>
      <p:cxnSp>
        <p:nvCxnSpPr>
          <p:cNvPr id="27" name="직선 화살표 연결선 26"/>
          <p:cNvCxnSpPr/>
          <p:nvPr/>
        </p:nvCxnSpPr>
        <p:spPr>
          <a:xfrm>
            <a:off x="5409191" y="3114517"/>
            <a:ext cx="23555" cy="443072"/>
          </a:xfrm>
          <a:prstGeom prst="straightConnector1">
            <a:avLst/>
          </a:prstGeom>
          <a:ln w="63500" cap="sq">
            <a:solidFill>
              <a:schemeClr val="bg1"/>
            </a:solidFill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5294636" y="2707160"/>
            <a:ext cx="23555" cy="443072"/>
          </a:xfrm>
          <a:prstGeom prst="straightConnector1">
            <a:avLst/>
          </a:prstGeom>
          <a:ln w="63500" cap="sq">
            <a:solidFill>
              <a:schemeClr val="bg1"/>
            </a:solidFill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173205" y="3977620"/>
            <a:ext cx="5253619" cy="642210"/>
            <a:chOff x="1738361" y="4201391"/>
            <a:chExt cx="2737856" cy="1079422"/>
          </a:xfrm>
        </p:grpSpPr>
        <p:sp>
          <p:nvSpPr>
            <p:cNvPr id="35" name="양쪽 모서리가 둥근 사각형 34"/>
            <p:cNvSpPr/>
            <p:nvPr/>
          </p:nvSpPr>
          <p:spPr>
            <a:xfrm>
              <a:off x="1866367" y="4759048"/>
              <a:ext cx="2609850" cy="521765"/>
            </a:xfrm>
            <a:prstGeom prst="round2SameRect">
              <a:avLst>
                <a:gd name="adj1" fmla="val 0"/>
                <a:gd name="adj2" fmla="val 22565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b="1" dirty="0" err="1">
                  <a:solidFill>
                    <a:prstClr val="white"/>
                  </a:solidFill>
                </a:rPr>
                <a:t>c</a:t>
              </a:r>
              <a:r>
                <a:rPr lang="en-US" altLang="ko-KR" sz="1600" b="1" dirty="0" err="1" smtClean="0">
                  <a:solidFill>
                    <a:prstClr val="white"/>
                  </a:solidFill>
                </a:rPr>
                <a:t>al_PR</a:t>
              </a:r>
              <a:endParaRPr lang="en-US" altLang="ko-KR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36" name="도넛 35"/>
            <p:cNvSpPr/>
            <p:nvPr/>
          </p:nvSpPr>
          <p:spPr>
            <a:xfrm>
              <a:off x="1860550" y="4201391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자유형 36"/>
            <p:cNvSpPr/>
            <p:nvPr/>
          </p:nvSpPr>
          <p:spPr>
            <a:xfrm>
              <a:off x="1738361" y="4458002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도넛 37"/>
            <p:cNvSpPr/>
            <p:nvPr/>
          </p:nvSpPr>
          <p:spPr>
            <a:xfrm>
              <a:off x="2172152" y="4245658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464" y="2498966"/>
            <a:ext cx="5015282" cy="1863069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5765563" y="2555972"/>
            <a:ext cx="4404095" cy="2028016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accent5">
                    <a:lumMod val="50000"/>
                  </a:schemeClr>
                </a:solidFill>
              </a:rPr>
              <a:t> - </a:t>
            </a:r>
            <a:r>
              <a:rPr lang="en-US" altLang="ko-KR" sz="1200" b="1" dirty="0" err="1" smtClean="0">
                <a:solidFill>
                  <a:schemeClr val="accent5">
                    <a:lumMod val="50000"/>
                  </a:schemeClr>
                </a:solidFill>
              </a:rPr>
              <a:t>cal_PR</a:t>
            </a:r>
            <a:r>
              <a:rPr lang="en-US" altLang="ko-KR" sz="1200" b="1" dirty="0" smtClean="0">
                <a:solidFill>
                  <a:schemeClr val="accent5">
                    <a:lumMod val="50000"/>
                  </a:schemeClr>
                </a:solidFill>
              </a:rPr>
              <a:t> : </a:t>
            </a:r>
            <a:r>
              <a:rPr lang="ko-KR" altLang="en-US" sz="1200" b="1" dirty="0" smtClean="0">
                <a:solidFill>
                  <a:schemeClr val="accent5">
                    <a:lumMod val="50000"/>
                  </a:schemeClr>
                </a:solidFill>
              </a:rPr>
              <a:t>페이지 링크를 계산하는 코드</a:t>
            </a:r>
            <a:endParaRPr lang="en-US" altLang="ko-KR" sz="12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ko-KR" sz="1200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ko-KR" sz="1200" b="1" dirty="0" smtClean="0">
                <a:solidFill>
                  <a:schemeClr val="accent5">
                    <a:lumMod val="50000"/>
                  </a:schemeClr>
                </a:solidFill>
              </a:rPr>
              <a:t> - </a:t>
            </a:r>
            <a:r>
              <a:rPr lang="ko-KR" altLang="en-US" sz="1200" b="1" dirty="0" smtClean="0">
                <a:solidFill>
                  <a:schemeClr val="accent5">
                    <a:lumMod val="50000"/>
                  </a:schemeClr>
                </a:solidFill>
              </a:rPr>
              <a:t>해당 인덱스 별로 페이지의 </a:t>
            </a:r>
            <a:r>
              <a:rPr lang="en-US" altLang="ko-KR" sz="1200" b="1" dirty="0" smtClean="0">
                <a:solidFill>
                  <a:schemeClr val="accent5">
                    <a:lumMod val="50000"/>
                  </a:schemeClr>
                </a:solidFill>
              </a:rPr>
              <a:t>PR(</a:t>
            </a:r>
            <a:r>
              <a:rPr lang="en-US" altLang="ko-KR" sz="1200" b="1" dirty="0" err="1" smtClean="0">
                <a:solidFill>
                  <a:schemeClr val="accent5">
                    <a:lumMod val="50000"/>
                  </a:schemeClr>
                </a:solidFill>
              </a:rPr>
              <a:t>Tn</a:t>
            </a:r>
            <a:r>
              <a:rPr lang="en-US" altLang="ko-KR" sz="1200" b="1" dirty="0" smtClean="0">
                <a:solidFill>
                  <a:schemeClr val="accent5">
                    <a:lumMod val="50000"/>
                  </a:schemeClr>
                </a:solidFill>
              </a:rPr>
              <a:t>)/C(</a:t>
            </a:r>
            <a:r>
              <a:rPr lang="en-US" altLang="ko-KR" sz="1200" b="1" dirty="0" err="1" smtClean="0">
                <a:solidFill>
                  <a:schemeClr val="accent5">
                    <a:lumMod val="50000"/>
                  </a:schemeClr>
                </a:solidFill>
              </a:rPr>
              <a:t>Tn</a:t>
            </a:r>
            <a:r>
              <a:rPr lang="en-US" altLang="ko-KR" sz="1200" b="1" dirty="0" smtClean="0">
                <a:solidFill>
                  <a:schemeClr val="accent5">
                    <a:lumMod val="50000"/>
                  </a:schemeClr>
                </a:solidFill>
              </a:rPr>
              <a:t>)</a:t>
            </a:r>
            <a:r>
              <a:rPr lang="ko-KR" altLang="en-US" sz="1200" b="1" dirty="0" smtClean="0">
                <a:solidFill>
                  <a:schemeClr val="accent5">
                    <a:lumMod val="50000"/>
                  </a:schemeClr>
                </a:solidFill>
              </a:rPr>
              <a:t>을 계산하기 위해    </a:t>
            </a:r>
            <a:r>
              <a:rPr lang="en-US" altLang="ko-KR" sz="1200" b="1" dirty="0" err="1" smtClean="0">
                <a:solidFill>
                  <a:schemeClr val="accent5">
                    <a:lumMod val="50000"/>
                  </a:schemeClr>
                </a:solidFill>
              </a:rPr>
              <a:t>pageRank</a:t>
            </a:r>
            <a:r>
              <a:rPr lang="en-US" altLang="ko-KR" sz="1200" b="1" dirty="0" smtClean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en-US" altLang="ko-KR" sz="1200" b="1" dirty="0" err="1" smtClean="0">
                <a:solidFill>
                  <a:schemeClr val="accent5">
                    <a:lumMod val="50000"/>
                  </a:schemeClr>
                </a:solidFill>
              </a:rPr>
              <a:t>link_num</a:t>
            </a:r>
            <a:r>
              <a:rPr lang="ko-KR" altLang="en-US" sz="1200" b="1" dirty="0" smtClean="0">
                <a:solidFill>
                  <a:schemeClr val="accent5">
                    <a:lumMod val="50000"/>
                  </a:schemeClr>
                </a:solidFill>
              </a:rPr>
              <a:t>을 수행</a:t>
            </a:r>
            <a:endParaRPr lang="en-US" altLang="ko-KR" sz="12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ko-KR" sz="12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148" y="1953095"/>
            <a:ext cx="3914771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10728882" y="593087"/>
            <a:ext cx="1323476" cy="2400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lnSpc>
                <a:spcPct val="300000"/>
              </a:lnSpc>
              <a:buFontTx/>
              <a:buChar char="-"/>
            </a:pPr>
            <a:r>
              <a:rPr lang="ko-KR" altLang="en-US" sz="1000" b="1" dirty="0" smtClean="0">
                <a:solidFill>
                  <a:schemeClr val="bg1"/>
                </a:solidFill>
                <a:cs typeface="Aharoni" panose="02010803020104030203" pitchFamily="2" charset="-79"/>
              </a:rPr>
              <a:t>주제 소개</a:t>
            </a:r>
            <a:endParaRPr lang="en-US" altLang="ko-KR" sz="1000" b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171450" indent="-171450">
              <a:lnSpc>
                <a:spcPct val="300000"/>
              </a:lnSpc>
              <a:buFontTx/>
              <a:buChar char="-"/>
            </a:pPr>
            <a:r>
              <a:rPr lang="ko-KR" altLang="en-US" sz="1000" b="1" dirty="0" smtClean="0">
                <a:solidFill>
                  <a:schemeClr val="bg1"/>
                </a:solidFill>
                <a:cs typeface="Aharoni" panose="02010803020104030203" pitchFamily="2" charset="-79"/>
              </a:rPr>
              <a:t>알고리즘 </a:t>
            </a:r>
            <a:endParaRPr lang="en-US" altLang="ko-KR" sz="8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1000" b="1" dirty="0">
                <a:solidFill>
                  <a:schemeClr val="bg1"/>
                </a:solidFill>
                <a:cs typeface="Aharoni" panose="02010803020104030203" pitchFamily="2" charset="-79"/>
              </a:rPr>
              <a:t>- </a:t>
            </a:r>
            <a:r>
              <a:rPr lang="en-US" altLang="ko-KR" sz="1000" b="1" dirty="0" smtClean="0">
                <a:solidFill>
                  <a:schemeClr val="bg1"/>
                </a:solidFill>
                <a:cs typeface="Aharoni" panose="02010803020104030203" pitchFamily="2" charset="-79"/>
              </a:rPr>
              <a:t>Serial Algorithm</a:t>
            </a:r>
            <a:endParaRPr lang="ko-KR" altLang="en-US" sz="8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1000" b="1" dirty="0">
                <a:solidFill>
                  <a:schemeClr val="bg1"/>
                </a:solidFill>
                <a:cs typeface="Aharoni" panose="02010803020104030203" pitchFamily="2" charset="-79"/>
              </a:rPr>
              <a:t>- </a:t>
            </a:r>
            <a:r>
              <a:rPr lang="en-US" altLang="ko-KR" sz="900" b="1" dirty="0" smtClean="0">
                <a:solidFill>
                  <a:schemeClr val="bg1"/>
                </a:solidFill>
                <a:cs typeface="Aharoni" panose="02010803020104030203" pitchFamily="2" charset="-79"/>
              </a:rPr>
              <a:t>Parallel Algorithm</a:t>
            </a:r>
            <a:endParaRPr lang="ko-KR" altLang="en-US" sz="9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1000" b="1" dirty="0">
                <a:solidFill>
                  <a:schemeClr val="bg1"/>
                </a:solidFill>
                <a:cs typeface="Aharoni" panose="02010803020104030203" pitchFamily="2" charset="-79"/>
              </a:rPr>
              <a:t>- </a:t>
            </a:r>
            <a:r>
              <a:rPr lang="ko-KR" altLang="en-US" sz="1000" b="1" dirty="0">
                <a:solidFill>
                  <a:schemeClr val="bg1"/>
                </a:solidFill>
                <a:cs typeface="Aharoni" panose="02010803020104030203" pitchFamily="2" charset="-79"/>
              </a:rPr>
              <a:t>결과</a:t>
            </a:r>
            <a:r>
              <a:rPr lang="en-US" altLang="ko-KR" sz="1000" b="1" dirty="0">
                <a:solidFill>
                  <a:schemeClr val="bg1"/>
                </a:solidFill>
                <a:cs typeface="Aharoni" panose="02010803020104030203" pitchFamily="2" charset="-79"/>
              </a:rPr>
              <a:t>,</a:t>
            </a:r>
            <a:r>
              <a:rPr lang="ko-KR" altLang="en-US" sz="1000" b="1" dirty="0">
                <a:solidFill>
                  <a:schemeClr val="bg1"/>
                </a:solidFill>
                <a:cs typeface="Aharoni" panose="02010803020104030203" pitchFamily="2" charset="-79"/>
              </a:rPr>
              <a:t> </a:t>
            </a:r>
            <a:r>
              <a:rPr lang="ko-KR" altLang="en-US" sz="1000" b="1" dirty="0" smtClean="0">
                <a:solidFill>
                  <a:schemeClr val="bg1"/>
                </a:solidFill>
                <a:cs typeface="Aharoni" panose="02010803020104030203" pitchFamily="2" charset="-79"/>
              </a:rPr>
              <a:t>성능 비교</a:t>
            </a:r>
            <a:endParaRPr lang="ko-KR" altLang="en-US" sz="10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0566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352674"/>
            <a:ext cx="12192000" cy="505326"/>
          </a:xfrm>
          <a:prstGeom prst="rect">
            <a:avLst/>
          </a:prstGeom>
          <a:solidFill>
            <a:srgbClr val="1D63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81" y="6424864"/>
            <a:ext cx="336884" cy="336884"/>
          </a:xfrm>
          <a:prstGeom prst="rect">
            <a:avLst/>
          </a:prstGeom>
        </p:spPr>
      </p:pic>
      <p:sp>
        <p:nvSpPr>
          <p:cNvPr id="22" name="모서리가 둥근 직사각형 21"/>
          <p:cNvSpPr/>
          <p:nvPr/>
        </p:nvSpPr>
        <p:spPr>
          <a:xfrm>
            <a:off x="3924396" y="6424864"/>
            <a:ext cx="1314273" cy="336884"/>
          </a:xfrm>
          <a:prstGeom prst="roundRect">
            <a:avLst>
              <a:gd name="adj" fmla="val 19398"/>
            </a:avLst>
          </a:prstGeom>
          <a:gradFill flip="none" rotWithShape="1">
            <a:gsLst>
              <a:gs pos="0">
                <a:schemeClr val="bg1">
                  <a:shade val="30000"/>
                  <a:satMod val="115000"/>
                  <a:alpha val="59000"/>
                </a:schemeClr>
              </a:gs>
              <a:gs pos="100000">
                <a:schemeClr val="bg1">
                  <a:shade val="100000"/>
                  <a:satMod val="115000"/>
                  <a:alpha val="15000"/>
                </a:schemeClr>
              </a:gs>
            </a:gsLst>
            <a:lin ang="2700000" scaled="1"/>
            <a:tileRect/>
          </a:gradFill>
          <a:ln w="9525">
            <a:solidFill>
              <a:schemeClr val="bg1">
                <a:alpha val="3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 err="1" smtClean="0"/>
              <a:t>컴공</a:t>
            </a:r>
            <a:r>
              <a:rPr lang="en-US" altLang="ko-KR" sz="700" dirty="0" smtClean="0"/>
              <a:t>15  </a:t>
            </a:r>
            <a:r>
              <a:rPr lang="ko-KR" altLang="en-US" sz="1100" dirty="0" smtClean="0"/>
              <a:t>오지</a:t>
            </a:r>
            <a:r>
              <a:rPr lang="ko-KR" altLang="en-US" sz="1100" dirty="0"/>
              <a:t>원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31" y="6462619"/>
            <a:ext cx="259977" cy="259977"/>
          </a:xfrm>
          <a:prstGeom prst="rect">
            <a:avLst/>
          </a:prstGeom>
        </p:spPr>
      </p:pic>
      <p:sp>
        <p:nvSpPr>
          <p:cNvPr id="2" name="한쪽 모서리가 둥근 사각형 1"/>
          <p:cNvSpPr/>
          <p:nvPr/>
        </p:nvSpPr>
        <p:spPr>
          <a:xfrm>
            <a:off x="0" y="593087"/>
            <a:ext cx="12043612" cy="5759587"/>
          </a:xfrm>
          <a:prstGeom prst="round1Rect">
            <a:avLst>
              <a:gd name="adj" fmla="val 1100"/>
            </a:avLst>
          </a:prstGeom>
          <a:solidFill>
            <a:schemeClr val="tx2">
              <a:lumMod val="75000"/>
              <a:alpha val="86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8879" y="710607"/>
            <a:ext cx="10567737" cy="5539730"/>
          </a:xfrm>
          <a:prstGeom prst="roundRect">
            <a:avLst>
              <a:gd name="adj" fmla="val 1005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01778" y="26403"/>
            <a:ext cx="566620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1" dirty="0">
                <a:solidFill>
                  <a:schemeClr val="bg1"/>
                </a:solidFill>
              </a:rPr>
              <a:t>4</a:t>
            </a:r>
            <a:r>
              <a:rPr lang="en-US" altLang="ko-KR" sz="2000" b="1" i="1" dirty="0" smtClean="0">
                <a:solidFill>
                  <a:schemeClr val="bg1"/>
                </a:solidFill>
              </a:rPr>
              <a:t>. Parallel Algorithm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734109" y="2005849"/>
            <a:ext cx="1309503" cy="328246"/>
          </a:xfrm>
          <a:prstGeom prst="roundRect">
            <a:avLst>
              <a:gd name="adj" fmla="val 11469"/>
            </a:avLst>
          </a:prstGeom>
          <a:solidFill>
            <a:schemeClr val="tx1">
              <a:alpha val="47000"/>
            </a:schemeClr>
          </a:solidFill>
          <a:ln>
            <a:noFill/>
          </a:ln>
          <a:effectLst>
            <a:outerShdw blurRad="241300" sx="102000" sy="102000" algn="c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508009" y="6423455"/>
            <a:ext cx="1314273" cy="336884"/>
          </a:xfrm>
          <a:prstGeom prst="roundRect">
            <a:avLst>
              <a:gd name="adj" fmla="val 19398"/>
            </a:avLst>
          </a:prstGeom>
          <a:gradFill flip="none" rotWithShape="1">
            <a:gsLst>
              <a:gs pos="0">
                <a:schemeClr val="bg1">
                  <a:shade val="30000"/>
                  <a:satMod val="115000"/>
                  <a:alpha val="59000"/>
                </a:schemeClr>
              </a:gs>
              <a:gs pos="100000">
                <a:schemeClr val="bg1">
                  <a:shade val="100000"/>
                  <a:satMod val="115000"/>
                  <a:alpha val="15000"/>
                </a:schemeClr>
              </a:gs>
            </a:gsLst>
            <a:lin ang="2700000" scaled="1"/>
            <a:tileRect/>
          </a:gradFill>
          <a:ln w="9525">
            <a:solidFill>
              <a:schemeClr val="bg1">
                <a:alpha val="3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 err="1" smtClean="0"/>
              <a:t>컴</a:t>
            </a:r>
            <a:r>
              <a:rPr lang="ko-KR" altLang="en-US" sz="700" dirty="0" err="1"/>
              <a:t>공</a:t>
            </a:r>
            <a:r>
              <a:rPr lang="en-US" altLang="ko-KR" sz="700" dirty="0" smtClean="0"/>
              <a:t>15  </a:t>
            </a:r>
            <a:r>
              <a:rPr lang="ko-KR" altLang="en-US" sz="1100" dirty="0" err="1" smtClean="0"/>
              <a:t>신진경</a:t>
            </a:r>
            <a:endParaRPr lang="ko-KR" altLang="en-US" sz="11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20148" y="6425082"/>
            <a:ext cx="1314273" cy="336884"/>
          </a:xfrm>
          <a:prstGeom prst="roundRect">
            <a:avLst>
              <a:gd name="adj" fmla="val 19398"/>
            </a:avLst>
          </a:prstGeom>
          <a:gradFill flip="none" rotWithShape="1">
            <a:gsLst>
              <a:gs pos="0">
                <a:schemeClr val="bg1">
                  <a:shade val="30000"/>
                  <a:satMod val="115000"/>
                  <a:alpha val="59000"/>
                </a:schemeClr>
              </a:gs>
              <a:gs pos="100000">
                <a:schemeClr val="bg1">
                  <a:shade val="100000"/>
                  <a:satMod val="115000"/>
                  <a:alpha val="15000"/>
                </a:schemeClr>
              </a:gs>
            </a:gsLst>
            <a:lin ang="2700000" scaled="1"/>
            <a:tileRect/>
          </a:gradFill>
          <a:ln w="9525">
            <a:solidFill>
              <a:schemeClr val="bg1">
                <a:alpha val="3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 smtClean="0"/>
              <a:t>김동완 팀장</a:t>
            </a:r>
            <a:endParaRPr lang="ko-KR" altLang="en-US" sz="11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53" y="6464014"/>
            <a:ext cx="258583" cy="258583"/>
          </a:xfrm>
          <a:prstGeom prst="rect">
            <a:avLst/>
          </a:prstGeom>
        </p:spPr>
      </p:pic>
      <p:cxnSp>
        <p:nvCxnSpPr>
          <p:cNvPr id="4" name="직선 화살표 연결선 3"/>
          <p:cNvCxnSpPr/>
          <p:nvPr/>
        </p:nvCxnSpPr>
        <p:spPr>
          <a:xfrm flipH="1" flipV="1">
            <a:off x="4329463" y="2514959"/>
            <a:ext cx="129291" cy="247664"/>
          </a:xfrm>
          <a:prstGeom prst="straightConnector1">
            <a:avLst/>
          </a:prstGeom>
          <a:ln w="63500" cap="sq">
            <a:solidFill>
              <a:schemeClr val="bg1"/>
            </a:solidFill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268" y="6462619"/>
            <a:ext cx="259977" cy="259977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2893245" y="4103618"/>
            <a:ext cx="5409578" cy="1531455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accent5">
                    <a:lumMod val="50000"/>
                  </a:schemeClr>
                </a:solidFill>
              </a:rPr>
              <a:t> - 1D_1D</a:t>
            </a:r>
            <a:r>
              <a:rPr lang="ko-KR" altLang="en-US" sz="1200" b="1" dirty="0" smtClean="0">
                <a:solidFill>
                  <a:schemeClr val="accent5">
                    <a:lumMod val="50000"/>
                  </a:schemeClr>
                </a:solidFill>
              </a:rPr>
              <a:t>형태의 </a:t>
            </a:r>
            <a:r>
              <a:rPr lang="en-US" altLang="ko-KR" sz="1200" b="1" dirty="0" smtClean="0">
                <a:solidFill>
                  <a:schemeClr val="accent5">
                    <a:lumMod val="50000"/>
                  </a:schemeClr>
                </a:solidFill>
              </a:rPr>
              <a:t>Dim </a:t>
            </a:r>
            <a:r>
              <a:rPr lang="ko-KR" altLang="en-US" sz="1200" b="1" dirty="0" smtClean="0">
                <a:solidFill>
                  <a:schemeClr val="accent5">
                    <a:lumMod val="50000"/>
                  </a:schemeClr>
                </a:solidFill>
              </a:rPr>
              <a:t>선언</a:t>
            </a:r>
            <a:endParaRPr lang="en-US" altLang="ko-KR" sz="1200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ko-KR" sz="1200" b="1" dirty="0" smtClean="0">
                <a:solidFill>
                  <a:schemeClr val="accent5">
                    <a:lumMod val="50000"/>
                  </a:schemeClr>
                </a:solidFill>
              </a:rPr>
              <a:t> - </a:t>
            </a:r>
            <a:r>
              <a:rPr lang="en-US" altLang="ko-KR" sz="1200" b="1" dirty="0" err="1" smtClean="0">
                <a:solidFill>
                  <a:schemeClr val="accent5">
                    <a:lumMod val="50000"/>
                  </a:schemeClr>
                </a:solidFill>
              </a:rPr>
              <a:t>analyze_graph</a:t>
            </a:r>
            <a:r>
              <a:rPr lang="en-US" altLang="ko-KR" sz="1200" b="1" dirty="0" smtClean="0">
                <a:solidFill>
                  <a:schemeClr val="accent5">
                    <a:lumMod val="50000"/>
                  </a:schemeClr>
                </a:solidFill>
              </a:rPr>
              <a:t> : </a:t>
            </a:r>
            <a:r>
              <a:rPr lang="ko-KR" altLang="en-US" sz="1200" b="1" dirty="0" smtClean="0">
                <a:solidFill>
                  <a:schemeClr val="accent5">
                    <a:lumMod val="50000"/>
                  </a:schemeClr>
                </a:solidFill>
              </a:rPr>
              <a:t>커널에서의 그래프를 분석 코드</a:t>
            </a:r>
            <a:endParaRPr lang="en-US" altLang="ko-KR" sz="12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ko-KR" sz="12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sz="1200" b="1" dirty="0" smtClean="0">
                <a:solidFill>
                  <a:schemeClr val="accent5">
                    <a:lumMod val="50000"/>
                  </a:schemeClr>
                </a:solidFill>
              </a:rPr>
              <a:t>- </a:t>
            </a:r>
            <a:r>
              <a:rPr lang="en-US" altLang="ko-KR" sz="1200" b="1" dirty="0" err="1" smtClean="0">
                <a:solidFill>
                  <a:schemeClr val="accent5">
                    <a:lumMod val="50000"/>
                  </a:schemeClr>
                </a:solidFill>
              </a:rPr>
              <a:t>cal_PR</a:t>
            </a:r>
            <a:r>
              <a:rPr lang="en-US" altLang="ko-KR" sz="1200" b="1" dirty="0" smtClean="0">
                <a:solidFill>
                  <a:schemeClr val="accent5">
                    <a:lumMod val="50000"/>
                  </a:schemeClr>
                </a:solidFill>
              </a:rPr>
              <a:t> : </a:t>
            </a:r>
            <a:r>
              <a:rPr lang="ko-KR" altLang="en-US" sz="1200" b="1" dirty="0" smtClean="0">
                <a:solidFill>
                  <a:schemeClr val="accent5">
                    <a:lumMod val="50000"/>
                  </a:schemeClr>
                </a:solidFill>
              </a:rPr>
              <a:t>페이지에서 나가는 링크 수 파악</a:t>
            </a:r>
            <a:endParaRPr lang="en-US" altLang="ko-KR" sz="12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ko-KR" sz="1200" b="1" dirty="0" smtClean="0">
                <a:solidFill>
                  <a:schemeClr val="accent5">
                    <a:lumMod val="50000"/>
                  </a:schemeClr>
                </a:solidFill>
              </a:rPr>
              <a:t> - </a:t>
            </a:r>
            <a:r>
              <a:rPr lang="en-US" altLang="ko-KR" sz="1200" b="1" dirty="0" err="1" smtClean="0">
                <a:solidFill>
                  <a:schemeClr val="accent5">
                    <a:lumMod val="50000"/>
                  </a:schemeClr>
                </a:solidFill>
              </a:rPr>
              <a:t>reduct_PR</a:t>
            </a:r>
            <a:r>
              <a:rPr lang="en-US" altLang="ko-KR" sz="1200" b="1" dirty="0" smtClean="0">
                <a:solidFill>
                  <a:schemeClr val="accent5">
                    <a:lumMod val="50000"/>
                  </a:schemeClr>
                </a:solidFill>
              </a:rPr>
              <a:t> : </a:t>
            </a:r>
            <a:r>
              <a:rPr lang="ko-KR" altLang="en-US" sz="1200" b="1" dirty="0" smtClean="0">
                <a:solidFill>
                  <a:schemeClr val="accent5">
                    <a:lumMod val="50000"/>
                  </a:schemeClr>
                </a:solidFill>
              </a:rPr>
              <a:t>더 이상 </a:t>
            </a:r>
            <a:r>
              <a:rPr lang="en-US" altLang="ko-KR" sz="1200" b="1" dirty="0" smtClean="0">
                <a:solidFill>
                  <a:schemeClr val="accent5">
                    <a:lumMod val="50000"/>
                  </a:schemeClr>
                </a:solidFill>
              </a:rPr>
              <a:t>PR</a:t>
            </a:r>
            <a:r>
              <a:rPr lang="ko-KR" altLang="en-US" sz="1200" b="1" dirty="0" smtClean="0">
                <a:solidFill>
                  <a:schemeClr val="accent5">
                    <a:lumMod val="50000"/>
                  </a:schemeClr>
                </a:solidFill>
              </a:rPr>
              <a:t>값의 변동이 없을 때 해당 정규화된 값을 합침</a:t>
            </a:r>
            <a:endParaRPr lang="en-US" altLang="ko-KR" sz="12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ko-KR" sz="1200" b="1" dirty="0" smtClean="0">
                <a:solidFill>
                  <a:schemeClr val="accent5">
                    <a:lumMod val="50000"/>
                  </a:schemeClr>
                </a:solidFill>
              </a:rPr>
              <a:t> - </a:t>
            </a:r>
            <a:r>
              <a:rPr lang="en-US" altLang="ko-KR" sz="1200" b="1" dirty="0" err="1" smtClean="0">
                <a:solidFill>
                  <a:schemeClr val="accent5">
                    <a:lumMod val="50000"/>
                  </a:schemeClr>
                </a:solidFill>
              </a:rPr>
              <a:t>normal_PR</a:t>
            </a:r>
            <a:r>
              <a:rPr lang="en-US" altLang="ko-KR" sz="1200" b="1" dirty="0" smtClean="0">
                <a:solidFill>
                  <a:schemeClr val="accent5">
                    <a:lumMod val="50000"/>
                  </a:schemeClr>
                </a:solidFill>
              </a:rPr>
              <a:t> :</a:t>
            </a:r>
            <a:r>
              <a:rPr lang="en-US" altLang="ko-KR" sz="12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ko-KR" altLang="en-US" sz="1200" b="1" dirty="0" smtClean="0">
                <a:solidFill>
                  <a:schemeClr val="accent5">
                    <a:lumMod val="50000"/>
                  </a:schemeClr>
                </a:solidFill>
              </a:rPr>
              <a:t>정규화</a:t>
            </a:r>
            <a:endParaRPr lang="en-US" altLang="ko-KR" sz="12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845773" y="2242062"/>
            <a:ext cx="4530792" cy="1114361"/>
          </a:xfrm>
          <a:prstGeom prst="roundRect">
            <a:avLst>
              <a:gd name="adj" fmla="val 6721"/>
            </a:avLst>
          </a:prstGeom>
          <a:solidFill>
            <a:schemeClr val="bg1"/>
          </a:solidFill>
          <a:ln>
            <a:solidFill>
              <a:srgbClr val="4999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616909" y="2983433"/>
            <a:ext cx="4759656" cy="614859"/>
            <a:chOff x="1738361" y="4201391"/>
            <a:chExt cx="2737856" cy="1079422"/>
          </a:xfrm>
        </p:grpSpPr>
        <p:sp>
          <p:nvSpPr>
            <p:cNvPr id="30" name="양쪽 모서리가 둥근 사각형 29"/>
            <p:cNvSpPr/>
            <p:nvPr/>
          </p:nvSpPr>
          <p:spPr>
            <a:xfrm>
              <a:off x="1866367" y="4759048"/>
              <a:ext cx="2609850" cy="521765"/>
            </a:xfrm>
            <a:prstGeom prst="round2SameRect">
              <a:avLst>
                <a:gd name="adj1" fmla="val 0"/>
                <a:gd name="adj2" fmla="val 22565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b="1" dirty="0" smtClean="0">
                  <a:solidFill>
                    <a:prstClr val="white"/>
                  </a:solidFill>
                </a:rPr>
                <a:t>Parallel Algorithm</a:t>
              </a:r>
              <a:r>
                <a:rPr lang="ko-KR" altLang="en-US" sz="1600" b="1" dirty="0" smtClean="0">
                  <a:solidFill>
                    <a:prstClr val="white"/>
                  </a:solidFill>
                </a:rPr>
                <a:t>의 주요 함수</a:t>
              </a:r>
              <a:endParaRPr lang="en-US" altLang="ko-KR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31" name="도넛 30"/>
            <p:cNvSpPr/>
            <p:nvPr/>
          </p:nvSpPr>
          <p:spPr>
            <a:xfrm>
              <a:off x="1860550" y="4201391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자유형 33"/>
            <p:cNvSpPr/>
            <p:nvPr/>
          </p:nvSpPr>
          <p:spPr>
            <a:xfrm>
              <a:off x="1738361" y="4458002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도넛 34"/>
            <p:cNvSpPr/>
            <p:nvPr/>
          </p:nvSpPr>
          <p:spPr>
            <a:xfrm>
              <a:off x="2172152" y="4245658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0087" y="2421573"/>
            <a:ext cx="4053435" cy="742616"/>
          </a:xfrm>
          <a:prstGeom prst="rect">
            <a:avLst/>
          </a:prstGeom>
        </p:spPr>
      </p:pic>
      <p:sp>
        <p:nvSpPr>
          <p:cNvPr id="44" name="모서리가 둥근 직사각형 43"/>
          <p:cNvSpPr/>
          <p:nvPr/>
        </p:nvSpPr>
        <p:spPr>
          <a:xfrm>
            <a:off x="5571742" y="2242062"/>
            <a:ext cx="4530792" cy="1114361"/>
          </a:xfrm>
          <a:prstGeom prst="roundRect">
            <a:avLst>
              <a:gd name="adj" fmla="val 6721"/>
            </a:avLst>
          </a:prstGeom>
          <a:solidFill>
            <a:schemeClr val="bg1"/>
          </a:solidFill>
          <a:ln>
            <a:solidFill>
              <a:srgbClr val="4999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1076" y="2604492"/>
            <a:ext cx="1910724" cy="363948"/>
          </a:xfrm>
          <a:prstGeom prst="rect">
            <a:avLst/>
          </a:prstGeom>
        </p:spPr>
      </p:pic>
      <p:sp>
        <p:nvSpPr>
          <p:cNvPr id="52" name="양쪽 모서리가 둥근 사각형 51"/>
          <p:cNvSpPr/>
          <p:nvPr/>
        </p:nvSpPr>
        <p:spPr>
          <a:xfrm>
            <a:off x="5565411" y="3298816"/>
            <a:ext cx="4537123" cy="297207"/>
          </a:xfrm>
          <a:prstGeom prst="round2SameRect">
            <a:avLst>
              <a:gd name="adj1" fmla="val 0"/>
              <a:gd name="adj2" fmla="val 22565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white"/>
                </a:solidFill>
              </a:rPr>
              <a:t>1D_1D</a:t>
            </a:r>
            <a:r>
              <a:rPr lang="ko-KR" altLang="en-US" sz="1600" b="1" dirty="0" smtClean="0">
                <a:solidFill>
                  <a:prstClr val="white"/>
                </a:solidFill>
              </a:rPr>
              <a:t>형태의 </a:t>
            </a:r>
            <a:r>
              <a:rPr lang="en-US" altLang="ko-KR" sz="1600" b="1" dirty="0" smtClean="0">
                <a:solidFill>
                  <a:prstClr val="white"/>
                </a:solidFill>
              </a:rPr>
              <a:t>Dim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1772" y="443416"/>
            <a:ext cx="1323476" cy="2400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lnSpc>
                <a:spcPct val="300000"/>
              </a:lnSpc>
              <a:buFontTx/>
              <a:buChar char="-"/>
            </a:pPr>
            <a:r>
              <a:rPr lang="ko-KR" altLang="en-US" sz="1000" b="1" dirty="0" smtClean="0">
                <a:solidFill>
                  <a:schemeClr val="bg1"/>
                </a:solidFill>
                <a:cs typeface="Aharoni" panose="02010803020104030203" pitchFamily="2" charset="-79"/>
              </a:rPr>
              <a:t>주제 소개</a:t>
            </a:r>
            <a:endParaRPr lang="en-US" altLang="ko-KR" sz="1000" b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171450" indent="-171450">
              <a:lnSpc>
                <a:spcPct val="300000"/>
              </a:lnSpc>
              <a:buFontTx/>
              <a:buChar char="-"/>
            </a:pPr>
            <a:r>
              <a:rPr lang="ko-KR" altLang="en-US" sz="1000" b="1" dirty="0" smtClean="0">
                <a:solidFill>
                  <a:schemeClr val="bg1"/>
                </a:solidFill>
                <a:cs typeface="Aharoni" panose="02010803020104030203" pitchFamily="2" charset="-79"/>
              </a:rPr>
              <a:t>알고리즘 </a:t>
            </a:r>
            <a:endParaRPr lang="en-US" altLang="ko-KR" sz="8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1000" b="1" dirty="0">
                <a:solidFill>
                  <a:schemeClr val="bg1"/>
                </a:solidFill>
                <a:cs typeface="Aharoni" panose="02010803020104030203" pitchFamily="2" charset="-79"/>
              </a:rPr>
              <a:t>- </a:t>
            </a:r>
            <a:r>
              <a:rPr lang="en-US" altLang="ko-KR" sz="1000" b="1" dirty="0" smtClean="0">
                <a:solidFill>
                  <a:schemeClr val="bg1"/>
                </a:solidFill>
                <a:cs typeface="Aharoni" panose="02010803020104030203" pitchFamily="2" charset="-79"/>
              </a:rPr>
              <a:t>Serial Algorithm</a:t>
            </a:r>
            <a:endParaRPr lang="ko-KR" altLang="en-US" sz="8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1000" b="1" dirty="0">
                <a:solidFill>
                  <a:schemeClr val="bg1"/>
                </a:solidFill>
                <a:cs typeface="Aharoni" panose="02010803020104030203" pitchFamily="2" charset="-79"/>
              </a:rPr>
              <a:t>- </a:t>
            </a:r>
            <a:r>
              <a:rPr lang="en-US" altLang="ko-KR" sz="900" b="1" dirty="0" smtClean="0">
                <a:solidFill>
                  <a:schemeClr val="bg1"/>
                </a:solidFill>
                <a:cs typeface="Aharoni" panose="02010803020104030203" pitchFamily="2" charset="-79"/>
              </a:rPr>
              <a:t>Parallel Algorithm</a:t>
            </a:r>
            <a:endParaRPr lang="ko-KR" altLang="en-US" sz="9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1000" b="1" dirty="0">
                <a:solidFill>
                  <a:schemeClr val="bg1"/>
                </a:solidFill>
                <a:cs typeface="Aharoni" panose="02010803020104030203" pitchFamily="2" charset="-79"/>
              </a:rPr>
              <a:t>- </a:t>
            </a:r>
            <a:r>
              <a:rPr lang="ko-KR" altLang="en-US" sz="1000" b="1" dirty="0">
                <a:solidFill>
                  <a:schemeClr val="bg1"/>
                </a:solidFill>
                <a:cs typeface="Aharoni" panose="02010803020104030203" pitchFamily="2" charset="-79"/>
              </a:rPr>
              <a:t>결과</a:t>
            </a:r>
            <a:r>
              <a:rPr lang="en-US" altLang="ko-KR" sz="1000" b="1" dirty="0">
                <a:solidFill>
                  <a:schemeClr val="bg1"/>
                </a:solidFill>
                <a:cs typeface="Aharoni" panose="02010803020104030203" pitchFamily="2" charset="-79"/>
              </a:rPr>
              <a:t>,</a:t>
            </a:r>
            <a:r>
              <a:rPr lang="ko-KR" altLang="en-US" sz="1000" b="1" dirty="0">
                <a:solidFill>
                  <a:schemeClr val="bg1"/>
                </a:solidFill>
                <a:cs typeface="Aharoni" panose="02010803020104030203" pitchFamily="2" charset="-79"/>
              </a:rPr>
              <a:t> </a:t>
            </a:r>
            <a:r>
              <a:rPr lang="ko-KR" altLang="en-US" sz="1000" b="1" dirty="0" smtClean="0">
                <a:solidFill>
                  <a:schemeClr val="bg1"/>
                </a:solidFill>
                <a:cs typeface="Aharoni" panose="02010803020104030203" pitchFamily="2" charset="-79"/>
              </a:rPr>
              <a:t>성능 비교</a:t>
            </a:r>
            <a:endParaRPr lang="ko-KR" altLang="en-US" sz="10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01134" y="2423877"/>
            <a:ext cx="2476106" cy="74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92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352674"/>
            <a:ext cx="12192000" cy="505326"/>
          </a:xfrm>
          <a:prstGeom prst="rect">
            <a:avLst/>
          </a:prstGeom>
          <a:solidFill>
            <a:srgbClr val="1D63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81" y="6424864"/>
            <a:ext cx="336884" cy="336884"/>
          </a:xfrm>
          <a:prstGeom prst="rect">
            <a:avLst/>
          </a:prstGeom>
        </p:spPr>
      </p:pic>
      <p:sp>
        <p:nvSpPr>
          <p:cNvPr id="22" name="모서리가 둥근 직사각형 21"/>
          <p:cNvSpPr/>
          <p:nvPr/>
        </p:nvSpPr>
        <p:spPr>
          <a:xfrm>
            <a:off x="3924396" y="6424864"/>
            <a:ext cx="1314273" cy="336884"/>
          </a:xfrm>
          <a:prstGeom prst="roundRect">
            <a:avLst>
              <a:gd name="adj" fmla="val 19398"/>
            </a:avLst>
          </a:prstGeom>
          <a:gradFill flip="none" rotWithShape="1">
            <a:gsLst>
              <a:gs pos="0">
                <a:schemeClr val="bg1">
                  <a:shade val="30000"/>
                  <a:satMod val="115000"/>
                  <a:alpha val="59000"/>
                </a:schemeClr>
              </a:gs>
              <a:gs pos="100000">
                <a:schemeClr val="bg1">
                  <a:shade val="100000"/>
                  <a:satMod val="115000"/>
                  <a:alpha val="15000"/>
                </a:schemeClr>
              </a:gs>
            </a:gsLst>
            <a:lin ang="2700000" scaled="1"/>
            <a:tileRect/>
          </a:gradFill>
          <a:ln w="9525">
            <a:solidFill>
              <a:schemeClr val="bg1">
                <a:alpha val="3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 err="1" smtClean="0"/>
              <a:t>컴공</a:t>
            </a:r>
            <a:r>
              <a:rPr lang="en-US" altLang="ko-KR" sz="700" dirty="0" smtClean="0"/>
              <a:t>15  </a:t>
            </a:r>
            <a:r>
              <a:rPr lang="ko-KR" altLang="en-US" sz="1100" dirty="0" smtClean="0"/>
              <a:t>오지</a:t>
            </a:r>
            <a:r>
              <a:rPr lang="ko-KR" altLang="en-US" sz="1100" dirty="0"/>
              <a:t>원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31" y="6462619"/>
            <a:ext cx="259977" cy="259977"/>
          </a:xfrm>
          <a:prstGeom prst="rect">
            <a:avLst/>
          </a:prstGeom>
        </p:spPr>
      </p:pic>
      <p:sp>
        <p:nvSpPr>
          <p:cNvPr id="2" name="한쪽 모서리가 둥근 사각형 1"/>
          <p:cNvSpPr/>
          <p:nvPr/>
        </p:nvSpPr>
        <p:spPr>
          <a:xfrm>
            <a:off x="39241" y="593087"/>
            <a:ext cx="12043612" cy="5759587"/>
          </a:xfrm>
          <a:prstGeom prst="round1Rect">
            <a:avLst>
              <a:gd name="adj" fmla="val 1100"/>
            </a:avLst>
          </a:prstGeom>
          <a:solidFill>
            <a:schemeClr val="tx2">
              <a:lumMod val="75000"/>
              <a:alpha val="86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8879" y="710607"/>
            <a:ext cx="10567737" cy="5539730"/>
          </a:xfrm>
          <a:prstGeom prst="roundRect">
            <a:avLst>
              <a:gd name="adj" fmla="val 1005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01778" y="26403"/>
            <a:ext cx="566620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1" dirty="0" smtClean="0">
                <a:solidFill>
                  <a:schemeClr val="bg1"/>
                </a:solidFill>
              </a:rPr>
              <a:t>4. Parallel Algorithm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734109" y="2005849"/>
            <a:ext cx="1309503" cy="328246"/>
          </a:xfrm>
          <a:prstGeom prst="roundRect">
            <a:avLst>
              <a:gd name="adj" fmla="val 11469"/>
            </a:avLst>
          </a:prstGeom>
          <a:solidFill>
            <a:schemeClr val="tx1">
              <a:alpha val="47000"/>
            </a:schemeClr>
          </a:solidFill>
          <a:ln>
            <a:noFill/>
          </a:ln>
          <a:effectLst>
            <a:outerShdw blurRad="241300" sx="102000" sy="102000" algn="c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508009" y="6423455"/>
            <a:ext cx="1314273" cy="336884"/>
          </a:xfrm>
          <a:prstGeom prst="roundRect">
            <a:avLst>
              <a:gd name="adj" fmla="val 19398"/>
            </a:avLst>
          </a:prstGeom>
          <a:gradFill flip="none" rotWithShape="1">
            <a:gsLst>
              <a:gs pos="0">
                <a:schemeClr val="bg1">
                  <a:shade val="30000"/>
                  <a:satMod val="115000"/>
                  <a:alpha val="59000"/>
                </a:schemeClr>
              </a:gs>
              <a:gs pos="100000">
                <a:schemeClr val="bg1">
                  <a:shade val="100000"/>
                  <a:satMod val="115000"/>
                  <a:alpha val="15000"/>
                </a:schemeClr>
              </a:gs>
            </a:gsLst>
            <a:lin ang="2700000" scaled="1"/>
            <a:tileRect/>
          </a:gradFill>
          <a:ln w="9525">
            <a:solidFill>
              <a:schemeClr val="bg1">
                <a:alpha val="3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 err="1" smtClean="0"/>
              <a:t>컴</a:t>
            </a:r>
            <a:r>
              <a:rPr lang="ko-KR" altLang="en-US" sz="700" dirty="0" err="1"/>
              <a:t>공</a:t>
            </a:r>
            <a:r>
              <a:rPr lang="en-US" altLang="ko-KR" sz="700" dirty="0" smtClean="0"/>
              <a:t>15  </a:t>
            </a:r>
            <a:r>
              <a:rPr lang="ko-KR" altLang="en-US" sz="1100" dirty="0" err="1" smtClean="0"/>
              <a:t>신진경</a:t>
            </a:r>
            <a:endParaRPr lang="ko-KR" altLang="en-US" sz="11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20148" y="6425082"/>
            <a:ext cx="1314273" cy="336884"/>
          </a:xfrm>
          <a:prstGeom prst="roundRect">
            <a:avLst>
              <a:gd name="adj" fmla="val 19398"/>
            </a:avLst>
          </a:prstGeom>
          <a:gradFill flip="none" rotWithShape="1">
            <a:gsLst>
              <a:gs pos="0">
                <a:schemeClr val="bg1">
                  <a:shade val="30000"/>
                  <a:satMod val="115000"/>
                  <a:alpha val="59000"/>
                </a:schemeClr>
              </a:gs>
              <a:gs pos="100000">
                <a:schemeClr val="bg1">
                  <a:shade val="100000"/>
                  <a:satMod val="115000"/>
                  <a:alpha val="15000"/>
                </a:schemeClr>
              </a:gs>
            </a:gsLst>
            <a:lin ang="2700000" scaled="1"/>
            <a:tileRect/>
          </a:gradFill>
          <a:ln w="9525">
            <a:solidFill>
              <a:schemeClr val="bg1">
                <a:alpha val="3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 smtClean="0"/>
              <a:t>김동완 팀장</a:t>
            </a:r>
            <a:endParaRPr lang="ko-KR" altLang="en-US" sz="11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53" y="6464014"/>
            <a:ext cx="258583" cy="258583"/>
          </a:xfrm>
          <a:prstGeom prst="rect">
            <a:avLst/>
          </a:prstGeom>
        </p:spPr>
      </p:pic>
      <p:cxnSp>
        <p:nvCxnSpPr>
          <p:cNvPr id="4" name="직선 화살표 연결선 3"/>
          <p:cNvCxnSpPr/>
          <p:nvPr/>
        </p:nvCxnSpPr>
        <p:spPr>
          <a:xfrm>
            <a:off x="5426824" y="3404753"/>
            <a:ext cx="23555" cy="443072"/>
          </a:xfrm>
          <a:prstGeom prst="straightConnector1">
            <a:avLst/>
          </a:prstGeom>
          <a:ln w="63500" cap="sq">
            <a:solidFill>
              <a:schemeClr val="bg1"/>
            </a:solidFill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268" y="6462619"/>
            <a:ext cx="259977" cy="259977"/>
          </a:xfrm>
          <a:prstGeom prst="rect">
            <a:avLst/>
          </a:prstGeom>
        </p:spPr>
      </p:pic>
      <p:cxnSp>
        <p:nvCxnSpPr>
          <p:cNvPr id="27" name="직선 화살표 연결선 26"/>
          <p:cNvCxnSpPr/>
          <p:nvPr/>
        </p:nvCxnSpPr>
        <p:spPr>
          <a:xfrm>
            <a:off x="5409191" y="3114517"/>
            <a:ext cx="23555" cy="443072"/>
          </a:xfrm>
          <a:prstGeom prst="straightConnector1">
            <a:avLst/>
          </a:prstGeom>
          <a:ln w="63500" cap="sq">
            <a:solidFill>
              <a:schemeClr val="bg1"/>
            </a:solidFill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5294636" y="2707160"/>
            <a:ext cx="23555" cy="443072"/>
          </a:xfrm>
          <a:prstGeom prst="straightConnector1">
            <a:avLst/>
          </a:prstGeom>
          <a:ln w="63500" cap="sq">
            <a:solidFill>
              <a:schemeClr val="bg1"/>
            </a:solidFill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450328" y="4794441"/>
            <a:ext cx="3838580" cy="642210"/>
            <a:chOff x="1738361" y="4201391"/>
            <a:chExt cx="2737856" cy="1079422"/>
          </a:xfrm>
        </p:grpSpPr>
        <p:sp>
          <p:nvSpPr>
            <p:cNvPr id="35" name="양쪽 모서리가 둥근 사각형 34"/>
            <p:cNvSpPr/>
            <p:nvPr/>
          </p:nvSpPr>
          <p:spPr>
            <a:xfrm>
              <a:off x="1866367" y="4759048"/>
              <a:ext cx="2609850" cy="521765"/>
            </a:xfrm>
            <a:prstGeom prst="round2SameRect">
              <a:avLst>
                <a:gd name="adj1" fmla="val 0"/>
                <a:gd name="adj2" fmla="val 22565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b="1" dirty="0" smtClean="0">
                  <a:solidFill>
                    <a:prstClr val="white"/>
                  </a:solidFill>
                </a:rPr>
                <a:t>Device </a:t>
              </a:r>
              <a:r>
                <a:rPr lang="en-US" altLang="ko-KR" sz="1600" b="1" dirty="0" err="1" smtClean="0">
                  <a:solidFill>
                    <a:prstClr val="white"/>
                  </a:solidFill>
                </a:rPr>
                <a:t>cal_PR</a:t>
              </a:r>
              <a:endParaRPr lang="en-US" altLang="ko-KR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36" name="도넛 35"/>
            <p:cNvSpPr/>
            <p:nvPr/>
          </p:nvSpPr>
          <p:spPr>
            <a:xfrm>
              <a:off x="1860550" y="4201391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자유형 36"/>
            <p:cNvSpPr/>
            <p:nvPr/>
          </p:nvSpPr>
          <p:spPr>
            <a:xfrm>
              <a:off x="1738361" y="4458002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도넛 37"/>
            <p:cNvSpPr/>
            <p:nvPr/>
          </p:nvSpPr>
          <p:spPr>
            <a:xfrm>
              <a:off x="2172152" y="4245658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5017730" y="3841567"/>
            <a:ext cx="5011263" cy="1907226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accent5">
                    <a:lumMod val="50000"/>
                  </a:schemeClr>
                </a:solidFill>
              </a:rPr>
              <a:t> - </a:t>
            </a:r>
            <a:r>
              <a:rPr lang="en-US" altLang="ko-KR" sz="1200" b="1" dirty="0" err="1" smtClean="0">
                <a:solidFill>
                  <a:schemeClr val="accent5">
                    <a:lumMod val="50000"/>
                  </a:schemeClr>
                </a:solidFill>
              </a:rPr>
              <a:t>cal_PR</a:t>
            </a:r>
            <a:r>
              <a:rPr lang="en-US" altLang="ko-KR" sz="1200" b="1" dirty="0" smtClean="0">
                <a:solidFill>
                  <a:schemeClr val="accent5">
                    <a:lumMod val="50000"/>
                  </a:schemeClr>
                </a:solidFill>
              </a:rPr>
              <a:t> : </a:t>
            </a:r>
            <a:r>
              <a:rPr lang="ko-KR" altLang="en-US" sz="1200" b="1" dirty="0" smtClean="0">
                <a:solidFill>
                  <a:schemeClr val="accent5">
                    <a:lumMod val="50000"/>
                  </a:schemeClr>
                </a:solidFill>
              </a:rPr>
              <a:t>페이지 링크를 계산하는 코드</a:t>
            </a:r>
            <a:endParaRPr lang="en-US" altLang="ko-KR" sz="12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ko-KR" sz="1200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ko-KR" sz="1200" b="1" dirty="0" smtClean="0">
                <a:solidFill>
                  <a:schemeClr val="accent5">
                    <a:lumMod val="50000"/>
                  </a:schemeClr>
                </a:solidFill>
              </a:rPr>
              <a:t> - </a:t>
            </a:r>
            <a:r>
              <a:rPr lang="ko-KR" altLang="en-US" sz="1200" b="1" dirty="0" smtClean="0">
                <a:solidFill>
                  <a:schemeClr val="accent5">
                    <a:lumMod val="50000"/>
                  </a:schemeClr>
                </a:solidFill>
              </a:rPr>
              <a:t>각 </a:t>
            </a:r>
            <a:r>
              <a:rPr lang="ko-KR" altLang="en-US" sz="1200" b="1" dirty="0" err="1" smtClean="0">
                <a:solidFill>
                  <a:schemeClr val="accent5">
                    <a:lumMod val="50000"/>
                  </a:schemeClr>
                </a:solidFill>
              </a:rPr>
              <a:t>쓰레드</a:t>
            </a:r>
            <a:r>
              <a:rPr lang="ko-KR" altLang="en-US" sz="1200" b="1" dirty="0" smtClean="0">
                <a:solidFill>
                  <a:schemeClr val="accent5">
                    <a:lumMod val="50000"/>
                  </a:schemeClr>
                </a:solidFill>
              </a:rPr>
              <a:t> 별로 </a:t>
            </a:r>
            <a:r>
              <a:rPr lang="en-US" altLang="ko-KR" sz="1200" b="1" dirty="0" smtClean="0">
                <a:solidFill>
                  <a:schemeClr val="accent5">
                    <a:lumMod val="50000"/>
                  </a:schemeClr>
                </a:solidFill>
              </a:rPr>
              <a:t>PR</a:t>
            </a:r>
            <a:r>
              <a:rPr lang="ko-KR" altLang="en-US" sz="1200" b="1" dirty="0" smtClean="0">
                <a:solidFill>
                  <a:schemeClr val="accent5">
                    <a:lumMod val="50000"/>
                  </a:schemeClr>
                </a:solidFill>
              </a:rPr>
              <a:t>값이 안정화되는 계산 </a:t>
            </a:r>
            <a:r>
              <a:rPr lang="ko-KR" altLang="en-US" sz="1200" b="1" dirty="0">
                <a:solidFill>
                  <a:schemeClr val="accent5">
                    <a:lumMod val="50000"/>
                  </a:schemeClr>
                </a:solidFill>
              </a:rPr>
              <a:t>횟</a:t>
            </a:r>
            <a:r>
              <a:rPr lang="ko-KR" altLang="en-US" sz="1200" b="1" dirty="0" smtClean="0">
                <a:solidFill>
                  <a:schemeClr val="accent5">
                    <a:lumMod val="50000"/>
                  </a:schemeClr>
                </a:solidFill>
              </a:rPr>
              <a:t>수는 서로 다름</a:t>
            </a:r>
            <a:endParaRPr lang="en-US" altLang="ko-KR" sz="12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ko-KR" sz="1200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ko-KR" sz="1200" b="1" dirty="0" smtClean="0">
                <a:solidFill>
                  <a:schemeClr val="accent5">
                    <a:lumMod val="50000"/>
                  </a:schemeClr>
                </a:solidFill>
              </a:rPr>
              <a:t> - </a:t>
            </a:r>
            <a:r>
              <a:rPr lang="ko-KR" altLang="en-US" sz="1200" b="1" dirty="0" smtClean="0">
                <a:solidFill>
                  <a:schemeClr val="accent5">
                    <a:lumMod val="50000"/>
                  </a:schemeClr>
                </a:solidFill>
              </a:rPr>
              <a:t>이에 각 </a:t>
            </a:r>
            <a:r>
              <a:rPr lang="ko-KR" altLang="en-US" sz="1200" b="1" dirty="0" err="1" smtClean="0">
                <a:solidFill>
                  <a:schemeClr val="accent5">
                    <a:lumMod val="50000"/>
                  </a:schemeClr>
                </a:solidFill>
              </a:rPr>
              <a:t>쓰레드</a:t>
            </a:r>
            <a:r>
              <a:rPr lang="ko-KR" altLang="en-US" sz="1200" b="1" dirty="0" smtClean="0">
                <a:solidFill>
                  <a:schemeClr val="accent5">
                    <a:lumMod val="50000"/>
                  </a:schemeClr>
                </a:solidFill>
              </a:rPr>
              <a:t> 별로 계산된 값이 일정하면 </a:t>
            </a:r>
            <a:r>
              <a:rPr lang="en-US" altLang="ko-KR" sz="1200" b="1" dirty="0" err="1" smtClean="0">
                <a:solidFill>
                  <a:schemeClr val="accent5">
                    <a:lumMod val="50000"/>
                  </a:schemeClr>
                </a:solidFill>
              </a:rPr>
              <a:t>cvg_part</a:t>
            </a:r>
            <a:r>
              <a:rPr lang="ko-KR" altLang="en-US" sz="1200" b="1" dirty="0" smtClean="0">
                <a:solidFill>
                  <a:schemeClr val="accent5">
                    <a:lumMod val="50000"/>
                  </a:schemeClr>
                </a:solidFill>
              </a:rPr>
              <a:t>의 값을 </a:t>
            </a:r>
            <a:r>
              <a:rPr lang="en-US" altLang="ko-KR" sz="1200" b="1" dirty="0" smtClean="0">
                <a:solidFill>
                  <a:schemeClr val="accent5">
                    <a:lumMod val="50000"/>
                  </a:schemeClr>
                </a:solidFill>
              </a:rPr>
              <a:t>1</a:t>
            </a:r>
            <a:r>
              <a:rPr lang="ko-KR" altLang="en-US" sz="1200" b="1" dirty="0" smtClean="0">
                <a:solidFill>
                  <a:schemeClr val="accent5">
                    <a:lumMod val="50000"/>
                  </a:schemeClr>
                </a:solidFill>
              </a:rPr>
              <a:t>증가</a:t>
            </a:r>
            <a:endParaRPr lang="en-US" altLang="ko-KR" sz="12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ko-KR" sz="1200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ko-KR" sz="1200" b="1" dirty="0" smtClean="0">
                <a:solidFill>
                  <a:schemeClr val="accent5">
                    <a:lumMod val="50000"/>
                  </a:schemeClr>
                </a:solidFill>
              </a:rPr>
              <a:t> - share</a:t>
            </a:r>
            <a:r>
              <a:rPr lang="ko-KR" altLang="en-US" sz="1200" b="1" dirty="0" smtClean="0">
                <a:solidFill>
                  <a:schemeClr val="accent5">
                    <a:lumMod val="50000"/>
                  </a:schemeClr>
                </a:solidFill>
              </a:rPr>
              <a:t>를 통해 선언하였기에 </a:t>
            </a:r>
            <a:r>
              <a:rPr lang="en-US" altLang="ko-KR" sz="1200" b="1" dirty="0" smtClean="0">
                <a:solidFill>
                  <a:schemeClr val="accent5">
                    <a:lumMod val="50000"/>
                  </a:schemeClr>
                </a:solidFill>
              </a:rPr>
              <a:t>block</a:t>
            </a:r>
            <a:r>
              <a:rPr lang="ko-KR" altLang="en-US" sz="1200" b="1" dirty="0" smtClean="0">
                <a:solidFill>
                  <a:schemeClr val="accent5">
                    <a:lumMod val="50000"/>
                  </a:schemeClr>
                </a:solidFill>
              </a:rPr>
              <a:t>단위의 </a:t>
            </a:r>
            <a:r>
              <a:rPr lang="en-US" altLang="ko-KR" sz="1200" b="1" dirty="0" err="1" smtClean="0">
                <a:solidFill>
                  <a:schemeClr val="accent5">
                    <a:lumMod val="50000"/>
                  </a:schemeClr>
                </a:solidFill>
              </a:rPr>
              <a:t>cvg_part</a:t>
            </a:r>
            <a:r>
              <a:rPr lang="ko-KR" altLang="en-US" sz="1200" b="1" dirty="0" smtClean="0">
                <a:solidFill>
                  <a:schemeClr val="accent5">
                    <a:lumMod val="50000"/>
                  </a:schemeClr>
                </a:solidFill>
              </a:rPr>
              <a:t>를 </a:t>
            </a:r>
            <a:r>
              <a:rPr lang="en-US" altLang="ko-KR" sz="1200" b="1" dirty="0" smtClean="0">
                <a:solidFill>
                  <a:schemeClr val="accent5">
                    <a:lumMod val="50000"/>
                  </a:schemeClr>
                </a:solidFill>
              </a:rPr>
              <a:t>_</a:t>
            </a:r>
            <a:r>
              <a:rPr lang="en-US" altLang="ko-KR" sz="1200" b="1" dirty="0" err="1" smtClean="0">
                <a:solidFill>
                  <a:schemeClr val="accent5">
                    <a:lumMod val="50000"/>
                  </a:schemeClr>
                </a:solidFill>
              </a:rPr>
              <a:t>cvg</a:t>
            </a:r>
            <a:r>
              <a:rPr lang="ko-KR" altLang="en-US" sz="1200" b="1" dirty="0" smtClean="0">
                <a:solidFill>
                  <a:schemeClr val="accent5">
                    <a:lumMod val="50000"/>
                  </a:schemeClr>
                </a:solidFill>
              </a:rPr>
              <a:t>에 저장</a:t>
            </a:r>
            <a:endParaRPr lang="en-US" altLang="ko-KR" sz="12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ko-KR" sz="12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65636" y="444260"/>
            <a:ext cx="1323476" cy="2400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lnSpc>
                <a:spcPct val="300000"/>
              </a:lnSpc>
              <a:buFontTx/>
              <a:buChar char="-"/>
            </a:pPr>
            <a:r>
              <a:rPr lang="ko-KR" altLang="en-US" sz="1000" b="1" dirty="0" smtClean="0">
                <a:solidFill>
                  <a:schemeClr val="bg1"/>
                </a:solidFill>
                <a:cs typeface="Aharoni" panose="02010803020104030203" pitchFamily="2" charset="-79"/>
              </a:rPr>
              <a:t>주제 소개</a:t>
            </a:r>
            <a:endParaRPr lang="en-US" altLang="ko-KR" sz="1000" b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171450" indent="-171450">
              <a:lnSpc>
                <a:spcPct val="300000"/>
              </a:lnSpc>
              <a:buFontTx/>
              <a:buChar char="-"/>
            </a:pPr>
            <a:r>
              <a:rPr lang="ko-KR" altLang="en-US" sz="1000" b="1" dirty="0" smtClean="0">
                <a:solidFill>
                  <a:schemeClr val="bg1"/>
                </a:solidFill>
                <a:cs typeface="Aharoni" panose="02010803020104030203" pitchFamily="2" charset="-79"/>
              </a:rPr>
              <a:t>알고리즘 </a:t>
            </a:r>
            <a:endParaRPr lang="en-US" altLang="ko-KR" sz="8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1000" b="1" dirty="0">
                <a:solidFill>
                  <a:schemeClr val="bg1"/>
                </a:solidFill>
                <a:cs typeface="Aharoni" panose="02010803020104030203" pitchFamily="2" charset="-79"/>
              </a:rPr>
              <a:t>- </a:t>
            </a:r>
            <a:r>
              <a:rPr lang="en-US" altLang="ko-KR" sz="1000" b="1" dirty="0" smtClean="0">
                <a:solidFill>
                  <a:schemeClr val="bg1"/>
                </a:solidFill>
                <a:cs typeface="Aharoni" panose="02010803020104030203" pitchFamily="2" charset="-79"/>
              </a:rPr>
              <a:t>Serial Algorithm</a:t>
            </a:r>
            <a:endParaRPr lang="ko-KR" altLang="en-US" sz="8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1000" b="1" dirty="0">
                <a:solidFill>
                  <a:schemeClr val="bg1"/>
                </a:solidFill>
                <a:cs typeface="Aharoni" panose="02010803020104030203" pitchFamily="2" charset="-79"/>
              </a:rPr>
              <a:t>- </a:t>
            </a:r>
            <a:r>
              <a:rPr lang="en-US" altLang="ko-KR" sz="900" b="1" dirty="0" smtClean="0">
                <a:solidFill>
                  <a:schemeClr val="bg1"/>
                </a:solidFill>
                <a:cs typeface="Aharoni" panose="02010803020104030203" pitchFamily="2" charset="-79"/>
              </a:rPr>
              <a:t>Parallel Algorithm</a:t>
            </a:r>
            <a:endParaRPr lang="ko-KR" altLang="en-US" sz="9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1000" b="1" dirty="0">
                <a:solidFill>
                  <a:schemeClr val="bg1"/>
                </a:solidFill>
                <a:cs typeface="Aharoni" panose="02010803020104030203" pitchFamily="2" charset="-79"/>
              </a:rPr>
              <a:t>- </a:t>
            </a:r>
            <a:r>
              <a:rPr lang="ko-KR" altLang="en-US" sz="1000" b="1" dirty="0">
                <a:solidFill>
                  <a:schemeClr val="bg1"/>
                </a:solidFill>
                <a:cs typeface="Aharoni" panose="02010803020104030203" pitchFamily="2" charset="-79"/>
              </a:rPr>
              <a:t>결과</a:t>
            </a:r>
            <a:r>
              <a:rPr lang="en-US" altLang="ko-KR" sz="1000" b="1" dirty="0">
                <a:solidFill>
                  <a:schemeClr val="bg1"/>
                </a:solidFill>
                <a:cs typeface="Aharoni" panose="02010803020104030203" pitchFamily="2" charset="-79"/>
              </a:rPr>
              <a:t>,</a:t>
            </a:r>
            <a:r>
              <a:rPr lang="ko-KR" altLang="en-US" sz="1000" b="1" dirty="0">
                <a:solidFill>
                  <a:schemeClr val="bg1"/>
                </a:solidFill>
                <a:cs typeface="Aharoni" panose="02010803020104030203" pitchFamily="2" charset="-79"/>
              </a:rPr>
              <a:t> </a:t>
            </a:r>
            <a:r>
              <a:rPr lang="ko-KR" altLang="en-US" sz="1000" b="1" dirty="0" smtClean="0">
                <a:solidFill>
                  <a:schemeClr val="bg1"/>
                </a:solidFill>
                <a:cs typeface="Aharoni" panose="02010803020104030203" pitchFamily="2" charset="-79"/>
              </a:rPr>
              <a:t>성능 비교</a:t>
            </a:r>
            <a:endParaRPr lang="ko-KR" altLang="en-US" sz="10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742" y="1467771"/>
            <a:ext cx="3662166" cy="36584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4636" y="1282615"/>
            <a:ext cx="4417989" cy="242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41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352674"/>
            <a:ext cx="12192000" cy="505326"/>
          </a:xfrm>
          <a:prstGeom prst="rect">
            <a:avLst/>
          </a:prstGeom>
          <a:solidFill>
            <a:srgbClr val="1D63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81" y="6424864"/>
            <a:ext cx="336884" cy="336884"/>
          </a:xfrm>
          <a:prstGeom prst="rect">
            <a:avLst/>
          </a:prstGeom>
        </p:spPr>
      </p:pic>
      <p:sp>
        <p:nvSpPr>
          <p:cNvPr id="22" name="모서리가 둥근 직사각형 21"/>
          <p:cNvSpPr/>
          <p:nvPr/>
        </p:nvSpPr>
        <p:spPr>
          <a:xfrm>
            <a:off x="3924396" y="6424864"/>
            <a:ext cx="1314273" cy="336884"/>
          </a:xfrm>
          <a:prstGeom prst="roundRect">
            <a:avLst>
              <a:gd name="adj" fmla="val 19398"/>
            </a:avLst>
          </a:prstGeom>
          <a:gradFill flip="none" rotWithShape="1">
            <a:gsLst>
              <a:gs pos="0">
                <a:schemeClr val="bg1">
                  <a:shade val="30000"/>
                  <a:satMod val="115000"/>
                  <a:alpha val="59000"/>
                </a:schemeClr>
              </a:gs>
              <a:gs pos="100000">
                <a:schemeClr val="bg1">
                  <a:shade val="100000"/>
                  <a:satMod val="115000"/>
                  <a:alpha val="15000"/>
                </a:schemeClr>
              </a:gs>
            </a:gsLst>
            <a:lin ang="2700000" scaled="1"/>
            <a:tileRect/>
          </a:gradFill>
          <a:ln w="9525">
            <a:solidFill>
              <a:schemeClr val="bg1">
                <a:alpha val="3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 err="1" smtClean="0"/>
              <a:t>컴공</a:t>
            </a:r>
            <a:r>
              <a:rPr lang="en-US" altLang="ko-KR" sz="700" dirty="0" smtClean="0"/>
              <a:t>15  </a:t>
            </a:r>
            <a:r>
              <a:rPr lang="ko-KR" altLang="en-US" sz="1100" dirty="0" smtClean="0"/>
              <a:t>오지</a:t>
            </a:r>
            <a:r>
              <a:rPr lang="ko-KR" altLang="en-US" sz="1100" dirty="0"/>
              <a:t>원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31" y="6462619"/>
            <a:ext cx="259977" cy="259977"/>
          </a:xfrm>
          <a:prstGeom prst="rect">
            <a:avLst/>
          </a:prstGeom>
        </p:spPr>
      </p:pic>
      <p:sp>
        <p:nvSpPr>
          <p:cNvPr id="2" name="한쪽 모서리가 둥근 사각형 1"/>
          <p:cNvSpPr/>
          <p:nvPr/>
        </p:nvSpPr>
        <p:spPr>
          <a:xfrm>
            <a:off x="54318" y="620246"/>
            <a:ext cx="12043612" cy="5759587"/>
          </a:xfrm>
          <a:prstGeom prst="round1Rect">
            <a:avLst>
              <a:gd name="adj" fmla="val 1100"/>
            </a:avLst>
          </a:prstGeom>
          <a:solidFill>
            <a:schemeClr val="tx2">
              <a:lumMod val="75000"/>
              <a:alpha val="86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8879" y="710607"/>
            <a:ext cx="10567737" cy="5539730"/>
          </a:xfrm>
          <a:prstGeom prst="roundRect">
            <a:avLst>
              <a:gd name="adj" fmla="val 1005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01778" y="26403"/>
            <a:ext cx="566620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1" dirty="0" smtClean="0">
                <a:solidFill>
                  <a:schemeClr val="bg1"/>
                </a:solidFill>
              </a:rPr>
              <a:t>4. Parallel Algorith</a:t>
            </a:r>
            <a:r>
              <a:rPr lang="en-US" altLang="ko-KR" sz="2000" b="1" i="1" dirty="0">
                <a:solidFill>
                  <a:schemeClr val="bg1"/>
                </a:solidFill>
              </a:rPr>
              <a:t>m</a:t>
            </a:r>
            <a:endParaRPr lang="en-US" altLang="ko-KR" sz="2000" b="1" i="1" dirty="0" smtClean="0">
              <a:solidFill>
                <a:schemeClr val="bg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734109" y="2005849"/>
            <a:ext cx="1309503" cy="328246"/>
          </a:xfrm>
          <a:prstGeom prst="roundRect">
            <a:avLst>
              <a:gd name="adj" fmla="val 11469"/>
            </a:avLst>
          </a:prstGeom>
          <a:solidFill>
            <a:schemeClr val="tx1">
              <a:alpha val="47000"/>
            </a:schemeClr>
          </a:solidFill>
          <a:ln>
            <a:noFill/>
          </a:ln>
          <a:effectLst>
            <a:outerShdw blurRad="241300" sx="102000" sy="102000" algn="c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508009" y="6423455"/>
            <a:ext cx="1314273" cy="336884"/>
          </a:xfrm>
          <a:prstGeom prst="roundRect">
            <a:avLst>
              <a:gd name="adj" fmla="val 19398"/>
            </a:avLst>
          </a:prstGeom>
          <a:gradFill flip="none" rotWithShape="1">
            <a:gsLst>
              <a:gs pos="0">
                <a:schemeClr val="bg1">
                  <a:shade val="30000"/>
                  <a:satMod val="115000"/>
                  <a:alpha val="59000"/>
                </a:schemeClr>
              </a:gs>
              <a:gs pos="100000">
                <a:schemeClr val="bg1">
                  <a:shade val="100000"/>
                  <a:satMod val="115000"/>
                  <a:alpha val="15000"/>
                </a:schemeClr>
              </a:gs>
            </a:gsLst>
            <a:lin ang="2700000" scaled="1"/>
            <a:tileRect/>
          </a:gradFill>
          <a:ln w="9525">
            <a:solidFill>
              <a:schemeClr val="bg1">
                <a:alpha val="3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 err="1" smtClean="0"/>
              <a:t>컴</a:t>
            </a:r>
            <a:r>
              <a:rPr lang="ko-KR" altLang="en-US" sz="700" dirty="0" err="1"/>
              <a:t>공</a:t>
            </a:r>
            <a:r>
              <a:rPr lang="en-US" altLang="ko-KR" sz="700" dirty="0" smtClean="0"/>
              <a:t>15  </a:t>
            </a:r>
            <a:r>
              <a:rPr lang="ko-KR" altLang="en-US" sz="1100" dirty="0" err="1" smtClean="0"/>
              <a:t>신진경</a:t>
            </a:r>
            <a:endParaRPr lang="ko-KR" altLang="en-US" sz="11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20148" y="6425082"/>
            <a:ext cx="1314273" cy="336884"/>
          </a:xfrm>
          <a:prstGeom prst="roundRect">
            <a:avLst>
              <a:gd name="adj" fmla="val 19398"/>
            </a:avLst>
          </a:prstGeom>
          <a:gradFill flip="none" rotWithShape="1">
            <a:gsLst>
              <a:gs pos="0">
                <a:schemeClr val="bg1">
                  <a:shade val="30000"/>
                  <a:satMod val="115000"/>
                  <a:alpha val="59000"/>
                </a:schemeClr>
              </a:gs>
              <a:gs pos="100000">
                <a:schemeClr val="bg1">
                  <a:shade val="100000"/>
                  <a:satMod val="115000"/>
                  <a:alpha val="15000"/>
                </a:schemeClr>
              </a:gs>
            </a:gsLst>
            <a:lin ang="2700000" scaled="1"/>
            <a:tileRect/>
          </a:gradFill>
          <a:ln w="9525">
            <a:solidFill>
              <a:schemeClr val="bg1">
                <a:alpha val="3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 smtClean="0"/>
              <a:t>김동완 팀장</a:t>
            </a:r>
            <a:endParaRPr lang="ko-KR" altLang="en-US" sz="11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53" y="6464014"/>
            <a:ext cx="258583" cy="258583"/>
          </a:xfrm>
          <a:prstGeom prst="rect">
            <a:avLst/>
          </a:prstGeom>
        </p:spPr>
      </p:pic>
      <p:cxnSp>
        <p:nvCxnSpPr>
          <p:cNvPr id="4" name="직선 화살표 연결선 3"/>
          <p:cNvCxnSpPr/>
          <p:nvPr/>
        </p:nvCxnSpPr>
        <p:spPr>
          <a:xfrm>
            <a:off x="5426824" y="3404753"/>
            <a:ext cx="23555" cy="443072"/>
          </a:xfrm>
          <a:prstGeom prst="straightConnector1">
            <a:avLst/>
          </a:prstGeom>
          <a:ln w="63500" cap="sq">
            <a:solidFill>
              <a:schemeClr val="bg1"/>
            </a:solidFill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268" y="6462619"/>
            <a:ext cx="259977" cy="259977"/>
          </a:xfrm>
          <a:prstGeom prst="rect">
            <a:avLst/>
          </a:prstGeom>
        </p:spPr>
      </p:pic>
      <p:cxnSp>
        <p:nvCxnSpPr>
          <p:cNvPr id="27" name="직선 화살표 연결선 26"/>
          <p:cNvCxnSpPr/>
          <p:nvPr/>
        </p:nvCxnSpPr>
        <p:spPr>
          <a:xfrm>
            <a:off x="5409191" y="3114517"/>
            <a:ext cx="23555" cy="443072"/>
          </a:xfrm>
          <a:prstGeom prst="straightConnector1">
            <a:avLst/>
          </a:prstGeom>
          <a:ln w="63500" cap="sq">
            <a:solidFill>
              <a:schemeClr val="bg1"/>
            </a:solidFill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5294636" y="2707160"/>
            <a:ext cx="23555" cy="443072"/>
          </a:xfrm>
          <a:prstGeom prst="straightConnector1">
            <a:avLst/>
          </a:prstGeom>
          <a:ln w="63500" cap="sq">
            <a:solidFill>
              <a:schemeClr val="bg1"/>
            </a:solidFill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393468" y="4749714"/>
            <a:ext cx="3838580" cy="642210"/>
            <a:chOff x="1738361" y="4201391"/>
            <a:chExt cx="2737856" cy="1079422"/>
          </a:xfrm>
        </p:grpSpPr>
        <p:sp>
          <p:nvSpPr>
            <p:cNvPr id="35" name="양쪽 모서리가 둥근 사각형 34"/>
            <p:cNvSpPr/>
            <p:nvPr/>
          </p:nvSpPr>
          <p:spPr>
            <a:xfrm>
              <a:off x="1866367" y="4759048"/>
              <a:ext cx="2609850" cy="521765"/>
            </a:xfrm>
            <a:prstGeom prst="round2SameRect">
              <a:avLst>
                <a:gd name="adj1" fmla="val 0"/>
                <a:gd name="adj2" fmla="val 22565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b="1" dirty="0" smtClean="0">
                  <a:solidFill>
                    <a:prstClr val="white"/>
                  </a:solidFill>
                </a:rPr>
                <a:t>Device </a:t>
              </a:r>
              <a:r>
                <a:rPr lang="en-US" altLang="ko-KR" sz="1600" b="1" dirty="0" err="1" smtClean="0">
                  <a:solidFill>
                    <a:prstClr val="white"/>
                  </a:solidFill>
                </a:rPr>
                <a:t>reduct_PR</a:t>
              </a:r>
              <a:endParaRPr lang="en-US" altLang="ko-KR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36" name="도넛 35"/>
            <p:cNvSpPr/>
            <p:nvPr/>
          </p:nvSpPr>
          <p:spPr>
            <a:xfrm>
              <a:off x="1860550" y="4201391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자유형 36"/>
            <p:cNvSpPr/>
            <p:nvPr/>
          </p:nvSpPr>
          <p:spPr>
            <a:xfrm>
              <a:off x="1738361" y="4458002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도넛 37"/>
            <p:cNvSpPr/>
            <p:nvPr/>
          </p:nvSpPr>
          <p:spPr>
            <a:xfrm>
              <a:off x="2172152" y="4245658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5030029" y="4193716"/>
            <a:ext cx="5011263" cy="1447897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accent5">
                    <a:lumMod val="50000"/>
                  </a:schemeClr>
                </a:solidFill>
              </a:rPr>
              <a:t> - </a:t>
            </a:r>
            <a:r>
              <a:rPr lang="en-US" altLang="ko-KR" sz="1200" b="1" dirty="0" err="1" smtClean="0">
                <a:solidFill>
                  <a:schemeClr val="accent5">
                    <a:lumMod val="50000"/>
                  </a:schemeClr>
                </a:solidFill>
              </a:rPr>
              <a:t>reduct_PR</a:t>
            </a:r>
            <a:r>
              <a:rPr lang="en-US" altLang="ko-KR" sz="1200" b="1" dirty="0" smtClean="0">
                <a:solidFill>
                  <a:schemeClr val="accent5">
                    <a:lumMod val="50000"/>
                  </a:schemeClr>
                </a:solidFill>
              </a:rPr>
              <a:t> : </a:t>
            </a:r>
            <a:r>
              <a:rPr lang="ko-KR" altLang="en-US" sz="1200" b="1" dirty="0" smtClean="0">
                <a:solidFill>
                  <a:schemeClr val="accent5">
                    <a:lumMod val="50000"/>
                  </a:schemeClr>
                </a:solidFill>
              </a:rPr>
              <a:t>페이지마다의 페이지 링크 값을 모두 더하는 코드</a:t>
            </a:r>
            <a:endParaRPr lang="en-US" altLang="ko-KR" sz="12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ko-KR" sz="12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ko-KR" sz="1200" b="1" dirty="0" smtClean="0">
                <a:solidFill>
                  <a:schemeClr val="accent5">
                    <a:lumMod val="50000"/>
                  </a:schemeClr>
                </a:solidFill>
              </a:rPr>
              <a:t> - </a:t>
            </a:r>
            <a:r>
              <a:rPr lang="ko-KR" altLang="en-US" sz="1200" b="1" dirty="0" smtClean="0">
                <a:solidFill>
                  <a:schemeClr val="accent5">
                    <a:lumMod val="50000"/>
                  </a:schemeClr>
                </a:solidFill>
              </a:rPr>
              <a:t>각 </a:t>
            </a:r>
            <a:r>
              <a:rPr lang="ko-KR" altLang="en-US" sz="1200" b="1" dirty="0" err="1" smtClean="0">
                <a:solidFill>
                  <a:schemeClr val="accent5">
                    <a:lumMod val="50000"/>
                  </a:schemeClr>
                </a:solidFill>
              </a:rPr>
              <a:t>쓰레드의</a:t>
            </a:r>
            <a:r>
              <a:rPr lang="ko-KR" altLang="en-US" sz="1200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sz="1200" b="1" dirty="0" smtClean="0">
                <a:solidFill>
                  <a:schemeClr val="accent5">
                    <a:lumMod val="50000"/>
                  </a:schemeClr>
                </a:solidFill>
              </a:rPr>
              <a:t>index</a:t>
            </a:r>
            <a:r>
              <a:rPr lang="ko-KR" altLang="en-US" sz="1200" b="1" dirty="0" smtClean="0">
                <a:solidFill>
                  <a:schemeClr val="accent5">
                    <a:lumMod val="50000"/>
                  </a:schemeClr>
                </a:solidFill>
              </a:rPr>
              <a:t>에 </a:t>
            </a:r>
            <a:r>
              <a:rPr lang="en-US" altLang="ko-KR" sz="1200" b="1" dirty="0" smtClean="0">
                <a:solidFill>
                  <a:schemeClr val="accent5">
                    <a:lumMod val="50000"/>
                  </a:schemeClr>
                </a:solidFill>
              </a:rPr>
              <a:t>½</a:t>
            </a:r>
            <a:r>
              <a:rPr lang="ko-KR" altLang="en-US" sz="1200" b="1" dirty="0" smtClean="0">
                <a:solidFill>
                  <a:schemeClr val="accent5">
                    <a:lumMod val="50000"/>
                  </a:schemeClr>
                </a:solidFill>
              </a:rPr>
              <a:t>에 해당하는 부분에 </a:t>
            </a:r>
            <a:r>
              <a:rPr lang="en-US" altLang="ko-KR" sz="1200" b="1" dirty="0" smtClean="0">
                <a:solidFill>
                  <a:schemeClr val="accent5">
                    <a:lumMod val="50000"/>
                  </a:schemeClr>
                </a:solidFill>
              </a:rPr>
              <a:t>reduction </a:t>
            </a:r>
            <a:r>
              <a:rPr lang="ko-KR" altLang="en-US" sz="1200" b="1" dirty="0" smtClean="0">
                <a:solidFill>
                  <a:schemeClr val="accent5">
                    <a:lumMod val="50000"/>
                  </a:schemeClr>
                </a:solidFill>
              </a:rPr>
              <a:t>수행</a:t>
            </a:r>
            <a:endParaRPr lang="en-US" altLang="ko-KR" sz="12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ko-KR" sz="1200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ko-KR" sz="1200" b="1" dirty="0" smtClean="0">
                <a:solidFill>
                  <a:schemeClr val="accent5">
                    <a:lumMod val="50000"/>
                  </a:schemeClr>
                </a:solidFill>
              </a:rPr>
              <a:t> -</a:t>
            </a:r>
            <a:r>
              <a:rPr lang="ko-KR" altLang="en-US" sz="12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ko-KR" altLang="en-US" sz="1200" b="1" dirty="0" smtClean="0">
                <a:solidFill>
                  <a:schemeClr val="accent5">
                    <a:lumMod val="50000"/>
                  </a:schemeClr>
                </a:solidFill>
              </a:rPr>
              <a:t>블록 별 계산이 종료되면 </a:t>
            </a:r>
            <a:r>
              <a:rPr lang="en-US" altLang="ko-KR" sz="1200" b="1" dirty="0" smtClean="0">
                <a:solidFill>
                  <a:schemeClr val="accent5">
                    <a:lumMod val="50000"/>
                  </a:schemeClr>
                </a:solidFill>
              </a:rPr>
              <a:t>_sum</a:t>
            </a:r>
            <a:r>
              <a:rPr lang="ko-KR" altLang="en-US" sz="1200" b="1" dirty="0" smtClean="0">
                <a:solidFill>
                  <a:schemeClr val="accent5">
                    <a:lumMod val="50000"/>
                  </a:schemeClr>
                </a:solidFill>
              </a:rPr>
              <a:t>에 블록 별  계산 값 저장</a:t>
            </a:r>
            <a:endParaRPr lang="en-US" altLang="ko-KR" sz="12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ko-KR" sz="12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548818" y="85063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0734109" y="477451"/>
            <a:ext cx="1323476" cy="2400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lnSpc>
                <a:spcPct val="300000"/>
              </a:lnSpc>
              <a:buFontTx/>
              <a:buChar char="-"/>
            </a:pPr>
            <a:r>
              <a:rPr lang="ko-KR" altLang="en-US" sz="1000" b="1" dirty="0" smtClean="0">
                <a:solidFill>
                  <a:schemeClr val="bg1"/>
                </a:solidFill>
                <a:cs typeface="Aharoni" panose="02010803020104030203" pitchFamily="2" charset="-79"/>
              </a:rPr>
              <a:t>주제 소개</a:t>
            </a:r>
            <a:endParaRPr lang="en-US" altLang="ko-KR" sz="1000" b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171450" indent="-171450">
              <a:lnSpc>
                <a:spcPct val="300000"/>
              </a:lnSpc>
              <a:buFontTx/>
              <a:buChar char="-"/>
            </a:pPr>
            <a:r>
              <a:rPr lang="ko-KR" altLang="en-US" sz="1000" b="1" dirty="0" smtClean="0">
                <a:solidFill>
                  <a:schemeClr val="bg1"/>
                </a:solidFill>
                <a:cs typeface="Aharoni" panose="02010803020104030203" pitchFamily="2" charset="-79"/>
              </a:rPr>
              <a:t>알고리즘 </a:t>
            </a:r>
            <a:endParaRPr lang="en-US" altLang="ko-KR" sz="8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1000" b="1" dirty="0">
                <a:solidFill>
                  <a:schemeClr val="bg1"/>
                </a:solidFill>
                <a:cs typeface="Aharoni" panose="02010803020104030203" pitchFamily="2" charset="-79"/>
              </a:rPr>
              <a:t>- </a:t>
            </a:r>
            <a:r>
              <a:rPr lang="en-US" altLang="ko-KR" sz="1000" b="1" dirty="0" smtClean="0">
                <a:solidFill>
                  <a:schemeClr val="bg1"/>
                </a:solidFill>
                <a:cs typeface="Aharoni" panose="02010803020104030203" pitchFamily="2" charset="-79"/>
              </a:rPr>
              <a:t>Serial Algorithm</a:t>
            </a:r>
            <a:endParaRPr lang="ko-KR" altLang="en-US" sz="8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1000" b="1" dirty="0">
                <a:solidFill>
                  <a:schemeClr val="bg1"/>
                </a:solidFill>
                <a:cs typeface="Aharoni" panose="02010803020104030203" pitchFamily="2" charset="-79"/>
              </a:rPr>
              <a:t>- </a:t>
            </a:r>
            <a:r>
              <a:rPr lang="en-US" altLang="ko-KR" sz="900" b="1" dirty="0" smtClean="0">
                <a:solidFill>
                  <a:schemeClr val="bg1"/>
                </a:solidFill>
                <a:cs typeface="Aharoni" panose="02010803020104030203" pitchFamily="2" charset="-79"/>
              </a:rPr>
              <a:t>Parallel Algorithm</a:t>
            </a:r>
            <a:endParaRPr lang="ko-KR" altLang="en-US" sz="9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1000" b="1" dirty="0">
                <a:solidFill>
                  <a:schemeClr val="bg1"/>
                </a:solidFill>
                <a:cs typeface="Aharoni" panose="02010803020104030203" pitchFamily="2" charset="-79"/>
              </a:rPr>
              <a:t>- </a:t>
            </a:r>
            <a:r>
              <a:rPr lang="ko-KR" altLang="en-US" sz="1000" b="1" dirty="0">
                <a:solidFill>
                  <a:schemeClr val="bg1"/>
                </a:solidFill>
                <a:cs typeface="Aharoni" panose="02010803020104030203" pitchFamily="2" charset="-79"/>
              </a:rPr>
              <a:t>결과</a:t>
            </a:r>
            <a:r>
              <a:rPr lang="en-US" altLang="ko-KR" sz="1000" b="1" dirty="0">
                <a:solidFill>
                  <a:schemeClr val="bg1"/>
                </a:solidFill>
                <a:cs typeface="Aharoni" panose="02010803020104030203" pitchFamily="2" charset="-79"/>
              </a:rPr>
              <a:t>,</a:t>
            </a:r>
            <a:r>
              <a:rPr lang="ko-KR" altLang="en-US" sz="1000" b="1" dirty="0">
                <a:solidFill>
                  <a:schemeClr val="bg1"/>
                </a:solidFill>
                <a:cs typeface="Aharoni" panose="02010803020104030203" pitchFamily="2" charset="-79"/>
              </a:rPr>
              <a:t> </a:t>
            </a:r>
            <a:r>
              <a:rPr lang="ko-KR" altLang="en-US" sz="1000" b="1" dirty="0" smtClean="0">
                <a:solidFill>
                  <a:schemeClr val="bg1"/>
                </a:solidFill>
                <a:cs typeface="Aharoni" panose="02010803020104030203" pitchFamily="2" charset="-79"/>
              </a:rPr>
              <a:t>성능 비교</a:t>
            </a:r>
            <a:endParaRPr lang="ko-KR" altLang="en-US" sz="10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936" y="1764055"/>
            <a:ext cx="3659111" cy="3328028"/>
          </a:xfrm>
          <a:prstGeom prst="rect">
            <a:avLst/>
          </a:prstGeom>
        </p:spPr>
      </p:pic>
      <p:pic>
        <p:nvPicPr>
          <p:cNvPr id="2052" name="Picture 4" descr="https://media.discordapp.net/attachments/717000672523845647/723493792958775306/Reducti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029" y="1603977"/>
            <a:ext cx="4472084" cy="208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13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4475</TotalTime>
  <Words>1050</Words>
  <Application>Microsoft Office PowerPoint</Application>
  <PresentationFormat>와이드스크린</PresentationFormat>
  <Paragraphs>171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Aharoni</vt:lpstr>
      <vt:lpstr>맑은 고딕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오지원</cp:lastModifiedBy>
  <cp:revision>609</cp:revision>
  <dcterms:created xsi:type="dcterms:W3CDTF">2018-08-02T07:05:36Z</dcterms:created>
  <dcterms:modified xsi:type="dcterms:W3CDTF">2020-09-17T04:05:21Z</dcterms:modified>
</cp:coreProperties>
</file>