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0D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626896623790491E-3"/>
          <c:y val="0.68763662520034374"/>
          <c:w val="0.25361651573158922"/>
          <c:h val="0.30801124426041365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05632"/>
        <c:axId val="44642816"/>
      </c:lineChart>
      <c:catAx>
        <c:axId val="12800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642816"/>
        <c:crosses val="autoZero"/>
        <c:auto val="1"/>
        <c:lblAlgn val="ctr"/>
        <c:lblOffset val="100"/>
        <c:noMultiLvlLbl val="0"/>
      </c:catAx>
      <c:valAx>
        <c:axId val="44642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0056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626896623790491E-3"/>
          <c:y val="0.68763662520034374"/>
          <c:w val="0.25361651573158922"/>
          <c:h val="0.30801124426041365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05632"/>
        <c:axId val="44642816"/>
      </c:lineChart>
      <c:catAx>
        <c:axId val="12800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642816"/>
        <c:crosses val="autoZero"/>
        <c:auto val="1"/>
        <c:lblAlgn val="ctr"/>
        <c:lblOffset val="100"/>
        <c:noMultiLvlLbl val="0"/>
      </c:catAx>
      <c:valAx>
        <c:axId val="44642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0056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22BC632C-AB47-44C4-9565-5235522C36B0}"/>
            </a:ext>
          </a:extLst>
        </cdr:cNvPr>
        <cdr:cNvSpPr/>
      </cdr:nvSpPr>
      <cdr:spPr>
        <a:xfrm xmlns:a="http://schemas.openxmlformats.org/drawingml/2006/main">
          <a:off x="0" y="0"/>
          <a:ext cx="7606247" cy="5678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en-US" altLang="ko-KR" sz="1400" b="1" dirty="0" smtClean="0">
              <a:solidFill>
                <a:srgbClr val="00D65E"/>
              </a:solidFill>
            </a:rPr>
            <a:t>- </a:t>
          </a:r>
          <a:r>
            <a:rPr lang="ko-KR" altLang="en-US" sz="1400" b="1" dirty="0" err="1" smtClean="0">
              <a:solidFill>
                <a:srgbClr val="00D65E"/>
              </a:solidFill>
            </a:rPr>
            <a:t>기술자란</a:t>
          </a:r>
          <a:endParaRPr lang="en-US" altLang="ko-KR" sz="1400" b="1" dirty="0" smtClean="0">
            <a:solidFill>
              <a:srgbClr val="00D65E"/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/>
            <a:t> </a:t>
          </a: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1. </a:t>
          </a:r>
          <a:r>
            <a:rPr lang="ko-KR" altLang="en-US" sz="1200" dirty="0" smtClean="0"/>
            <a:t>위 사진에서 기술자 함수란 사진에서 특정 영역에 대한 부분을 서로 비교하기위해 동일한 방법을 통해 사진에서의 특징을 하나의 비교 대상으로 만드는 것</a:t>
          </a:r>
          <a:r>
            <a:rPr lang="en-US" altLang="ko-KR" sz="1200" dirty="0" smtClean="0"/>
            <a:t>.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/>
            <a:t> </a:t>
          </a: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2. </a:t>
          </a:r>
          <a:r>
            <a:rPr lang="ko-KR" altLang="en-US" sz="1200" dirty="0" smtClean="0"/>
            <a:t>다양한 위치에 존재하는 </a:t>
          </a:r>
          <a:r>
            <a:rPr lang="en-US" altLang="ko-KR" sz="1200" dirty="0" smtClean="0"/>
            <a:t>patch</a:t>
          </a:r>
          <a:r>
            <a:rPr lang="ko-KR" altLang="en-US" sz="1200" dirty="0" smtClean="0"/>
            <a:t>를 비교하면 비교 문제를 해결할 수 있다</a:t>
          </a:r>
          <a:r>
            <a:rPr lang="en-US" altLang="ko-KR" sz="1200" dirty="0" smtClean="0"/>
            <a:t>.</a:t>
          </a: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                                              </a:t>
          </a:r>
          <a:endParaRPr lang="en-US" altLang="ko-KR" sz="1200" dirty="0"/>
        </a:p>
      </cdr:txBody>
    </cdr:sp>
  </cdr:relSizeAnchor>
  <cdr:relSizeAnchor xmlns:cdr="http://schemas.openxmlformats.org/drawingml/2006/chartDrawing">
    <cdr:from>
      <cdr:x>0.02896</cdr:x>
      <cdr:y>0.09611</cdr:y>
    </cdr:from>
    <cdr:to>
      <cdr:x>0.55644</cdr:x>
      <cdr:y>0.57952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0251" y="459648"/>
          <a:ext cx="4012140" cy="231185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22BC632C-AB47-44C4-9565-5235522C36B0}"/>
            </a:ext>
          </a:extLst>
        </cdr:cNvPr>
        <cdr:cNvSpPr/>
      </cdr:nvSpPr>
      <cdr:spPr>
        <a:xfrm xmlns:a="http://schemas.openxmlformats.org/drawingml/2006/main">
          <a:off x="0" y="0"/>
          <a:ext cx="7776502" cy="6232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ko-KR" altLang="en-US" sz="1400" b="1" dirty="0" err="1" smtClean="0">
              <a:solidFill>
                <a:srgbClr val="00D65E"/>
              </a:solidFill>
            </a:rPr>
            <a:t>특징점</a:t>
          </a:r>
          <a:r>
            <a:rPr lang="ko-KR" altLang="en-US" sz="1400" b="1" dirty="0" smtClean="0">
              <a:solidFill>
                <a:srgbClr val="00D65E"/>
              </a:solidFill>
            </a:rPr>
            <a:t> 매칭 주요 코드 및 결과 </a:t>
          </a:r>
          <a:endParaRPr lang="en-US" altLang="ko-KR" sz="1400" b="1" dirty="0" smtClean="0">
            <a:solidFill>
              <a:srgbClr val="00D65E"/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                                          </a:t>
          </a: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 marL="228600" indent="-228600">
            <a:lnSpc>
              <a:spcPct val="150000"/>
            </a:lnSpc>
            <a:buAutoNum type="arabicPeriod"/>
          </a:pPr>
          <a:r>
            <a:rPr lang="ko-KR" altLang="en-US" sz="1200" dirty="0" smtClean="0"/>
            <a:t>해당하는 </a:t>
          </a:r>
          <a:r>
            <a:rPr lang="en-US" altLang="ko-KR" sz="1200" dirty="0" smtClean="0"/>
            <a:t>descriptor</a:t>
          </a:r>
          <a:r>
            <a:rPr lang="ko-KR" altLang="en-US" sz="1200" dirty="0" smtClean="0"/>
            <a:t>만큼을 구하기 위해 수행하는 </a:t>
          </a:r>
          <a:r>
            <a:rPr lang="ko-KR" altLang="en-US" sz="1200" dirty="0" smtClean="0"/>
            <a:t>코드</a:t>
          </a:r>
          <a:endParaRPr lang="en-US" altLang="ko-KR" sz="1200" dirty="0" smtClean="0"/>
        </a:p>
        <a:p xmlns:a="http://schemas.openxmlformats.org/drawingml/2006/main">
          <a:pPr marL="228600" indent="-228600">
            <a:lnSpc>
              <a:spcPct val="150000"/>
            </a:lnSpc>
            <a:buAutoNum type="arabicPeriod"/>
          </a:pPr>
          <a:endParaRPr lang="en-US" altLang="ko-KR" sz="1200" dirty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2. </a:t>
          </a:r>
          <a:r>
            <a:rPr lang="ko-KR" altLang="en-US" sz="1200" dirty="0" smtClean="0"/>
            <a:t>해당 </a:t>
          </a:r>
          <a:r>
            <a:rPr lang="ko-KR" altLang="en-US" sz="1200" dirty="0" err="1" smtClean="0"/>
            <a:t>특징점의</a:t>
          </a:r>
          <a:r>
            <a:rPr lang="ko-KR" altLang="en-US" sz="1200" dirty="0" smtClean="0"/>
            <a:t> 맨 좌측 상단의 좌표를 구해 </a:t>
          </a:r>
          <a:r>
            <a:rPr lang="en-US" altLang="ko-KR" sz="1200" dirty="0" err="1" smtClean="0"/>
            <a:t>descriptor_size</a:t>
          </a:r>
          <a:r>
            <a:rPr lang="ko-KR" altLang="en-US" sz="1200" dirty="0" smtClean="0"/>
            <a:t>만큼의 </a:t>
          </a:r>
          <a:r>
            <a:rPr lang="en-US" altLang="ko-KR" sz="1200" dirty="0" smtClean="0"/>
            <a:t>rectangle</a:t>
          </a:r>
          <a:r>
            <a:rPr lang="ko-KR" altLang="en-US" sz="1200" dirty="0" smtClean="0"/>
            <a:t>을 찾아 </a:t>
          </a:r>
          <a:r>
            <a:rPr lang="en-US" altLang="ko-KR" sz="1200" dirty="0" smtClean="0"/>
            <a:t>descriptor</a:t>
          </a:r>
          <a:r>
            <a:rPr lang="ko-KR" altLang="en-US" sz="1200" dirty="0" smtClean="0"/>
            <a:t>벡터에 넣는다</a:t>
          </a:r>
          <a:r>
            <a:rPr lang="en-US" altLang="ko-KR" sz="1200" dirty="0" smtClean="0"/>
            <a:t>.</a:t>
          </a: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3. descriptor</a:t>
          </a:r>
          <a:r>
            <a:rPr lang="ko-KR" altLang="en-US" sz="1200" dirty="0" smtClean="0"/>
            <a:t>의 크기를 </a:t>
          </a:r>
          <a:r>
            <a:rPr lang="en-US" altLang="ko-KR" sz="1200" dirty="0" smtClean="0"/>
            <a:t>dynamic</a:t>
          </a:r>
          <a:r>
            <a:rPr lang="ko-KR" altLang="en-US" sz="1200" dirty="0" smtClean="0"/>
            <a:t>방식의 </a:t>
          </a:r>
          <a:r>
            <a:rPr lang="en-US" altLang="ko-KR" sz="1200" dirty="0" smtClean="0"/>
            <a:t>for</a:t>
          </a:r>
          <a:r>
            <a:rPr lang="ko-KR" altLang="en-US" sz="1200" dirty="0" smtClean="0"/>
            <a:t>문으로 병렬처리하여 해결한다</a:t>
          </a:r>
          <a:r>
            <a:rPr lang="en-US" altLang="ko-KR" sz="1200" dirty="0" smtClean="0"/>
            <a:t>.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/>
            <a:t> </a:t>
          </a:r>
          <a:r>
            <a:rPr lang="en-US" altLang="ko-KR" sz="1200" dirty="0" smtClean="0"/>
            <a:t>  (dynamic</a:t>
          </a:r>
          <a:r>
            <a:rPr lang="ko-KR" altLang="en-US" sz="1200" dirty="0" smtClean="0"/>
            <a:t>의 장점인 먼저 끝난 </a:t>
          </a:r>
          <a:r>
            <a:rPr lang="ko-KR" altLang="en-US" sz="1200" dirty="0" err="1" smtClean="0"/>
            <a:t>쓰레드에게</a:t>
          </a:r>
          <a:r>
            <a:rPr lang="ko-KR" altLang="en-US" sz="1200" dirty="0" smtClean="0"/>
            <a:t> 작업을 우선순위 할당함으로 </a:t>
          </a:r>
          <a:r>
            <a:rPr lang="en-US" altLang="ko-KR" sz="1200" dirty="0" smtClean="0"/>
            <a:t>static</a:t>
          </a:r>
          <a:r>
            <a:rPr lang="ko-KR" altLang="en-US" sz="1200" dirty="0" smtClean="0"/>
            <a:t>의 문제인 작업의 효율성을 해결</a:t>
          </a:r>
          <a:r>
            <a:rPr lang="en-US" altLang="ko-KR" sz="1200" dirty="0"/>
            <a:t>)</a:t>
          </a: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/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>
            <a:solidFill>
              <a:prstClr val="black">
                <a:lumMod val="65000"/>
                <a:lumOff val="35000"/>
              </a:prstClr>
            </a:solidFill>
          </a:endParaRPr>
        </a:p>
        <a:p xmlns:a="http://schemas.openxmlformats.org/drawingml/2006/main">
          <a:pPr>
            <a:lnSpc>
              <a:spcPct val="150000"/>
            </a:lnSpc>
          </a:pPr>
          <a:endParaRPr lang="en-US" altLang="ko-KR" sz="1200" dirty="0" smtClean="0"/>
        </a:p>
        <a:p xmlns:a="http://schemas.openxmlformats.org/drawingml/2006/main">
          <a:pPr>
            <a:lnSpc>
              <a:spcPct val="150000"/>
            </a:lnSpc>
          </a:pPr>
          <a:r>
            <a:rPr lang="en-US" altLang="ko-KR" sz="1200" dirty="0" smtClean="0"/>
            <a:t>                                              </a:t>
          </a:r>
          <a:endParaRPr lang="en-US" altLang="ko-KR" sz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60199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245939" y="1911851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기술자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(descriptor)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73912" y="1497925"/>
            <a:ext cx="1498857" cy="1791851"/>
            <a:chOff x="1073912" y="1497925"/>
            <a:chExt cx="1498857" cy="1791851"/>
          </a:xfrm>
        </p:grpSpPr>
        <p:grpSp>
          <p:nvGrpSpPr>
            <p:cNvPr id="52" name="그룹 51"/>
            <p:cNvGrpSpPr/>
            <p:nvPr/>
          </p:nvGrpSpPr>
          <p:grpSpPr>
            <a:xfrm>
              <a:off x="1073912" y="1497925"/>
              <a:ext cx="1498857" cy="1791851"/>
              <a:chOff x="1370691" y="1646917"/>
              <a:chExt cx="2206173" cy="219302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370692" y="2969031"/>
                <a:ext cx="2206172" cy="438604"/>
              </a:xfrm>
              <a:prstGeom prst="rect">
                <a:avLst/>
              </a:prstGeom>
              <a:solidFill>
                <a:srgbClr val="00D65E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1000" dirty="0">
                    <a:solidFill>
                      <a:prstClr val="white"/>
                    </a:solidFill>
                  </a:rPr>
                  <a:t>○ </a:t>
                </a:r>
                <a:r>
                  <a:rPr lang="ko-KR" altLang="en-US" sz="1000" dirty="0" err="1" smtClean="0">
                    <a:solidFill>
                      <a:prstClr val="white"/>
                    </a:solidFill>
                  </a:rPr>
                  <a:t>특징점</a:t>
                </a:r>
                <a:r>
                  <a:rPr lang="ko-KR" altLang="en-US" sz="1000" dirty="0" smtClean="0">
                    <a:solidFill>
                      <a:prstClr val="white"/>
                    </a:solidFill>
                  </a:rPr>
                  <a:t> 주요 코드</a:t>
                </a:r>
                <a:endParaRPr lang="en-US" altLang="ko-KR" sz="1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370692" y="2092186"/>
                <a:ext cx="2206172" cy="43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>
                    <a:solidFill>
                      <a:srgbClr val="26425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Sobel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사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및 코드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양쪽 모서리가 둥근 사각형 55"/>
              <p:cNvSpPr/>
              <p:nvPr/>
            </p:nvSpPr>
            <p:spPr>
              <a:xfrm>
                <a:off x="1370692" y="3401333"/>
                <a:ext cx="2206171" cy="438604"/>
              </a:xfrm>
              <a:prstGeom prst="round2SameRect">
                <a:avLst>
                  <a:gd name="adj1" fmla="val 0"/>
                  <a:gd name="adj2" fmla="val 2606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질문 및 피드백</a:t>
                </a:r>
                <a:endParaRPr lang="en-US" altLang="ko-KR" sz="1000" dirty="0">
                  <a:solidFill>
                    <a:srgbClr val="264259"/>
                  </a:solidFill>
                </a:endParaRPr>
              </a:p>
            </p:txBody>
          </p:sp>
          <p:sp>
            <p:nvSpPr>
              <p:cNvPr id="57" name="양쪽 모서리가 둥근 사각형 56"/>
              <p:cNvSpPr/>
              <p:nvPr/>
            </p:nvSpPr>
            <p:spPr>
              <a:xfrm>
                <a:off x="1370691" y="1646917"/>
                <a:ext cx="2206172" cy="438604"/>
              </a:xfrm>
              <a:prstGeom prst="round2SameRect">
                <a:avLst>
                  <a:gd name="adj1" fmla="val 2899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264259"/>
                    </a:solidFill>
                  </a:rPr>
                  <a:t>Sobel 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개요</a:t>
                </a:r>
                <a:endParaRPr lang="en-US" altLang="ko-KR" sz="1000" dirty="0">
                  <a:solidFill>
                    <a:srgbClr val="264259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70691" y="2530791"/>
                <a:ext cx="2206172" cy="43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000" dirty="0" err="1" smtClean="0">
                    <a:solidFill>
                      <a:srgbClr val="264259"/>
                    </a:solidFill>
                  </a:rPr>
                  <a:t>특징점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 개요</a:t>
                </a:r>
                <a:endParaRPr lang="en-US" altLang="ko-KR" sz="1000" dirty="0">
                  <a:solidFill>
                    <a:srgbClr val="264259"/>
                  </a:solidFill>
                </a:endParaRPr>
              </a:p>
            </p:txBody>
          </p:sp>
        </p:grpSp>
        <p:sp>
          <p:nvSpPr>
            <p:cNvPr id="53" name="자유형 52"/>
            <p:cNvSpPr/>
            <p:nvPr/>
          </p:nvSpPr>
          <p:spPr>
            <a:xfrm>
              <a:off x="1245939" y="1911851"/>
              <a:ext cx="73025" cy="85725"/>
            </a:xfrm>
            <a:custGeom>
              <a:avLst/>
              <a:gdLst>
                <a:gd name="connsiteX0" fmla="*/ 0 w 73025"/>
                <a:gd name="connsiteY0" fmla="*/ 31750 h 85725"/>
                <a:gd name="connsiteX1" fmla="*/ 31750 w 73025"/>
                <a:gd name="connsiteY1" fmla="*/ 85725 h 85725"/>
                <a:gd name="connsiteX2" fmla="*/ 73025 w 73025"/>
                <a:gd name="connsiteY2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025" h="85725">
                  <a:moveTo>
                    <a:pt x="0" y="31750"/>
                  </a:moveTo>
                  <a:lnTo>
                    <a:pt x="31750" y="85725"/>
                  </a:lnTo>
                  <a:lnTo>
                    <a:pt x="73025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자유형 29"/>
          <p:cNvSpPr/>
          <p:nvPr/>
        </p:nvSpPr>
        <p:spPr>
          <a:xfrm>
            <a:off x="1237919" y="2721973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4240210111"/>
              </p:ext>
            </p:extLst>
          </p:nvPr>
        </p:nvGraphicFramePr>
        <p:xfrm>
          <a:off x="2989564" y="1452203"/>
          <a:ext cx="7606247" cy="4782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09" y="1911851"/>
            <a:ext cx="3457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60199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245939" y="1911851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기술자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(descriptor)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73912" y="1497925"/>
            <a:ext cx="1498857" cy="1791851"/>
            <a:chOff x="1073912" y="1497925"/>
            <a:chExt cx="1498857" cy="1791851"/>
          </a:xfrm>
        </p:grpSpPr>
        <p:grpSp>
          <p:nvGrpSpPr>
            <p:cNvPr id="52" name="그룹 51"/>
            <p:cNvGrpSpPr/>
            <p:nvPr/>
          </p:nvGrpSpPr>
          <p:grpSpPr>
            <a:xfrm>
              <a:off x="1073912" y="1497925"/>
              <a:ext cx="1498857" cy="1791851"/>
              <a:chOff x="1370691" y="1646917"/>
              <a:chExt cx="2206173" cy="219302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370692" y="2969031"/>
                <a:ext cx="2206172" cy="438604"/>
              </a:xfrm>
              <a:prstGeom prst="rect">
                <a:avLst/>
              </a:prstGeom>
              <a:solidFill>
                <a:srgbClr val="00D65E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1000" dirty="0">
                    <a:solidFill>
                      <a:prstClr val="white"/>
                    </a:solidFill>
                  </a:rPr>
                  <a:t>○ </a:t>
                </a:r>
                <a:r>
                  <a:rPr lang="ko-KR" altLang="en-US" sz="1000" dirty="0" err="1" smtClean="0">
                    <a:solidFill>
                      <a:prstClr val="white"/>
                    </a:solidFill>
                  </a:rPr>
                  <a:t>특징점</a:t>
                </a:r>
                <a:r>
                  <a:rPr lang="ko-KR" altLang="en-US" sz="1000" dirty="0" smtClean="0">
                    <a:solidFill>
                      <a:prstClr val="white"/>
                    </a:solidFill>
                  </a:rPr>
                  <a:t> 주요 코드</a:t>
                </a:r>
                <a:endParaRPr lang="en-US" altLang="ko-KR" sz="1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370692" y="2092186"/>
                <a:ext cx="2206172" cy="43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>
                    <a:solidFill>
                      <a:srgbClr val="26425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Sobel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사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및 코드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양쪽 모서리가 둥근 사각형 55"/>
              <p:cNvSpPr/>
              <p:nvPr/>
            </p:nvSpPr>
            <p:spPr>
              <a:xfrm>
                <a:off x="1370692" y="3401333"/>
                <a:ext cx="2206171" cy="438604"/>
              </a:xfrm>
              <a:prstGeom prst="round2SameRect">
                <a:avLst>
                  <a:gd name="adj1" fmla="val 0"/>
                  <a:gd name="adj2" fmla="val 2606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질문 및 피드백</a:t>
                </a:r>
                <a:endParaRPr lang="en-US" altLang="ko-KR" sz="1000" dirty="0">
                  <a:solidFill>
                    <a:srgbClr val="264259"/>
                  </a:solidFill>
                </a:endParaRPr>
              </a:p>
            </p:txBody>
          </p:sp>
          <p:sp>
            <p:nvSpPr>
              <p:cNvPr id="57" name="양쪽 모서리가 둥근 사각형 56"/>
              <p:cNvSpPr/>
              <p:nvPr/>
            </p:nvSpPr>
            <p:spPr>
              <a:xfrm>
                <a:off x="1370691" y="1646917"/>
                <a:ext cx="2206172" cy="438604"/>
              </a:xfrm>
              <a:prstGeom prst="round2SameRect">
                <a:avLst>
                  <a:gd name="adj1" fmla="val 2899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264259"/>
                    </a:solidFill>
                  </a:rPr>
                  <a:t>Sobel 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개요</a:t>
                </a:r>
                <a:endParaRPr lang="en-US" altLang="ko-KR" sz="1000" dirty="0">
                  <a:solidFill>
                    <a:srgbClr val="264259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70691" y="2530791"/>
                <a:ext cx="2206172" cy="43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10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10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000" dirty="0" err="1" smtClean="0">
                    <a:solidFill>
                      <a:srgbClr val="264259"/>
                    </a:solidFill>
                  </a:rPr>
                  <a:t>특징점</a:t>
                </a:r>
                <a:r>
                  <a:rPr lang="ko-KR" altLang="en-US" sz="1000" dirty="0" smtClean="0">
                    <a:solidFill>
                      <a:srgbClr val="264259"/>
                    </a:solidFill>
                  </a:rPr>
                  <a:t> 개요</a:t>
                </a:r>
                <a:endParaRPr lang="en-US" altLang="ko-KR" sz="1000" dirty="0">
                  <a:solidFill>
                    <a:srgbClr val="264259"/>
                  </a:solidFill>
                </a:endParaRPr>
              </a:p>
            </p:txBody>
          </p:sp>
        </p:grpSp>
        <p:sp>
          <p:nvSpPr>
            <p:cNvPr id="53" name="자유형 52"/>
            <p:cNvSpPr/>
            <p:nvPr/>
          </p:nvSpPr>
          <p:spPr>
            <a:xfrm>
              <a:off x="1245939" y="1911851"/>
              <a:ext cx="73025" cy="85725"/>
            </a:xfrm>
            <a:custGeom>
              <a:avLst/>
              <a:gdLst>
                <a:gd name="connsiteX0" fmla="*/ 0 w 73025"/>
                <a:gd name="connsiteY0" fmla="*/ 31750 h 85725"/>
                <a:gd name="connsiteX1" fmla="*/ 31750 w 73025"/>
                <a:gd name="connsiteY1" fmla="*/ 85725 h 85725"/>
                <a:gd name="connsiteX2" fmla="*/ 73025 w 73025"/>
                <a:gd name="connsiteY2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025" h="85725">
                  <a:moveTo>
                    <a:pt x="0" y="31750"/>
                  </a:moveTo>
                  <a:lnTo>
                    <a:pt x="31750" y="85725"/>
                  </a:lnTo>
                  <a:lnTo>
                    <a:pt x="73025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자유형 29"/>
          <p:cNvSpPr/>
          <p:nvPr/>
        </p:nvSpPr>
        <p:spPr>
          <a:xfrm>
            <a:off x="1237919" y="2721973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1608702269"/>
              </p:ext>
            </p:extLst>
          </p:nvPr>
        </p:nvGraphicFramePr>
        <p:xfrm>
          <a:off x="2989564" y="1452203"/>
          <a:ext cx="7776502" cy="4782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4" y="1954713"/>
            <a:ext cx="3781436" cy="20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156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7_Office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오지원</cp:lastModifiedBy>
  <cp:revision>71</cp:revision>
  <dcterms:created xsi:type="dcterms:W3CDTF">2020-04-06T06:06:45Z</dcterms:created>
  <dcterms:modified xsi:type="dcterms:W3CDTF">2020-05-04T18:31:58Z</dcterms:modified>
</cp:coreProperties>
</file>