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438" r:id="rId4"/>
    <p:sldId id="437" r:id="rId5"/>
    <p:sldId id="439" r:id="rId6"/>
    <p:sldId id="434" r:id="rId7"/>
    <p:sldId id="440" r:id="rId8"/>
    <p:sldId id="441" r:id="rId9"/>
    <p:sldId id="442" r:id="rId10"/>
    <p:sldId id="443" r:id="rId11"/>
    <p:sldId id="444" r:id="rId12"/>
    <p:sldId id="445"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引入" id="{8EB9838D-A314-407F-AB6D-9CB5D2FD1ECD}">
          <p14:sldIdLst>
            <p14:sldId id="256"/>
            <p14:sldId id="258"/>
            <p14:sldId id="438"/>
            <p14:sldId id="437"/>
            <p14:sldId id="439"/>
            <p14:sldId id="434"/>
            <p14:sldId id="440"/>
            <p14:sldId id="441"/>
            <p14:sldId id="442"/>
            <p14:sldId id="443"/>
            <p14:sldId id="444"/>
            <p14:sldId id="445"/>
          </p14:sldIdLst>
        </p14:section>
      </p14:sectionLst>
    </p:ext>
    <p:ext uri="{EFAFB233-063F-42B5-8137-9DF3F51BA10A}">
      <p15:sldGuideLst xmlns:p15="http://schemas.microsoft.com/office/powerpoint/2012/main">
        <p15:guide id="1" orient="horz" pos="2160">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B2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193" autoAdjust="0"/>
    <p:restoredTop sz="94649" autoAdjust="0"/>
  </p:normalViewPr>
  <p:slideViewPr>
    <p:cSldViewPr>
      <p:cViewPr varScale="1">
        <p:scale>
          <a:sx n="85" d="100"/>
          <a:sy n="85" d="100"/>
        </p:scale>
        <p:origin x="996" y="90"/>
      </p:cViewPr>
      <p:guideLst>
        <p:guide orient="horz" pos="2160"/>
        <p:guide pos="2834"/>
      </p:guideLst>
    </p:cSldViewPr>
  </p:slideViewPr>
  <p:outlineViewPr>
    <p:cViewPr>
      <p:scale>
        <a:sx n="33" d="100"/>
        <a:sy n="33" d="100"/>
      </p:scale>
      <p:origin x="96" y="213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AA325-DB71-47EF-B2B6-BF13F4BFA7BA}"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E69790-E37C-4E5E-9185-4C1D4DC86DA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11</a:t>
            </a:fld>
            <a:endParaRPr lang="zh-CN" altLang="en-US"/>
          </a:p>
        </p:txBody>
      </p:sp>
    </p:spTree>
    <p:extLst>
      <p:ext uri="{BB962C8B-B14F-4D97-AF65-F5344CB8AC3E}">
        <p14:creationId xmlns:p14="http://schemas.microsoft.com/office/powerpoint/2010/main" val="444014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12</a:t>
            </a:fld>
            <a:endParaRPr lang="zh-CN" altLang="en-US"/>
          </a:p>
        </p:txBody>
      </p:sp>
    </p:spTree>
    <p:extLst>
      <p:ext uri="{BB962C8B-B14F-4D97-AF65-F5344CB8AC3E}">
        <p14:creationId xmlns:p14="http://schemas.microsoft.com/office/powerpoint/2010/main" val="150029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3</a:t>
            </a:fld>
            <a:endParaRPr lang="zh-CN" altLang="en-US"/>
          </a:p>
        </p:txBody>
      </p:sp>
    </p:spTree>
    <p:extLst>
      <p:ext uri="{BB962C8B-B14F-4D97-AF65-F5344CB8AC3E}">
        <p14:creationId xmlns:p14="http://schemas.microsoft.com/office/powerpoint/2010/main" val="282079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4</a:t>
            </a:fld>
            <a:endParaRPr lang="zh-CN" altLang="en-US"/>
          </a:p>
        </p:txBody>
      </p:sp>
    </p:spTree>
    <p:extLst>
      <p:ext uri="{BB962C8B-B14F-4D97-AF65-F5344CB8AC3E}">
        <p14:creationId xmlns:p14="http://schemas.microsoft.com/office/powerpoint/2010/main" val="341658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5</a:t>
            </a:fld>
            <a:endParaRPr lang="zh-CN" altLang="en-US"/>
          </a:p>
        </p:txBody>
      </p:sp>
    </p:spTree>
    <p:extLst>
      <p:ext uri="{BB962C8B-B14F-4D97-AF65-F5344CB8AC3E}">
        <p14:creationId xmlns:p14="http://schemas.microsoft.com/office/powerpoint/2010/main" val="376106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6</a:t>
            </a:fld>
            <a:endParaRPr lang="zh-CN" altLang="en-US"/>
          </a:p>
        </p:txBody>
      </p:sp>
    </p:spTree>
    <p:extLst>
      <p:ext uri="{BB962C8B-B14F-4D97-AF65-F5344CB8AC3E}">
        <p14:creationId xmlns:p14="http://schemas.microsoft.com/office/powerpoint/2010/main" val="298702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7</a:t>
            </a:fld>
            <a:endParaRPr lang="zh-CN" altLang="en-US"/>
          </a:p>
        </p:txBody>
      </p:sp>
    </p:spTree>
    <p:extLst>
      <p:ext uri="{BB962C8B-B14F-4D97-AF65-F5344CB8AC3E}">
        <p14:creationId xmlns:p14="http://schemas.microsoft.com/office/powerpoint/2010/main" val="148194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8</a:t>
            </a:fld>
            <a:endParaRPr lang="zh-CN" altLang="en-US"/>
          </a:p>
        </p:txBody>
      </p:sp>
    </p:spTree>
    <p:extLst>
      <p:ext uri="{BB962C8B-B14F-4D97-AF65-F5344CB8AC3E}">
        <p14:creationId xmlns:p14="http://schemas.microsoft.com/office/powerpoint/2010/main" val="313285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9</a:t>
            </a:fld>
            <a:endParaRPr lang="zh-CN" altLang="en-US"/>
          </a:p>
        </p:txBody>
      </p:sp>
    </p:spTree>
    <p:extLst>
      <p:ext uri="{BB962C8B-B14F-4D97-AF65-F5344CB8AC3E}">
        <p14:creationId xmlns:p14="http://schemas.microsoft.com/office/powerpoint/2010/main" val="353231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10</a:t>
            </a:fld>
            <a:endParaRPr lang="zh-CN" altLang="en-US"/>
          </a:p>
        </p:txBody>
      </p:sp>
    </p:spTree>
    <p:extLst>
      <p:ext uri="{BB962C8B-B14F-4D97-AF65-F5344CB8AC3E}">
        <p14:creationId xmlns:p14="http://schemas.microsoft.com/office/powerpoint/2010/main" val="47043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t>2019/4/4</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t>2019/4/4</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t>2019/4/4</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t>2019/4/4</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t>2019/4/4</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t>2019/4/4</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0750" y="1704975"/>
            <a:ext cx="6796405" cy="1036320"/>
          </a:xfrm>
        </p:spPr>
        <p:txBody>
          <a:bodyPr>
            <a:noAutofit/>
          </a:bodyPr>
          <a:lstStyle/>
          <a:p>
            <a:r>
              <a:rPr lang="zh-CN" altLang="en-US" sz="5400" dirty="0">
                <a:latin typeface="华文隶书" panose="02010800040101010101" pitchFamily="2" charset="-122"/>
                <a:ea typeface="华文隶书" panose="02010800040101010101" pitchFamily="2" charset="-122"/>
              </a:rPr>
              <a:t>分层随机抽样</a:t>
            </a:r>
            <a:endParaRPr lang="en-US" altLang="zh-CN" sz="5400" dirty="0">
              <a:latin typeface="Times New Roman" panose="02020603050405020304" charset="0"/>
              <a:ea typeface="华文隶书" panose="02010800040101010101" pitchFamily="2" charset="-122"/>
              <a:cs typeface="Times New Roman" panose="02020603050405020304" charset="0"/>
            </a:endParaRPr>
          </a:p>
        </p:txBody>
      </p:sp>
      <p:sp>
        <p:nvSpPr>
          <p:cNvPr id="3" name="标题 1"/>
          <p:cNvSpPr txBox="1"/>
          <p:nvPr/>
        </p:nvSpPr>
        <p:spPr>
          <a:xfrm>
            <a:off x="90170" y="88900"/>
            <a:ext cx="4972050" cy="57023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r"/>
            <a:r>
              <a:rPr lang="zh-CN" sz="1800" dirty="0">
                <a:latin typeface="华文隶书" panose="02010800040101010101" pitchFamily="2" charset="-122"/>
                <a:ea typeface="华文隶书" panose="02010800040101010101" pitchFamily="2" charset="-122"/>
              </a:rPr>
              <a:t>湘潭大学 数学与计算科学学院</a:t>
            </a:r>
            <a:endParaRPr lang="en-US" altLang="zh-CN" sz="1800" dirty="0">
              <a:latin typeface="华文隶书" panose="02010800040101010101" pitchFamily="2" charset="-122"/>
              <a:ea typeface="华文隶书" panose="02010800040101010101" pitchFamily="2" charset="-122"/>
            </a:endParaRPr>
          </a:p>
        </p:txBody>
      </p:sp>
      <p:sp>
        <p:nvSpPr>
          <p:cNvPr id="4" name="矩形 3"/>
          <p:cNvSpPr/>
          <p:nvPr/>
        </p:nvSpPr>
        <p:spPr>
          <a:xfrm>
            <a:off x="2284095" y="2741295"/>
            <a:ext cx="6401435" cy="7607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i="1" dirty="0"/>
              <a:t>Stratified Random Sampling</a:t>
            </a:r>
          </a:p>
        </p:txBody>
      </p:sp>
      <p:sp>
        <p:nvSpPr>
          <p:cNvPr id="5" name="标题 1"/>
          <p:cNvSpPr txBox="1"/>
          <p:nvPr/>
        </p:nvSpPr>
        <p:spPr>
          <a:xfrm>
            <a:off x="5062220" y="4437112"/>
            <a:ext cx="3623310" cy="57023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r"/>
            <a:r>
              <a:rPr lang="en-US" altLang="zh-CN" sz="2800" dirty="0">
                <a:latin typeface="华文隶书" panose="02010800040101010101" pitchFamily="2" charset="-122"/>
                <a:ea typeface="华文隶书" panose="02010800040101010101" pitchFamily="2" charset="-122"/>
              </a:rPr>
              <a:t>—— </a:t>
            </a:r>
            <a:r>
              <a:rPr lang="zh-CN" altLang="en-US" sz="2800" dirty="0">
                <a:latin typeface="华文隶书" panose="02010800040101010101" pitchFamily="2" charset="-122"/>
                <a:ea typeface="华文隶书" panose="02010800040101010101" pitchFamily="2" charset="-122"/>
              </a:rPr>
              <a:t>隆征帆</a:t>
            </a:r>
            <a:endParaRPr lang="en-US" altLang="zh-CN" sz="2800" dirty="0">
              <a:latin typeface="华文隶书" panose="02010800040101010101" pitchFamily="2" charset="-122"/>
              <a:ea typeface="华文隶书" panose="02010800040101010101" pitchFamily="2" charset="-122"/>
            </a:endParaRPr>
          </a:p>
        </p:txBody>
      </p:sp>
      <p:sp>
        <p:nvSpPr>
          <p:cNvPr id="6" name="标题 1">
            <a:extLst>
              <a:ext uri="{FF2B5EF4-FFF2-40B4-BE49-F238E27FC236}">
                <a16:creationId xmlns:a16="http://schemas.microsoft.com/office/drawing/2014/main" id="{2A4B5E98-6076-4799-BDD4-CC924E135BC7}"/>
              </a:ext>
            </a:extLst>
          </p:cNvPr>
          <p:cNvSpPr txBox="1"/>
          <p:nvPr/>
        </p:nvSpPr>
        <p:spPr>
          <a:xfrm>
            <a:off x="3923928" y="6093296"/>
            <a:ext cx="4972050" cy="57023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r"/>
            <a:r>
              <a:rPr lang="zh-CN" altLang="en-US" sz="1800" dirty="0">
                <a:latin typeface="华文隶书" panose="02010800040101010101" pitchFamily="2" charset="-122"/>
                <a:ea typeface="华文隶书" panose="02010800040101010101" pitchFamily="2" charset="-122"/>
              </a:rPr>
              <a:t>个人主页：</a:t>
            </a:r>
            <a:r>
              <a:rPr lang="en-US" altLang="zh-CN" sz="1600" b="0" cap="none" dirty="0">
                <a:solidFill>
                  <a:prstClr val="black"/>
                </a:solidFill>
                <a:ea typeface="宋体" panose="02010600030101010101" pitchFamily="2" charset="-122"/>
                <a:cs typeface="+mn-cs"/>
              </a:rPr>
              <a:t>www.longzf.com</a:t>
            </a:r>
            <a:endParaRPr lang="en-US" altLang="zh-CN" sz="1600" dirty="0">
              <a:latin typeface="华文隶书" panose="02010800040101010101" pitchFamily="2" charset="-122"/>
              <a:ea typeface="华文隶书"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524836" cy="2166491"/>
              </a:xfrm>
              <a:prstGeom prst="rect">
                <a:avLst/>
              </a:prstGeom>
            </p:spPr>
            <p:txBody>
              <a:bodyPr wrap="square">
                <a:spAutoFit/>
              </a:bodyPr>
              <a:lstStyle/>
              <a:p>
                <a:r>
                  <a:rPr lang="en-US" altLang="zh-CN" sz="2800" dirty="0">
                    <a:ea typeface="+mj-ea"/>
                  </a:rPr>
                  <a:t>1.</a:t>
                </a:r>
                <a14:m>
                  <m:oMath xmlns:m="http://schemas.openxmlformats.org/officeDocument/2006/math">
                    <m:r>
                      <a:rPr lang="zh-CN" altLang="en-US" sz="2800" i="1" smtClean="0">
                        <a:latin typeface="Cambria Math" panose="02040503050406030204" pitchFamily="18" charset="0"/>
                        <a:ea typeface="+mj-ea"/>
                      </a:rPr>
                      <m:t>当</m:t>
                    </m:r>
                  </m:oMath>
                </a14:m>
                <a:r>
                  <a:rPr lang="zh-CN" altLang="en-US" sz="2800" dirty="0">
                    <a:solidFill>
                      <a:prstClr val="black"/>
                    </a:solidFill>
                    <a:latin typeface="华文楷体" panose="02010600040101010101" pitchFamily="2" charset="-122"/>
                    <a:ea typeface="华文楷体" panose="02010600040101010101" pitchFamily="2" charset="-122"/>
                  </a:rPr>
                  <a:t>各层样本量 </a:t>
                </a:r>
                <a14:m>
                  <m:oMath xmlns:m="http://schemas.openxmlformats.org/officeDocument/2006/math">
                    <m:sSub>
                      <m:sSubPr>
                        <m:ctrlPr>
                          <a:rPr lang="zh-CN" altLang="en-US" sz="2800" i="1">
                            <a:solidFill>
                              <a:prstClr val="black"/>
                            </a:solidFill>
                            <a:latin typeface="Cambria Math" panose="02040503050406030204" pitchFamily="18" charset="0"/>
                          </a:rPr>
                        </m:ctrlPr>
                      </m:sSubPr>
                      <m:e>
                        <m:r>
                          <a:rPr lang="en-US" altLang="zh-CN" sz="2800" i="1">
                            <a:solidFill>
                              <a:prstClr val="black"/>
                            </a:solidFill>
                            <a:latin typeface="Cambria Math" panose="02040503050406030204" pitchFamily="18" charset="0"/>
                          </a:rPr>
                          <m:t>𝑛</m:t>
                        </m:r>
                      </m:e>
                      <m:sub>
                        <m:r>
                          <a:rPr lang="en-US" altLang="zh-CN" sz="2800" i="1">
                            <a:solidFill>
                              <a:prstClr val="black"/>
                            </a:solidFill>
                            <a:latin typeface="Cambria Math" panose="02040503050406030204" pitchFamily="18" charset="0"/>
                          </a:rPr>
                          <m:t>h</m:t>
                        </m:r>
                      </m:sub>
                    </m:sSub>
                  </m:oMath>
                </a14:m>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较大、总体 </a:t>
                </a:r>
                <a14:m>
                  <m:oMath xmlns:m="http://schemas.openxmlformats.org/officeDocument/2006/math">
                    <m:r>
                      <a:rPr lang="en-US" altLang="zh-CN" sz="2800" b="0" i="1" smtClean="0">
                        <a:solidFill>
                          <a:prstClr val="black"/>
                        </a:solidFill>
                        <a:latin typeface="Cambria Math" panose="02040503050406030204" pitchFamily="18" charset="0"/>
                      </a:rPr>
                      <m:t>𝑌</m:t>
                    </m:r>
                  </m:oMath>
                </a14:m>
                <a:r>
                  <a:rPr lang="zh-CN" altLang="en-US" sz="2800" dirty="0">
                    <a:latin typeface="+mj-ea"/>
                    <a:ea typeface="+mj-ea"/>
                  </a:rPr>
                  <a:t> 与</a:t>
                </a:r>
                <a:r>
                  <a:rPr lang="zh-CN" altLang="en-US" sz="2800" dirty="0">
                    <a:solidFill>
                      <a:prstClr val="black"/>
                    </a:solidFill>
                    <a:latin typeface="华文楷体" panose="02010600040101010101" pitchFamily="2" charset="-122"/>
                    <a:ea typeface="华文楷体" panose="02010600040101010101" pitchFamily="2" charset="-122"/>
                  </a:rPr>
                  <a:t>总体 </a:t>
                </a:r>
                <a14:m>
                  <m:oMath xmlns:m="http://schemas.openxmlformats.org/officeDocument/2006/math">
                    <m:r>
                      <a:rPr lang="en-US" altLang="zh-CN" sz="2800" i="1">
                        <a:solidFill>
                          <a:prstClr val="black"/>
                        </a:solidFill>
                        <a:latin typeface="Cambria Math" panose="02040503050406030204" pitchFamily="18" charset="0"/>
                      </a:rPr>
                      <m:t>𝑋</m:t>
                    </m:r>
                  </m:oMath>
                </a14:m>
                <a:r>
                  <a:rPr lang="zh-CN" altLang="en-US" sz="2800" dirty="0">
                    <a:latin typeface="+mj-ea"/>
                    <a:ea typeface="+mj-ea"/>
                  </a:rPr>
                  <a:t> 各层变异系数一致 </a:t>
                </a:r>
                <a14:m>
                  <m:oMath xmlns:m="http://schemas.openxmlformats.org/officeDocument/2006/math">
                    <m:r>
                      <a:rPr lang="en-US" altLang="zh-CN" sz="2800" b="0" i="0" smtClean="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𝑦</m:t>
                        </m:r>
                        <m:r>
                          <a:rPr lang="zh-CN" altLang="en-US" sz="2800" i="1">
                            <a:latin typeface="Cambria Math" panose="02040503050406030204" pitchFamily="18" charset="0"/>
                          </a:rPr>
                          <m:t>h</m:t>
                        </m:r>
                      </m:sub>
                    </m:sSub>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b="0" i="1" smtClean="0">
                                <a:latin typeface="Cambria Math" panose="02040503050406030204" pitchFamily="18" charset="0"/>
                              </a:rPr>
                              <m:t>𝑌</m:t>
                            </m:r>
                          </m:e>
                        </m:acc>
                      </m:e>
                      <m:sub>
                        <m:r>
                          <a:rPr lang="en-US" altLang="zh-CN" sz="2800" i="1">
                            <a:latin typeface="Cambria Math" panose="02040503050406030204" pitchFamily="18" charset="0"/>
                          </a:rPr>
                          <m:t>h</m:t>
                        </m:r>
                      </m:sub>
                    </m:sSub>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𝑥</m:t>
                        </m:r>
                        <m:r>
                          <a:rPr lang="zh-CN" altLang="en-US"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b="0" i="1" smtClean="0">
                                <a:latin typeface="Cambria Math" panose="02040503050406030204" pitchFamily="18" charset="0"/>
                              </a:rPr>
                              <m:t>𝑋</m:t>
                            </m:r>
                          </m:e>
                        </m:acc>
                      </m:e>
                      <m:sub>
                        <m:r>
                          <a:rPr lang="en-US" altLang="zh-CN" sz="2800" i="1">
                            <a:latin typeface="Cambria Math" panose="02040503050406030204" pitchFamily="18" charset="0"/>
                          </a:rPr>
                          <m:t>h</m:t>
                        </m:r>
                      </m:sub>
                    </m:sSub>
                    <m:r>
                      <a:rPr lang="en-US" altLang="zh-CN" sz="2800" b="0" i="1" smtClean="0">
                        <a:latin typeface="Cambria Math" panose="02040503050406030204" pitchFamily="18" charset="0"/>
                      </a:rPr>
                      <m:t>)</m:t>
                    </m:r>
                    <m:r>
                      <a:rPr lang="zh-CN" altLang="en-US" sz="2800" i="1">
                        <a:latin typeface="Cambria Math" panose="02040503050406030204" pitchFamily="18" charset="0"/>
                      </a:rPr>
                      <m:t> </m:t>
                    </m:r>
                    <m:r>
                      <a:rPr lang="zh-CN" altLang="en-US" sz="2800" i="1">
                        <a:latin typeface="Cambria Math" panose="02040503050406030204" pitchFamily="18" charset="0"/>
                        <a:ea typeface="+mj-ea"/>
                      </a:rPr>
                      <m:t>且</m:t>
                    </m:r>
                  </m:oMath>
                </a14:m>
                <a:r>
                  <a:rPr lang="zh-CN" altLang="en-US" sz="2800" dirty="0">
                    <a:latin typeface="+mj-ea"/>
                    <a:ea typeface="+mj-ea"/>
                  </a:rPr>
                  <a:t>各层相关系数大于 </a:t>
                </a:r>
                <a14:m>
                  <m:oMath xmlns:m="http://schemas.openxmlformats.org/officeDocument/2006/math">
                    <m:r>
                      <a:rPr lang="en-US" altLang="zh-CN" sz="2800" i="1">
                        <a:latin typeface="Cambria Math" panose="02040503050406030204" pitchFamily="18" charset="0"/>
                      </a:rPr>
                      <m:t>1/2</m:t>
                    </m:r>
                  </m:oMath>
                </a14:m>
                <a:r>
                  <a:rPr lang="zh-CN" altLang="en-US" sz="2800" dirty="0">
                    <a:latin typeface="+mj-ea"/>
                    <a:ea typeface="+mj-ea"/>
                  </a:rPr>
                  <a:t> </a:t>
                </a:r>
                <a14:m>
                  <m:oMath xmlns:m="http://schemas.openxmlformats.org/officeDocument/2006/math">
                    <m:r>
                      <a:rPr lang="en-US" altLang="zh-CN" sz="2800">
                        <a:latin typeface="Cambria Math" panose="02040503050406030204" pitchFamily="18" charset="0"/>
                      </a:rPr>
                      <m:t>(</m:t>
                    </m:r>
                    <m:f>
                      <m:fPr>
                        <m:ctrlPr>
                          <a:rPr lang="en-US" altLang="zh-CN"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𝑥𝑦</m:t>
                            </m:r>
                            <m:r>
                              <a:rPr lang="zh-CN" altLang="en-US" sz="2800" i="1">
                                <a:latin typeface="Cambria Math" panose="02040503050406030204" pitchFamily="18" charset="0"/>
                              </a:rPr>
                              <m:t>h</m:t>
                            </m:r>
                          </m:sub>
                        </m:sSub>
                      </m:num>
                      <m:den>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𝑦</m:t>
                            </m:r>
                            <m:r>
                              <a:rPr lang="zh-CN" altLang="en-US" sz="2800" i="1">
                                <a:latin typeface="Cambria Math" panose="02040503050406030204" pitchFamily="18" charset="0"/>
                              </a:rPr>
                              <m:t>h</m:t>
                            </m:r>
                          </m:sub>
                        </m:sSub>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𝑥</m:t>
                            </m:r>
                            <m:r>
                              <a:rPr lang="zh-CN" altLang="en-US" sz="2800" i="1">
                                <a:latin typeface="Cambria Math" panose="02040503050406030204" pitchFamily="18" charset="0"/>
                              </a:rPr>
                              <m:t>h</m:t>
                            </m:r>
                          </m:sub>
                        </m:sSub>
                      </m:den>
                    </m:f>
                    <m:r>
                      <a:rPr lang="en-US" altLang="zh-CN" sz="2800" i="1">
                        <a:latin typeface="Cambria Math" panose="02040503050406030204" pitchFamily="18" charset="0"/>
                      </a:rPr>
                      <m:t>&gt;1/2)</m:t>
                    </m:r>
                  </m:oMath>
                </a14:m>
                <a:r>
                  <a:rPr lang="zh-CN" altLang="en-US" sz="2800" dirty="0">
                    <a:latin typeface="+mj-ea"/>
                    <a:ea typeface="+mj-ea"/>
                  </a:rPr>
                  <a:t> 时，分别比估计精度高于简单估计；</a:t>
                </a:r>
                <a:endParaRPr lang="en-US" altLang="zh-CN" sz="2800" dirty="0">
                  <a:latin typeface="+mj-ea"/>
                  <a:ea typeface="+mj-ea"/>
                </a:endParaRPr>
              </a:p>
            </p:txBody>
          </p:sp>
        </mc:Choice>
        <mc:Fallback xmlns="">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524836" cy="2166491"/>
              </a:xfrm>
              <a:prstGeom prst="rect">
                <a:avLst/>
              </a:prstGeom>
              <a:blipFill>
                <a:blip r:embed="rId3"/>
                <a:stretch>
                  <a:fillRect l="-1621" t="-3662" r="-1216" b="-7042"/>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三种估计的比较</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893BB467-723D-4C36-833C-6035289A58E4}"/>
                  </a:ext>
                </a:extLst>
              </p:cNvPr>
              <p:cNvSpPr/>
              <p:nvPr/>
            </p:nvSpPr>
            <p:spPr>
              <a:xfrm>
                <a:off x="719572" y="3827649"/>
                <a:ext cx="7524836" cy="2166491"/>
              </a:xfrm>
              <a:prstGeom prst="rect">
                <a:avLst/>
              </a:prstGeom>
            </p:spPr>
            <p:txBody>
              <a:bodyPr wrap="square">
                <a:spAutoFit/>
              </a:bodyPr>
              <a:lstStyle/>
              <a:p>
                <a:r>
                  <a:rPr lang="en-US" altLang="zh-CN" sz="2800" dirty="0">
                    <a:ea typeface="+mj-ea"/>
                  </a:rPr>
                  <a:t>2.</a:t>
                </a:r>
                <a14:m>
                  <m:oMath xmlns:m="http://schemas.openxmlformats.org/officeDocument/2006/math">
                    <m:r>
                      <a:rPr lang="zh-CN" altLang="en-US" sz="2800" i="1" smtClean="0">
                        <a:latin typeface="Cambria Math" panose="02040503050406030204" pitchFamily="18" charset="0"/>
                        <a:ea typeface="+mj-ea"/>
                      </a:rPr>
                      <m:t>当</m:t>
                    </m:r>
                  </m:oMath>
                </a14:m>
                <a:r>
                  <a:rPr lang="zh-CN" altLang="en-US" sz="2800" dirty="0">
                    <a:solidFill>
                      <a:prstClr val="black"/>
                    </a:solidFill>
                    <a:latin typeface="华文楷体" panose="02010600040101010101" pitchFamily="2" charset="-122"/>
                    <a:ea typeface="华文楷体" panose="02010600040101010101" pitchFamily="2" charset="-122"/>
                  </a:rPr>
                  <a:t>样本量 </a:t>
                </a:r>
                <a14:m>
                  <m:oMath xmlns:m="http://schemas.openxmlformats.org/officeDocument/2006/math">
                    <m:r>
                      <a:rPr lang="en-US" altLang="zh-CN" sz="2800" i="1">
                        <a:solidFill>
                          <a:prstClr val="black"/>
                        </a:solidFill>
                        <a:latin typeface="Cambria Math" panose="02040503050406030204" pitchFamily="18" charset="0"/>
                      </a:rPr>
                      <m:t>𝑛</m:t>
                    </m:r>
                  </m:oMath>
                </a14:m>
                <a:r>
                  <a:rPr lang="zh-CN" altLang="en-US" sz="2800" dirty="0">
                    <a:solidFill>
                      <a:prstClr val="black"/>
                    </a:solidFill>
                    <a:latin typeface="华文楷体" panose="02010600040101010101" pitchFamily="2" charset="-122"/>
                    <a:ea typeface="华文楷体" panose="02010600040101010101" pitchFamily="2" charset="-122"/>
                  </a:rPr>
                  <a:t> 较大、各层相对于总体的变异程度一致 </a:t>
                </a:r>
                <a14:m>
                  <m:oMath xmlns:m="http://schemas.openxmlformats.org/officeDocument/2006/math">
                    <m:r>
                      <a:rPr lang="en-US" altLang="zh-CN" sz="2800" i="1" dirty="0">
                        <a:solidFill>
                          <a:prstClr val="black"/>
                        </a:solidFill>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h</m:t>
                        </m:r>
                      </m:sub>
                    </m:sSub>
                    <m:r>
                      <a:rPr lang="en-US" altLang="zh-CN" sz="2800" b="0" i="1" smtClean="0">
                        <a:latin typeface="Cambria Math" panose="02040503050406030204" pitchFamily="18" charset="0"/>
                      </a:rPr>
                      <m:t>/</m:t>
                    </m:r>
                    <m:acc>
                      <m:accPr>
                        <m:chr m:val="̅"/>
                        <m:ctrlPr>
                          <a:rPr lang="zh-CN" altLang="en-US" sz="2800" i="1" smtClean="0">
                            <a:latin typeface="Cambria Math" panose="02040503050406030204" pitchFamily="18" charset="0"/>
                          </a:rPr>
                        </m:ctrlPr>
                      </m:accPr>
                      <m:e>
                        <m:r>
                          <a:rPr lang="en-US" altLang="zh-CN" sz="2800" i="1">
                            <a:latin typeface="Cambria Math" panose="02040503050406030204" pitchFamily="18" charset="0"/>
                          </a:rPr>
                          <m:t>𝑌</m:t>
                        </m:r>
                      </m:e>
                    </m:acc>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h</m:t>
                        </m:r>
                      </m:sub>
                    </m:sSub>
                    <m:r>
                      <a:rPr lang="en-US" altLang="zh-CN"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𝑋</m:t>
                        </m:r>
                      </m:e>
                    </m:acc>
                    <m:r>
                      <a:rPr lang="en-US" altLang="zh-CN" sz="2800" i="1">
                        <a:latin typeface="Cambria Math" panose="02040503050406030204" pitchFamily="18" charset="0"/>
                      </a:rPr>
                      <m:t>)</m:t>
                    </m:r>
                  </m:oMath>
                </a14:m>
                <a:r>
                  <a:rPr lang="zh-CN" altLang="en-US" sz="2800" dirty="0">
                    <a:latin typeface="+mj-ea"/>
                    <a:ea typeface="+mj-ea"/>
                  </a:rPr>
                  <a:t> 且各层相关系数大于 </a:t>
                </a:r>
                <a14:m>
                  <m:oMath xmlns:m="http://schemas.openxmlformats.org/officeDocument/2006/math">
                    <m:r>
                      <a:rPr lang="en-US" altLang="zh-CN" sz="2800" i="1">
                        <a:latin typeface="Cambria Math" panose="02040503050406030204" pitchFamily="18" charset="0"/>
                      </a:rPr>
                      <m:t>1/2</m:t>
                    </m:r>
                  </m:oMath>
                </a14:m>
                <a:r>
                  <a:rPr lang="en-US" altLang="zh-CN" sz="2800" dirty="0">
                    <a:latin typeface="+mj-ea"/>
                    <a:ea typeface="+mj-ea"/>
                  </a:rPr>
                  <a:t> </a:t>
                </a:r>
                <a14:m>
                  <m:oMath xmlns:m="http://schemas.openxmlformats.org/officeDocument/2006/math">
                    <m:r>
                      <a:rPr lang="en-US" altLang="zh-CN" sz="2800">
                        <a:latin typeface="Cambria Math" panose="02040503050406030204" pitchFamily="18" charset="0"/>
                      </a:rPr>
                      <m:t>(</m:t>
                    </m:r>
                    <m:f>
                      <m:fPr>
                        <m:ctrlPr>
                          <a:rPr lang="en-US" altLang="zh-CN"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𝑥</m:t>
                            </m:r>
                            <m:r>
                              <a:rPr lang="en-US" altLang="zh-CN" sz="2800" i="1">
                                <a:latin typeface="Cambria Math" panose="02040503050406030204" pitchFamily="18" charset="0"/>
                              </a:rPr>
                              <m:t>𝑦</m:t>
                            </m:r>
                            <m:r>
                              <a:rPr lang="zh-CN" altLang="en-US" sz="2800" i="1">
                                <a:latin typeface="Cambria Math" panose="02040503050406030204" pitchFamily="18" charset="0"/>
                              </a:rPr>
                              <m:t>h</m:t>
                            </m:r>
                          </m:sub>
                        </m:sSub>
                      </m:num>
                      <m:den>
                        <m:sSub>
                          <m:sSubPr>
                            <m:ctrlPr>
                              <a:rPr lang="zh-CN" altLang="en-US" sz="2800" i="1" smtClean="0">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𝑦</m:t>
                            </m:r>
                            <m:r>
                              <a:rPr lang="zh-CN" altLang="en-US" sz="2800" i="1">
                                <a:latin typeface="Cambria Math" panose="02040503050406030204" pitchFamily="18" charset="0"/>
                              </a:rPr>
                              <m:t>h</m:t>
                            </m:r>
                          </m:sub>
                        </m:sSub>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𝑥</m:t>
                            </m:r>
                            <m:r>
                              <a:rPr lang="zh-CN" altLang="en-US" sz="2800" i="1">
                                <a:latin typeface="Cambria Math" panose="02040503050406030204" pitchFamily="18" charset="0"/>
                              </a:rPr>
                              <m:t>h</m:t>
                            </m:r>
                          </m:sub>
                        </m:sSub>
                      </m:den>
                    </m:f>
                    <m:r>
                      <a:rPr lang="en-US" altLang="zh-CN" sz="2800" b="0" i="1" smtClean="0">
                        <a:latin typeface="Cambria Math" panose="02040503050406030204" pitchFamily="18" charset="0"/>
                      </a:rPr>
                      <m:t>&gt;1</m:t>
                    </m:r>
                    <m:r>
                      <a:rPr lang="en-US" altLang="zh-CN" sz="2800" i="1">
                        <a:latin typeface="Cambria Math" panose="02040503050406030204" pitchFamily="18" charset="0"/>
                      </a:rPr>
                      <m:t>/</m:t>
                    </m:r>
                    <m:r>
                      <a:rPr lang="en-US" altLang="zh-CN" sz="2800" b="0" i="1" smtClean="0">
                        <a:latin typeface="Cambria Math" panose="02040503050406030204" pitchFamily="18" charset="0"/>
                      </a:rPr>
                      <m:t>2</m:t>
                    </m:r>
                    <m:r>
                      <a:rPr lang="en-US" altLang="zh-CN" sz="2800" i="1">
                        <a:latin typeface="Cambria Math" panose="02040503050406030204" pitchFamily="18" charset="0"/>
                      </a:rPr>
                      <m:t>)</m:t>
                    </m:r>
                  </m:oMath>
                </a14:m>
                <a:r>
                  <a:rPr lang="zh-CN" altLang="en-US" sz="2800" dirty="0">
                    <a:latin typeface="+mj-ea"/>
                    <a:ea typeface="+mj-ea"/>
                  </a:rPr>
                  <a:t> 时，联合比估计精度高于简单估计；</a:t>
                </a:r>
                <a:endParaRPr lang="en-US" altLang="zh-CN" sz="2800" dirty="0">
                  <a:latin typeface="+mj-ea"/>
                  <a:ea typeface="+mj-ea"/>
                </a:endParaRPr>
              </a:p>
            </p:txBody>
          </p:sp>
        </mc:Choice>
        <mc:Fallback>
          <p:sp>
            <p:nvSpPr>
              <p:cNvPr id="6" name="矩形 5">
                <a:extLst>
                  <a:ext uri="{FF2B5EF4-FFF2-40B4-BE49-F238E27FC236}">
                    <a16:creationId xmlns:a16="http://schemas.microsoft.com/office/drawing/2014/main" id="{893BB467-723D-4C36-833C-6035289A58E4}"/>
                  </a:ext>
                </a:extLst>
              </p:cNvPr>
              <p:cNvSpPr>
                <a:spLocks noRot="1" noChangeAspect="1" noMove="1" noResize="1" noEditPoints="1" noAdjustHandles="1" noChangeArrowheads="1" noChangeShapeType="1" noTextEdit="1"/>
              </p:cNvSpPr>
              <p:nvPr/>
            </p:nvSpPr>
            <p:spPr>
              <a:xfrm>
                <a:off x="719572" y="3827649"/>
                <a:ext cx="7524836" cy="2166491"/>
              </a:xfrm>
              <a:prstGeom prst="rect">
                <a:avLst/>
              </a:prstGeom>
              <a:blipFill>
                <a:blip r:embed="rId4"/>
                <a:stretch>
                  <a:fillRect l="-1621" t="-3662" b="-70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1394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524836" cy="954107"/>
              </a:xfrm>
              <a:prstGeom prst="rect">
                <a:avLst/>
              </a:prstGeom>
            </p:spPr>
            <p:txBody>
              <a:bodyPr wrap="square">
                <a:spAutoFit/>
              </a:bodyPr>
              <a:lstStyle/>
              <a:p>
                <a:r>
                  <a:rPr lang="en-US" altLang="zh-CN" sz="2800" dirty="0">
                    <a:ea typeface="+mj-ea"/>
                  </a:rPr>
                  <a:t>3.</a:t>
                </a:r>
                <a14:m>
                  <m:oMath xmlns:m="http://schemas.openxmlformats.org/officeDocument/2006/math">
                    <m:r>
                      <a:rPr lang="zh-CN" altLang="en-US" sz="2800" i="1" smtClean="0">
                        <a:latin typeface="Cambria Math" panose="02040503050406030204" pitchFamily="18" charset="0"/>
                        <a:ea typeface="+mj-ea"/>
                      </a:rPr>
                      <m:t>当</m:t>
                    </m:r>
                  </m:oMath>
                </a14:m>
                <a:r>
                  <a:rPr lang="zh-CN" altLang="en-US" sz="2800" dirty="0">
                    <a:latin typeface="+mj-ea"/>
                    <a:ea typeface="+mj-ea"/>
                  </a:rPr>
                  <a:t>各层样本量 </a:t>
                </a:r>
                <a14:m>
                  <m:oMath xmlns:m="http://schemas.openxmlformats.org/officeDocument/2006/math">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i="1">
                            <a:latin typeface="Cambria Math" panose="02040503050406030204" pitchFamily="18" charset="0"/>
                          </a:rPr>
                          <m:t>h</m:t>
                        </m:r>
                      </m:sub>
                    </m:sSub>
                  </m:oMath>
                </a14:m>
                <a:r>
                  <a:rPr lang="en-US" altLang="zh-CN" sz="2800" dirty="0">
                    <a:latin typeface="+mj-ea"/>
                    <a:ea typeface="+mj-ea"/>
                  </a:rPr>
                  <a:t> </a:t>
                </a:r>
                <a14:m>
                  <m:oMath xmlns:m="http://schemas.openxmlformats.org/officeDocument/2006/math">
                    <m:r>
                      <a:rPr lang="en-US" altLang="zh-CN" sz="2800" i="1">
                        <a:latin typeface="Cambria Math" panose="02040503050406030204" pitchFamily="18" charset="0"/>
                      </a:rPr>
                      <m:t>(</m:t>
                    </m:r>
                    <m:r>
                      <a:rPr lang="zh-CN" altLang="en-US" sz="2800" i="1" smtClean="0">
                        <a:latin typeface="Cambria Math" panose="02040503050406030204" pitchFamily="18" charset="0"/>
                        <a:ea typeface="+mj-ea"/>
                      </a:rPr>
                      <m:t>或</m:t>
                    </m:r>
                    <m:r>
                      <a:rPr lang="zh-CN" altLang="en-US" sz="2800" i="1">
                        <a:latin typeface="Cambria Math" panose="02040503050406030204" pitchFamily="18" charset="0"/>
                        <a:ea typeface="+mj-ea"/>
                      </a:rPr>
                      <m:t>样本量</m:t>
                    </m:r>
                    <m:r>
                      <a:rPr lang="en-US" altLang="zh-CN" sz="2800" b="0" i="1" smtClean="0">
                        <a:latin typeface="Cambria Math" panose="02040503050406030204" pitchFamily="18" charset="0"/>
                        <a:ea typeface="+mj-ea"/>
                      </a:rPr>
                      <m:t> </m:t>
                    </m:r>
                    <m:r>
                      <a:rPr lang="en-US" altLang="zh-CN" sz="2800" i="1">
                        <a:latin typeface="Cambria Math" panose="02040503050406030204" pitchFamily="18" charset="0"/>
                      </a:rPr>
                      <m:t>𝑛</m:t>
                    </m:r>
                    <m:r>
                      <a:rPr lang="en-US" altLang="zh-CN" sz="2800" i="1">
                        <a:latin typeface="Cambria Math" panose="02040503050406030204" pitchFamily="18" charset="0"/>
                      </a:rPr>
                      <m:t>)</m:t>
                    </m:r>
                  </m:oMath>
                </a14:m>
                <a:r>
                  <a:rPr lang="zh-CN" altLang="en-US" sz="2800" dirty="0">
                    <a:latin typeface="+mj-ea"/>
                    <a:ea typeface="+mj-ea"/>
                  </a:rPr>
                  <a:t> 较大时，分别 </a:t>
                </a:r>
                <a14:m>
                  <m:oMath xmlns:m="http://schemas.openxmlformats.org/officeDocument/2006/math">
                    <m:r>
                      <a:rPr lang="en-US" altLang="zh-CN" sz="2800" i="1">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ea typeface="+mj-ea"/>
                      </a:rPr>
                      <m:t>或</m:t>
                    </m:r>
                    <m:r>
                      <a:rPr lang="zh-CN" altLang="en-US" sz="2800" i="1" smtClean="0">
                        <a:solidFill>
                          <a:prstClr val="black"/>
                        </a:solidFill>
                        <a:latin typeface="Cambria Math" panose="02040503050406030204" pitchFamily="18" charset="0"/>
                        <a:ea typeface="+mj-ea"/>
                      </a:rPr>
                      <m:t>联合</m:t>
                    </m:r>
                    <m:r>
                      <a:rPr lang="en-US" altLang="zh-CN" sz="2800" i="1">
                        <a:solidFill>
                          <a:prstClr val="black"/>
                        </a:solidFill>
                        <a:latin typeface="Cambria Math" panose="02040503050406030204" pitchFamily="18" charset="0"/>
                      </a:rPr>
                      <m:t>)</m:t>
                    </m:r>
                  </m:oMath>
                </a14:m>
                <a:r>
                  <a:rPr lang="zh-CN" altLang="en-US" sz="2800" dirty="0">
                    <a:latin typeface="+mj-ea"/>
                    <a:ea typeface="+mj-ea"/>
                  </a:rPr>
                  <a:t> 回归估计精度不低于简单估计；</a:t>
                </a:r>
                <a:endParaRPr lang="en-US" altLang="zh-CN" sz="2800" dirty="0">
                  <a:latin typeface="+mj-ea"/>
                  <a:ea typeface="+mj-ea"/>
                </a:endParaRPr>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524836" cy="954107"/>
              </a:xfrm>
              <a:prstGeom prst="rect">
                <a:avLst/>
              </a:prstGeom>
              <a:blipFill>
                <a:blip r:embed="rId3"/>
                <a:stretch>
                  <a:fillRect l="-1621" t="-8333" b="-17308"/>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三种估计的比较</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981A4782-8E04-48A2-A7C3-0EA72D9F4DB2}"/>
                  </a:ext>
                </a:extLst>
              </p:cNvPr>
              <p:cNvSpPr/>
              <p:nvPr/>
            </p:nvSpPr>
            <p:spPr>
              <a:xfrm>
                <a:off x="719572" y="2625479"/>
                <a:ext cx="7524836" cy="2677656"/>
              </a:xfrm>
              <a:prstGeom prst="rect">
                <a:avLst/>
              </a:prstGeom>
            </p:spPr>
            <p:txBody>
              <a:bodyPr wrap="square">
                <a:spAutoFit/>
              </a:bodyPr>
              <a:lstStyle/>
              <a:p>
                <a:r>
                  <a:rPr lang="en-US" altLang="zh-CN" sz="2800" dirty="0">
                    <a:ea typeface="+mj-ea"/>
                  </a:rPr>
                  <a:t>4.</a:t>
                </a:r>
                <a14:m>
                  <m:oMath xmlns:m="http://schemas.openxmlformats.org/officeDocument/2006/math">
                    <m:r>
                      <a:rPr lang="zh-CN" altLang="en-US" sz="2800" i="1" smtClean="0">
                        <a:latin typeface="Cambria Math" panose="02040503050406030204" pitchFamily="18" charset="0"/>
                        <a:ea typeface="+mj-ea"/>
                      </a:rPr>
                      <m:t>当</m:t>
                    </m:r>
                  </m:oMath>
                </a14:m>
                <a:r>
                  <a:rPr lang="zh-CN" altLang="en-US" sz="2800" dirty="0">
                    <a:latin typeface="+mj-ea"/>
                    <a:ea typeface="+mj-ea"/>
                  </a:rPr>
                  <a:t>存在某些层样本量 </a:t>
                </a:r>
                <a14:m>
                  <m:oMath xmlns:m="http://schemas.openxmlformats.org/officeDocument/2006/math">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i="1">
                            <a:latin typeface="Cambria Math" panose="02040503050406030204" pitchFamily="18" charset="0"/>
                          </a:rPr>
                          <m:t>h</m:t>
                        </m:r>
                      </m:sub>
                    </m:sSub>
                  </m:oMath>
                </a14:m>
                <a:r>
                  <a:rPr lang="zh-CN" altLang="en-US" sz="2800" dirty="0">
                    <a:latin typeface="+mj-ea"/>
                    <a:ea typeface="+mj-ea"/>
                  </a:rPr>
                  <a:t>不大 </a:t>
                </a:r>
                <a14:m>
                  <m:oMath xmlns:m="http://schemas.openxmlformats.org/officeDocument/2006/math">
                    <m:r>
                      <a:rPr lang="en-US" altLang="zh-CN" sz="2800" i="1">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ea typeface="+mj-ea"/>
                      </a:rPr>
                      <m:t>或</m:t>
                    </m:r>
                    <m:r>
                      <a:rPr lang="zh-CN" altLang="en-US" sz="2800" i="1">
                        <a:solidFill>
                          <a:prstClr val="black"/>
                        </a:solidFill>
                        <a:latin typeface="Cambria Math" panose="02040503050406030204" pitchFamily="18" charset="0"/>
                        <a:ea typeface="+mj-ea"/>
                      </a:rPr>
                      <m:t>样本量</m:t>
                    </m:r>
                    <m:r>
                      <a:rPr lang="en-US" altLang="zh-CN" sz="2800" i="1">
                        <a:solidFill>
                          <a:prstClr val="black"/>
                        </a:solidFill>
                        <a:latin typeface="Cambria Math" panose="02040503050406030204" pitchFamily="18" charset="0"/>
                        <a:ea typeface="+mj-ea"/>
                      </a:rPr>
                      <m:t> </m:t>
                    </m:r>
                    <m:r>
                      <a:rPr lang="en-US" altLang="zh-CN" sz="2800" i="1">
                        <a:solidFill>
                          <a:prstClr val="black"/>
                        </a:solidFill>
                        <a:latin typeface="Cambria Math" panose="02040503050406030204" pitchFamily="18" charset="0"/>
                      </a:rPr>
                      <m:t>𝑛</m:t>
                    </m:r>
                    <m:r>
                      <a:rPr lang="en-US" altLang="zh-CN" sz="2800" b="0" i="1" smtClean="0">
                        <a:solidFill>
                          <a:prstClr val="black"/>
                        </a:solidFill>
                        <a:latin typeface="Cambria Math" panose="02040503050406030204" pitchFamily="18" charset="0"/>
                      </a:rPr>
                      <m:t> </m:t>
                    </m:r>
                    <m:r>
                      <a:rPr lang="zh-CN" altLang="en-US" sz="2800" i="1">
                        <a:solidFill>
                          <a:prstClr val="black"/>
                        </a:solidFill>
                        <a:latin typeface="+mj-ea"/>
                        <a:ea typeface="+mj-ea"/>
                      </a:rPr>
                      <m:t>不大</m:t>
                    </m:r>
                    <m:r>
                      <a:rPr lang="en-US" altLang="zh-CN" sz="2800" i="1">
                        <a:solidFill>
                          <a:prstClr val="black"/>
                        </a:solidFill>
                        <a:latin typeface="Cambria Math" panose="02040503050406030204" pitchFamily="18" charset="0"/>
                      </a:rPr>
                      <m:t>)</m:t>
                    </m:r>
                  </m:oMath>
                </a14:m>
                <a:r>
                  <a:rPr lang="zh-CN" altLang="en-US" sz="2800" dirty="0">
                    <a:latin typeface="+mj-ea"/>
                    <a:ea typeface="+mj-ea"/>
                  </a:rPr>
                  <a:t> 时，比估计、回归估计既存在偏差，也没有方差的准确或近似公式，此时无法从理论上判断三者精度的关系。随机模拟显示：此时回归估计与比估计方差相差不大，但其均方误差显著大于比估计。</a:t>
                </a:r>
                <a:endParaRPr lang="en-US" altLang="zh-CN" sz="2800" dirty="0">
                  <a:latin typeface="+mj-ea"/>
                  <a:ea typeface="+mj-ea"/>
                </a:endParaRPr>
              </a:p>
            </p:txBody>
          </p:sp>
        </mc:Choice>
        <mc:Fallback>
          <p:sp>
            <p:nvSpPr>
              <p:cNvPr id="7" name="矩形 6">
                <a:extLst>
                  <a:ext uri="{FF2B5EF4-FFF2-40B4-BE49-F238E27FC236}">
                    <a16:creationId xmlns:a16="http://schemas.microsoft.com/office/drawing/2014/main" id="{981A4782-8E04-48A2-A7C3-0EA72D9F4DB2}"/>
                  </a:ext>
                </a:extLst>
              </p:cNvPr>
              <p:cNvSpPr>
                <a:spLocks noRot="1" noChangeAspect="1" noMove="1" noResize="1" noEditPoints="1" noAdjustHandles="1" noChangeArrowheads="1" noChangeShapeType="1" noTextEdit="1"/>
              </p:cNvSpPr>
              <p:nvPr/>
            </p:nvSpPr>
            <p:spPr>
              <a:xfrm>
                <a:off x="719572" y="2625479"/>
                <a:ext cx="7524836" cy="2677656"/>
              </a:xfrm>
              <a:prstGeom prst="rect">
                <a:avLst/>
              </a:prstGeom>
              <a:blipFill>
                <a:blip r:embed="rId4"/>
                <a:stretch>
                  <a:fillRect l="-1621" t="-2961" b="-54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607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719572" y="1204142"/>
                <a:ext cx="7524836" cy="1247842"/>
              </a:xfrm>
              <a:prstGeom prst="rect">
                <a:avLst/>
              </a:prstGeom>
            </p:spPr>
            <p:txBody>
              <a:bodyPr wrap="square">
                <a:spAutoFit/>
              </a:bodyPr>
              <a:lstStyle/>
              <a:p>
                <a:r>
                  <a:rPr lang="en-US" altLang="zh-CN" sz="2800" dirty="0">
                    <a:solidFill>
                      <a:prstClr val="black"/>
                    </a:solidFill>
                    <a:latin typeface="+mj-ea"/>
                    <a:ea typeface="+mj-ea"/>
                  </a:rPr>
                  <a:t>5.</a:t>
                </a:r>
                <a14:m>
                  <m:oMath xmlns:m="http://schemas.openxmlformats.org/officeDocument/2006/math">
                    <m:r>
                      <a:rPr lang="zh-CN" altLang="en-US" sz="2800" i="1">
                        <a:solidFill>
                          <a:prstClr val="black"/>
                        </a:solidFill>
                        <a:latin typeface="Cambria Math" panose="02040503050406030204" pitchFamily="18" charset="0"/>
                        <a:ea typeface="+mj-ea"/>
                      </a:rPr>
                      <m:t>当</m:t>
                    </m:r>
                  </m:oMath>
                </a14:m>
                <a:r>
                  <a:rPr lang="zh-CN" altLang="en-US" sz="2800" dirty="0">
                    <a:solidFill>
                      <a:prstClr val="black"/>
                    </a:solidFill>
                    <a:latin typeface="+mj-ea"/>
                    <a:ea typeface="+mj-ea"/>
                  </a:rPr>
                  <a:t>各层样本量 </a:t>
                </a:r>
                <a14:m>
                  <m:oMath xmlns:m="http://schemas.openxmlformats.org/officeDocument/2006/math">
                    <m:sSub>
                      <m:sSubPr>
                        <m:ctrlPr>
                          <a:rPr lang="zh-CN" altLang="en-US" sz="2800" i="1">
                            <a:solidFill>
                              <a:prstClr val="black"/>
                            </a:solidFill>
                            <a:latin typeface="Cambria Math" panose="02040503050406030204" pitchFamily="18" charset="0"/>
                            <a:ea typeface="+mj-ea"/>
                          </a:rPr>
                        </m:ctrlPr>
                      </m:sSubPr>
                      <m:e>
                        <m:r>
                          <a:rPr lang="en-US" altLang="zh-CN" sz="2800" i="1">
                            <a:solidFill>
                              <a:prstClr val="black"/>
                            </a:solidFill>
                            <a:latin typeface="Cambria Math" panose="02040503050406030204" pitchFamily="18" charset="0"/>
                            <a:ea typeface="+mj-ea"/>
                          </a:rPr>
                          <m:t>𝑛</m:t>
                        </m:r>
                      </m:e>
                      <m:sub>
                        <m:r>
                          <a:rPr lang="en-US" altLang="zh-CN" sz="2800" i="1">
                            <a:solidFill>
                              <a:prstClr val="black"/>
                            </a:solidFill>
                            <a:latin typeface="Cambria Math" panose="02040503050406030204" pitchFamily="18" charset="0"/>
                            <a:ea typeface="+mj-ea"/>
                          </a:rPr>
                          <m:t>h</m:t>
                        </m:r>
                      </m:sub>
                    </m:sSub>
                  </m:oMath>
                </a14:m>
                <a:r>
                  <a:rPr lang="en-US" altLang="zh-CN" sz="2800" dirty="0">
                    <a:solidFill>
                      <a:prstClr val="black"/>
                    </a:solidFill>
                    <a:latin typeface="+mj-ea"/>
                    <a:ea typeface="+mj-ea"/>
                  </a:rPr>
                  <a:t> </a:t>
                </a:r>
                <a:r>
                  <a:rPr lang="zh-CN" altLang="en-US" sz="2800" dirty="0">
                    <a:solidFill>
                      <a:prstClr val="black"/>
                    </a:solidFill>
                    <a:latin typeface="+mj-ea"/>
                    <a:ea typeface="+mj-ea"/>
                  </a:rPr>
                  <a:t>较大、各层比率 </a:t>
                </a:r>
                <a14:m>
                  <m:oMath xmlns:m="http://schemas.openxmlformats.org/officeDocument/2006/math">
                    <m:sSub>
                      <m:sSubPr>
                        <m:ctrlPr>
                          <a:rPr lang="zh-CN" altLang="en-US" sz="2800" i="1">
                            <a:solidFill>
                              <a:prstClr val="black"/>
                            </a:solidFill>
                            <a:latin typeface="Cambria Math" panose="02040503050406030204" pitchFamily="18" charset="0"/>
                            <a:ea typeface="+mj-ea"/>
                          </a:rPr>
                        </m:ctrlPr>
                      </m:sSubPr>
                      <m:e>
                        <m:r>
                          <a:rPr lang="en-US" altLang="zh-CN" sz="2800" i="1">
                            <a:solidFill>
                              <a:prstClr val="black"/>
                            </a:solidFill>
                            <a:latin typeface="Cambria Math" panose="02040503050406030204" pitchFamily="18" charset="0"/>
                            <a:ea typeface="+mj-ea"/>
                          </a:rPr>
                          <m:t>𝑅</m:t>
                        </m:r>
                      </m:e>
                      <m:sub>
                        <m:r>
                          <a:rPr lang="en-US" altLang="zh-CN" sz="2800" i="1">
                            <a:solidFill>
                              <a:prstClr val="black"/>
                            </a:solidFill>
                            <a:latin typeface="Cambria Math" panose="02040503050406030204" pitchFamily="18" charset="0"/>
                            <a:ea typeface="+mj-ea"/>
                          </a:rPr>
                          <m:t>h</m:t>
                        </m:r>
                      </m:sub>
                    </m:sSub>
                    <m:r>
                      <a:rPr lang="en-US" altLang="zh-CN" sz="2800" i="1">
                        <a:solidFill>
                          <a:prstClr val="black"/>
                        </a:solidFill>
                        <a:latin typeface="Cambria Math" panose="02040503050406030204" pitchFamily="18" charset="0"/>
                        <a:ea typeface="+mj-ea"/>
                      </a:rPr>
                      <m:t>=</m:t>
                    </m:r>
                  </m:oMath>
                </a14:m>
                <a:r>
                  <a:rPr lang="en-US" altLang="zh-CN" sz="2800" dirty="0">
                    <a:solidFill>
                      <a:prstClr val="black"/>
                    </a:solidFill>
                    <a:latin typeface="+mj-ea"/>
                    <a:ea typeface="+mj-ea"/>
                  </a:rPr>
                  <a:t> </a:t>
                </a:r>
                <a14:m>
                  <m:oMath xmlns:m="http://schemas.openxmlformats.org/officeDocument/2006/math">
                    <m:f>
                      <m:fPr>
                        <m:ctrlPr>
                          <a:rPr lang="en-US" altLang="zh-CN" sz="2800" i="1">
                            <a:solidFill>
                              <a:prstClr val="black"/>
                            </a:solidFill>
                            <a:latin typeface="Cambria Math" panose="02040503050406030204" pitchFamily="18" charset="0"/>
                            <a:ea typeface="+mj-ea"/>
                          </a:rPr>
                        </m:ctrlPr>
                      </m:fPr>
                      <m:num>
                        <m:sSub>
                          <m:sSubPr>
                            <m:ctrlPr>
                              <a:rPr lang="zh-CN" altLang="en-US" sz="2800" i="1">
                                <a:solidFill>
                                  <a:prstClr val="black"/>
                                </a:solidFill>
                                <a:latin typeface="Cambria Math" panose="02040503050406030204" pitchFamily="18" charset="0"/>
                                <a:ea typeface="+mj-ea"/>
                              </a:rPr>
                            </m:ctrlPr>
                          </m:sSubPr>
                          <m:e>
                            <m:r>
                              <a:rPr lang="en-US" altLang="zh-CN" sz="2800" i="1">
                                <a:solidFill>
                                  <a:prstClr val="black"/>
                                </a:solidFill>
                                <a:latin typeface="Cambria Math" panose="02040503050406030204" pitchFamily="18" charset="0"/>
                                <a:ea typeface="+mj-ea"/>
                              </a:rPr>
                              <m:t>𝑆</m:t>
                            </m:r>
                          </m:e>
                          <m:sub>
                            <m:r>
                              <a:rPr lang="en-US" altLang="zh-CN" sz="2800" i="1">
                                <a:solidFill>
                                  <a:prstClr val="black"/>
                                </a:solidFill>
                                <a:latin typeface="Cambria Math" panose="02040503050406030204" pitchFamily="18" charset="0"/>
                                <a:ea typeface="+mj-ea"/>
                              </a:rPr>
                              <m:t>𝑥𝑦</m:t>
                            </m:r>
                            <m:r>
                              <a:rPr lang="zh-CN" altLang="en-US" sz="2800" i="1">
                                <a:solidFill>
                                  <a:prstClr val="black"/>
                                </a:solidFill>
                                <a:latin typeface="Cambria Math" panose="02040503050406030204" pitchFamily="18" charset="0"/>
                                <a:ea typeface="+mj-ea"/>
                              </a:rPr>
                              <m:t>h</m:t>
                            </m:r>
                          </m:sub>
                        </m:sSub>
                      </m:num>
                      <m:den>
                        <m:sSubSup>
                          <m:sSubSupPr>
                            <m:ctrlPr>
                              <a:rPr lang="en-US" altLang="zh-CN" sz="2800" i="1">
                                <a:solidFill>
                                  <a:prstClr val="black"/>
                                </a:solidFill>
                                <a:latin typeface="Cambria Math" panose="02040503050406030204" pitchFamily="18" charset="0"/>
                                <a:ea typeface="+mj-ea"/>
                              </a:rPr>
                            </m:ctrlPr>
                          </m:sSubSupPr>
                          <m:e>
                            <m:r>
                              <a:rPr lang="en-US" altLang="zh-CN" sz="2800" i="1">
                                <a:solidFill>
                                  <a:prstClr val="black"/>
                                </a:solidFill>
                                <a:latin typeface="Cambria Math" panose="02040503050406030204" pitchFamily="18" charset="0"/>
                                <a:ea typeface="+mj-ea"/>
                              </a:rPr>
                              <m:t>𝑆</m:t>
                            </m:r>
                          </m:e>
                          <m:sub>
                            <m:r>
                              <a:rPr lang="en-US" altLang="zh-CN" sz="2800" i="1">
                                <a:solidFill>
                                  <a:prstClr val="black"/>
                                </a:solidFill>
                                <a:latin typeface="Cambria Math" panose="02040503050406030204" pitchFamily="18" charset="0"/>
                                <a:ea typeface="+mj-ea"/>
                              </a:rPr>
                              <m:t>𝑥h</m:t>
                            </m:r>
                          </m:sub>
                          <m:sup>
                            <m:r>
                              <a:rPr lang="en-US" altLang="zh-CN" sz="2800" i="1">
                                <a:solidFill>
                                  <a:prstClr val="black"/>
                                </a:solidFill>
                                <a:latin typeface="Cambria Math" panose="02040503050406030204" pitchFamily="18" charset="0"/>
                                <a:ea typeface="+mj-ea"/>
                              </a:rPr>
                              <m:t>2</m:t>
                            </m:r>
                          </m:sup>
                        </m:sSubSup>
                      </m:den>
                    </m:f>
                  </m:oMath>
                </a14:m>
                <a:r>
                  <a:rPr lang="zh-CN" altLang="en-US" sz="2800" dirty="0">
                    <a:solidFill>
                      <a:prstClr val="black"/>
                    </a:solidFill>
                    <a:latin typeface="+mj-ea"/>
                    <a:ea typeface="+mj-ea"/>
                  </a:rPr>
                  <a:t> 时，分别比估计精度不低于联合比估计；</a:t>
                </a:r>
                <a:endParaRPr lang="en-US" altLang="zh-CN" sz="2800" dirty="0">
                  <a:solidFill>
                    <a:prstClr val="black"/>
                  </a:solidFill>
                  <a:latin typeface="+mj-ea"/>
                  <a:ea typeface="+mj-ea"/>
                </a:endParaRPr>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204142"/>
                <a:ext cx="7524836" cy="1247842"/>
              </a:xfrm>
              <a:prstGeom prst="rect">
                <a:avLst/>
              </a:prstGeom>
              <a:blipFill>
                <a:blip r:embed="rId3"/>
                <a:stretch>
                  <a:fillRect l="-1621" b="-12745"/>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三种估计的比较</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981A4782-8E04-48A2-A7C3-0EA72D9F4DB2}"/>
                  </a:ext>
                </a:extLst>
              </p:cNvPr>
              <p:cNvSpPr/>
              <p:nvPr/>
            </p:nvSpPr>
            <p:spPr>
              <a:xfrm>
                <a:off x="710692" y="3939395"/>
                <a:ext cx="7524836" cy="2246769"/>
              </a:xfrm>
              <a:prstGeom prst="rect">
                <a:avLst/>
              </a:prstGeom>
            </p:spPr>
            <p:txBody>
              <a:bodyPr wrap="square">
                <a:spAutoFit/>
              </a:bodyPr>
              <a:lstStyle/>
              <a:p>
                <a:pPr lvl="0"/>
                <a:r>
                  <a:rPr lang="en-US" altLang="zh-CN" sz="2800" dirty="0">
                    <a:solidFill>
                      <a:prstClr val="black"/>
                    </a:solidFill>
                    <a:ea typeface="华文楷体" panose="02010600040101010101" pitchFamily="2" charset="-122"/>
                  </a:rPr>
                  <a:t>7.</a:t>
                </a:r>
                <a14:m>
                  <m:oMath xmlns:m="http://schemas.openxmlformats.org/officeDocument/2006/math">
                    <m:r>
                      <a:rPr lang="zh-CN" altLang="en-US" sz="2800" i="1">
                        <a:solidFill>
                          <a:prstClr val="black"/>
                        </a:solidFill>
                        <a:latin typeface="Cambria Math" panose="02040503050406030204" pitchFamily="18" charset="0"/>
                        <a:ea typeface="+mj-ea"/>
                      </a:rPr>
                      <m:t>当</m:t>
                    </m:r>
                  </m:oMath>
                </a14:m>
                <a:r>
                  <a:rPr lang="zh-CN" altLang="en-US" sz="2800" dirty="0">
                    <a:solidFill>
                      <a:prstClr val="black"/>
                    </a:solidFill>
                    <a:latin typeface="华文楷体" panose="02010600040101010101" pitchFamily="2" charset="-122"/>
                    <a:ea typeface="华文楷体" panose="02010600040101010101" pitchFamily="2" charset="-122"/>
                  </a:rPr>
                  <a:t>样本量 </a:t>
                </a:r>
                <a14:m>
                  <m:oMath xmlns:m="http://schemas.openxmlformats.org/officeDocument/2006/math">
                    <m:r>
                      <a:rPr lang="en-US" altLang="zh-CN" sz="2800" i="1">
                        <a:solidFill>
                          <a:prstClr val="black"/>
                        </a:solidFill>
                        <a:latin typeface="Cambria Math" panose="02040503050406030204" pitchFamily="18" charset="0"/>
                      </a:rPr>
                      <m:t>𝑛</m:t>
                    </m:r>
                  </m:oMath>
                </a14:m>
                <a:r>
                  <a:rPr lang="zh-CN" altLang="en-US" sz="2800" dirty="0">
                    <a:solidFill>
                      <a:prstClr val="black"/>
                    </a:solidFill>
                    <a:latin typeface="华文楷体" panose="02010600040101010101" pitchFamily="2" charset="-122"/>
                    <a:ea typeface="华文楷体" panose="02010600040101010101" pitchFamily="2" charset="-122"/>
                  </a:rPr>
                  <a:t> 较大，但存在某些层样本量 </a:t>
                </a:r>
                <a14:m>
                  <m:oMath xmlns:m="http://schemas.openxmlformats.org/officeDocument/2006/math">
                    <m:sSub>
                      <m:sSubPr>
                        <m:ctrlPr>
                          <a:rPr lang="zh-CN" altLang="en-US" sz="2800" i="1">
                            <a:solidFill>
                              <a:prstClr val="black"/>
                            </a:solidFill>
                            <a:latin typeface="Cambria Math" panose="02040503050406030204" pitchFamily="18" charset="0"/>
                          </a:rPr>
                        </m:ctrlPr>
                      </m:sSubPr>
                      <m:e>
                        <m:r>
                          <a:rPr lang="en-US" altLang="zh-CN" sz="2800" i="1">
                            <a:solidFill>
                              <a:prstClr val="black"/>
                            </a:solidFill>
                            <a:latin typeface="Cambria Math" panose="02040503050406030204" pitchFamily="18" charset="0"/>
                          </a:rPr>
                          <m:t>𝑛</m:t>
                        </m:r>
                      </m:e>
                      <m:sub>
                        <m:r>
                          <a:rPr lang="en-US" altLang="zh-CN" sz="2800" i="1">
                            <a:solidFill>
                              <a:prstClr val="black"/>
                            </a:solidFill>
                            <a:latin typeface="Cambria Math" panose="02040503050406030204" pitchFamily="18" charset="0"/>
                          </a:rPr>
                          <m:t>h</m:t>
                        </m:r>
                      </m:sub>
                    </m:sSub>
                  </m:oMath>
                </a14:m>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不大时，由于此时没有分别比 </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回归</a:t>
                </a:r>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估计方差的准确或近似公式，以及联合估计无需辅助变量各层特征的便利性，如果要选择比 </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回归</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估计，应优先选择联合比 </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回归</a:t>
                </a:r>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估计；</a:t>
                </a:r>
                <a:endParaRPr lang="en-US" altLang="zh-CN" sz="2800" dirty="0">
                  <a:solidFill>
                    <a:prstClr val="black"/>
                  </a:solidFill>
                  <a:latin typeface="华文楷体" panose="02010600040101010101" pitchFamily="2" charset="-122"/>
                  <a:ea typeface="华文楷体" panose="02010600040101010101" pitchFamily="2" charset="-122"/>
                </a:endParaRPr>
              </a:p>
            </p:txBody>
          </p:sp>
        </mc:Choice>
        <mc:Fallback>
          <p:sp>
            <p:nvSpPr>
              <p:cNvPr id="7" name="矩形 6">
                <a:extLst>
                  <a:ext uri="{FF2B5EF4-FFF2-40B4-BE49-F238E27FC236}">
                    <a16:creationId xmlns:a16="http://schemas.microsoft.com/office/drawing/2014/main" id="{981A4782-8E04-48A2-A7C3-0EA72D9F4DB2}"/>
                  </a:ext>
                </a:extLst>
              </p:cNvPr>
              <p:cNvSpPr>
                <a:spLocks noRot="1" noChangeAspect="1" noMove="1" noResize="1" noEditPoints="1" noAdjustHandles="1" noChangeArrowheads="1" noChangeShapeType="1" noTextEdit="1"/>
              </p:cNvSpPr>
              <p:nvPr/>
            </p:nvSpPr>
            <p:spPr>
              <a:xfrm>
                <a:off x="710692" y="3939395"/>
                <a:ext cx="7524836" cy="2246769"/>
              </a:xfrm>
              <a:prstGeom prst="rect">
                <a:avLst/>
              </a:prstGeom>
              <a:blipFill>
                <a:blip r:embed="rId4"/>
                <a:stretch>
                  <a:fillRect l="-1702" t="-3252" r="-2512" b="-65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CB5AAC92-26ED-452E-A611-EE334A4112D7}"/>
                  </a:ext>
                </a:extLst>
              </p:cNvPr>
              <p:cNvSpPr/>
              <p:nvPr/>
            </p:nvSpPr>
            <p:spPr>
              <a:xfrm>
                <a:off x="712888" y="2718636"/>
                <a:ext cx="7524836" cy="954107"/>
              </a:xfrm>
              <a:prstGeom prst="rect">
                <a:avLst/>
              </a:prstGeom>
            </p:spPr>
            <p:txBody>
              <a:bodyPr wrap="square">
                <a:spAutoFit/>
              </a:bodyPr>
              <a:lstStyle/>
              <a:p>
                <a:pPr lvl="0"/>
                <a:r>
                  <a:rPr lang="en-US" altLang="zh-CN" sz="2800" dirty="0">
                    <a:solidFill>
                      <a:prstClr val="black"/>
                    </a:solidFill>
                    <a:latin typeface="华文楷体" panose="02010600040101010101" pitchFamily="2" charset="-122"/>
                    <a:ea typeface="华文楷体" panose="02010600040101010101" pitchFamily="2" charset="-122"/>
                  </a:rPr>
                  <a:t>6.</a:t>
                </a:r>
                <a14:m>
                  <m:oMath xmlns:m="http://schemas.openxmlformats.org/officeDocument/2006/math">
                    <m:r>
                      <a:rPr lang="zh-CN" altLang="en-US" sz="2800" i="1">
                        <a:solidFill>
                          <a:prstClr val="black"/>
                        </a:solidFill>
                        <a:latin typeface="Cambria Math" panose="02040503050406030204" pitchFamily="18" charset="0"/>
                        <a:ea typeface="+mj-ea"/>
                      </a:rPr>
                      <m:t>当</m:t>
                    </m:r>
                  </m:oMath>
                </a14:m>
                <a:r>
                  <a:rPr lang="zh-CN" altLang="en-US" sz="2800" dirty="0">
                    <a:solidFill>
                      <a:prstClr val="black"/>
                    </a:solidFill>
                    <a:latin typeface="华文楷体" panose="02010600040101010101" pitchFamily="2" charset="-122"/>
                    <a:ea typeface="华文楷体" panose="02010600040101010101" pitchFamily="2" charset="-122"/>
                  </a:rPr>
                  <a:t>各层样本量 </a:t>
                </a:r>
                <a14:m>
                  <m:oMath xmlns:m="http://schemas.openxmlformats.org/officeDocument/2006/math">
                    <m:sSub>
                      <m:sSubPr>
                        <m:ctrlPr>
                          <a:rPr lang="zh-CN" altLang="en-US" sz="2800" i="1">
                            <a:solidFill>
                              <a:prstClr val="black"/>
                            </a:solidFill>
                            <a:latin typeface="Cambria Math" panose="02040503050406030204" pitchFamily="18" charset="0"/>
                            <a:ea typeface="+mj-ea"/>
                          </a:rPr>
                        </m:ctrlPr>
                      </m:sSubPr>
                      <m:e>
                        <m:r>
                          <a:rPr lang="en-US" altLang="zh-CN" sz="2800" i="1">
                            <a:solidFill>
                              <a:prstClr val="black"/>
                            </a:solidFill>
                            <a:latin typeface="Cambria Math" panose="02040503050406030204" pitchFamily="18" charset="0"/>
                            <a:ea typeface="+mj-ea"/>
                          </a:rPr>
                          <m:t>𝑛</m:t>
                        </m:r>
                      </m:e>
                      <m:sub>
                        <m:r>
                          <a:rPr lang="en-US" altLang="zh-CN" sz="2800" i="1">
                            <a:solidFill>
                              <a:prstClr val="black"/>
                            </a:solidFill>
                            <a:latin typeface="Cambria Math" panose="02040503050406030204" pitchFamily="18" charset="0"/>
                            <a:ea typeface="+mj-ea"/>
                          </a:rPr>
                          <m:t>h</m:t>
                        </m:r>
                      </m:sub>
                    </m:sSub>
                  </m:oMath>
                </a14:m>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较大时，分别回归估计精度不低于联合回归估计；</a:t>
                </a:r>
                <a:endParaRPr lang="en-US" altLang="zh-CN" sz="2800" dirty="0">
                  <a:solidFill>
                    <a:prstClr val="black"/>
                  </a:solidFill>
                  <a:latin typeface="华文楷体" panose="02010600040101010101" pitchFamily="2" charset="-122"/>
                  <a:ea typeface="华文楷体" panose="02010600040101010101" pitchFamily="2" charset="-122"/>
                </a:endParaRPr>
              </a:p>
            </p:txBody>
          </p:sp>
        </mc:Choice>
        <mc:Fallback>
          <p:sp>
            <p:nvSpPr>
              <p:cNvPr id="5" name="矩形 4">
                <a:extLst>
                  <a:ext uri="{FF2B5EF4-FFF2-40B4-BE49-F238E27FC236}">
                    <a16:creationId xmlns:a16="http://schemas.microsoft.com/office/drawing/2014/main" id="{CB5AAC92-26ED-452E-A611-EE334A4112D7}"/>
                  </a:ext>
                </a:extLst>
              </p:cNvPr>
              <p:cNvSpPr>
                <a:spLocks noRot="1" noChangeAspect="1" noMove="1" noResize="1" noEditPoints="1" noAdjustHandles="1" noChangeArrowheads="1" noChangeShapeType="1" noTextEdit="1"/>
              </p:cNvSpPr>
              <p:nvPr/>
            </p:nvSpPr>
            <p:spPr>
              <a:xfrm>
                <a:off x="712888" y="2718636"/>
                <a:ext cx="7524836" cy="954107"/>
              </a:xfrm>
              <a:prstGeom prst="rect">
                <a:avLst/>
              </a:prstGeom>
              <a:blipFill>
                <a:blip r:embed="rId5"/>
                <a:stretch>
                  <a:fillRect l="-1702" t="-7051" b="-17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7891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647663" y="1379218"/>
            <a:ext cx="7848674" cy="4524315"/>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抽样技术的一个核心目标就是：在一定人力、物力、财力的限制下，去找到一个精度较高的总体特征估计量。</a:t>
            </a:r>
            <a:endParaRPr lang="en-US" altLang="zh-CN" sz="3200" cap="small" dirty="0">
              <a:latin typeface="华文楷体" panose="02010600040101010101" pitchFamily="2" charset="-122"/>
              <a:ea typeface="华文楷体" panose="02010600040101010101" pitchFamily="2" charset="-122"/>
              <a:cs typeface="+mj-cs"/>
            </a:endParaRPr>
          </a:p>
          <a:p>
            <a:endParaRPr lang="en-US" altLang="zh-CN" sz="3200" cap="small" dirty="0">
              <a:latin typeface="华文楷体" panose="02010600040101010101" pitchFamily="2" charset="-122"/>
              <a:ea typeface="华文楷体" panose="02010600040101010101" pitchFamily="2" charset="-122"/>
              <a:cs typeface="+mj-cs"/>
            </a:endParaRPr>
          </a:p>
          <a:p>
            <a:r>
              <a:rPr lang="zh-CN" altLang="en-US" sz="3200" cap="small" dirty="0">
                <a:latin typeface="华文楷体" panose="02010600040101010101" pitchFamily="2" charset="-122"/>
                <a:ea typeface="华文楷体" panose="02010600040101010101" pitchFamily="2" charset="-122"/>
                <a:cs typeface="+mj-cs"/>
              </a:rPr>
              <a:t>精度通常由估计量的均方误差衡量，均方误差是偏差平方与方差的和，偏差是期望与总体特征之差，所以推导总体特征不同估计量的期望与方差，占据了我们教材的大部分版面。</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7" name="内容占位符 2">
            <a:extLst>
              <a:ext uri="{FF2B5EF4-FFF2-40B4-BE49-F238E27FC236}">
                <a16:creationId xmlns:a16="http://schemas.microsoft.com/office/drawing/2014/main" id="{7DE3C27E-4D72-4EC8-A6A2-7EFF562EC43A}"/>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647663" y="1268760"/>
            <a:ext cx="7848674" cy="5016758"/>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总体特征包括均值、总值、比例、比率。</a:t>
            </a:r>
            <a:endParaRPr lang="en-US" altLang="zh-CN" sz="3200" cap="small" dirty="0">
              <a:latin typeface="华文楷体" panose="02010600040101010101" pitchFamily="2" charset="-122"/>
              <a:ea typeface="华文楷体" panose="02010600040101010101" pitchFamily="2" charset="-122"/>
              <a:cs typeface="+mj-cs"/>
            </a:endParaRPr>
          </a:p>
          <a:p>
            <a:r>
              <a:rPr lang="zh-CN" altLang="en-US" sz="3200" cap="small" dirty="0">
                <a:latin typeface="华文楷体" panose="02010600040101010101" pitchFamily="2" charset="-122"/>
                <a:ea typeface="华文楷体" panose="02010600040101010101" pitchFamily="2" charset="-122"/>
                <a:cs typeface="+mj-cs"/>
              </a:rPr>
              <a:t>通常，教材只会给出总体均值各种估计量（简单估计、比估计、回归估计）期望与方差的详细推导过程。这是因为：</a:t>
            </a:r>
            <a:endParaRPr lang="en-US" altLang="zh-CN" sz="3200" cap="small" dirty="0">
              <a:latin typeface="华文楷体" panose="02010600040101010101" pitchFamily="2" charset="-122"/>
              <a:ea typeface="华文楷体" panose="02010600040101010101" pitchFamily="2" charset="-122"/>
              <a:cs typeface="+mj-cs"/>
            </a:endParaRPr>
          </a:p>
          <a:p>
            <a:endParaRPr lang="en-US" altLang="zh-CN" sz="3200" cap="small" dirty="0">
              <a:latin typeface="华文楷体" panose="02010600040101010101" pitchFamily="2" charset="-122"/>
              <a:ea typeface="华文楷体" panose="02010600040101010101" pitchFamily="2" charset="-122"/>
              <a:cs typeface="+mj-cs"/>
            </a:endParaRPr>
          </a:p>
          <a:p>
            <a:r>
              <a:rPr lang="en-US" altLang="zh-CN" sz="3200" cap="small" dirty="0">
                <a:latin typeface="华文楷体" panose="02010600040101010101" pitchFamily="2" charset="-122"/>
                <a:ea typeface="华文楷体" panose="02010600040101010101" pitchFamily="2" charset="-122"/>
                <a:cs typeface="+mj-cs"/>
              </a:rPr>
              <a:t>1. </a:t>
            </a:r>
            <a:r>
              <a:rPr lang="zh-CN" altLang="en-US" sz="3200" cap="small" dirty="0">
                <a:latin typeface="华文楷体" panose="02010600040101010101" pitchFamily="2" charset="-122"/>
                <a:ea typeface="华文楷体" panose="02010600040101010101" pitchFamily="2" charset="-122"/>
              </a:rPr>
              <a:t>对特定总体，总值是均值的常数倍，比例是特殊的均值，一旦知道了总体均值估计量的期望与方差，我们就可以很容易地得到总体总值、总体比例估计量的期望与方差；</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4" name="内容占位符 2">
            <a:extLst>
              <a:ext uri="{FF2B5EF4-FFF2-40B4-BE49-F238E27FC236}">
                <a16:creationId xmlns:a16="http://schemas.microsoft.com/office/drawing/2014/main" id="{3C5B6325-8AFA-4938-A400-4776E4E47234}"/>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792898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647663" y="1484784"/>
            <a:ext cx="7848674" cy="4031873"/>
          </a:xfrm>
          <a:prstGeom prst="rect">
            <a:avLst/>
          </a:prstGeom>
        </p:spPr>
        <p:txBody>
          <a:bodyPr wrap="square">
            <a:spAutoFit/>
          </a:bodyPr>
          <a:lstStyle/>
          <a:p>
            <a:r>
              <a:rPr lang="en-US" altLang="zh-CN" sz="3200" cap="small" dirty="0">
                <a:latin typeface="华文楷体" panose="02010600040101010101" pitchFamily="2" charset="-122"/>
                <a:ea typeface="华文楷体" panose="02010600040101010101" pitchFamily="2" charset="-122"/>
              </a:rPr>
              <a:t>2. </a:t>
            </a:r>
            <a:r>
              <a:rPr lang="zh-CN" altLang="en-US" sz="3200" cap="small" dirty="0">
                <a:latin typeface="华文楷体" panose="02010600040101010101" pitchFamily="2" charset="-122"/>
                <a:ea typeface="华文楷体" panose="02010600040101010101" pitchFamily="2" charset="-122"/>
              </a:rPr>
              <a:t>虽然无法通过总体均值估计量的期望与方差直接推得总体比率估计量的期望与方差，但估计总体比率的需求并不常见，因此教材只给出了简单随机抽样下的总体比率估计量的期望与方差。事实上，总体比率估计量的期望与方差结果，更多地承担着中介的角色，因为总体特征的比估计与比率估计量息息相关。</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4" name="内容占位符 2">
            <a:extLst>
              <a:ext uri="{FF2B5EF4-FFF2-40B4-BE49-F238E27FC236}">
                <a16:creationId xmlns:a16="http://schemas.microsoft.com/office/drawing/2014/main" id="{0B68F4A8-149D-49FE-84FE-59383293DF63}"/>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063538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575590" y="1416502"/>
            <a:ext cx="7848674" cy="4031873"/>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下面，我们回顾一下分层随机抽样中，总体均值的简单估计、比估计、回归估计的期望与方差。我们不从简答估计开始看，而从回归估计开始看。这是因为：</a:t>
            </a:r>
            <a:endParaRPr lang="en-US" altLang="zh-CN" sz="3200" cap="small" dirty="0">
              <a:latin typeface="华文楷体" panose="02010600040101010101" pitchFamily="2" charset="-122"/>
              <a:ea typeface="华文楷体" panose="02010600040101010101" pitchFamily="2" charset="-122"/>
              <a:cs typeface="+mj-cs"/>
            </a:endParaRPr>
          </a:p>
          <a:p>
            <a:endParaRPr lang="en-US" altLang="zh-CN" sz="3200" cap="small" dirty="0">
              <a:latin typeface="华文楷体" panose="02010600040101010101" pitchFamily="2" charset="-122"/>
              <a:ea typeface="华文楷体" panose="02010600040101010101" pitchFamily="2" charset="-122"/>
              <a:cs typeface="+mj-cs"/>
            </a:endParaRPr>
          </a:p>
          <a:p>
            <a:r>
              <a:rPr lang="zh-CN" altLang="en-US" sz="3200" cap="small" dirty="0">
                <a:latin typeface="华文楷体" panose="02010600040101010101" pitchFamily="2" charset="-122"/>
                <a:ea typeface="华文楷体" panose="02010600040101010101" pitchFamily="2" charset="-122"/>
                <a:cs typeface="+mj-cs"/>
              </a:rPr>
              <a:t>与简单随机抽样一致，对分层随机抽样而言，其总体均值的简单估计、比估计也是总体均值回归估计的特例。</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4" name="内容占位符 2">
            <a:extLst>
              <a:ext uri="{FF2B5EF4-FFF2-40B4-BE49-F238E27FC236}">
                <a16:creationId xmlns:a16="http://schemas.microsoft.com/office/drawing/2014/main" id="{0B68F4A8-149D-49FE-84FE-59383293DF63}"/>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922965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回归估计</a:t>
            </a:r>
            <a:r>
              <a:rPr lang="en-US" altLang="zh-CN" sz="4400" b="1" dirty="0">
                <a:latin typeface="隶书" panose="02010509060101010101" pitchFamily="49" charset="-122"/>
                <a:ea typeface="隶书" panose="02010509060101010101" pitchFamily="49" charset="-122"/>
              </a:rPr>
              <a:t>(</a:t>
            </a:r>
            <a:r>
              <a:rPr lang="en-US" altLang="zh-CN" sz="3200" i="1" dirty="0"/>
              <a:t>Regression Estimator</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FA4015D8-D5DD-4596-A02B-C5083744041D}"/>
                  </a:ext>
                </a:extLst>
              </p:cNvPr>
              <p:cNvSpPr/>
              <p:nvPr/>
            </p:nvSpPr>
            <p:spPr>
              <a:xfrm>
                <a:off x="575590" y="1556792"/>
                <a:ext cx="7848674" cy="4418454"/>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分别回归估计 </a:t>
                </a:r>
                <a:r>
                  <a:rPr lang="en-US" altLang="zh-CN" sz="3200" dirty="0">
                    <a:latin typeface="华文楷体" panose="02010600040101010101" pitchFamily="2" charset="-122"/>
                    <a:ea typeface="华文楷体" panose="02010600040101010101" pitchFamily="2" charset="-122"/>
                    <a:cs typeface="+mj-cs"/>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separate regression estimator</a:t>
                </a:r>
                <a:r>
                  <a:rPr lang="en-US" altLang="zh-CN" sz="3200" dirty="0">
                    <a:latin typeface="华文楷体" panose="02010600040101010101" pitchFamily="2" charset="-122"/>
                    <a:ea typeface="华文楷体" panose="02010600040101010101" pitchFamily="2" charset="-122"/>
                    <a:cs typeface="+mj-cs"/>
                  </a:rPr>
                  <a:t>)</a:t>
                </a:r>
                <a:endParaRPr lang="en-US" altLang="zh-CN" sz="3200" cap="small" dirty="0">
                  <a:latin typeface="华文楷体" panose="02010600040101010101" pitchFamily="2" charset="-122"/>
                  <a:ea typeface="华文楷体" panose="02010600040101010101" pitchFamily="2" charset="-122"/>
                  <a:cs typeface="+mj-cs"/>
                </a:endParaRPr>
              </a:p>
              <a:p>
                <a:pPr>
                  <a:lnSpc>
                    <a:spcPct val="50000"/>
                  </a:lnSpc>
                </a:pPr>
                <a:endParaRPr lang="en-US" altLang="zh-CN" sz="3200" cap="small" dirty="0">
                  <a:latin typeface="华文楷体" panose="02010600040101010101" pitchFamily="2" charset="-122"/>
                  <a:ea typeface="华文楷体" panose="02010600040101010101" pitchFamily="2" charset="-122"/>
                  <a:cs typeface="+mj-cs"/>
                </a:endParaRPr>
              </a:p>
              <a:p>
                <a:pPr/>
                <a14:m>
                  <m:oMathPara xmlns:m="http://schemas.openxmlformats.org/officeDocument/2006/math">
                    <m:oMathParaPr>
                      <m:jc m:val="centerGroup"/>
                    </m:oMathParaPr>
                    <m:oMath xmlns:m="http://schemas.openxmlformats.org/officeDocument/2006/math">
                      <m:sSub>
                        <m:sSubPr>
                          <m:ctrlPr>
                            <a:rPr lang="zh-CN" altLang="en-US" sz="2200" i="1" cap="small">
                              <a:latin typeface="Cambria Math" panose="02040503050406030204" pitchFamily="18" charset="0"/>
                              <a:ea typeface="华文楷体" panose="02010600040101010101" pitchFamily="2" charset="-122"/>
                              <a:cs typeface="+mj-cs"/>
                            </a:rPr>
                          </m:ctrlPr>
                        </m:sSubPr>
                        <m:e>
                          <m:acc>
                            <m:accPr>
                              <m:chr m:val="̅"/>
                              <m:ctrlPr>
                                <a:rPr lang="zh-CN" altLang="en-US" sz="2200" i="1" cap="small">
                                  <a:latin typeface="Cambria Math" panose="02040503050406030204" pitchFamily="18" charset="0"/>
                                  <a:ea typeface="华文楷体" panose="02010600040101010101" pitchFamily="2" charset="-122"/>
                                  <a:cs typeface="+mj-cs"/>
                                </a:rPr>
                              </m:ctrlPr>
                            </m:accPr>
                            <m:e>
                              <m:r>
                                <a:rPr lang="zh-CN" altLang="en-US" sz="2200" cap="small">
                                  <a:latin typeface="Cambria Math" panose="02040503050406030204" pitchFamily="18" charset="0"/>
                                  <a:ea typeface="华文楷体" panose="02010600040101010101" pitchFamily="2" charset="-122"/>
                                  <a:cs typeface="+mj-cs"/>
                                </a:rPr>
                                <m:t>𝑦</m:t>
                              </m:r>
                            </m:e>
                          </m:acc>
                        </m:e>
                        <m:sub>
                          <m:r>
                            <a:rPr lang="zh-CN" altLang="en-US" sz="2200" cap="small">
                              <a:latin typeface="Cambria Math" panose="02040503050406030204" pitchFamily="18" charset="0"/>
                              <a:ea typeface="华文楷体" panose="02010600040101010101" pitchFamily="2" charset="-122"/>
                              <a:cs typeface="+mj-cs"/>
                            </a:rPr>
                            <m:t>𝑙𝑟𝑠</m:t>
                          </m:r>
                        </m:sub>
                      </m:sSub>
                      <m:r>
                        <a:rPr lang="zh-CN" altLang="en-US" sz="2200" cap="small">
                          <a:latin typeface="Cambria Math" panose="02040503050406030204" pitchFamily="18" charset="0"/>
                          <a:ea typeface="华文楷体" panose="02010600040101010101" pitchFamily="2" charset="-122"/>
                          <a:cs typeface="+mj-cs"/>
                        </a:rPr>
                        <m:t>=</m:t>
                      </m:r>
                      <m:nary>
                        <m:naryPr>
                          <m:chr m:val="∑"/>
                          <m:limLoc m:val="undOvr"/>
                          <m:grow m:val="on"/>
                          <m:ctrlPr>
                            <a:rPr lang="zh-CN" altLang="en-US" sz="2200" i="1" cap="small">
                              <a:latin typeface="Cambria Math" panose="02040503050406030204" pitchFamily="18" charset="0"/>
                              <a:ea typeface="华文楷体" panose="02010600040101010101" pitchFamily="2" charset="-122"/>
                              <a:cs typeface="+mj-cs"/>
                            </a:rPr>
                          </m:ctrlPr>
                        </m:naryPr>
                        <m:sub>
                          <m:r>
                            <a:rPr lang="zh-CN" altLang="en-US" sz="2200" cap="small">
                              <a:latin typeface="Cambria Math" panose="02040503050406030204" pitchFamily="18" charset="0"/>
                              <a:ea typeface="华文楷体" panose="02010600040101010101" pitchFamily="2" charset="-122"/>
                              <a:cs typeface="+mj-cs"/>
                            </a:rPr>
                            <m:t>𝑖</m:t>
                          </m:r>
                          <m:r>
                            <a:rPr lang="zh-CN" altLang="en-US" sz="2200" cap="small">
                              <a:latin typeface="Cambria Math" panose="02040503050406030204" pitchFamily="18" charset="0"/>
                              <a:ea typeface="华文楷体" panose="02010600040101010101" pitchFamily="2" charset="-122"/>
                              <a:cs typeface="+mj-cs"/>
                            </a:rPr>
                            <m:t>=1</m:t>
                          </m:r>
                        </m:sub>
                        <m:sup>
                          <m:r>
                            <a:rPr lang="zh-CN" altLang="en-US" sz="2200" cap="small">
                              <a:latin typeface="Cambria Math" panose="02040503050406030204" pitchFamily="18" charset="0"/>
                              <a:ea typeface="华文楷体" panose="02010600040101010101" pitchFamily="2" charset="-122"/>
                              <a:cs typeface="+mj-cs"/>
                            </a:rPr>
                            <m:t>𝐿</m:t>
                          </m:r>
                        </m:sup>
                        <m:e>
                          <m:sSub>
                            <m:sSubPr>
                              <m:ctrlPr>
                                <a:rPr lang="zh-CN" altLang="en-US" sz="2200" i="1" cap="small">
                                  <a:latin typeface="Cambria Math" panose="02040503050406030204" pitchFamily="18" charset="0"/>
                                  <a:ea typeface="华文楷体" panose="02010600040101010101" pitchFamily="2" charset="-122"/>
                                  <a:cs typeface="+mj-cs"/>
                                </a:rPr>
                              </m:ctrlPr>
                            </m:sSubPr>
                            <m:e>
                              <m:r>
                                <a:rPr lang="zh-CN" altLang="en-US" sz="2200" cap="small">
                                  <a:latin typeface="Cambria Math" panose="02040503050406030204" pitchFamily="18" charset="0"/>
                                  <a:ea typeface="华文楷体" panose="02010600040101010101" pitchFamily="2" charset="-122"/>
                                  <a:cs typeface="+mj-cs"/>
                                </a:rPr>
                                <m:t>𝑊</m:t>
                              </m:r>
                            </m:e>
                            <m:sub>
                              <m:r>
                                <a:rPr lang="zh-CN" altLang="en-US" sz="2200" cap="small">
                                  <a:latin typeface="Cambria Math" panose="02040503050406030204" pitchFamily="18" charset="0"/>
                                  <a:ea typeface="华文楷体" panose="02010600040101010101" pitchFamily="2" charset="-122"/>
                                  <a:cs typeface="+mj-cs"/>
                                </a:rPr>
                                <m:t>h</m:t>
                              </m:r>
                            </m:sub>
                          </m:sSub>
                        </m:e>
                      </m:nary>
                      <m:sSub>
                        <m:sSubPr>
                          <m:ctrlPr>
                            <a:rPr lang="zh-CN" altLang="en-US" sz="2200" i="1" cap="small">
                              <a:latin typeface="Cambria Math" panose="02040503050406030204" pitchFamily="18" charset="0"/>
                              <a:ea typeface="华文楷体" panose="02010600040101010101" pitchFamily="2" charset="-122"/>
                              <a:cs typeface="+mj-cs"/>
                            </a:rPr>
                          </m:ctrlPr>
                        </m:sSubPr>
                        <m:e>
                          <m:acc>
                            <m:accPr>
                              <m:chr m:val="̅"/>
                              <m:ctrlPr>
                                <a:rPr lang="zh-CN" altLang="en-US" sz="2200" i="1" cap="small">
                                  <a:latin typeface="Cambria Math" panose="02040503050406030204" pitchFamily="18" charset="0"/>
                                  <a:ea typeface="华文楷体" panose="02010600040101010101" pitchFamily="2" charset="-122"/>
                                  <a:cs typeface="+mj-cs"/>
                                </a:rPr>
                              </m:ctrlPr>
                            </m:accPr>
                            <m:e>
                              <m:r>
                                <a:rPr lang="zh-CN" altLang="en-US" sz="2200" cap="small">
                                  <a:latin typeface="Cambria Math" panose="02040503050406030204" pitchFamily="18" charset="0"/>
                                  <a:ea typeface="华文楷体" panose="02010600040101010101" pitchFamily="2" charset="-122"/>
                                  <a:cs typeface="+mj-cs"/>
                                </a:rPr>
                                <m:t>𝑦</m:t>
                              </m:r>
                            </m:e>
                          </m:acc>
                        </m:e>
                        <m:sub>
                          <m:r>
                            <a:rPr lang="zh-CN" altLang="en-US" sz="2200" cap="small">
                              <a:latin typeface="Cambria Math" panose="02040503050406030204" pitchFamily="18" charset="0"/>
                              <a:ea typeface="华文楷体" panose="02010600040101010101" pitchFamily="2" charset="-122"/>
                              <a:cs typeface="+mj-cs"/>
                            </a:rPr>
                            <m:t>𝑙𝑟h</m:t>
                          </m:r>
                        </m:sub>
                      </m:sSub>
                      <m:r>
                        <a:rPr lang="zh-CN" altLang="en-US" sz="2200" cap="small">
                          <a:latin typeface="Cambria Math" panose="02040503050406030204" pitchFamily="18" charset="0"/>
                          <a:ea typeface="华文楷体" panose="02010600040101010101" pitchFamily="2" charset="-122"/>
                          <a:cs typeface="+mj-cs"/>
                        </a:rPr>
                        <m:t>=</m:t>
                      </m:r>
                      <m:nary>
                        <m:naryPr>
                          <m:chr m:val="∑"/>
                          <m:limLoc m:val="undOvr"/>
                          <m:grow m:val="on"/>
                          <m:ctrlPr>
                            <a:rPr lang="zh-CN" altLang="en-US" sz="2200" i="1" cap="small">
                              <a:latin typeface="Cambria Math" panose="02040503050406030204" pitchFamily="18" charset="0"/>
                              <a:ea typeface="华文楷体" panose="02010600040101010101" pitchFamily="2" charset="-122"/>
                              <a:cs typeface="+mj-cs"/>
                            </a:rPr>
                          </m:ctrlPr>
                        </m:naryPr>
                        <m:sub>
                          <m:r>
                            <a:rPr lang="zh-CN" altLang="en-US" sz="2200" cap="small">
                              <a:latin typeface="Cambria Math" panose="02040503050406030204" pitchFamily="18" charset="0"/>
                              <a:ea typeface="华文楷体" panose="02010600040101010101" pitchFamily="2" charset="-122"/>
                              <a:cs typeface="+mj-cs"/>
                            </a:rPr>
                            <m:t>𝑖</m:t>
                          </m:r>
                          <m:r>
                            <a:rPr lang="zh-CN" altLang="en-US" sz="2200" cap="small">
                              <a:latin typeface="Cambria Math" panose="02040503050406030204" pitchFamily="18" charset="0"/>
                              <a:ea typeface="华文楷体" panose="02010600040101010101" pitchFamily="2" charset="-122"/>
                              <a:cs typeface="+mj-cs"/>
                            </a:rPr>
                            <m:t>=1</m:t>
                          </m:r>
                        </m:sub>
                        <m:sup>
                          <m:r>
                            <a:rPr lang="zh-CN" altLang="en-US" sz="2200" cap="small">
                              <a:latin typeface="Cambria Math" panose="02040503050406030204" pitchFamily="18" charset="0"/>
                              <a:ea typeface="华文楷体" panose="02010600040101010101" pitchFamily="2" charset="-122"/>
                              <a:cs typeface="+mj-cs"/>
                            </a:rPr>
                            <m:t>𝐿</m:t>
                          </m:r>
                        </m:sup>
                        <m:e>
                          <m:sSub>
                            <m:sSubPr>
                              <m:ctrlPr>
                                <a:rPr lang="zh-CN" altLang="en-US" sz="2200" i="1" cap="small">
                                  <a:latin typeface="Cambria Math" panose="02040503050406030204" pitchFamily="18" charset="0"/>
                                  <a:ea typeface="华文楷体" panose="02010600040101010101" pitchFamily="2" charset="-122"/>
                                  <a:cs typeface="+mj-cs"/>
                                </a:rPr>
                              </m:ctrlPr>
                            </m:sSubPr>
                            <m:e>
                              <m:r>
                                <a:rPr lang="zh-CN" altLang="en-US" sz="2200" cap="small">
                                  <a:latin typeface="Cambria Math" panose="02040503050406030204" pitchFamily="18" charset="0"/>
                                  <a:ea typeface="华文楷体" panose="02010600040101010101" pitchFamily="2" charset="-122"/>
                                  <a:cs typeface="+mj-cs"/>
                                </a:rPr>
                                <m:t>𝑊</m:t>
                              </m:r>
                            </m:e>
                            <m:sub>
                              <m:r>
                                <a:rPr lang="zh-CN" altLang="en-US" sz="2200" cap="small">
                                  <a:latin typeface="Cambria Math" panose="02040503050406030204" pitchFamily="18" charset="0"/>
                                  <a:ea typeface="华文楷体" panose="02010600040101010101" pitchFamily="2" charset="-122"/>
                                  <a:cs typeface="+mj-cs"/>
                                </a:rPr>
                                <m:t>h</m:t>
                              </m:r>
                            </m:sub>
                          </m:sSub>
                        </m:e>
                      </m:nary>
                      <m:d>
                        <m:dPr>
                          <m:begChr m:val="["/>
                          <m:endChr m:val="]"/>
                          <m:ctrlPr>
                            <a:rPr lang="zh-CN" altLang="en-US" sz="2200" i="1" cap="small">
                              <a:latin typeface="Cambria Math" panose="02040503050406030204" pitchFamily="18" charset="0"/>
                              <a:ea typeface="华文楷体" panose="02010600040101010101" pitchFamily="2" charset="-122"/>
                              <a:cs typeface="+mj-cs"/>
                            </a:rPr>
                          </m:ctrlPr>
                        </m:dPr>
                        <m:e>
                          <m:sSub>
                            <m:sSubPr>
                              <m:ctrlPr>
                                <a:rPr lang="zh-CN" altLang="en-US" sz="2200" i="1" cap="small">
                                  <a:latin typeface="Cambria Math" panose="02040503050406030204" pitchFamily="18" charset="0"/>
                                  <a:ea typeface="华文楷体" panose="02010600040101010101" pitchFamily="2" charset="-122"/>
                                  <a:cs typeface="+mj-cs"/>
                                </a:rPr>
                              </m:ctrlPr>
                            </m:sSubPr>
                            <m:e>
                              <m:acc>
                                <m:accPr>
                                  <m:chr m:val="̅"/>
                                  <m:ctrlPr>
                                    <a:rPr lang="zh-CN" altLang="en-US" sz="2200" i="1" cap="small">
                                      <a:latin typeface="Cambria Math" panose="02040503050406030204" pitchFamily="18" charset="0"/>
                                      <a:ea typeface="华文楷体" panose="02010600040101010101" pitchFamily="2" charset="-122"/>
                                      <a:cs typeface="+mj-cs"/>
                                    </a:rPr>
                                  </m:ctrlPr>
                                </m:accPr>
                                <m:e>
                                  <m:r>
                                    <a:rPr lang="zh-CN" altLang="en-US" sz="2200" cap="small">
                                      <a:latin typeface="Cambria Math" panose="02040503050406030204" pitchFamily="18" charset="0"/>
                                      <a:ea typeface="华文楷体" panose="02010600040101010101" pitchFamily="2" charset="-122"/>
                                      <a:cs typeface="+mj-cs"/>
                                    </a:rPr>
                                    <m:t>𝑦</m:t>
                                  </m:r>
                                </m:e>
                              </m:acc>
                            </m:e>
                            <m:sub>
                              <m:r>
                                <a:rPr lang="zh-CN" altLang="en-US" sz="2200" cap="small">
                                  <a:latin typeface="Cambria Math" panose="02040503050406030204" pitchFamily="18" charset="0"/>
                                  <a:ea typeface="华文楷体" panose="02010600040101010101" pitchFamily="2" charset="-122"/>
                                  <a:cs typeface="+mj-cs"/>
                                </a:rPr>
                                <m:t>h</m:t>
                              </m:r>
                            </m:sub>
                          </m:sSub>
                          <m:r>
                            <a:rPr lang="zh-CN" altLang="en-US" sz="2200" cap="small">
                              <a:latin typeface="Cambria Math" panose="02040503050406030204" pitchFamily="18" charset="0"/>
                              <a:ea typeface="华文楷体" panose="02010600040101010101" pitchFamily="2" charset="-122"/>
                              <a:cs typeface="+mj-cs"/>
                            </a:rPr>
                            <m:t>+</m:t>
                          </m:r>
                          <m:sSub>
                            <m:sSubPr>
                              <m:ctrlPr>
                                <a:rPr lang="zh-CN" altLang="en-US" sz="2200" i="1" cap="small">
                                  <a:latin typeface="Cambria Math" panose="02040503050406030204" pitchFamily="18" charset="0"/>
                                  <a:ea typeface="华文楷体" panose="02010600040101010101" pitchFamily="2" charset="-122"/>
                                  <a:cs typeface="+mj-cs"/>
                                </a:rPr>
                              </m:ctrlPr>
                            </m:sSubPr>
                            <m:e>
                              <m:r>
                                <a:rPr lang="zh-CN" altLang="en-US" sz="2200" cap="small">
                                  <a:latin typeface="Cambria Math" panose="02040503050406030204" pitchFamily="18" charset="0"/>
                                  <a:ea typeface="华文楷体" panose="02010600040101010101" pitchFamily="2" charset="-122"/>
                                  <a:cs typeface="+mj-cs"/>
                                </a:rPr>
                                <m:t>𝛽</m:t>
                              </m:r>
                            </m:e>
                            <m:sub>
                              <m:r>
                                <a:rPr lang="zh-CN" altLang="en-US" sz="2200" cap="small">
                                  <a:latin typeface="Cambria Math" panose="02040503050406030204" pitchFamily="18" charset="0"/>
                                  <a:ea typeface="华文楷体" panose="02010600040101010101" pitchFamily="2" charset="-122"/>
                                  <a:cs typeface="+mj-cs"/>
                                </a:rPr>
                                <m:t>h</m:t>
                              </m:r>
                            </m:sub>
                          </m:sSub>
                          <m:d>
                            <m:dPr>
                              <m:ctrlPr>
                                <a:rPr lang="zh-CN" altLang="en-US" sz="2200" i="1" cap="small">
                                  <a:latin typeface="Cambria Math" panose="02040503050406030204" pitchFamily="18" charset="0"/>
                                  <a:ea typeface="华文楷体" panose="02010600040101010101" pitchFamily="2" charset="-122"/>
                                  <a:cs typeface="+mj-cs"/>
                                </a:rPr>
                              </m:ctrlPr>
                            </m:dPr>
                            <m:e>
                              <m:sSub>
                                <m:sSubPr>
                                  <m:ctrlPr>
                                    <a:rPr lang="zh-CN" altLang="en-US" sz="2200" i="1" cap="small">
                                      <a:latin typeface="Cambria Math" panose="02040503050406030204" pitchFamily="18" charset="0"/>
                                      <a:ea typeface="华文楷体" panose="02010600040101010101" pitchFamily="2" charset="-122"/>
                                      <a:cs typeface="+mj-cs"/>
                                    </a:rPr>
                                  </m:ctrlPr>
                                </m:sSubPr>
                                <m:e>
                                  <m:acc>
                                    <m:accPr>
                                      <m:chr m:val="̅"/>
                                      <m:ctrlPr>
                                        <a:rPr lang="zh-CN" altLang="en-US" sz="2200" i="1" cap="small">
                                          <a:latin typeface="Cambria Math" panose="02040503050406030204" pitchFamily="18" charset="0"/>
                                          <a:ea typeface="华文楷体" panose="02010600040101010101" pitchFamily="2" charset="-122"/>
                                          <a:cs typeface="+mj-cs"/>
                                        </a:rPr>
                                      </m:ctrlPr>
                                    </m:accPr>
                                    <m:e>
                                      <m:r>
                                        <a:rPr lang="zh-CN" altLang="en-US" sz="2200" cap="small">
                                          <a:latin typeface="Cambria Math" panose="02040503050406030204" pitchFamily="18" charset="0"/>
                                          <a:ea typeface="华文楷体" panose="02010600040101010101" pitchFamily="2" charset="-122"/>
                                          <a:cs typeface="+mj-cs"/>
                                        </a:rPr>
                                        <m:t>𝑋</m:t>
                                      </m:r>
                                    </m:e>
                                  </m:acc>
                                </m:e>
                                <m:sub>
                                  <m:r>
                                    <a:rPr lang="zh-CN" altLang="en-US" sz="2200" cap="small">
                                      <a:latin typeface="Cambria Math" panose="02040503050406030204" pitchFamily="18" charset="0"/>
                                      <a:ea typeface="华文楷体" panose="02010600040101010101" pitchFamily="2" charset="-122"/>
                                      <a:cs typeface="+mj-cs"/>
                                    </a:rPr>
                                    <m:t>h</m:t>
                                  </m:r>
                                </m:sub>
                              </m:sSub>
                              <m:r>
                                <a:rPr lang="zh-CN" altLang="en-US" sz="2200" cap="small">
                                  <a:latin typeface="Cambria Math" panose="02040503050406030204" pitchFamily="18" charset="0"/>
                                  <a:ea typeface="华文楷体" panose="02010600040101010101" pitchFamily="2" charset="-122"/>
                                  <a:cs typeface="+mj-cs"/>
                                </a:rPr>
                                <m:t>−</m:t>
                              </m:r>
                              <m:sSub>
                                <m:sSubPr>
                                  <m:ctrlPr>
                                    <a:rPr lang="zh-CN" altLang="en-US" sz="2200" i="1" cap="small">
                                      <a:latin typeface="Cambria Math" panose="02040503050406030204" pitchFamily="18" charset="0"/>
                                      <a:ea typeface="华文楷体" panose="02010600040101010101" pitchFamily="2" charset="-122"/>
                                      <a:cs typeface="+mj-cs"/>
                                    </a:rPr>
                                  </m:ctrlPr>
                                </m:sSubPr>
                                <m:e>
                                  <m:acc>
                                    <m:accPr>
                                      <m:chr m:val="̅"/>
                                      <m:ctrlPr>
                                        <a:rPr lang="zh-CN" altLang="en-US" sz="2200" i="1" cap="small">
                                          <a:latin typeface="Cambria Math" panose="02040503050406030204" pitchFamily="18" charset="0"/>
                                          <a:ea typeface="华文楷体" panose="02010600040101010101" pitchFamily="2" charset="-122"/>
                                          <a:cs typeface="+mj-cs"/>
                                        </a:rPr>
                                      </m:ctrlPr>
                                    </m:accPr>
                                    <m:e>
                                      <m:r>
                                        <a:rPr lang="zh-CN" altLang="en-US" sz="2200" cap="small">
                                          <a:latin typeface="Cambria Math" panose="02040503050406030204" pitchFamily="18" charset="0"/>
                                          <a:ea typeface="华文楷体" panose="02010600040101010101" pitchFamily="2" charset="-122"/>
                                          <a:cs typeface="+mj-cs"/>
                                        </a:rPr>
                                        <m:t>𝑥</m:t>
                                      </m:r>
                                    </m:e>
                                  </m:acc>
                                </m:e>
                                <m:sub>
                                  <m:r>
                                    <a:rPr lang="zh-CN" altLang="en-US" sz="2200" cap="small">
                                      <a:latin typeface="Cambria Math" panose="02040503050406030204" pitchFamily="18" charset="0"/>
                                      <a:ea typeface="华文楷体" panose="02010600040101010101" pitchFamily="2" charset="-122"/>
                                      <a:cs typeface="+mj-cs"/>
                                    </a:rPr>
                                    <m:t>h</m:t>
                                  </m:r>
                                </m:sub>
                              </m:sSub>
                            </m:e>
                          </m:d>
                        </m:e>
                      </m:d>
                    </m:oMath>
                  </m:oMathPara>
                </a14:m>
                <a:endParaRPr lang="en-US" altLang="zh-CN" sz="2200" cap="small" dirty="0">
                  <a:latin typeface="华文楷体" panose="02010600040101010101" pitchFamily="2" charset="-122"/>
                  <a:ea typeface="华文楷体" panose="02010600040101010101" pitchFamily="2" charset="-122"/>
                  <a:cs typeface="+mj-cs"/>
                </a:endParaRPr>
              </a:p>
              <a:p>
                <a:endParaRPr lang="en-US" altLang="zh-CN" cap="small" dirty="0">
                  <a:latin typeface="华文楷体" panose="02010600040101010101" pitchFamily="2" charset="-122"/>
                  <a:ea typeface="华文楷体" panose="02010600040101010101" pitchFamily="2" charset="-122"/>
                </a:endParaRPr>
              </a:p>
              <a:p>
                <a:pPr lvl="0">
                  <a:spcBef>
                    <a:spcPts val="1200"/>
                  </a:spcBef>
                </a:pPr>
                <a:r>
                  <a:rPr lang="zh-CN" altLang="en-US" sz="3200" cap="small" dirty="0">
                    <a:solidFill>
                      <a:prstClr val="black"/>
                    </a:solidFill>
                    <a:latin typeface="华文楷体" panose="02010600040101010101" pitchFamily="2" charset="-122"/>
                    <a:ea typeface="华文楷体" panose="02010600040101010101" pitchFamily="2" charset="-122"/>
                  </a:rPr>
                  <a:t>联合回归估计 </a:t>
                </a:r>
                <a:r>
                  <a:rPr lang="en-US" altLang="zh-CN" sz="3200" dirty="0">
                    <a:solidFill>
                      <a:prstClr val="black"/>
                    </a:solidFill>
                    <a:latin typeface="华文楷体" panose="02010600040101010101" pitchFamily="2" charset="-122"/>
                    <a:ea typeface="华文楷体" panose="02010600040101010101" pitchFamily="2" charset="-122"/>
                  </a:rPr>
                  <a:t>(</a:t>
                </a:r>
                <a:r>
                  <a:rPr lang="en-US" altLang="zh-CN" sz="3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combined regression estimator</a:t>
                </a:r>
                <a:r>
                  <a:rPr lang="en-US" altLang="zh-CN" sz="3200" dirty="0">
                    <a:solidFill>
                      <a:prstClr val="black"/>
                    </a:solidFill>
                    <a:latin typeface="华文楷体" panose="02010600040101010101" pitchFamily="2" charset="-122"/>
                    <a:ea typeface="华文楷体" panose="02010600040101010101" pitchFamily="2" charset="-122"/>
                  </a:rPr>
                  <a:t>)</a:t>
                </a:r>
                <a:endParaRPr lang="en-US" altLang="zh-CN" sz="3200" cap="small" dirty="0">
                  <a:solidFill>
                    <a:prstClr val="black"/>
                  </a:solidFill>
                  <a:latin typeface="华文楷体" panose="02010600040101010101" pitchFamily="2" charset="-122"/>
                  <a:ea typeface="华文楷体" panose="02010600040101010101" pitchFamily="2" charset="-122"/>
                </a:endParaRPr>
              </a:p>
              <a:p>
                <a:pPr lvl="0">
                  <a:lnSpc>
                    <a:spcPct val="50000"/>
                  </a:lnSpc>
                </a:pPr>
                <a:endParaRPr lang="en-US" altLang="zh-CN" sz="3200" cap="small" dirty="0">
                  <a:solidFill>
                    <a:prstClr val="black"/>
                  </a:solidFill>
                  <a:latin typeface="华文楷体" panose="02010600040101010101" pitchFamily="2" charset="-122"/>
                  <a:ea typeface="华文楷体" panose="02010600040101010101" pitchFamily="2" charset="-122"/>
                </a:endParaRPr>
              </a:p>
              <a:p>
                <a:pPr lvl="0"/>
                <a14:m>
                  <m:oMathPara xmlns:m="http://schemas.openxmlformats.org/officeDocument/2006/math">
                    <m:oMathParaPr>
                      <m:jc m:val="centerGroup"/>
                    </m:oMathParaPr>
                    <m:oMath xmlns:m="http://schemas.openxmlformats.org/officeDocument/2006/math">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𝑦</m:t>
                              </m:r>
                            </m:e>
                          </m:acc>
                        </m:e>
                        <m:sub>
                          <m:r>
                            <a:rPr lang="zh-CN" altLang="en-US" sz="2200" cap="small">
                              <a:solidFill>
                                <a:prstClr val="black"/>
                              </a:solidFill>
                              <a:latin typeface="Cambria Math" panose="02040503050406030204" pitchFamily="18" charset="0"/>
                              <a:ea typeface="华文楷体" panose="02010600040101010101" pitchFamily="2" charset="-122"/>
                            </a:rPr>
                            <m:t>𝑙𝑟</m:t>
                          </m:r>
                          <m:r>
                            <a:rPr lang="en-US" altLang="zh-CN" sz="2200" b="0" i="1" cap="small" smtClean="0">
                              <a:solidFill>
                                <a:prstClr val="black"/>
                              </a:solidFill>
                              <a:latin typeface="Cambria Math" panose="02040503050406030204" pitchFamily="18" charset="0"/>
                              <a:ea typeface="华文楷体" panose="02010600040101010101" pitchFamily="2" charset="-122"/>
                            </a:rPr>
                            <m:t>𝑐</m:t>
                          </m:r>
                        </m:sub>
                      </m:sSub>
                      <m:r>
                        <a:rPr lang="zh-CN" altLang="en-US" sz="2200" cap="small">
                          <a:solidFill>
                            <a:prstClr val="black"/>
                          </a:solidFill>
                          <a:latin typeface="Cambria Math" panose="02040503050406030204" pitchFamily="18" charset="0"/>
                          <a:ea typeface="华文楷体" panose="02010600040101010101" pitchFamily="2" charset="-122"/>
                        </a:rPr>
                        <m:t>=</m:t>
                      </m:r>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𝑦</m:t>
                              </m:r>
                            </m:e>
                          </m:acc>
                        </m:e>
                        <m:sub>
                          <m:r>
                            <a:rPr lang="en-US" altLang="zh-CN" sz="2200" b="0" i="1" cap="small" smtClean="0">
                              <a:solidFill>
                                <a:prstClr val="black"/>
                              </a:solidFill>
                              <a:latin typeface="Cambria Math" panose="02040503050406030204" pitchFamily="18" charset="0"/>
                              <a:ea typeface="华文楷体" panose="02010600040101010101" pitchFamily="2" charset="-122"/>
                            </a:rPr>
                            <m:t>𝑠𝑡</m:t>
                          </m:r>
                        </m:sub>
                      </m:sSub>
                      <m:r>
                        <a:rPr lang="en-US" altLang="zh-CN" sz="2200" i="1" cap="small">
                          <a:solidFill>
                            <a:prstClr val="black"/>
                          </a:solidFill>
                          <a:latin typeface="Cambria Math" panose="02040503050406030204" pitchFamily="18" charset="0"/>
                          <a:ea typeface="华文楷体" panose="02010600040101010101" pitchFamily="2" charset="-122"/>
                        </a:rPr>
                        <m:t>+</m:t>
                      </m:r>
                      <m:r>
                        <a:rPr lang="zh-CN" altLang="en-US" sz="2200" cap="small">
                          <a:solidFill>
                            <a:prstClr val="black"/>
                          </a:solidFill>
                          <a:latin typeface="Cambria Math" panose="02040503050406030204" pitchFamily="18" charset="0"/>
                          <a:ea typeface="华文楷体" panose="02010600040101010101" pitchFamily="2" charset="-122"/>
                        </a:rPr>
                        <m:t>𝛽</m:t>
                      </m:r>
                      <m:d>
                        <m:dPr>
                          <m:ctrlPr>
                            <a:rPr lang="zh-CN" altLang="en-US" sz="2200" i="1" cap="small">
                              <a:solidFill>
                                <a:prstClr val="black"/>
                              </a:solidFill>
                              <a:latin typeface="Cambria Math" panose="02040503050406030204" pitchFamily="18" charset="0"/>
                              <a:ea typeface="华文楷体" panose="02010600040101010101" pitchFamily="2" charset="-122"/>
                            </a:rPr>
                          </m:ctrlPr>
                        </m:d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𝑋</m:t>
                              </m:r>
                            </m:e>
                          </m:acc>
                          <m:r>
                            <a:rPr lang="zh-CN" altLang="en-US" sz="2200" cap="small">
                              <a:solidFill>
                                <a:prstClr val="black"/>
                              </a:solidFill>
                              <a:latin typeface="Cambria Math" panose="02040503050406030204" pitchFamily="18" charset="0"/>
                              <a:ea typeface="华文楷体" panose="02010600040101010101" pitchFamily="2" charset="-122"/>
                            </a:rPr>
                            <m:t>−</m:t>
                          </m:r>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en-US" altLang="zh-CN" sz="2200" b="0" i="1" cap="small" smtClean="0">
                                      <a:solidFill>
                                        <a:prstClr val="black"/>
                                      </a:solidFill>
                                      <a:latin typeface="Cambria Math" panose="02040503050406030204" pitchFamily="18" charset="0"/>
                                      <a:ea typeface="华文楷体" panose="02010600040101010101" pitchFamily="2" charset="-122"/>
                                    </a:rPr>
                                    <m:t>𝑥</m:t>
                                  </m:r>
                                </m:e>
                              </m:acc>
                            </m:e>
                            <m:sub>
                              <m:r>
                                <a:rPr lang="en-US" altLang="zh-CN" sz="2200" i="1" cap="small">
                                  <a:solidFill>
                                    <a:prstClr val="black"/>
                                  </a:solidFill>
                                  <a:latin typeface="Cambria Math" panose="02040503050406030204" pitchFamily="18" charset="0"/>
                                  <a:ea typeface="华文楷体" panose="02010600040101010101" pitchFamily="2" charset="-122"/>
                                </a:rPr>
                                <m:t>𝑠𝑡</m:t>
                              </m:r>
                            </m:sub>
                          </m:sSub>
                        </m:e>
                      </m:d>
                      <m:r>
                        <a:rPr lang="zh-CN" altLang="en-US" sz="2200" cap="small">
                          <a:solidFill>
                            <a:prstClr val="black"/>
                          </a:solidFill>
                          <a:latin typeface="Cambria Math" panose="02040503050406030204" pitchFamily="18" charset="0"/>
                          <a:ea typeface="华文楷体" panose="02010600040101010101" pitchFamily="2" charset="-122"/>
                        </a:rPr>
                        <m:t>=</m:t>
                      </m:r>
                      <m:nary>
                        <m:naryPr>
                          <m:chr m:val="∑"/>
                          <m:limLoc m:val="undOvr"/>
                          <m:grow m:val="on"/>
                          <m:ctrlPr>
                            <a:rPr lang="zh-CN" altLang="en-US" sz="2200" i="1" cap="small">
                              <a:solidFill>
                                <a:prstClr val="black"/>
                              </a:solidFill>
                              <a:latin typeface="Cambria Math" panose="02040503050406030204" pitchFamily="18" charset="0"/>
                              <a:ea typeface="华文楷体" panose="02010600040101010101" pitchFamily="2" charset="-122"/>
                            </a:rPr>
                          </m:ctrlPr>
                        </m:naryPr>
                        <m:sub>
                          <m:r>
                            <a:rPr lang="zh-CN" altLang="en-US" sz="2200" cap="small">
                              <a:solidFill>
                                <a:prstClr val="black"/>
                              </a:solidFill>
                              <a:latin typeface="Cambria Math" panose="02040503050406030204" pitchFamily="18" charset="0"/>
                              <a:ea typeface="华文楷体" panose="02010600040101010101" pitchFamily="2" charset="-122"/>
                            </a:rPr>
                            <m:t>𝑖</m:t>
                          </m:r>
                          <m:r>
                            <a:rPr lang="zh-CN" altLang="en-US" sz="2200" cap="small">
                              <a:solidFill>
                                <a:prstClr val="black"/>
                              </a:solidFill>
                              <a:latin typeface="Cambria Math" panose="02040503050406030204" pitchFamily="18" charset="0"/>
                              <a:ea typeface="华文楷体" panose="02010600040101010101" pitchFamily="2" charset="-122"/>
                            </a:rPr>
                            <m:t>=1</m:t>
                          </m:r>
                        </m:sub>
                        <m:sup>
                          <m:r>
                            <a:rPr lang="zh-CN" altLang="en-US" sz="2200" cap="small">
                              <a:solidFill>
                                <a:prstClr val="black"/>
                              </a:solidFill>
                              <a:latin typeface="Cambria Math" panose="02040503050406030204" pitchFamily="18" charset="0"/>
                              <a:ea typeface="华文楷体" panose="02010600040101010101" pitchFamily="2" charset="-122"/>
                            </a:rPr>
                            <m:t>𝐿</m:t>
                          </m:r>
                        </m:sup>
                        <m:e>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r>
                                <a:rPr lang="zh-CN" altLang="en-US" sz="2200" cap="small">
                                  <a:solidFill>
                                    <a:prstClr val="black"/>
                                  </a:solidFill>
                                  <a:latin typeface="Cambria Math" panose="02040503050406030204" pitchFamily="18" charset="0"/>
                                  <a:ea typeface="华文楷体" panose="02010600040101010101" pitchFamily="2" charset="-122"/>
                                </a:rPr>
                                <m:t>𝑊</m:t>
                              </m:r>
                            </m:e>
                            <m:sub>
                              <m:r>
                                <a:rPr lang="zh-CN" altLang="en-US" sz="2200" cap="small">
                                  <a:solidFill>
                                    <a:prstClr val="black"/>
                                  </a:solidFill>
                                  <a:latin typeface="Cambria Math" panose="02040503050406030204" pitchFamily="18" charset="0"/>
                                  <a:ea typeface="华文楷体" panose="02010600040101010101" pitchFamily="2" charset="-122"/>
                                </a:rPr>
                                <m:t>h</m:t>
                              </m:r>
                            </m:sub>
                          </m:sSub>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𝑦</m:t>
                                  </m:r>
                                </m:e>
                              </m:acc>
                            </m:e>
                            <m:sub>
                              <m:r>
                                <a:rPr lang="zh-CN" altLang="en-US" sz="2200" cap="small">
                                  <a:solidFill>
                                    <a:prstClr val="black"/>
                                  </a:solidFill>
                                  <a:latin typeface="Cambria Math" panose="02040503050406030204" pitchFamily="18" charset="0"/>
                                  <a:ea typeface="华文楷体" panose="02010600040101010101" pitchFamily="2" charset="-122"/>
                                </a:rPr>
                                <m:t>h</m:t>
                              </m:r>
                            </m:sub>
                          </m:sSub>
                        </m:e>
                      </m:nary>
                      <m:r>
                        <a:rPr lang="en-US" altLang="zh-CN" sz="2200" i="1" cap="small">
                          <a:solidFill>
                            <a:prstClr val="black"/>
                          </a:solidFill>
                          <a:latin typeface="Cambria Math" panose="02040503050406030204" pitchFamily="18" charset="0"/>
                          <a:ea typeface="华文楷体" panose="02010600040101010101" pitchFamily="2" charset="-122"/>
                        </a:rPr>
                        <m:t>+</m:t>
                      </m:r>
                      <m:r>
                        <a:rPr lang="zh-CN" altLang="en-US" sz="2200" cap="small">
                          <a:solidFill>
                            <a:prstClr val="black"/>
                          </a:solidFill>
                          <a:latin typeface="Cambria Math" panose="02040503050406030204" pitchFamily="18" charset="0"/>
                          <a:ea typeface="华文楷体" panose="02010600040101010101" pitchFamily="2" charset="-122"/>
                        </a:rPr>
                        <m:t>𝛽</m:t>
                      </m:r>
                      <m:d>
                        <m:dPr>
                          <m:ctrlPr>
                            <a:rPr lang="zh-CN" altLang="en-US" sz="2200" i="1" cap="small">
                              <a:solidFill>
                                <a:prstClr val="black"/>
                              </a:solidFill>
                              <a:latin typeface="Cambria Math" panose="02040503050406030204" pitchFamily="18" charset="0"/>
                              <a:ea typeface="华文楷体" panose="02010600040101010101" pitchFamily="2" charset="-122"/>
                            </a:rPr>
                          </m:ctrlPr>
                        </m:d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𝑋</m:t>
                              </m:r>
                            </m:e>
                          </m:acc>
                          <m:r>
                            <a:rPr lang="zh-CN" altLang="en-US" sz="2200" cap="small">
                              <a:solidFill>
                                <a:prstClr val="black"/>
                              </a:solidFill>
                              <a:latin typeface="Cambria Math" panose="02040503050406030204" pitchFamily="18" charset="0"/>
                              <a:ea typeface="华文楷体" panose="02010600040101010101" pitchFamily="2" charset="-122"/>
                            </a:rPr>
                            <m:t>−</m:t>
                          </m:r>
                          <m:nary>
                            <m:naryPr>
                              <m:chr m:val="∑"/>
                              <m:limLoc m:val="undOvr"/>
                              <m:grow m:val="on"/>
                              <m:ctrlPr>
                                <a:rPr lang="zh-CN" altLang="en-US" sz="2200" i="1" cap="small">
                                  <a:solidFill>
                                    <a:prstClr val="black"/>
                                  </a:solidFill>
                                  <a:latin typeface="Cambria Math" panose="02040503050406030204" pitchFamily="18" charset="0"/>
                                  <a:ea typeface="华文楷体" panose="02010600040101010101" pitchFamily="2" charset="-122"/>
                                </a:rPr>
                              </m:ctrlPr>
                            </m:naryPr>
                            <m:sub>
                              <m:r>
                                <a:rPr lang="zh-CN" altLang="en-US" sz="2200" cap="small">
                                  <a:solidFill>
                                    <a:prstClr val="black"/>
                                  </a:solidFill>
                                  <a:latin typeface="Cambria Math" panose="02040503050406030204" pitchFamily="18" charset="0"/>
                                  <a:ea typeface="华文楷体" panose="02010600040101010101" pitchFamily="2" charset="-122"/>
                                </a:rPr>
                                <m:t>𝑖</m:t>
                              </m:r>
                              <m:r>
                                <a:rPr lang="zh-CN" altLang="en-US" sz="2200" cap="small">
                                  <a:solidFill>
                                    <a:prstClr val="black"/>
                                  </a:solidFill>
                                  <a:latin typeface="Cambria Math" panose="02040503050406030204" pitchFamily="18" charset="0"/>
                                  <a:ea typeface="华文楷体" panose="02010600040101010101" pitchFamily="2" charset="-122"/>
                                </a:rPr>
                                <m:t>=1</m:t>
                              </m:r>
                            </m:sub>
                            <m:sup>
                              <m:r>
                                <a:rPr lang="zh-CN" altLang="en-US" sz="2200" cap="small">
                                  <a:solidFill>
                                    <a:prstClr val="black"/>
                                  </a:solidFill>
                                  <a:latin typeface="Cambria Math" panose="02040503050406030204" pitchFamily="18" charset="0"/>
                                  <a:ea typeface="华文楷体" panose="02010600040101010101" pitchFamily="2" charset="-122"/>
                                </a:rPr>
                                <m:t>𝐿</m:t>
                              </m:r>
                            </m:sup>
                            <m:e>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r>
                                    <a:rPr lang="zh-CN" altLang="en-US" sz="2200" cap="small">
                                      <a:solidFill>
                                        <a:prstClr val="black"/>
                                      </a:solidFill>
                                      <a:latin typeface="Cambria Math" panose="02040503050406030204" pitchFamily="18" charset="0"/>
                                      <a:ea typeface="华文楷体" panose="02010600040101010101" pitchFamily="2" charset="-122"/>
                                    </a:rPr>
                                    <m:t>𝑊</m:t>
                                  </m:r>
                                </m:e>
                                <m:sub>
                                  <m:r>
                                    <a:rPr lang="zh-CN" altLang="en-US" sz="2200" cap="small">
                                      <a:solidFill>
                                        <a:prstClr val="black"/>
                                      </a:solidFill>
                                      <a:latin typeface="Cambria Math" panose="02040503050406030204" pitchFamily="18" charset="0"/>
                                      <a:ea typeface="华文楷体" panose="02010600040101010101" pitchFamily="2" charset="-122"/>
                                    </a:rPr>
                                    <m:t>h</m:t>
                                  </m:r>
                                </m:sub>
                              </m:sSub>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en-US" altLang="zh-CN" sz="2200" i="1" cap="small">
                                          <a:solidFill>
                                            <a:prstClr val="black"/>
                                          </a:solidFill>
                                          <a:latin typeface="Cambria Math" panose="02040503050406030204" pitchFamily="18" charset="0"/>
                                          <a:ea typeface="华文楷体" panose="02010600040101010101" pitchFamily="2" charset="-122"/>
                                        </a:rPr>
                                        <m:t>𝑥</m:t>
                                      </m:r>
                                    </m:e>
                                  </m:acc>
                                </m:e>
                                <m:sub>
                                  <m:r>
                                    <a:rPr lang="zh-CN" altLang="en-US" sz="2200" cap="small">
                                      <a:solidFill>
                                        <a:prstClr val="black"/>
                                      </a:solidFill>
                                      <a:latin typeface="Cambria Math" panose="02040503050406030204" pitchFamily="18" charset="0"/>
                                      <a:ea typeface="华文楷体" panose="02010600040101010101" pitchFamily="2" charset="-122"/>
                                    </a:rPr>
                                    <m:t>h</m:t>
                                  </m:r>
                                </m:sub>
                              </m:sSub>
                            </m:e>
                          </m:nary>
                        </m:e>
                      </m:d>
                    </m:oMath>
                  </m:oMathPara>
                </a14:m>
                <a:endParaRPr lang="zh-CN" altLang="en-US" sz="2200" cap="small" dirty="0">
                  <a:latin typeface="华文楷体" panose="02010600040101010101" pitchFamily="2" charset="-122"/>
                  <a:ea typeface="华文楷体" panose="02010600040101010101" pitchFamily="2" charset="-122"/>
                </a:endParaRPr>
              </a:p>
              <a:p>
                <a:endParaRPr lang="zh-CN" altLang="en-US" sz="2400" cap="small" dirty="0">
                  <a:latin typeface="华文楷体" panose="02010600040101010101" pitchFamily="2" charset="-122"/>
                  <a:ea typeface="华文楷体" panose="02010600040101010101" pitchFamily="2" charset="-122"/>
                  <a:cs typeface="+mj-cs"/>
                </a:endParaRPr>
              </a:p>
            </p:txBody>
          </p:sp>
        </mc:Choice>
        <mc:Fallback>
          <p:sp>
            <p:nvSpPr>
              <p:cNvPr id="6" name="矩形 5">
                <a:extLst>
                  <a:ext uri="{FF2B5EF4-FFF2-40B4-BE49-F238E27FC236}">
                    <a16:creationId xmlns:a16="http://schemas.microsoft.com/office/drawing/2014/main" id="{FA4015D8-D5DD-4596-A02B-C5083744041D}"/>
                  </a:ext>
                </a:extLst>
              </p:cNvPr>
              <p:cNvSpPr>
                <a:spLocks noRot="1" noChangeAspect="1" noMove="1" noResize="1" noEditPoints="1" noAdjustHandles="1" noChangeArrowheads="1" noChangeShapeType="1" noTextEdit="1"/>
              </p:cNvSpPr>
              <p:nvPr/>
            </p:nvSpPr>
            <p:spPr>
              <a:xfrm>
                <a:off x="575590" y="1556792"/>
                <a:ext cx="7848674" cy="4418454"/>
              </a:xfrm>
              <a:prstGeom prst="rect">
                <a:avLst/>
              </a:prstGeom>
              <a:blipFill>
                <a:blip r:embed="rId3"/>
                <a:stretch>
                  <a:fillRect l="-1941" t="-2207" r="-3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7129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CEDD2C0-4D62-4D42-8E44-8357EE6C4665}"/>
                  </a:ext>
                </a:extLst>
              </p:cNvPr>
              <p:cNvSpPr/>
              <p:nvPr/>
            </p:nvSpPr>
            <p:spPr>
              <a:xfrm>
                <a:off x="899626" y="1368607"/>
                <a:ext cx="7200602" cy="4385303"/>
              </a:xfrm>
              <a:prstGeom prst="rect">
                <a:avLst/>
              </a:prstGeom>
            </p:spPr>
            <p:txBody>
              <a:bodyPr wrap="square">
                <a:spAutoFit/>
              </a:bodyPr>
              <a:lstStyle/>
              <a:p>
                <a14:m>
                  <m:oMath xmlns:m="http://schemas.openxmlformats.org/officeDocument/2006/math">
                    <m:sSub>
                      <m:sSubPr>
                        <m:ctrlPr>
                          <a:rPr lang="zh-CN" altLang="en-US" sz="2400" i="1" smtClean="0">
                            <a:latin typeface="Cambria Math" panose="02040503050406030204" pitchFamily="18" charset="0"/>
                            <a:ea typeface="+mj-ea"/>
                          </a:rPr>
                        </m:ctrlPr>
                      </m:sSubPr>
                      <m:e>
                        <m:r>
                          <a:rPr lang="zh-CN" altLang="en-US" sz="2400" i="1">
                            <a:latin typeface="Cambria Math" panose="02040503050406030204" pitchFamily="18" charset="0"/>
                            <a:ea typeface="+mj-ea"/>
                          </a:rPr>
                          <m:t>𝛽</m:t>
                        </m:r>
                      </m:e>
                      <m:sub>
                        <m:r>
                          <a:rPr lang="zh-CN" altLang="en-US" sz="2400" i="1">
                            <a:latin typeface="Cambria Math" panose="02040503050406030204" pitchFamily="18" charset="0"/>
                            <a:ea typeface="+mj-ea"/>
                          </a:rPr>
                          <m:t>h</m:t>
                        </m:r>
                      </m:sub>
                    </m:sSub>
                    <m:r>
                      <a:rPr lang="en-US" altLang="zh-CN" sz="2400" b="0" i="1" smtClean="0">
                        <a:latin typeface="Cambria Math" panose="02040503050406030204" pitchFamily="18" charset="0"/>
                        <a:ea typeface="+mj-ea"/>
                      </a:rPr>
                      <m:t> (</m:t>
                    </m:r>
                    <m:r>
                      <a:rPr lang="zh-CN" altLang="en-US" sz="2400" i="1">
                        <a:latin typeface="Cambria Math" panose="02040503050406030204" pitchFamily="18" charset="0"/>
                        <a:ea typeface="+mj-ea"/>
                      </a:rPr>
                      <m:t>或</m:t>
                    </m:r>
                    <m:r>
                      <a:rPr lang="en-US" altLang="zh-CN" sz="2400" b="0" i="1" smtClean="0">
                        <a:latin typeface="Cambria Math" panose="02040503050406030204" pitchFamily="18" charset="0"/>
                        <a:ea typeface="+mj-ea"/>
                      </a:rPr>
                      <m:t> </m:t>
                    </m:r>
                    <m:r>
                      <a:rPr lang="zh-CN" altLang="en-US" sz="2400" i="1">
                        <a:latin typeface="Cambria Math" panose="02040503050406030204" pitchFamily="18" charset="0"/>
                        <a:ea typeface="+mj-ea"/>
                      </a:rPr>
                      <m:t>𝛽</m:t>
                    </m:r>
                    <m:r>
                      <a:rPr lang="en-US" altLang="zh-CN" sz="2400" b="0" i="1" smtClean="0">
                        <a:latin typeface="Cambria Math" panose="02040503050406030204" pitchFamily="18" charset="0"/>
                        <a:ea typeface="+mj-ea"/>
                      </a:rPr>
                      <m:t>)</m:t>
                    </m:r>
                  </m:oMath>
                </a14:m>
                <a:r>
                  <a:rPr lang="zh-CN" altLang="en-US" sz="2400" dirty="0">
                    <a:latin typeface="+mj-ea"/>
                    <a:ea typeface="+mj-ea"/>
                  </a:rPr>
                  <a:t> 事先给定：</a:t>
                </a:r>
                <a:endParaRPr lang="en-US" altLang="zh-CN" sz="2400" dirty="0">
                  <a:latin typeface="+mj-ea"/>
                  <a:ea typeface="+mj-ea"/>
                </a:endParaRPr>
              </a:p>
              <a:p>
                <a:endParaRPr lang="en-US" altLang="zh-CN"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oMath>
                  </m:oMathPara>
                </a14:m>
                <a:endParaRPr lang="en-US" altLang="zh-CN" sz="2400" dirty="0"/>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1">
                                  <a:latin typeface="Cambria Math" panose="02040503050406030204" pitchFamily="18" charset="0"/>
                                </a:rPr>
                                <m:t>h</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𝛽</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𝑙𝑟𝑐</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oMath>
                  </m:oMathPara>
                </a14:m>
                <a:endParaRPr lang="en-US" altLang="zh-CN" sz="2400" dirty="0"/>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𝑙𝑟𝑐</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r>
                            <a:rPr lang="zh-CN" altLang="en-US" sz="2400" i="1">
                              <a:latin typeface="Cambria Math" panose="02040503050406030204" pitchFamily="18" charset="0"/>
                            </a:rPr>
                            <m:t>𝛽</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𝛽</m:t>
                              </m:r>
                            </m:e>
                            <m:sup>
                              <m:r>
                                <a:rPr lang="zh-CN" altLang="en-US" sz="2400">
                                  <a:latin typeface="Cambria Math" panose="02040503050406030204" pitchFamily="18" charset="0"/>
                                </a:rPr>
                                <m:t>2</m:t>
                              </m:r>
                            </m:sup>
                          </m:s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en-US" altLang="zh-CN" sz="2400" dirty="0"/>
              </a:p>
              <a:p>
                <a:endParaRPr lang="zh-CN" altLang="en-US" sz="2400" dirty="0"/>
              </a:p>
            </p:txBody>
          </p:sp>
        </mc:Choice>
        <mc:Fallback xmlns="">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899626" y="1368607"/>
                <a:ext cx="7200602" cy="4385303"/>
              </a:xfrm>
              <a:prstGeom prst="rect">
                <a:avLst/>
              </a:prstGeom>
              <a:blipFill>
                <a:blip r:embed="rId3"/>
                <a:stretch>
                  <a:fillRect l="-762" t="-1113"/>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a:latin typeface="隶书" panose="02010509060101010101" pitchFamily="49" charset="-122"/>
                <a:ea typeface="隶书" panose="02010509060101010101" pitchFamily="49" charset="-122"/>
              </a:rPr>
              <a:t>回归估计</a:t>
            </a:r>
            <a:r>
              <a:rPr lang="en-US" altLang="zh-CN" sz="4400" b="1">
                <a:latin typeface="隶书" panose="02010509060101010101" pitchFamily="49" charset="-122"/>
                <a:ea typeface="隶书" panose="02010509060101010101" pitchFamily="49" charset="-122"/>
              </a:rPr>
              <a:t>(</a:t>
            </a:r>
            <a:r>
              <a:rPr lang="en-US" altLang="zh-CN" sz="3200" i="1"/>
              <a:t>Regression Estimator</a:t>
            </a:r>
            <a:r>
              <a:rPr lang="en-US" altLang="zh-CN" sz="4400" b="1">
                <a:latin typeface="隶书" panose="02010509060101010101" pitchFamily="49" charset="-122"/>
                <a:ea typeface="隶书" panose="02010509060101010101" pitchFamily="49" charset="-122"/>
              </a:rPr>
              <a:t>)</a:t>
            </a:r>
          </a:p>
          <a:p>
            <a:pPr marL="0" indent="0">
              <a:lnSpc>
                <a:spcPts val="1000"/>
              </a:lnSpc>
              <a:buFont typeface="Wingdings" panose="05000000000000000000"/>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96144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704856" cy="4921475"/>
              </a:xfrm>
              <a:prstGeom prst="rect">
                <a:avLst/>
              </a:prstGeom>
            </p:spPr>
            <p:txBody>
              <a:bodyPr wrap="square">
                <a:spAutoFit/>
              </a:bodyPr>
              <a:lstStyle/>
              <a:p>
                <a14:m>
                  <m:oMath xmlns:m="http://schemas.openxmlformats.org/officeDocument/2006/math">
                    <m:sSub>
                      <m:sSubPr>
                        <m:ctrlPr>
                          <a:rPr lang="zh-CN" altLang="en-US" sz="2400" i="1" smtClean="0">
                            <a:latin typeface="Cambria Math" panose="02040503050406030204" pitchFamily="18" charset="0"/>
                            <a:ea typeface="+mj-ea"/>
                          </a:rPr>
                        </m:ctrlPr>
                      </m:sSubPr>
                      <m:e>
                        <m:r>
                          <a:rPr lang="zh-CN" altLang="en-US" sz="2400" i="1">
                            <a:latin typeface="Cambria Math" panose="02040503050406030204" pitchFamily="18" charset="0"/>
                            <a:ea typeface="+mj-ea"/>
                          </a:rPr>
                          <m:t>𝛽</m:t>
                        </m:r>
                      </m:e>
                      <m:sub>
                        <m:r>
                          <a:rPr lang="zh-CN" altLang="en-US" sz="2400" i="1">
                            <a:latin typeface="Cambria Math" panose="02040503050406030204" pitchFamily="18" charset="0"/>
                            <a:ea typeface="+mj-ea"/>
                          </a:rPr>
                          <m:t>h</m:t>
                        </m:r>
                      </m:sub>
                    </m:sSub>
                    <m:r>
                      <a:rPr lang="en-US" altLang="zh-CN" sz="2400" b="0" i="1" smtClean="0">
                        <a:latin typeface="Cambria Math" panose="02040503050406030204" pitchFamily="18" charset="0"/>
                        <a:ea typeface="+mj-ea"/>
                      </a:rPr>
                      <m:t> (</m:t>
                    </m:r>
                    <m:r>
                      <a:rPr lang="zh-CN" altLang="en-US" sz="2400" i="1">
                        <a:latin typeface="Cambria Math" panose="02040503050406030204" pitchFamily="18" charset="0"/>
                        <a:ea typeface="+mj-ea"/>
                      </a:rPr>
                      <m:t>或</m:t>
                    </m:r>
                    <m:r>
                      <a:rPr lang="en-US" altLang="zh-CN" sz="2400" b="0" i="1" smtClean="0">
                        <a:latin typeface="Cambria Math" panose="02040503050406030204" pitchFamily="18" charset="0"/>
                        <a:ea typeface="+mj-ea"/>
                      </a:rPr>
                      <m:t> </m:t>
                    </m:r>
                    <m:r>
                      <a:rPr lang="zh-CN" altLang="en-US" sz="2400" i="1">
                        <a:latin typeface="Cambria Math" panose="02040503050406030204" pitchFamily="18" charset="0"/>
                        <a:ea typeface="+mj-ea"/>
                      </a:rPr>
                      <m:t>𝛽</m:t>
                    </m:r>
                    <m:r>
                      <a:rPr lang="en-US" altLang="zh-CN" sz="2400" b="0" i="1" smtClean="0">
                        <a:latin typeface="Cambria Math" panose="02040503050406030204" pitchFamily="18" charset="0"/>
                        <a:ea typeface="+mj-ea"/>
                      </a:rPr>
                      <m:t>)</m:t>
                    </m:r>
                  </m:oMath>
                </a14:m>
                <a:r>
                  <a:rPr lang="zh-CN" altLang="en-US" sz="2400" dirty="0">
                    <a:latin typeface="+mj-ea"/>
                    <a:ea typeface="+mj-ea"/>
                  </a:rPr>
                  <a:t> 事先未定，各层样本量 </a:t>
                </a:r>
                <a14:m>
                  <m:oMath xmlns:m="http://schemas.openxmlformats.org/officeDocument/2006/math">
                    <m:sSub>
                      <m:sSubPr>
                        <m:ctrlPr>
                          <a:rPr lang="zh-CN" altLang="en-US" sz="2400" i="1">
                            <a:latin typeface="Cambria Math" panose="02040503050406030204" pitchFamily="18" charset="0"/>
                            <a:ea typeface="+mj-ea"/>
                          </a:rPr>
                        </m:ctrlPr>
                      </m:sSubPr>
                      <m:e>
                        <m:r>
                          <a:rPr lang="zh-CN" altLang="en-US" sz="2400" i="1">
                            <a:latin typeface="Cambria Math" panose="02040503050406030204" pitchFamily="18" charset="0"/>
                            <a:ea typeface="+mj-ea"/>
                          </a:rPr>
                          <m:t>𝑛</m:t>
                        </m:r>
                      </m:e>
                      <m:sub>
                        <m:r>
                          <a:rPr lang="zh-CN" altLang="en-US" sz="2400" i="1">
                            <a:latin typeface="Cambria Math" panose="02040503050406030204" pitchFamily="18" charset="0"/>
                            <a:ea typeface="+mj-ea"/>
                          </a:rPr>
                          <m:t>h</m:t>
                        </m:r>
                      </m:sub>
                    </m:sSub>
                    <m:r>
                      <a:rPr lang="zh-CN" altLang="en-US" sz="2400" i="1">
                        <a:latin typeface="Cambria Math" panose="02040503050406030204" pitchFamily="18" charset="0"/>
                        <a:ea typeface="+mj-ea"/>
                      </a:rPr>
                      <m:t> </m:t>
                    </m:r>
                    <m:r>
                      <a:rPr lang="en-US" altLang="zh-CN" sz="2400" b="0" i="1" smtClean="0">
                        <a:latin typeface="Cambria Math" panose="02040503050406030204" pitchFamily="18" charset="0"/>
                        <a:ea typeface="+mj-ea"/>
                      </a:rPr>
                      <m:t>(</m:t>
                    </m:r>
                    <m:r>
                      <a:rPr lang="zh-CN" altLang="en-US" sz="2400" i="1">
                        <a:latin typeface="Cambria Math" panose="02040503050406030204" pitchFamily="18" charset="0"/>
                        <a:ea typeface="+mj-ea"/>
                      </a:rPr>
                      <m:t>或</m:t>
                    </m:r>
                    <m:r>
                      <a:rPr lang="zh-CN" altLang="en-US" sz="2400" i="1" smtClean="0">
                        <a:latin typeface="Cambria Math" panose="02040503050406030204" pitchFamily="18" charset="0"/>
                        <a:ea typeface="+mj-ea"/>
                      </a:rPr>
                      <m:t>样本量</m:t>
                    </m:r>
                    <m:r>
                      <a:rPr lang="en-US" altLang="zh-CN" sz="2400" b="0" i="1" smtClean="0">
                        <a:latin typeface="Cambria Math" panose="02040503050406030204" pitchFamily="18" charset="0"/>
                        <a:ea typeface="+mj-ea"/>
                      </a:rPr>
                      <m:t> </m:t>
                    </m:r>
                    <m:r>
                      <a:rPr lang="en-US" altLang="zh-CN" sz="2400" b="0" i="1" smtClean="0">
                        <a:latin typeface="Cambria Math" panose="02040503050406030204" pitchFamily="18" charset="0"/>
                        <a:ea typeface="+mj-ea"/>
                      </a:rPr>
                      <m:t>𝑛</m:t>
                    </m:r>
                    <m:r>
                      <a:rPr lang="en-US" altLang="zh-CN" sz="2400" b="0" i="1" smtClean="0">
                        <a:latin typeface="Cambria Math" panose="02040503050406030204" pitchFamily="18" charset="0"/>
                        <a:ea typeface="+mj-ea"/>
                      </a:rPr>
                      <m:t>)</m:t>
                    </m:r>
                  </m:oMath>
                </a14:m>
                <a:r>
                  <a:rPr lang="zh-CN" altLang="en-US" sz="2400" dirty="0">
                    <a:latin typeface="+mj-ea"/>
                    <a:ea typeface="+mj-ea"/>
                  </a:rPr>
                  <a:t>较大：</a:t>
                </a:r>
                <a:endParaRPr lang="en-US" altLang="zh-CN" sz="2400" dirty="0">
                  <a:latin typeface="+mj-ea"/>
                  <a:ea typeface="+mj-ea"/>
                </a:endParaRPr>
              </a:p>
              <a:p>
                <a:pPr>
                  <a:lnSpc>
                    <a:spcPct val="70000"/>
                  </a:lnSpc>
                </a:pPr>
                <a:endParaRPr lang="en-US" altLang="zh-C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h</m:t>
                          </m:r>
                        </m:sub>
                      </m:sSub>
                      <m:r>
                        <a:rPr lang="en-US" altLang="zh-CN" sz="2400" i="1">
                          <a:latin typeface="Cambria Math" panose="02040503050406030204" pitchFamily="18" charset="0"/>
                        </a:rPr>
                        <m:t>=</m:t>
                      </m:r>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num>
                        <m:den>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den>
                      </m:f>
                    </m:oMath>
                  </m:oMathPara>
                </a14:m>
                <a:endParaRPr lang="zh-CN" altLang="en-US" sz="2400" dirty="0"/>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h</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h</m:t>
                              </m:r>
                            </m:sub>
                            <m:sup>
                              <m:r>
                                <a:rPr lang="zh-CN" altLang="en-US" sz="2400">
                                  <a:latin typeface="Cambria Math" panose="02040503050406030204" pitchFamily="18" charset="0"/>
                                </a:rPr>
                                <m:t>2</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m:t>
                              </m:r>
                              <m:r>
                                <a:rPr lang="en-US" altLang="zh-CN" sz="2400" b="0" i="1" smtClean="0">
                                  <a:latin typeface="Cambria Math" panose="02040503050406030204" pitchFamily="18" charset="0"/>
                                </a:rPr>
                                <m:t>𝑐</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r>
                        <a:rPr lang="en-US" altLang="zh-CN" sz="2400" b="0" i="1"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𝐵</m:t>
                          </m:r>
                        </m:e>
                        <m:sub>
                          <m:r>
                            <a:rPr lang="zh-CN" altLang="en-US" sz="2400" i="1">
                              <a:latin typeface="Cambria Math" panose="02040503050406030204" pitchFamily="18" charset="0"/>
                            </a:rPr>
                            <m:t>𝑐</m:t>
                          </m:r>
                        </m:sub>
                      </m:sSub>
                      <m:r>
                        <a:rPr lang="en-US" altLang="zh-CN" sz="2400" b="0" i="1" smtClean="0">
                          <a:latin typeface="Cambria Math" panose="02040503050406030204" pitchFamily="18" charset="0"/>
                        </a:rPr>
                        <m:t>=</m:t>
                      </m:r>
                      <m:f>
                        <m:fPr>
                          <m:ctrlPr>
                            <a:rPr lang="zh-CN" altLang="en-US" sz="2400" i="1">
                              <a:latin typeface="Cambria Math" panose="02040503050406030204" pitchFamily="18" charset="0"/>
                            </a:rPr>
                          </m:ctrlPr>
                        </m:fPr>
                        <m:num>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h</m:t>
                                  </m:r>
                                </m:sub>
                              </m:sSub>
                            </m:e>
                          </m:nary>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h</m:t>
                              </m:r>
                            </m:sub>
                          </m:sSub>
                        </m:num>
                        <m:den>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h</m:t>
                                  </m:r>
                                </m:sub>
                              </m:sSub>
                            </m:e>
                          </m:nary>
                        </m:den>
                      </m:f>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h</m:t>
                          </m:r>
                        </m:sub>
                      </m:sSub>
                      <m:r>
                        <a:rPr lang="en-US" altLang="zh-CN" sz="2400" b="0" i="1" smtClean="0">
                          <a:latin typeface="Cambria Math" panose="02040503050406030204" pitchFamily="18" charset="0"/>
                        </a:rPr>
                        <m:t>=</m:t>
                      </m:r>
                      <m:f>
                        <m:fPr>
                          <m:ctrlPr>
                            <a:rPr lang="zh-CN" altLang="en-US" sz="2400" i="1">
                              <a:latin typeface="Cambria Math" panose="02040503050406030204" pitchFamily="18" charset="0"/>
                            </a:rPr>
                          </m:ctrlPr>
                        </m:fPr>
                        <m:num>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r>
                            <a:rPr lang="en-US" altLang="zh-CN" sz="2400" b="0" i="0" smtClean="0">
                              <a:latin typeface="Cambria Math" panose="02040503050406030204" pitchFamily="18" charset="0"/>
                            </a:rPr>
                            <m:t>(</m:t>
                          </m:r>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r>
                            <a:rPr lang="en-US" altLang="zh-CN" sz="2400" b="0" i="1" smtClean="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oMath>
                  </m:oMathPara>
                </a14:m>
                <a:endParaRPr lang="en-US" altLang="zh-CN" sz="2400" dirty="0"/>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𝑙𝑟𝑐</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smtClean="0">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𝐵</m:t>
                              </m:r>
                            </m:e>
                            <m:sub>
                              <m:r>
                                <a:rPr lang="zh-CN" altLang="en-US" sz="2400" i="1">
                                  <a:latin typeface="Cambria Math" panose="02040503050406030204" pitchFamily="18" charset="0"/>
                                </a:rPr>
                                <m:t>𝑐</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𝐵</m:t>
                              </m:r>
                            </m:e>
                            <m:sub>
                              <m:r>
                                <a:rPr lang="zh-CN" altLang="en-US" sz="2400" i="1">
                                  <a:latin typeface="Cambria Math" panose="02040503050406030204" pitchFamily="18" charset="0"/>
                                </a:rPr>
                                <m:t>𝑐</m:t>
                              </m:r>
                            </m:sub>
                            <m:sup>
                              <m:r>
                                <a:rPr lang="zh-CN" altLang="en-US" sz="2400">
                                  <a:latin typeface="Cambria Math" panose="02040503050406030204" pitchFamily="18" charset="0"/>
                                </a:rPr>
                                <m:t>2</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zh-CN" altLang="en-US" sz="2400" dirty="0"/>
              </a:p>
            </p:txBody>
          </p:sp>
        </mc:Choice>
        <mc:Fallback xmlns="">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704856" cy="4921475"/>
              </a:xfrm>
              <a:prstGeom prst="rect">
                <a:avLst/>
              </a:prstGeom>
              <a:blipFill>
                <a:blip r:embed="rId3"/>
                <a:stretch>
                  <a:fillRect l="-633" t="-991"/>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a:latin typeface="隶书" panose="02010509060101010101" pitchFamily="49" charset="-122"/>
                <a:ea typeface="隶书" panose="02010509060101010101" pitchFamily="49" charset="-122"/>
              </a:rPr>
              <a:t>回归估计</a:t>
            </a:r>
            <a:r>
              <a:rPr lang="en-US" altLang="zh-CN" sz="4400" b="1">
                <a:latin typeface="隶书" panose="02010509060101010101" pitchFamily="49" charset="-122"/>
                <a:ea typeface="隶书" panose="02010509060101010101" pitchFamily="49" charset="-122"/>
              </a:rPr>
              <a:t>(</a:t>
            </a:r>
            <a:r>
              <a:rPr lang="en-US" altLang="zh-CN" sz="3200" i="1"/>
              <a:t>Regression Estimator</a:t>
            </a:r>
            <a:r>
              <a:rPr lang="en-US" altLang="zh-CN" sz="4400" b="1">
                <a:latin typeface="隶书" panose="02010509060101010101" pitchFamily="49" charset="-122"/>
                <a:ea typeface="隶书" panose="02010509060101010101" pitchFamily="49" charset="-122"/>
              </a:rPr>
              <a:t>)</a:t>
            </a:r>
          </a:p>
          <a:p>
            <a:pPr marL="0" indent="0">
              <a:lnSpc>
                <a:spcPts val="1000"/>
              </a:lnSpc>
              <a:buFont typeface="Wingdings" panose="05000000000000000000"/>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486232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524836" cy="3970318"/>
              </a:xfrm>
              <a:prstGeom prst="rect">
                <a:avLst/>
              </a:prstGeom>
            </p:spPr>
            <p:txBody>
              <a:bodyPr wrap="square">
                <a:spAutoFit/>
              </a:bodyPr>
              <a:lstStyle/>
              <a:p>
                <a14:m>
                  <m:oMath xmlns:m="http://schemas.openxmlformats.org/officeDocument/2006/math">
                    <m:r>
                      <a:rPr lang="zh-CN" altLang="en-US" sz="2800" i="1" smtClean="0">
                        <a:latin typeface="Cambria Math" panose="02040503050406030204" pitchFamily="18" charset="0"/>
                        <a:ea typeface="+mj-ea"/>
                      </a:rPr>
                      <m:t>令</m:t>
                    </m:r>
                    <m:r>
                      <a:rPr lang="en-US" altLang="zh-CN" sz="2800" b="0" i="1" smtClean="0">
                        <a:latin typeface="Cambria Math" panose="02040503050406030204" pitchFamily="18" charset="0"/>
                        <a:ea typeface="+mj-ea"/>
                      </a:rPr>
                      <m:t> </m:t>
                    </m:r>
                    <m:sSub>
                      <m:sSubPr>
                        <m:ctrlPr>
                          <a:rPr lang="zh-CN" altLang="en-US" sz="2800" i="1" smtClean="0">
                            <a:latin typeface="Cambria Math" panose="02040503050406030204" pitchFamily="18" charset="0"/>
                            <a:ea typeface="+mj-ea"/>
                          </a:rPr>
                        </m:ctrlPr>
                      </m:sSubPr>
                      <m:e>
                        <m:r>
                          <a:rPr lang="zh-CN" altLang="en-US" sz="2800" i="1">
                            <a:latin typeface="Cambria Math" panose="02040503050406030204" pitchFamily="18" charset="0"/>
                            <a:ea typeface="+mj-ea"/>
                          </a:rPr>
                          <m:t>𝛽</m:t>
                        </m:r>
                      </m:e>
                      <m:sub>
                        <m:r>
                          <a:rPr lang="zh-CN" altLang="en-US" sz="2800" i="1">
                            <a:latin typeface="Cambria Math" panose="02040503050406030204" pitchFamily="18" charset="0"/>
                            <a:ea typeface="+mj-ea"/>
                          </a:rPr>
                          <m:t>h</m:t>
                        </m:r>
                      </m:sub>
                    </m:sSub>
                    <m:r>
                      <a:rPr lang="en-US" altLang="zh-CN" sz="2800" i="1">
                        <a:latin typeface="Cambria Math" panose="02040503050406030204" pitchFamily="18" charset="0"/>
                        <a:ea typeface="+mj-ea"/>
                      </a:rPr>
                      <m:t>=</m:t>
                    </m:r>
                    <m:sSub>
                      <m:sSubPr>
                        <m:ctrlPr>
                          <a:rPr lang="zh-CN" altLang="en-US" sz="2800" i="1">
                            <a:latin typeface="Cambria Math" panose="02040503050406030204" pitchFamily="18" charset="0"/>
                            <a:ea typeface="+mj-ea"/>
                          </a:rPr>
                        </m:ctrlPr>
                      </m:sSubPr>
                      <m:e>
                        <m:acc>
                          <m:accPr>
                            <m:chr m:val="̅"/>
                            <m:ctrlPr>
                              <a:rPr lang="zh-CN" altLang="en-US" sz="2800" i="1">
                                <a:latin typeface="Cambria Math" panose="02040503050406030204" pitchFamily="18" charset="0"/>
                                <a:ea typeface="+mj-ea"/>
                              </a:rPr>
                            </m:ctrlPr>
                          </m:accPr>
                          <m:e>
                            <m:r>
                              <a:rPr lang="zh-CN" altLang="en-US" sz="2800" i="1">
                                <a:latin typeface="Cambria Math" panose="02040503050406030204" pitchFamily="18" charset="0"/>
                                <a:ea typeface="+mj-ea"/>
                              </a:rPr>
                              <m:t>𝑦</m:t>
                            </m:r>
                          </m:e>
                        </m:acc>
                      </m:e>
                      <m:sub>
                        <m:r>
                          <a:rPr lang="en-US" altLang="zh-CN" sz="2800" b="0" i="1" smtClean="0">
                            <a:latin typeface="Cambria Math" panose="02040503050406030204" pitchFamily="18" charset="0"/>
                            <a:ea typeface="+mj-ea"/>
                          </a:rPr>
                          <m:t>h</m:t>
                        </m:r>
                      </m:sub>
                    </m:sSub>
                    <m:r>
                      <a:rPr lang="en-US" altLang="zh-CN" sz="2800" b="0" i="1" smtClean="0">
                        <a:latin typeface="Cambria Math" panose="02040503050406030204" pitchFamily="18" charset="0"/>
                        <a:ea typeface="+mj-ea"/>
                      </a:rPr>
                      <m:t>/</m:t>
                    </m:r>
                    <m:sSub>
                      <m:sSubPr>
                        <m:ctrlPr>
                          <a:rPr lang="zh-CN" altLang="en-US" sz="2800" i="1">
                            <a:latin typeface="Cambria Math" panose="02040503050406030204" pitchFamily="18" charset="0"/>
                            <a:ea typeface="+mj-ea"/>
                          </a:rPr>
                        </m:ctrlPr>
                      </m:sSubPr>
                      <m:e>
                        <m:acc>
                          <m:accPr>
                            <m:chr m:val="̅"/>
                            <m:ctrlPr>
                              <a:rPr lang="zh-CN" altLang="en-US" sz="2800" i="1">
                                <a:latin typeface="Cambria Math" panose="02040503050406030204" pitchFamily="18" charset="0"/>
                                <a:ea typeface="+mj-ea"/>
                              </a:rPr>
                            </m:ctrlPr>
                          </m:accPr>
                          <m:e>
                            <m:r>
                              <a:rPr lang="en-US" altLang="zh-CN" sz="2800" b="0" i="1" smtClean="0">
                                <a:latin typeface="Cambria Math" panose="02040503050406030204" pitchFamily="18" charset="0"/>
                                <a:ea typeface="+mj-ea"/>
                              </a:rPr>
                              <m:t>𝑥</m:t>
                            </m:r>
                          </m:e>
                        </m:acc>
                      </m:e>
                      <m:sub>
                        <m:r>
                          <a:rPr lang="en-US" altLang="zh-CN" sz="2800" i="1">
                            <a:latin typeface="Cambria Math" panose="02040503050406030204" pitchFamily="18" charset="0"/>
                            <a:ea typeface="+mj-ea"/>
                          </a:rPr>
                          <m:t>h</m:t>
                        </m:r>
                      </m:sub>
                    </m:sSub>
                  </m:oMath>
                </a14:m>
                <a:r>
                  <a:rPr lang="zh-CN" altLang="en-US" sz="2800" dirty="0">
                    <a:latin typeface="+mj-ea"/>
                    <a:ea typeface="+mj-ea"/>
                  </a:rPr>
                  <a:t> </a:t>
                </a:r>
                <a14:m>
                  <m:oMath xmlns:m="http://schemas.openxmlformats.org/officeDocument/2006/math">
                    <m:r>
                      <a:rPr lang="en-US" altLang="zh-CN" sz="2800" i="1">
                        <a:latin typeface="Cambria Math" panose="02040503050406030204" pitchFamily="18" charset="0"/>
                        <a:ea typeface="+mj-ea"/>
                      </a:rPr>
                      <m:t>(</m:t>
                    </m:r>
                    <m:r>
                      <a:rPr lang="zh-CN" altLang="en-US" sz="2800" i="1">
                        <a:latin typeface="Cambria Math" panose="02040503050406030204" pitchFamily="18" charset="0"/>
                        <a:ea typeface="+mj-ea"/>
                      </a:rPr>
                      <m:t>或</m:t>
                    </m:r>
                    <m:r>
                      <a:rPr lang="en-US" altLang="zh-CN" sz="2800" i="1">
                        <a:latin typeface="Cambria Math" panose="02040503050406030204" pitchFamily="18" charset="0"/>
                        <a:ea typeface="+mj-ea"/>
                      </a:rPr>
                      <m:t> </m:t>
                    </m:r>
                    <m:r>
                      <a:rPr lang="zh-CN" altLang="en-US" sz="2800" i="1">
                        <a:latin typeface="Cambria Math" panose="02040503050406030204" pitchFamily="18" charset="0"/>
                        <a:ea typeface="+mj-ea"/>
                      </a:rPr>
                      <m:t>𝛽</m:t>
                    </m:r>
                    <m:r>
                      <a:rPr lang="en-US" altLang="zh-CN" sz="2800" i="1">
                        <a:latin typeface="Cambria Math" panose="02040503050406030204" pitchFamily="18" charset="0"/>
                        <a:ea typeface="+mj-ea"/>
                      </a:rPr>
                      <m:t>=</m:t>
                    </m:r>
                    <m:acc>
                      <m:accPr>
                        <m:chr m:val="̅"/>
                        <m:ctrlPr>
                          <a:rPr lang="zh-CN" altLang="en-US" sz="2800" i="1">
                            <a:latin typeface="Cambria Math" panose="02040503050406030204" pitchFamily="18" charset="0"/>
                            <a:ea typeface="+mj-ea"/>
                          </a:rPr>
                        </m:ctrlPr>
                      </m:accPr>
                      <m:e>
                        <m:r>
                          <a:rPr lang="zh-CN" altLang="en-US" sz="2800" i="1">
                            <a:latin typeface="Cambria Math" panose="02040503050406030204" pitchFamily="18" charset="0"/>
                            <a:ea typeface="+mj-ea"/>
                          </a:rPr>
                          <m:t>𝑦</m:t>
                        </m:r>
                      </m:e>
                    </m:acc>
                    <m:r>
                      <a:rPr lang="en-US" altLang="zh-CN" sz="2800" i="1">
                        <a:latin typeface="Cambria Math" panose="02040503050406030204" pitchFamily="18" charset="0"/>
                        <a:ea typeface="+mj-ea"/>
                      </a:rPr>
                      <m:t>/</m:t>
                    </m:r>
                    <m:acc>
                      <m:accPr>
                        <m:chr m:val="̅"/>
                        <m:ctrlPr>
                          <a:rPr lang="zh-CN" altLang="en-US" sz="2800" i="1">
                            <a:latin typeface="Cambria Math" panose="02040503050406030204" pitchFamily="18" charset="0"/>
                            <a:ea typeface="+mj-ea"/>
                          </a:rPr>
                        </m:ctrlPr>
                      </m:accPr>
                      <m:e>
                        <m:r>
                          <a:rPr lang="en-US" altLang="zh-CN" sz="2800" i="1">
                            <a:latin typeface="Cambria Math" panose="02040503050406030204" pitchFamily="18" charset="0"/>
                            <a:ea typeface="+mj-ea"/>
                          </a:rPr>
                          <m:t>𝑥</m:t>
                        </m:r>
                      </m:e>
                    </m:acc>
                    <m:r>
                      <a:rPr lang="en-US" altLang="zh-CN" sz="2800" i="1">
                        <a:latin typeface="Cambria Math" panose="02040503050406030204" pitchFamily="18" charset="0"/>
                        <a:ea typeface="+mj-ea"/>
                      </a:rPr>
                      <m:t>)</m:t>
                    </m:r>
                  </m:oMath>
                </a14:m>
                <a:r>
                  <a:rPr lang="zh-CN" altLang="en-US" sz="2800" dirty="0">
                    <a:latin typeface="+mj-ea"/>
                    <a:ea typeface="+mj-ea"/>
                  </a:rPr>
                  <a:t> ，根据 </a:t>
                </a:r>
                <a14:m>
                  <m:oMath xmlns:m="http://schemas.openxmlformats.org/officeDocument/2006/math">
                    <m:sSub>
                      <m:sSubPr>
                        <m:ctrlPr>
                          <a:rPr lang="zh-CN" altLang="en-US" sz="2800" i="1">
                            <a:latin typeface="Cambria Math" panose="02040503050406030204" pitchFamily="18" charset="0"/>
                            <a:ea typeface="+mj-ea"/>
                          </a:rPr>
                        </m:ctrlPr>
                      </m:sSubPr>
                      <m:e>
                        <m:r>
                          <a:rPr lang="zh-CN" altLang="en-US" sz="2800" i="1">
                            <a:latin typeface="Cambria Math" panose="02040503050406030204" pitchFamily="18" charset="0"/>
                            <a:ea typeface="+mj-ea"/>
                          </a:rPr>
                          <m:t>𝛽</m:t>
                        </m:r>
                      </m:e>
                      <m:sub>
                        <m:r>
                          <a:rPr lang="zh-CN" altLang="en-US" sz="2800" i="1">
                            <a:latin typeface="Cambria Math" panose="02040503050406030204" pitchFamily="18" charset="0"/>
                            <a:ea typeface="+mj-ea"/>
                          </a:rPr>
                          <m:t>h</m:t>
                        </m:r>
                      </m:sub>
                    </m:sSub>
                    <m:r>
                      <a:rPr lang="en-US" altLang="zh-CN" sz="2800" i="1">
                        <a:latin typeface="Cambria Math" panose="02040503050406030204" pitchFamily="18" charset="0"/>
                        <a:ea typeface="+mj-ea"/>
                      </a:rPr>
                      <m:t> (</m:t>
                    </m:r>
                    <m:r>
                      <a:rPr lang="zh-CN" altLang="en-US" sz="2800" i="1">
                        <a:latin typeface="Cambria Math" panose="02040503050406030204" pitchFamily="18" charset="0"/>
                        <a:ea typeface="+mj-ea"/>
                      </a:rPr>
                      <m:t>或</m:t>
                    </m:r>
                    <m:r>
                      <a:rPr lang="en-US" altLang="zh-CN" sz="2800" i="1">
                        <a:latin typeface="Cambria Math" panose="02040503050406030204" pitchFamily="18" charset="0"/>
                        <a:ea typeface="+mj-ea"/>
                      </a:rPr>
                      <m:t> </m:t>
                    </m:r>
                    <m:r>
                      <a:rPr lang="zh-CN" altLang="en-US" sz="2800" i="1">
                        <a:latin typeface="Cambria Math" panose="02040503050406030204" pitchFamily="18" charset="0"/>
                        <a:ea typeface="+mj-ea"/>
                      </a:rPr>
                      <m:t>𝛽</m:t>
                    </m:r>
                    <m:r>
                      <a:rPr lang="en-US" altLang="zh-CN" sz="2800" i="1">
                        <a:latin typeface="Cambria Math" panose="02040503050406030204" pitchFamily="18" charset="0"/>
                        <a:ea typeface="+mj-ea"/>
                      </a:rPr>
                      <m:t>)</m:t>
                    </m:r>
                  </m:oMath>
                </a14:m>
                <a:r>
                  <a:rPr lang="zh-CN" altLang="en-US" sz="2800" dirty="0">
                    <a:latin typeface="+mj-ea"/>
                    <a:ea typeface="+mj-ea"/>
                  </a:rPr>
                  <a:t> 事先给定条件下回归估计期望与方差的公式，以及 </a:t>
                </a:r>
                <a14:m>
                  <m:oMath xmlns:m="http://schemas.openxmlformats.org/officeDocument/2006/math">
                    <m:sSub>
                      <m:sSubPr>
                        <m:ctrlPr>
                          <a:rPr lang="zh-CN" altLang="en-US" sz="2800" i="1">
                            <a:latin typeface="Cambria Math" panose="02040503050406030204" pitchFamily="18" charset="0"/>
                            <a:ea typeface="+mj-ea"/>
                          </a:rPr>
                        </m:ctrlPr>
                      </m:sSubPr>
                      <m:e>
                        <m:r>
                          <a:rPr lang="zh-CN" altLang="en-US" sz="2800" i="1">
                            <a:latin typeface="Cambria Math" panose="02040503050406030204" pitchFamily="18" charset="0"/>
                            <a:ea typeface="+mj-ea"/>
                          </a:rPr>
                          <m:t>𝑛</m:t>
                        </m:r>
                      </m:e>
                      <m:sub>
                        <m:r>
                          <a:rPr lang="zh-CN" altLang="en-US" sz="2800" i="1">
                            <a:latin typeface="Cambria Math" panose="02040503050406030204" pitchFamily="18" charset="0"/>
                            <a:ea typeface="+mj-ea"/>
                          </a:rPr>
                          <m:t>h</m:t>
                        </m:r>
                      </m:sub>
                    </m:sSub>
                    <m:r>
                      <a:rPr lang="zh-CN" altLang="en-US" sz="2800" i="1">
                        <a:latin typeface="Cambria Math" panose="02040503050406030204" pitchFamily="18" charset="0"/>
                        <a:ea typeface="+mj-ea"/>
                      </a:rPr>
                      <m:t> </m:t>
                    </m:r>
                    <m:r>
                      <a:rPr lang="en-US" altLang="zh-CN" sz="2800" i="1">
                        <a:latin typeface="Cambria Math" panose="02040503050406030204" pitchFamily="18" charset="0"/>
                        <a:ea typeface="+mj-ea"/>
                      </a:rPr>
                      <m:t>(</m:t>
                    </m:r>
                    <m:r>
                      <a:rPr lang="zh-CN" altLang="en-US" sz="2800" i="1">
                        <a:latin typeface="Cambria Math" panose="02040503050406030204" pitchFamily="18" charset="0"/>
                        <a:ea typeface="+mj-ea"/>
                      </a:rPr>
                      <m:t>或</m:t>
                    </m:r>
                    <m:r>
                      <a:rPr lang="en-US" altLang="zh-CN" sz="2800" i="1">
                        <a:latin typeface="Cambria Math" panose="02040503050406030204" pitchFamily="18" charset="0"/>
                        <a:ea typeface="+mj-ea"/>
                      </a:rPr>
                      <m:t> </m:t>
                    </m:r>
                    <m:r>
                      <a:rPr lang="en-US" altLang="zh-CN" sz="2800" i="1">
                        <a:latin typeface="Cambria Math" panose="02040503050406030204" pitchFamily="18" charset="0"/>
                        <a:ea typeface="+mj-ea"/>
                      </a:rPr>
                      <m:t>𝑛</m:t>
                    </m:r>
                    <m:r>
                      <a:rPr lang="en-US" altLang="zh-CN" sz="2800" i="1">
                        <a:latin typeface="Cambria Math" panose="02040503050406030204" pitchFamily="18" charset="0"/>
                        <a:ea typeface="+mj-ea"/>
                      </a:rPr>
                      <m:t>)</m:t>
                    </m:r>
                  </m:oMath>
                </a14:m>
                <a:r>
                  <a:rPr lang="zh-CN" altLang="en-US" sz="2800" dirty="0">
                    <a:latin typeface="+mj-ea"/>
                    <a:ea typeface="+mj-ea"/>
                  </a:rPr>
                  <a:t> 较大时 </a:t>
                </a:r>
                <a14:m>
                  <m:oMath xmlns:m="http://schemas.openxmlformats.org/officeDocument/2006/math">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𝑦</m:t>
                            </m:r>
                          </m:e>
                        </m:acc>
                      </m:e>
                      <m:sub>
                        <m:r>
                          <a:rPr lang="en-US" altLang="zh-CN"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𝑥</m:t>
                            </m:r>
                          </m:e>
                        </m:acc>
                      </m:e>
                      <m:sub>
                        <m:r>
                          <a:rPr lang="en-US" altLang="zh-CN" sz="2800" i="1">
                            <a:latin typeface="Cambria Math" panose="02040503050406030204" pitchFamily="18" charset="0"/>
                          </a:rPr>
                          <m:t>h</m:t>
                        </m:r>
                      </m:sub>
                    </m:sSub>
                    <m:r>
                      <a:rPr lang="zh-CN" altLang="en-US" sz="2800">
                        <a:latin typeface="Cambria Math" panose="02040503050406030204" pitchFamily="18" charset="0"/>
                        <a:ea typeface="+mj-ea"/>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𝑌</m:t>
                            </m:r>
                          </m:e>
                        </m:acc>
                      </m:e>
                      <m:sub>
                        <m:r>
                          <a:rPr lang="en-US" altLang="zh-CN"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𝑋</m:t>
                            </m:r>
                          </m:e>
                        </m:acc>
                      </m:e>
                      <m:sub>
                        <m:r>
                          <a:rPr lang="en-US" altLang="zh-CN"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smtClean="0">
                            <a:latin typeface="Cambria Math" panose="02040503050406030204" pitchFamily="18" charset="0"/>
                          </a:rPr>
                        </m:ctrlPr>
                      </m:sSubPr>
                      <m:e>
                        <m:r>
                          <a:rPr lang="en-US" altLang="zh-CN" sz="2800" i="1">
                            <a:latin typeface="Cambria Math" panose="02040503050406030204" pitchFamily="18" charset="0"/>
                          </a:rPr>
                          <m:t>𝑅</m:t>
                        </m:r>
                      </m:e>
                      <m:sub>
                        <m:r>
                          <a:rPr lang="en-US" altLang="zh-CN" sz="2800" i="1">
                            <a:latin typeface="Cambria Math" panose="02040503050406030204" pitchFamily="18" charset="0"/>
                          </a:rPr>
                          <m:t>h</m:t>
                        </m:r>
                      </m:sub>
                    </m:sSub>
                  </m:oMath>
                </a14:m>
                <a:r>
                  <a:rPr lang="zh-CN" altLang="en-US" sz="2800" dirty="0">
                    <a:latin typeface="+mj-ea"/>
                    <a:ea typeface="+mj-ea"/>
                  </a:rPr>
                  <a:t> </a:t>
                </a:r>
                <a14:m>
                  <m:oMath xmlns:m="http://schemas.openxmlformats.org/officeDocument/2006/math">
                    <m:r>
                      <a:rPr lang="en-US" altLang="zh-CN" sz="2800" i="1">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ea typeface="+mj-ea"/>
                      </a:rPr>
                      <m:t>或</m:t>
                    </m:r>
                    <m:r>
                      <a:rPr lang="en-US" altLang="zh-CN" sz="2800" i="1">
                        <a:solidFill>
                          <a:prstClr val="black"/>
                        </a:solidFill>
                        <a:latin typeface="Cambria Math" panose="02040503050406030204" pitchFamily="18" charset="0"/>
                        <a:ea typeface="+mj-ea"/>
                      </a:rPr>
                      <m:t> </m:t>
                    </m:r>
                    <m:acc>
                      <m:accPr>
                        <m:chr m:val="̅"/>
                        <m:ctrlPr>
                          <a:rPr lang="zh-CN" altLang="en-US" sz="2800" i="1">
                            <a:solidFill>
                              <a:prstClr val="black"/>
                            </a:solidFill>
                            <a:latin typeface="Cambria Math" panose="02040503050406030204" pitchFamily="18" charset="0"/>
                          </a:rPr>
                        </m:ctrlPr>
                      </m:accPr>
                      <m:e>
                        <m:r>
                          <a:rPr lang="zh-CN" altLang="en-US" sz="2800" i="1">
                            <a:solidFill>
                              <a:prstClr val="black"/>
                            </a:solidFill>
                            <a:latin typeface="Cambria Math" panose="02040503050406030204" pitchFamily="18" charset="0"/>
                          </a:rPr>
                          <m:t>𝑦</m:t>
                        </m:r>
                      </m:e>
                    </m:acc>
                    <m:r>
                      <a:rPr lang="en-US" altLang="zh-CN" sz="2800" i="1">
                        <a:solidFill>
                          <a:prstClr val="black"/>
                        </a:solidFill>
                        <a:latin typeface="Cambria Math" panose="02040503050406030204" pitchFamily="18" charset="0"/>
                      </a:rPr>
                      <m:t>/</m:t>
                    </m:r>
                    <m:acc>
                      <m:accPr>
                        <m:chr m:val="̅"/>
                        <m:ctrlPr>
                          <a:rPr lang="zh-CN" altLang="en-US" sz="2800" i="1">
                            <a:solidFill>
                              <a:prstClr val="black"/>
                            </a:solidFill>
                            <a:latin typeface="Cambria Math" panose="02040503050406030204" pitchFamily="18" charset="0"/>
                          </a:rPr>
                        </m:ctrlPr>
                      </m:accPr>
                      <m:e>
                        <m:r>
                          <a:rPr lang="en-US" altLang="zh-CN" sz="2800" i="1">
                            <a:solidFill>
                              <a:prstClr val="black"/>
                            </a:solidFill>
                            <a:latin typeface="Cambria Math" panose="02040503050406030204" pitchFamily="18" charset="0"/>
                          </a:rPr>
                          <m:t>𝑥</m:t>
                        </m:r>
                      </m:e>
                    </m:acc>
                    <m:r>
                      <a:rPr lang="zh-CN" altLang="en-US" sz="2800">
                        <a:solidFill>
                          <a:prstClr val="black"/>
                        </a:solidFill>
                        <a:latin typeface="Cambria Math" panose="02040503050406030204" pitchFamily="18" charset="0"/>
                        <a:ea typeface="+mj-ea"/>
                      </a:rPr>
                      <m:t>≈</m:t>
                    </m:r>
                    <m:acc>
                      <m:accPr>
                        <m:chr m:val="̅"/>
                        <m:ctrlPr>
                          <a:rPr lang="zh-CN" altLang="en-US" sz="2800" i="1">
                            <a:solidFill>
                              <a:prstClr val="black"/>
                            </a:solidFill>
                            <a:latin typeface="Cambria Math" panose="02040503050406030204" pitchFamily="18" charset="0"/>
                          </a:rPr>
                        </m:ctrlPr>
                      </m:accPr>
                      <m:e>
                        <m:r>
                          <a:rPr lang="en-US" altLang="zh-CN" sz="2800" i="1">
                            <a:solidFill>
                              <a:prstClr val="black"/>
                            </a:solidFill>
                            <a:latin typeface="Cambria Math" panose="02040503050406030204" pitchFamily="18" charset="0"/>
                          </a:rPr>
                          <m:t>𝑌</m:t>
                        </m:r>
                      </m:e>
                    </m:acc>
                    <m:r>
                      <a:rPr lang="en-US" altLang="zh-CN" sz="2800" i="1">
                        <a:solidFill>
                          <a:prstClr val="black"/>
                        </a:solidFill>
                        <a:latin typeface="Cambria Math" panose="02040503050406030204" pitchFamily="18" charset="0"/>
                      </a:rPr>
                      <m:t>/</m:t>
                    </m:r>
                    <m:acc>
                      <m:accPr>
                        <m:chr m:val="̅"/>
                        <m:ctrlPr>
                          <a:rPr lang="zh-CN" altLang="en-US" sz="2800" i="1">
                            <a:solidFill>
                              <a:prstClr val="black"/>
                            </a:solidFill>
                            <a:latin typeface="Cambria Math" panose="02040503050406030204" pitchFamily="18" charset="0"/>
                          </a:rPr>
                        </m:ctrlPr>
                      </m:accPr>
                      <m:e>
                        <m:r>
                          <a:rPr lang="en-US" altLang="zh-CN" sz="2800" i="1">
                            <a:solidFill>
                              <a:prstClr val="black"/>
                            </a:solidFill>
                            <a:latin typeface="Cambria Math" panose="02040503050406030204" pitchFamily="18" charset="0"/>
                          </a:rPr>
                          <m:t>𝑋</m:t>
                        </m:r>
                      </m:e>
                    </m:acc>
                    <m:r>
                      <a:rPr lang="en-US" altLang="zh-CN" sz="2800" i="1">
                        <a:solidFill>
                          <a:prstClr val="black"/>
                        </a:solidFill>
                        <a:latin typeface="Cambria Math" panose="02040503050406030204" pitchFamily="18" charset="0"/>
                      </a:rPr>
                      <m:t>=</m:t>
                    </m:r>
                    <m:r>
                      <a:rPr lang="en-US" altLang="zh-CN" sz="2800" i="1">
                        <a:solidFill>
                          <a:prstClr val="black"/>
                        </a:solidFill>
                        <a:latin typeface="Cambria Math" panose="02040503050406030204" pitchFamily="18" charset="0"/>
                      </a:rPr>
                      <m:t>𝑅</m:t>
                    </m:r>
                    <m:r>
                      <a:rPr lang="en-US" altLang="zh-CN" sz="2800">
                        <a:solidFill>
                          <a:prstClr val="black"/>
                        </a:solidFill>
                        <a:latin typeface="Cambria Math" panose="02040503050406030204" pitchFamily="18" charset="0"/>
                        <a:ea typeface="+mj-ea"/>
                      </a:rPr>
                      <m:t>)</m:t>
                    </m:r>
                  </m:oMath>
                </a14:m>
                <a:r>
                  <a:rPr lang="zh-CN" altLang="en-US" sz="2800" dirty="0">
                    <a:latin typeface="+mj-ea"/>
                    <a:ea typeface="+mj-ea"/>
                  </a:rPr>
                  <a:t> 的性质，可立即得到分别 </a:t>
                </a:r>
                <a14:m>
                  <m:oMath xmlns:m="http://schemas.openxmlformats.org/officeDocument/2006/math">
                    <m:r>
                      <a:rPr lang="en-US" altLang="zh-CN" sz="2800">
                        <a:solidFill>
                          <a:prstClr val="black"/>
                        </a:solidFill>
                        <a:latin typeface="Cambria Math" panose="02040503050406030204" pitchFamily="18" charset="0"/>
                        <a:ea typeface="+mj-ea"/>
                      </a:rPr>
                      <m:t>(</m:t>
                    </m:r>
                    <m:r>
                      <a:rPr lang="zh-CN" altLang="en-US" sz="2800" i="1">
                        <a:solidFill>
                          <a:prstClr val="black"/>
                        </a:solidFill>
                        <a:latin typeface="Cambria Math" panose="02040503050406030204" pitchFamily="18" charset="0"/>
                        <a:ea typeface="+mj-ea"/>
                      </a:rPr>
                      <m:t>或</m:t>
                    </m:r>
                    <m:r>
                      <a:rPr lang="en-US" altLang="zh-CN" sz="2800" i="1">
                        <a:solidFill>
                          <a:prstClr val="black"/>
                        </a:solidFill>
                        <a:latin typeface="Cambria Math" panose="02040503050406030204" pitchFamily="18" charset="0"/>
                        <a:ea typeface="+mj-ea"/>
                      </a:rPr>
                      <m:t> </m:t>
                    </m:r>
                    <m:r>
                      <a:rPr lang="zh-CN" altLang="en-US" sz="2800" i="1" smtClean="0">
                        <a:solidFill>
                          <a:prstClr val="black"/>
                        </a:solidFill>
                        <a:latin typeface="Cambria Math" panose="02040503050406030204" pitchFamily="18" charset="0"/>
                        <a:ea typeface="+mj-ea"/>
                      </a:rPr>
                      <m:t>联合</m:t>
                    </m:r>
                    <m:r>
                      <a:rPr lang="en-US" altLang="zh-CN" sz="2800">
                        <a:solidFill>
                          <a:prstClr val="black"/>
                        </a:solidFill>
                        <a:latin typeface="Cambria Math" panose="02040503050406030204" pitchFamily="18" charset="0"/>
                        <a:ea typeface="+mj-ea"/>
                      </a:rPr>
                      <m:t>)</m:t>
                    </m:r>
                  </m:oMath>
                </a14:m>
                <a:r>
                  <a:rPr lang="zh-CN" altLang="en-US" sz="2800" dirty="0">
                    <a:latin typeface="+mj-ea"/>
                    <a:ea typeface="+mj-ea"/>
                  </a:rPr>
                  <a:t> 比估计的期望与方差公式。</a:t>
                </a:r>
                <a:endParaRPr lang="en-US" altLang="zh-CN" sz="2800" dirty="0">
                  <a:latin typeface="+mj-ea"/>
                  <a:ea typeface="+mj-ea"/>
                </a:endParaRPr>
              </a:p>
              <a:p>
                <a:endParaRPr lang="en-US" altLang="zh-CN" sz="2800" dirty="0">
                  <a:latin typeface="+mj-ea"/>
                  <a:ea typeface="+mj-ea"/>
                </a:endParaRPr>
              </a:p>
              <a:p>
                <a14:m>
                  <m:oMath xmlns:m="http://schemas.openxmlformats.org/officeDocument/2006/math">
                    <m:r>
                      <a:rPr lang="zh-CN" altLang="en-US" sz="2800" i="1">
                        <a:latin typeface="Cambria Math" panose="02040503050406030204" pitchFamily="18" charset="0"/>
                        <a:ea typeface="+mj-ea"/>
                      </a:rPr>
                      <m:t>令</m:t>
                    </m:r>
                    <m:r>
                      <a:rPr lang="en-US" altLang="zh-CN" sz="2800" i="1">
                        <a:latin typeface="Cambria Math" panose="02040503050406030204" pitchFamily="18" charset="0"/>
                        <a:ea typeface="+mj-ea"/>
                      </a:rPr>
                      <m:t> </m:t>
                    </m:r>
                    <m:sSub>
                      <m:sSubPr>
                        <m:ctrlPr>
                          <a:rPr lang="zh-CN" altLang="en-US" sz="2800" i="1">
                            <a:latin typeface="Cambria Math" panose="02040503050406030204" pitchFamily="18" charset="0"/>
                            <a:ea typeface="+mj-ea"/>
                          </a:rPr>
                        </m:ctrlPr>
                      </m:sSubPr>
                      <m:e>
                        <m:r>
                          <a:rPr lang="zh-CN" altLang="en-US" sz="2800" i="1">
                            <a:latin typeface="Cambria Math" panose="02040503050406030204" pitchFamily="18" charset="0"/>
                            <a:ea typeface="+mj-ea"/>
                          </a:rPr>
                          <m:t>𝛽</m:t>
                        </m:r>
                      </m:e>
                      <m:sub>
                        <m:r>
                          <a:rPr lang="zh-CN" altLang="en-US" sz="2800" i="1">
                            <a:latin typeface="Cambria Math" panose="02040503050406030204" pitchFamily="18" charset="0"/>
                            <a:ea typeface="+mj-ea"/>
                          </a:rPr>
                          <m:t>h</m:t>
                        </m:r>
                      </m:sub>
                    </m:sSub>
                    <m:r>
                      <a:rPr lang="en-US" altLang="zh-CN" sz="2800" i="1">
                        <a:latin typeface="Cambria Math" panose="02040503050406030204" pitchFamily="18" charset="0"/>
                        <a:ea typeface="+mj-ea"/>
                      </a:rPr>
                      <m:t>=</m:t>
                    </m:r>
                    <m:r>
                      <a:rPr lang="en-US" altLang="zh-CN" sz="2800" b="0" i="1" smtClean="0">
                        <a:latin typeface="Cambria Math" panose="02040503050406030204" pitchFamily="18" charset="0"/>
                        <a:ea typeface="+mj-ea"/>
                      </a:rPr>
                      <m:t>0</m:t>
                    </m:r>
                  </m:oMath>
                </a14:m>
                <a:r>
                  <a:rPr lang="zh-CN" altLang="en-US" sz="2800" dirty="0">
                    <a:latin typeface="+mj-ea"/>
                    <a:ea typeface="+mj-ea"/>
                  </a:rPr>
                  <a:t> </a:t>
                </a:r>
                <a14:m>
                  <m:oMath xmlns:m="http://schemas.openxmlformats.org/officeDocument/2006/math">
                    <m:r>
                      <a:rPr lang="en-US" altLang="zh-CN" sz="2800" i="1">
                        <a:latin typeface="Cambria Math" panose="02040503050406030204" pitchFamily="18" charset="0"/>
                        <a:ea typeface="+mj-ea"/>
                      </a:rPr>
                      <m:t>(</m:t>
                    </m:r>
                    <m:r>
                      <a:rPr lang="zh-CN" altLang="en-US" sz="2800" i="1">
                        <a:latin typeface="Cambria Math" panose="02040503050406030204" pitchFamily="18" charset="0"/>
                        <a:ea typeface="+mj-ea"/>
                      </a:rPr>
                      <m:t>或</m:t>
                    </m:r>
                    <m:r>
                      <a:rPr lang="en-US" altLang="zh-CN" sz="2800" i="1">
                        <a:latin typeface="Cambria Math" panose="02040503050406030204" pitchFamily="18" charset="0"/>
                        <a:ea typeface="+mj-ea"/>
                      </a:rPr>
                      <m:t> </m:t>
                    </m:r>
                    <m:r>
                      <a:rPr lang="zh-CN" altLang="en-US" sz="2800" i="1">
                        <a:latin typeface="Cambria Math" panose="02040503050406030204" pitchFamily="18" charset="0"/>
                        <a:ea typeface="+mj-ea"/>
                      </a:rPr>
                      <m:t>𝛽</m:t>
                    </m:r>
                    <m:r>
                      <a:rPr lang="en-US" altLang="zh-CN" sz="2800" i="1">
                        <a:latin typeface="Cambria Math" panose="02040503050406030204" pitchFamily="18" charset="0"/>
                        <a:ea typeface="+mj-ea"/>
                      </a:rPr>
                      <m:t>=0)</m:t>
                    </m:r>
                  </m:oMath>
                </a14:m>
                <a:r>
                  <a:rPr lang="zh-CN" altLang="en-US" sz="2800" dirty="0">
                    <a:latin typeface="+mj-ea"/>
                    <a:ea typeface="+mj-ea"/>
                  </a:rPr>
                  <a:t> ，根据 </a:t>
                </a:r>
                <a14:m>
                  <m:oMath xmlns:m="http://schemas.openxmlformats.org/officeDocument/2006/math">
                    <m:sSub>
                      <m:sSubPr>
                        <m:ctrlPr>
                          <a:rPr lang="zh-CN" altLang="en-US" sz="2800" i="1">
                            <a:latin typeface="Cambria Math" panose="02040503050406030204" pitchFamily="18" charset="0"/>
                            <a:ea typeface="+mj-ea"/>
                          </a:rPr>
                        </m:ctrlPr>
                      </m:sSubPr>
                      <m:e>
                        <m:r>
                          <a:rPr lang="zh-CN" altLang="en-US" sz="2800" i="1">
                            <a:latin typeface="Cambria Math" panose="02040503050406030204" pitchFamily="18" charset="0"/>
                            <a:ea typeface="+mj-ea"/>
                          </a:rPr>
                          <m:t>𝛽</m:t>
                        </m:r>
                      </m:e>
                      <m:sub>
                        <m:r>
                          <a:rPr lang="zh-CN" altLang="en-US" sz="2800" i="1">
                            <a:latin typeface="Cambria Math" panose="02040503050406030204" pitchFamily="18" charset="0"/>
                            <a:ea typeface="+mj-ea"/>
                          </a:rPr>
                          <m:t>h</m:t>
                        </m:r>
                      </m:sub>
                    </m:sSub>
                    <m:r>
                      <a:rPr lang="en-US" altLang="zh-CN" sz="2800" i="1">
                        <a:latin typeface="Cambria Math" panose="02040503050406030204" pitchFamily="18" charset="0"/>
                        <a:ea typeface="+mj-ea"/>
                      </a:rPr>
                      <m:t> (</m:t>
                    </m:r>
                    <m:r>
                      <a:rPr lang="zh-CN" altLang="en-US" sz="2800" i="1">
                        <a:latin typeface="Cambria Math" panose="02040503050406030204" pitchFamily="18" charset="0"/>
                        <a:ea typeface="+mj-ea"/>
                      </a:rPr>
                      <m:t>或</m:t>
                    </m:r>
                    <m:r>
                      <a:rPr lang="en-US" altLang="zh-CN" sz="2800" i="1">
                        <a:latin typeface="Cambria Math" panose="02040503050406030204" pitchFamily="18" charset="0"/>
                        <a:ea typeface="+mj-ea"/>
                      </a:rPr>
                      <m:t> </m:t>
                    </m:r>
                    <m:r>
                      <a:rPr lang="zh-CN" altLang="en-US" sz="2800" i="1">
                        <a:latin typeface="Cambria Math" panose="02040503050406030204" pitchFamily="18" charset="0"/>
                        <a:ea typeface="+mj-ea"/>
                      </a:rPr>
                      <m:t>𝛽</m:t>
                    </m:r>
                    <m:r>
                      <a:rPr lang="en-US" altLang="zh-CN" sz="2800" i="1">
                        <a:latin typeface="Cambria Math" panose="02040503050406030204" pitchFamily="18" charset="0"/>
                        <a:ea typeface="+mj-ea"/>
                      </a:rPr>
                      <m:t>)</m:t>
                    </m:r>
                  </m:oMath>
                </a14:m>
                <a:r>
                  <a:rPr lang="zh-CN" altLang="en-US" sz="2800" dirty="0">
                    <a:latin typeface="+mj-ea"/>
                    <a:ea typeface="+mj-ea"/>
                  </a:rPr>
                  <a:t> 事先给定条件下回归估计期望与方差的公式，可立即得到简单估计的期望与方差公式。</a:t>
                </a:r>
                <a:endParaRPr lang="en-US" altLang="zh-CN" sz="2800" dirty="0">
                  <a:latin typeface="+mj-ea"/>
                  <a:ea typeface="+mj-ea"/>
                </a:endParaRPr>
              </a:p>
            </p:txBody>
          </p:sp>
        </mc:Choice>
        <mc:Fallback xmlns="">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524836" cy="3970318"/>
              </a:xfrm>
              <a:prstGeom prst="rect">
                <a:avLst/>
              </a:prstGeom>
              <a:blipFill>
                <a:blip r:embed="rId3"/>
                <a:stretch>
                  <a:fillRect l="-1621" t="-1690" r="-1053" b="-3379"/>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三种估计的关系</a:t>
            </a: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008674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931</Words>
  <Application>Microsoft Office PowerPoint</Application>
  <PresentationFormat>全屏显示(4:3)</PresentationFormat>
  <Paragraphs>69</Paragraphs>
  <Slides>12</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华文楷体</vt:lpstr>
      <vt:lpstr>华文隶书</vt:lpstr>
      <vt:lpstr>隶书</vt:lpstr>
      <vt:lpstr>Calibri</vt:lpstr>
      <vt:lpstr>Cambria Math</vt:lpstr>
      <vt:lpstr>Century Schoolbook</vt:lpstr>
      <vt:lpstr>Times New Roman</vt:lpstr>
      <vt:lpstr>Wingdings</vt:lpstr>
      <vt:lpstr>Wingdings 2</vt:lpstr>
      <vt:lpstr>凸显</vt:lpstr>
      <vt:lpstr>分层随机抽样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dc:title>
  <dc:creator/>
  <cp:lastModifiedBy>HelloMaster</cp:lastModifiedBy>
  <cp:revision>266</cp:revision>
  <dcterms:created xsi:type="dcterms:W3CDTF">2019-03-23T11:21:10Z</dcterms:created>
  <dcterms:modified xsi:type="dcterms:W3CDTF">2019-04-04T09:22:59Z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