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4" r:id="rId4"/>
    <p:sldId id="287" r:id="rId5"/>
    <p:sldId id="286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81" r:id="rId15"/>
    <p:sldId id="268" r:id="rId16"/>
    <p:sldId id="269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FF0000"/>
    <a:srgbClr val="33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94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Rasamny" userId="ab1fe431-15c1-45b9-a358-e7dc16a25c24" providerId="ADAL" clId="{97252BA1-4F49-6C4B-BD18-FBF0692A599C}"/>
    <pc:docChg chg="modMainMaster">
      <pc:chgData name="Marwan Rasamny" userId="ab1fe431-15c1-45b9-a358-e7dc16a25c24" providerId="ADAL" clId="{97252BA1-4F49-6C4B-BD18-FBF0692A599C}" dt="2022-10-28T17:43:13.003" v="76" actId="1038"/>
      <pc:docMkLst>
        <pc:docMk/>
      </pc:docMkLst>
      <pc:sldMasterChg chg="modSp mod modSldLayout">
        <pc:chgData name="Marwan Rasamny" userId="ab1fe431-15c1-45b9-a358-e7dc16a25c24" providerId="ADAL" clId="{97252BA1-4F49-6C4B-BD18-FBF0692A599C}" dt="2022-10-28T17:43:13.003" v="76" actId="1038"/>
        <pc:sldMasterMkLst>
          <pc:docMk/>
          <pc:sldMasterMk cId="0" sldId="2147483648"/>
        </pc:sldMasterMkLst>
        <pc:spChg chg="mod">
          <ac:chgData name="Marwan Rasamny" userId="ab1fe431-15c1-45b9-a358-e7dc16a25c24" providerId="ADAL" clId="{97252BA1-4F49-6C4B-BD18-FBF0692A599C}" dt="2022-10-28T17:42:46.365" v="34" actId="20577"/>
          <ac:spMkLst>
            <pc:docMk/>
            <pc:sldMasterMk cId="0" sldId="2147483648"/>
            <ac:spMk id="1032" creationId="{00000000-0000-0000-0000-000000000000}"/>
          </ac:spMkLst>
        </pc:spChg>
        <pc:sldLayoutChg chg="modSp mod">
          <pc:chgData name="Marwan Rasamny" userId="ab1fe431-15c1-45b9-a358-e7dc16a25c24" providerId="ADAL" clId="{97252BA1-4F49-6C4B-BD18-FBF0692A599C}" dt="2022-10-28T17:43:13.003" v="76" actId="1038"/>
          <pc:sldLayoutMkLst>
            <pc:docMk/>
            <pc:sldMasterMk cId="0" sldId="2147483648"/>
            <pc:sldLayoutMk cId="0" sldId="2147483649"/>
          </pc:sldLayoutMkLst>
          <pc:spChg chg="mod">
            <ac:chgData name="Marwan Rasamny" userId="ab1fe431-15c1-45b9-a358-e7dc16a25c24" providerId="ADAL" clId="{97252BA1-4F49-6C4B-BD18-FBF0692A599C}" dt="2022-10-28T17:43:13.003" v="76" actId="1038"/>
            <ac:spMkLst>
              <pc:docMk/>
              <pc:sldMasterMk cId="0" sldId="2147483648"/>
              <pc:sldLayoutMk cId="0" sldId="2147483649"/>
              <ac:spMk id="92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332ABB05-153D-48A4-A18B-CB45B4B41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5193F-0B65-4DAF-BDBB-B56468890F28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66720-5E3D-42C9-A3E6-54E5A6D3AA3F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29B1D-81E7-4D35-9C40-57EEEBAB8734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5684F-8CE3-46BB-A416-34BEA8629C8B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71F73-03C0-418A-83F1-6772C9240C67}" type="slidenum">
              <a:rPr lang="en-US"/>
              <a:pPr/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3EEA3-3C3D-4EFD-9725-838C6C7DA6A5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922E3-632D-4682-8DF0-A88F6B70E0D7}" type="slidenum">
              <a:rPr lang="en-US"/>
              <a:pPr/>
              <a:t>16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17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01D0F-2A1E-461A-B8C4-9C434F1DB51F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BAD8E-8AF3-4638-90E3-B7821E8DA7BE}" type="slidenum">
              <a:rPr lang="en-US"/>
              <a:pPr/>
              <a:t>19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3595-9261-4801-B532-6FADF91CF1D1}" type="slidenum">
              <a:rPr lang="en-US"/>
              <a:pPr/>
              <a:t>20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3053-4E69-4954-B184-156BBC353BBB}" type="slidenum">
              <a:rPr lang="en-US"/>
              <a:pPr/>
              <a:t>21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18738-61AB-4DE0-BB68-CD597F5EFB73}" type="slidenum">
              <a:rPr lang="en-US"/>
              <a:pPr/>
              <a:t>22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001CC-77F0-40AF-A789-45B3CECF7D84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184AE-456B-4B63-9DFC-590CE7A7710D}" type="slidenum">
              <a:rPr lang="en-US"/>
              <a:pPr/>
              <a:t>24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8F1FA-668E-4A88-926F-258F7395E4B7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BFC96-1239-4C4E-85C9-3F1D4D8A29D9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D34B7-6765-41E5-B74F-8A133382A437}" type="slidenum">
              <a:rPr lang="en-US"/>
              <a:pPr/>
              <a:t>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955EB-DAD4-428A-91DC-AC9A311BB2BF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265A-511B-4301-A5A6-C7A352D48EAE}" type="slidenum">
              <a:rPr lang="en-US"/>
              <a:pPr/>
              <a:t>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EA244-EB26-4A84-9B5E-3EA10DCDAA46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524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220" name="Picture 4" descr="DSU_hor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33400"/>
            <a:ext cx="7696200" cy="1184275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752600" y="2438400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47800" y="1927225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Department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Computer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and Information Sciences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5800" y="4913313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i="0">
                <a:latin typeface="Times New Roman" pitchFamily="18" charset="0"/>
              </a:rPr>
              <a:t>Marwan Rasamny, PhD</a:t>
            </a:r>
          </a:p>
          <a:p>
            <a:pPr algn="ctr"/>
            <a:r>
              <a:rPr lang="en-US" sz="2800" i="0">
                <a:latin typeface="Times New Roman" pitchFamily="18" charset="0"/>
              </a:rPr>
              <a:t>Department of Computer &amp; Information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DSU_horiz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026150"/>
            <a:ext cx="4495800" cy="69215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181600" y="6135469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9144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924800" y="6172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fld id="{3701A2C5-F3A9-4915-92D8-2783D935923F}" type="slidenum">
              <a:rPr lang="en-US" sz="2000" i="0">
                <a:latin typeface="Times New Roman" pitchFamily="18" charset="0"/>
              </a:rPr>
              <a:pPr algn="r"/>
              <a:t>‹#›</a:t>
            </a:fld>
            <a:endParaRPr lang="en-US" sz="2000" i="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15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Putting It All Together</a:t>
            </a:r>
            <a:br>
              <a:rPr lang="en-US" sz="4000" b="1" dirty="0"/>
            </a:br>
            <a:r>
              <a:rPr lang="en-US" sz="4000" b="1" dirty="0"/>
              <a:t>FSMs and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Instantiating a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>
                <a:latin typeface="Courier New" pitchFamily="49" charset="0"/>
              </a:rPr>
              <a:t> </a:t>
            </a: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>
                <a:latin typeface="Courier New" pitchFamily="49" charset="0"/>
              </a:rPr>
              <a:t> StopWatchTest{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public static void main(String[] args){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joeStopWatch=new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janeStopWatch=new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}</a:t>
            </a:r>
          </a:p>
        </p:txBody>
      </p:sp>
      <p:sp>
        <p:nvSpPr>
          <p:cNvPr id="242695" name="AutoShape 7"/>
          <p:cNvSpPr>
            <a:spLocks noChangeArrowheads="1"/>
          </p:cNvSpPr>
          <p:nvPr/>
        </p:nvSpPr>
        <p:spPr bwMode="auto">
          <a:xfrm>
            <a:off x="1371600" y="2895600"/>
            <a:ext cx="2076450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joeStopWatch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1371600" y="3352800"/>
            <a:ext cx="32004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1171418621639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5181600" y="2895600"/>
            <a:ext cx="2224088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janeStopWatch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5181600" y="3352800"/>
            <a:ext cx="32766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1171418624693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StopWatchTest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(“Stop watch started”);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That Return a Value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Our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method in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always returns a string representation of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really need to provide </a:t>
            </a:r>
            <a:r>
              <a:rPr lang="en-US" i="1" dirty="0"/>
              <a:t>accessor</a:t>
            </a:r>
            <a:r>
              <a:rPr lang="en-US" dirty="0"/>
              <a:t> methods that give us controlled access to the private instance variables.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 could provide a method that returns the elapsed time in milliseconds so that we can format it any way we want.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Accessor methods are made </a:t>
            </a:r>
            <a:r>
              <a:rPr lang="en-US" b="1" dirty="0">
                <a:latin typeface="Courier New" pitchFamily="49" charset="0"/>
              </a:rPr>
              <a:t>public</a:t>
            </a:r>
            <a:r>
              <a:rPr lang="en-US" dirty="0"/>
              <a:t> so that any client can call use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 …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(){ . . . }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	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46789" name="AutoShape 5"/>
          <p:cNvSpPr>
            <a:spLocks noChangeArrowheads="1"/>
          </p:cNvSpPr>
          <p:nvPr/>
        </p:nvSpPr>
        <p:spPr bwMode="auto">
          <a:xfrm>
            <a:off x="3276600" y="2362200"/>
            <a:ext cx="5486400" cy="1600200"/>
          </a:xfrm>
          <a:prstGeom prst="cloudCallout">
            <a:avLst>
              <a:gd name="adj1" fmla="val -10907"/>
              <a:gd name="adj2" fmla="val 71926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>
                <a:latin typeface="Courier New" pitchFamily="49" charset="0"/>
              </a:rPr>
              <a:t>elapsedTimeInMillis() returns the elapsed time in milliseconds!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Mutator and Accessor Methods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change the state of an object after being invoked are called </a:t>
            </a:r>
            <a:r>
              <a:rPr lang="en-US" i="1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Obvious – they mutate the state of the object.</a:t>
            </a:r>
          </a:p>
          <a:p>
            <a:r>
              <a:rPr lang="en-US" dirty="0"/>
              <a:t>Methods that only return information and do not change the state of an object after being invoked are called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  <a:p>
            <a:r>
              <a:rPr lang="en-US" dirty="0"/>
              <a:t>In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class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reset()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startStop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elapsedTime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StopWatchTest</a:t>
            </a:r>
            <a:r>
              <a:rPr lang="en-US" sz="22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public static void main(String[]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myStopWatch</a:t>
            </a:r>
            <a:r>
              <a:rPr lang="en-US" sz="2200" b="1" dirty="0">
                <a:latin typeface="Courier New" pitchFamily="49" charset="0"/>
              </a:rPr>
              <a:t>=new 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myStopWatch.reset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("Stop watch started");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for(long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=0;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 &lt; 1000000000;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</a:rPr>
              <a:t>myStopWatch.elapsedTime</a:t>
            </a:r>
            <a:r>
              <a:rPr lang="en-US" sz="2200" b="1" dirty="0">
                <a:latin typeface="Courier New" pitchFamily="49" charset="0"/>
              </a:rPr>
              <a:t>()*1e-3);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is created, it should be in reset mode.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is, if we operate on the object with output(), it should display 0s.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Once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is invoked on the </a:t>
            </a:r>
            <a:r>
              <a:rPr lang="en-US" dirty="0" err="1"/>
              <a:t>StopWatch</a:t>
            </a:r>
            <a:r>
              <a:rPr lang="en-US" dirty="0"/>
              <a:t> object, the object should “begin counting”.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Subsequent invocations of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method should result in setting the elapsed time.  </a:t>
            </a:r>
            <a:r>
              <a:rPr lang="en-US" i="1" dirty="0"/>
              <a:t>Note that the object continues to count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en-US" dirty="0"/>
              <a:t> invocation sets the elapsed time back to 0 and places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back in the reset state.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7432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6936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292975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AutoShape 7"/>
          <p:cNvSpPr>
            <a:spLocks noChangeArrowheads="1"/>
          </p:cNvSpPr>
          <p:nvPr/>
        </p:nvSpPr>
        <p:spPr bwMode="auto">
          <a:xfrm>
            <a:off x="685800" y="3352800"/>
            <a:ext cx="7086600" cy="22098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initialTime;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currentTime;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reset()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isInReset = true;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initialTime = currentTime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reset()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AutoShape 3"/>
          <p:cNvSpPr>
            <a:spLocks noChangeArrowheads="1"/>
          </p:cNvSpPr>
          <p:nvPr/>
        </p:nvSpPr>
        <p:spPr bwMode="auto">
          <a:xfrm>
            <a:off x="609600" y="2362200"/>
            <a:ext cx="7924800" cy="32766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startStop()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currentTime = </a:t>
            </a:r>
            <a:r>
              <a:rPr lang="en-US" sz="1400" b="1">
                <a:latin typeface="Courier New" pitchFamily="49" charset="0"/>
              </a:rPr>
              <a:t>Calendar.getInstance().getTimeInMillis();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if (isInReset){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initialTime =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isInReset=false;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startStop()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lecture, a student will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61321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AutoShape 2"/>
          <p:cNvSpPr>
            <a:spLocks noChangeArrowheads="1"/>
          </p:cNvSpPr>
          <p:nvPr/>
        </p:nvSpPr>
        <p:spPr bwMode="auto">
          <a:xfrm>
            <a:off x="609600" y="2362200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elapsedTime()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(currentTime - initialTime);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elapsedTime()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()/1000;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/3600;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*3600);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/60;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*60);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"Elapsed Time: " + 	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+ "h " +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+  	"m " +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+ "s";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output()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Constructors!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when the following statement is executed.</a:t>
            </a:r>
          </a:p>
          <a:p>
            <a:pPr lvl="3"/>
            <a:endParaRPr lang="en-US"/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 StopWatch joeStopWatch=new StopWatch();</a:t>
            </a:r>
          </a:p>
          <a:p>
            <a:pPr lvl="2"/>
            <a:endParaRPr lang="en-US" sz="2100" b="1">
              <a:solidFill>
                <a:srgbClr val="333399"/>
              </a:solidFill>
            </a:endParaRPr>
          </a:p>
          <a:p>
            <a:pPr lvl="1"/>
            <a:r>
              <a:rPr lang="en-US"/>
              <a:t>When you create an object of a class, often you want certain initializing actions performed such as giving values to the instance variables.</a:t>
            </a:r>
          </a:p>
          <a:p>
            <a:pPr lvl="1"/>
            <a:r>
              <a:rPr lang="en-US"/>
              <a:t>A constructor is a special method that performs initializations.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objects are created using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Class_Name Object_Name = 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			new Class_Name (Parameter(s));</a:t>
            </a:r>
          </a:p>
          <a:p>
            <a:r>
              <a:rPr lang="en-US" b="1"/>
              <a:t>Example</a:t>
            </a:r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StopWatch joeStopWatch=new StopWatch();</a:t>
            </a:r>
            <a:endParaRPr lang="en-US" b="1">
              <a:solidFill>
                <a:srgbClr val="333399"/>
              </a:solidFill>
              <a:latin typeface="Courier New" pitchFamily="49" charset="0"/>
            </a:endParaRPr>
          </a:p>
          <a:p>
            <a:r>
              <a:rPr lang="en-US"/>
              <a:t>A constructor is called automatically when a new object is created.</a:t>
            </a:r>
          </a:p>
          <a:p>
            <a:r>
              <a:rPr lang="en-US"/>
              <a:t>It performs any actions written into its definition including initializing the values of (usually all) instance variables.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constructor has the </a:t>
            </a:r>
            <a:r>
              <a:rPr lang="en-US" i="1"/>
              <a:t>same name</a:t>
            </a:r>
            <a:r>
              <a:rPr lang="en-US"/>
              <a:t> as its class.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constructor </a:t>
            </a:r>
            <a:r>
              <a:rPr lang="en-US" i="1"/>
              <a:t>does not</a:t>
            </a:r>
            <a:r>
              <a:rPr lang="en-US"/>
              <a:t> have a </a:t>
            </a:r>
            <a:r>
              <a:rPr lang="en-US" i="1"/>
              <a:t>return type</a:t>
            </a:r>
            <a:r>
              <a:rPr lang="en-US"/>
              <a:t>, not even void.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Typically, at least one constructor, the default constructor, has no parameters.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a class definition does not have a constructor definition, Java creates a default constructor automatically.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AutoShape 2"/>
          <p:cNvSpPr>
            <a:spLocks noChangeArrowheads="1"/>
          </p:cNvSpPr>
          <p:nvPr/>
        </p:nvSpPr>
        <p:spPr bwMode="auto">
          <a:xfrm>
            <a:off x="609600" y="3135313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StopWatch()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reset();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for </a:t>
            </a:r>
            <a:r>
              <a:rPr lang="en-US">
                <a:latin typeface="Courier New" pitchFamily="49" charset="0"/>
              </a:rPr>
              <a:t>StopWatch()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a student should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accessor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3273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567852" y="1903512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962446" y="3363219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765745" y="3439419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1930727"/>
            <a:ext cx="1593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28" name="AutoShape 13"/>
          <p:cNvCxnSpPr>
            <a:cxnSpLocks noChangeShapeType="1"/>
            <a:stCxn id="254983" idx="6"/>
            <a:endCxn id="254983" idx="7"/>
          </p:cNvCxnSpPr>
          <p:nvPr/>
        </p:nvCxnSpPr>
        <p:spPr bwMode="auto">
          <a:xfrm flipH="1" flipV="1">
            <a:off x="6134893" y="1256507"/>
            <a:ext cx="189707" cy="457993"/>
          </a:xfrm>
          <a:prstGeom prst="curvedConnector4">
            <a:avLst>
              <a:gd name="adj1" fmla="val -189360"/>
              <a:gd name="adj2" fmla="val 155683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59487" y="1143741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34" name="AutoShape 13"/>
          <p:cNvCxnSpPr>
            <a:cxnSpLocks noChangeShapeType="1"/>
            <a:stCxn id="254982" idx="5"/>
            <a:endCxn id="254982" idx="4"/>
          </p:cNvCxnSpPr>
          <p:nvPr/>
        </p:nvCxnSpPr>
        <p:spPr bwMode="auto">
          <a:xfrm rot="5400000">
            <a:off x="5811044" y="5619750"/>
            <a:ext cx="189707" cy="457993"/>
          </a:xfrm>
          <a:prstGeom prst="curvedConnector3">
            <a:avLst>
              <a:gd name="adj1" fmla="val 17459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6245427" y="5789711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7789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/>
      <p:bldP spid="254982" grpId="0" animBg="1"/>
      <p:bldP spid="254983" grpId="0" animBg="1"/>
      <p:bldP spid="254984" grpId="0" animBg="1"/>
      <p:bldP spid="254991" grpId="0"/>
      <p:bldP spid="254992" grpId="0"/>
      <p:bldP spid="254993" grpId="0"/>
      <p:bldP spid="254994" grpId="0"/>
      <p:bldP spid="254995" grpId="0"/>
      <p:bldP spid="3" grpId="0"/>
      <p:bldP spid="19" grpId="0"/>
      <p:bldP spid="20" grpId="0"/>
      <p:bldP spid="21" grpId="0"/>
      <p:bldP spid="22" grpId="0"/>
      <p:bldP spid="27" grpId="0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353051" y="1903512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693944" y="33632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stopStart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550944" y="34394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2038448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257376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stopped</a:t>
            </a: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started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57031" name="AutoShape 7"/>
          <p:cNvCxnSpPr>
            <a:cxnSpLocks noChangeShapeType="1"/>
            <a:stCxn id="257027" idx="7"/>
            <a:endCxn id="257029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2" name="AutoShape 8"/>
          <p:cNvCxnSpPr>
            <a:cxnSpLocks noChangeShapeType="1"/>
            <a:stCxn id="257029" idx="6"/>
            <a:endCxn id="257028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3" name="AutoShape 9"/>
          <p:cNvCxnSpPr>
            <a:cxnSpLocks noChangeShapeType="1"/>
            <a:stCxn id="257028" idx="2"/>
            <a:endCxn id="257027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4" name="AutoShape 10"/>
          <p:cNvCxnSpPr>
            <a:cxnSpLocks noChangeShapeType="1"/>
            <a:stCxn id="257029" idx="3"/>
            <a:endCxn id="257027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5" name="AutoShape 11"/>
          <p:cNvCxnSpPr>
            <a:cxnSpLocks noChangeShapeType="1"/>
            <a:stCxn id="257028" idx="0"/>
            <a:endCxn id="257029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36" name="Text Box 12"/>
          <p:cNvSpPr txBox="1">
            <a:spLocks noChangeArrowheads="1"/>
          </p:cNvSpPr>
          <p:nvPr/>
        </p:nvSpPr>
        <p:spPr bwMode="auto">
          <a:xfrm rot="19500000">
            <a:off x="2362200" y="19050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 rot="5400000">
            <a:off x="5703093" y="33647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 rot="16200000">
            <a:off x="4560093" y="34409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7432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6936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912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538 " pathEditMode="relative" ptsTypes="AA">
                                      <p:cBhvr>
                                        <p:cTn id="36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0021E-6 L 3.33333E-6 -0.26648 " pathEditMode="relative" ptsTypes="AA">
                                      <p:cBhvr>
                                        <p:cTn id="38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/>
      <p:bldP spid="257028" grpId="1" animBg="1"/>
      <p:bldP spid="257029" grpId="0" animBg="1"/>
      <p:bldP spid="257029" grpId="1" animBg="1"/>
      <p:bldP spid="257036" grpId="0"/>
      <p:bldP spid="257037" grpId="0"/>
      <p:bldP spid="257038" grpId="0"/>
      <p:bldP spid="257039" grpId="0"/>
      <p:bldP spid="257040" grpId="0"/>
      <p:bldP spid="257041" grpId="0" animBg="1"/>
      <p:bldP spid="257043" grpId="0"/>
      <p:bldP spid="25704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as an Outline / Blueprint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Class Name: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StopWatch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Methods (actions):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reset</a:t>
            </a:r>
            <a:r>
              <a:rPr lang="en-US" sz="2400" dirty="0">
                <a:latin typeface="Courier New" pitchFamily="49" charset="0"/>
              </a:rPr>
              <a:t>:		press reset button to reset 			stopwatch to 0.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startStop</a:t>
            </a:r>
            <a:r>
              <a:rPr lang="en-US" sz="2400" dirty="0">
                <a:latin typeface="Courier New" pitchFamily="49" charset="0"/>
              </a:rPr>
              <a:t>:	press start/stop button to 			start/stop counting.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toString</a:t>
            </a:r>
            <a:r>
              <a:rPr lang="en-US" sz="2400" dirty="0">
                <a:latin typeface="Courier New" pitchFamily="49" charset="0"/>
              </a:rPr>
              <a:t>:	display time elapsed.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InitialTime</a:t>
            </a:r>
            <a:r>
              <a:rPr lang="en-US" sz="2400" dirty="0">
                <a:latin typeface="Courier New" pitchFamily="49" charset="0"/>
              </a:rPr>
              <a:t>: time when reset was pressed.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CurrentTime</a:t>
            </a:r>
            <a:r>
              <a:rPr lang="en-US" sz="2400" dirty="0">
                <a:latin typeface="Courier New" pitchFamily="49" charset="0"/>
              </a:rPr>
              <a:t>: current time.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of Type StopWatch</a:t>
            </a:r>
          </a:p>
        </p:txBody>
      </p: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1295400" y="1981200"/>
            <a:ext cx="3200400" cy="1371600"/>
            <a:chOff x="576" y="912"/>
            <a:chExt cx="1776" cy="864"/>
          </a:xfrm>
        </p:grpSpPr>
        <p:sp>
          <p:nvSpPr>
            <p:cNvPr id="232453" name="AutoShape 5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joeStopWatch</a:t>
              </a:r>
            </a:p>
          </p:txBody>
        </p:sp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1171418621639</a:t>
              </a:r>
            </a:p>
          </p:txBody>
        </p:sp>
      </p:grpSp>
      <p:grpSp>
        <p:nvGrpSpPr>
          <p:cNvPr id="232455" name="Group 7"/>
          <p:cNvGrpSpPr>
            <a:grpSpLocks/>
          </p:cNvGrpSpPr>
          <p:nvPr/>
        </p:nvGrpSpPr>
        <p:grpSpPr bwMode="auto">
          <a:xfrm>
            <a:off x="5105400" y="1981200"/>
            <a:ext cx="3429000" cy="1371600"/>
            <a:chOff x="576" y="912"/>
            <a:chExt cx="1776" cy="864"/>
          </a:xfrm>
        </p:grpSpPr>
        <p:sp>
          <p:nvSpPr>
            <p:cNvPr id="232456" name="AutoShape 8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janeStopWatch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1171418624693</a:t>
              </a:r>
            </a:p>
          </p:txBody>
        </p:sp>
      </p:grpSp>
      <p:grpSp>
        <p:nvGrpSpPr>
          <p:cNvPr id="232458" name="Group 10"/>
          <p:cNvGrpSpPr>
            <a:grpSpLocks/>
          </p:cNvGrpSpPr>
          <p:nvPr/>
        </p:nvGrpSpPr>
        <p:grpSpPr bwMode="auto">
          <a:xfrm>
            <a:off x="3200400" y="3962400"/>
            <a:ext cx="3352800" cy="1371600"/>
            <a:chOff x="576" y="912"/>
            <a:chExt cx="1776" cy="864"/>
          </a:xfrm>
        </p:grpSpPr>
        <p:sp>
          <p:nvSpPr>
            <p:cNvPr id="232459" name="AutoShape 11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myStopWatch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1171418618443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Files and Separate Compilation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Java class definition should be in a file by itself.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name of the file should be the same as the name of the class.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file name should end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.java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Java class must be compiled before it is used in a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compiled byte code is stored in a file with the same name, but ending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.class</a:t>
            </a:r>
            <a:endParaRPr lang="en-US" b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If all the classes used in a program are in the same directory as the program file, you do not need to import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5562600" y="381000"/>
            <a:ext cx="3352800" cy="2438400"/>
          </a:xfrm>
          <a:prstGeom prst="cloudCallout">
            <a:avLst>
              <a:gd name="adj1" fmla="val -57861"/>
              <a:gd name="adj2" fmla="val 3352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latin typeface="Courier New" pitchFamily="49" charset="0"/>
              </a:rPr>
              <a:t>private member variables are known only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1616</Words>
  <Application>Microsoft Macintosh PowerPoint</Application>
  <PresentationFormat>On-screen Show (4:3)</PresentationFormat>
  <Paragraphs>311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Times New Roman</vt:lpstr>
      <vt:lpstr>lecture</vt:lpstr>
      <vt:lpstr>Putting It All Together FSMs and Classes</vt:lpstr>
      <vt:lpstr>Learning Outcomes</vt:lpstr>
      <vt:lpstr>Designing StopWatch</vt:lpstr>
      <vt:lpstr>Designing StopWatch</vt:lpstr>
      <vt:lpstr>Designing StopWatch</vt:lpstr>
      <vt:lpstr>Class as an Outline / Blueprint</vt:lpstr>
      <vt:lpstr>Objects of Type StopWatch</vt:lpstr>
      <vt:lpstr>Class Files and Separate Compilation</vt:lpstr>
      <vt:lpstr>Defining the StopWatch Class</vt:lpstr>
      <vt:lpstr>Instantiating a StopWatch</vt:lpstr>
      <vt:lpstr>Testing the StopWatch</vt:lpstr>
      <vt:lpstr>Methods That Return a Value</vt:lpstr>
      <vt:lpstr>Defining the StopWatch Class …</vt:lpstr>
      <vt:lpstr>Mutator and Accessor Methods</vt:lpstr>
      <vt:lpstr>Testing the StopWatch</vt:lpstr>
      <vt:lpstr>Designing StopWatch</vt:lpstr>
      <vt:lpstr>Designing StopWatch</vt:lpstr>
      <vt:lpstr>Defining the reset() method</vt:lpstr>
      <vt:lpstr>Defining the startStop() method</vt:lpstr>
      <vt:lpstr>Defining the elapsedTime() method</vt:lpstr>
      <vt:lpstr>Defining the output() method</vt:lpstr>
      <vt:lpstr>Constructors!</vt:lpstr>
      <vt:lpstr>Constructors Cont’d</vt:lpstr>
      <vt:lpstr>Constructors Cont’d</vt:lpstr>
      <vt:lpstr>Constructor for StopWatch()</vt:lpstr>
      <vt:lpstr>Summary</vt:lpstr>
    </vt:vector>
  </TitlesOfParts>
  <Company>Computer and Information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Elements of Computer Programming</dc:subject>
  <dc:creator>Marwan Rasamny</dc:creator>
  <cp:lastModifiedBy>Marwan Rasamny</cp:lastModifiedBy>
  <cp:revision>78</cp:revision>
  <cp:lastPrinted>1601-01-01T00:00:00Z</cp:lastPrinted>
  <dcterms:created xsi:type="dcterms:W3CDTF">2007-01-26T00:04:48Z</dcterms:created>
  <dcterms:modified xsi:type="dcterms:W3CDTF">2023-03-17T16:44:04Z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