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20" r:id="rId11"/>
    <p:sldId id="521" r:id="rId12"/>
    <p:sldId id="522" r:id="rId13"/>
    <p:sldId id="523" r:id="rId14"/>
    <p:sldId id="524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1A3285C-9366-CC42-B4DE-4DACEDB8BF5A}">
          <p14:sldIdLst>
            <p14:sldId id="341"/>
            <p14:sldId id="342"/>
            <p14:sldId id="257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392A688-8E21-C84D-8636-9F3060517C39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AC59645-7736-8D4E-A7D4-667B416AA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2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23CC51F-95F7-4443-893D-4A34C191EBA9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AF8950C-3CDA-5B4D-9C6D-2AC0265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5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8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5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A62E0D6D-99FF-AF4C-BB5A-2D08A9CB123E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36E2A7D-D1A2-FB4C-8D96-6BCC64E47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Artifact fusion induced by repetitive genome sequence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part of the query sequence maps to many locations in the genome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2936"/>
            <a:ext cx="9361040" cy="297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"/>
                <a:cs typeface="Courier"/>
              </a:rPr>
              <a:t> ACTIONS      QUERY           SCORE START  END QSIZE IDENTITY CHRO STRAND  START    END      SPAN</a:t>
            </a:r>
          </a:p>
          <a:p>
            <a:r>
              <a:rPr lang="en-US" sz="1100" dirty="0">
                <a:latin typeface="Courier"/>
                <a:cs typeface="Courier"/>
              </a:rPr>
              <a:t>---------------------------------------------------------------------------------------------------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68    40   107   107 100.0%    22   -   32435560  32435627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64    40   107   107  97.1%    15   +   82824392  82824459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64    40   107   107  97.1%    15   +   83208735  83208802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62    40   107   107  95.6%     5   -  116052023 116052090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60    40   107   107  94.2%    17   -   29158008  29158075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58    40   107   107  92.7%     1   +  167131923 167131990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57    44   102   107  98.4%     6   -   63257401  63257459     59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54    44   107   107  92.2%     6   +   50825228  50825291     64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54    41   106   107  85.8%     3   +  143574838 143574900     63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37    44    88   107  91.2%     7   -   37156486  37156530     45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35     1    35   107 100.0%    15   -   82824833  82824867     35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35     1    35   107 100.0%    15   -   83209176  83209210     35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34    40    75   107  97.3%    11   +  110976470 110976505     36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30     8    39   107  96.9%    22   +   32435452  32435483     32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20     1    20   107 100.0%     5   +  144765194 144765213     20</a:t>
            </a:r>
          </a:p>
        </p:txBody>
      </p:sp>
    </p:spTree>
    <p:extLst>
      <p:ext uri="{BB962C8B-B14F-4D97-AF65-F5344CB8AC3E}">
        <p14:creationId xmlns:p14="http://schemas.microsoft.com/office/powerpoint/2010/main" val="125473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Artifact fusion induced by a NUMT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alignment is to a region annotated as </a:t>
            </a:r>
            <a:r>
              <a:rPr lang="en-US" b="1" i="1" dirty="0" smtClean="0"/>
              <a:t>NUMT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9144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Read-through chimera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alignment to a contiguous section of the genome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179"/>
          <a:stretch/>
        </p:blipFill>
        <p:spPr>
          <a:xfrm>
            <a:off x="0" y="2492896"/>
            <a:ext cx="9144000" cy="38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Rearrangement inducing spurious </a:t>
            </a:r>
            <a:r>
              <a:rPr lang="en-US" dirty="0" err="1" smtClean="0"/>
              <a:t>intronic</a:t>
            </a:r>
            <a:r>
              <a:rPr lang="en-US" dirty="0" smtClean="0"/>
              <a:t>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Alignments to </a:t>
            </a:r>
            <a:r>
              <a:rPr lang="en-US" dirty="0" err="1" smtClean="0"/>
              <a:t>intronic</a:t>
            </a:r>
            <a:r>
              <a:rPr lang="en-US" dirty="0" smtClean="0"/>
              <a:t> region of SLC6A17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Rearrangement inducing spurious </a:t>
            </a:r>
            <a:r>
              <a:rPr lang="en-US" dirty="0" err="1"/>
              <a:t>intronic</a:t>
            </a:r>
            <a:r>
              <a:rPr lang="en-US" dirty="0"/>
              <a:t> transcription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to an exon of CA2, with the fusion boundary at the boundary of an exon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950"/>
          <a:stretch/>
        </p:blipFill>
        <p:spPr>
          <a:xfrm>
            <a:off x="0" y="2780928"/>
            <a:ext cx="9144000" cy="35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EDF67B92-8379-B046-99D0-952402CD3AE5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Gene Fusion </a:t>
            </a: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Lab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Andrew McPherson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Bioinformatics for Cancer Genomics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May 26-30, 2014</a:t>
            </a:r>
          </a:p>
        </p:txBody>
      </p:sp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6516216" y="5013176"/>
            <a:ext cx="23401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awm3@sfu.ca</a:t>
            </a:r>
          </a:p>
          <a:p>
            <a:pPr eaLnBrk="1" hangingPunct="1"/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compbio.bccrc.ca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compbio.cs.sfu.ca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Picture 1" descr="RNA-Seq-fusion-ge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3888432" cy="3904567"/>
          </a:xfrm>
          <a:prstGeom prst="rect">
            <a:avLst/>
          </a:prstGeom>
        </p:spPr>
      </p:pic>
      <p:pic>
        <p:nvPicPr>
          <p:cNvPr id="4" name="Picture 3" descr="bccancer_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284984"/>
            <a:ext cx="2019300" cy="584200"/>
          </a:xfrm>
          <a:prstGeom prst="rect">
            <a:avLst/>
          </a:prstGeom>
        </p:spPr>
      </p:pic>
      <p:pic>
        <p:nvPicPr>
          <p:cNvPr id="5" name="Picture 4" descr="sfu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77072"/>
            <a:ext cx="2258279" cy="525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32170" y="620688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charset="0"/>
                <a:ea typeface="ＭＳ Ｐゴシック" charset="0"/>
              </a:rPr>
              <a:t>Explore impact of gene fusions in cancer</a:t>
            </a:r>
          </a:p>
          <a:p>
            <a:endParaRPr lang="en-US" sz="2400" dirty="0">
              <a:latin typeface="Calibri" charset="0"/>
              <a:ea typeface="ＭＳ Ｐゴシック" charset="0"/>
            </a:endParaRPr>
          </a:p>
          <a:p>
            <a:r>
              <a:rPr lang="en-US" sz="2400" dirty="0" smtClean="0">
                <a:latin typeface="Calibri" charset="0"/>
                <a:ea typeface="ＭＳ Ｐゴシック" charset="0"/>
              </a:rPr>
              <a:t>Learn about types of evidence for gene fusions</a:t>
            </a:r>
          </a:p>
          <a:p>
            <a:endParaRPr lang="en-US" sz="2400" dirty="0">
              <a:latin typeface="Calibri" charset="0"/>
              <a:ea typeface="ＭＳ Ｐゴシック" charset="0"/>
            </a:endParaRPr>
          </a:p>
          <a:p>
            <a:r>
              <a:rPr lang="en-US" sz="2400" dirty="0">
                <a:latin typeface="Calibri" charset="0"/>
                <a:ea typeface="ＭＳ Ｐゴシック" charset="0"/>
              </a:rPr>
              <a:t>Understanding of the available detection methods/tools</a:t>
            </a:r>
          </a:p>
          <a:p>
            <a:endParaRPr lang="en-US" sz="2400" dirty="0" smtClean="0">
              <a:latin typeface="Calibri" charset="0"/>
              <a:ea typeface="ＭＳ Ｐゴシック" charset="0"/>
            </a:endParaRPr>
          </a:p>
          <a:p>
            <a:r>
              <a:rPr lang="en-US" sz="24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400" dirty="0">
                <a:latin typeface="Calibri" charset="0"/>
                <a:ea typeface="ＭＳ Ｐゴシック" charset="0"/>
              </a:rPr>
              <a:t>common sources of false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positives</a:t>
            </a:r>
          </a:p>
          <a:p>
            <a:endParaRPr lang="en-US" sz="2400" dirty="0" smtClean="0">
              <a:latin typeface="Calibri" charset="0"/>
              <a:ea typeface="ＭＳ Ｐゴシック" charset="0"/>
            </a:endParaRPr>
          </a:p>
          <a:p>
            <a:r>
              <a:rPr lang="en-US" sz="2400" dirty="0" smtClean="0">
                <a:latin typeface="Calibri" charset="0"/>
                <a:ea typeface="ＭＳ Ｐゴシック" charset="0"/>
              </a:rPr>
              <a:t>Assess a gene fusion’s potential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artifact </a:t>
            </a:r>
            <a:r>
              <a:rPr lang="en-US" dirty="0"/>
              <a:t>chimera produced by a </a:t>
            </a:r>
            <a:r>
              <a:rPr lang="en-US" dirty="0" smtClean="0"/>
              <a:t>Simple repeat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chr20:6,759,757-6,760,925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artifact </a:t>
            </a:r>
            <a:r>
              <a:rPr lang="en-US" dirty="0"/>
              <a:t>chimera produced by a SINE </a:t>
            </a: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chr20:18,467,148-18,469,269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fusion assembly identified by Trinity/</a:t>
            </a:r>
            <a:r>
              <a:rPr lang="en-US" dirty="0" err="1" smtClean="0"/>
              <a:t>gmap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chr20:35,241,397-35,269,781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5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fusion assembly identified by Trinity/</a:t>
            </a:r>
            <a:r>
              <a:rPr lang="en-US" dirty="0" err="1" smtClean="0"/>
              <a:t>gmap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chr20:60,718,853-60,738,677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2204864"/>
            <a:ext cx="9144000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2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Artifact fusion induced by homology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</a:t>
            </a:r>
            <a:r>
              <a:rPr lang="en-US" dirty="0" smtClean="0"/>
              <a:t>the best </a:t>
            </a:r>
            <a:r>
              <a:rPr lang="en-US" dirty="0"/>
              <a:t>matches overlap in the query sequence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996952"/>
            <a:ext cx="89289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 ACTIONS      QUERY           SCORE START  END QSIZE IDENTITY CHRO STRAND  START    END      SPAN</a:t>
            </a:r>
          </a:p>
          <a:p>
            <a:r>
              <a:rPr lang="en-US" sz="1000" dirty="0">
                <a:latin typeface="Courier"/>
                <a:cs typeface="Courier"/>
              </a:rPr>
              <a:t>---------------------------------------------------------------------------------------------------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132     1   141   171  97.2%    17   +   62499145  62499374    230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96     2   154   171  88.8%    22   +   38890737  38890976    240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67   104   171   171 100.0%     Y   -   15027123  15027592    470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62   108   171   171  98.5%     X   -   73350813  73350876     64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40    88   141   171  87.1%     6   -   74118977  74119030     54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32    84   116   171 100.0%    22   -   49607171  49613016   5846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22    92   114   171 100.0%     4   +   72709432  72709456     25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21    95   116   171 100.0%     6   +  131014581 131014603     23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 93   112   171 100.0%     2   -  157047083 157047102     20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101   122   171  95.5%    14   -   29461851  29461872     22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  1    20   171 100.0%     3   +  175393751 175393770     20</a:t>
            </a:r>
          </a:p>
        </p:txBody>
      </p:sp>
    </p:spTree>
    <p:extLst>
      <p:ext uri="{BB962C8B-B14F-4D97-AF65-F5344CB8AC3E}">
        <p14:creationId xmlns:p14="http://schemas.microsoft.com/office/powerpoint/2010/main" val="281810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14282</TotalTime>
  <Words>832</Words>
  <Application>Microsoft Macintosh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Module</vt:lpstr>
      <vt:lpstr>Assembly artifact chimera produced by a Simple repeat</vt:lpstr>
      <vt:lpstr>Assembly artifact chimera produced by a SINE repeat</vt:lpstr>
      <vt:lpstr>True fusion assembly identified by Trinity/gmap</vt:lpstr>
      <vt:lpstr>True fusion assembly identified by Trinity/gmap</vt:lpstr>
      <vt:lpstr>Example 1: Artifact fusion induced by homology</vt:lpstr>
      <vt:lpstr>Example 2: Artifact fusion induced by repetitive genome sequence </vt:lpstr>
      <vt:lpstr>Example 3: Artifact fusion induced by a NUMT insertion</vt:lpstr>
      <vt:lpstr>Example 4: Read-through chimera</vt:lpstr>
      <vt:lpstr>Example 5: Rearrangement inducing spurious intronic transcription</vt:lpstr>
      <vt:lpstr>Example 5: Rearrangement inducing spurious intronic transcription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CompBio</cp:lastModifiedBy>
  <cp:revision>798</cp:revision>
  <dcterms:created xsi:type="dcterms:W3CDTF">2010-04-21T18:53:51Z</dcterms:created>
  <dcterms:modified xsi:type="dcterms:W3CDTF">2014-05-26T19:11:25Z</dcterms:modified>
</cp:coreProperties>
</file>