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1" r:id="rId2"/>
    <p:sldId id="342" r:id="rId3"/>
    <p:sldId id="257" r:id="rId4"/>
    <p:sldId id="513" r:id="rId5"/>
    <p:sldId id="514" r:id="rId6"/>
    <p:sldId id="515" r:id="rId7"/>
    <p:sldId id="516" r:id="rId8"/>
    <p:sldId id="517" r:id="rId9"/>
    <p:sldId id="518" r:id="rId10"/>
    <p:sldId id="520" r:id="rId11"/>
    <p:sldId id="521" r:id="rId12"/>
    <p:sldId id="522" r:id="rId13"/>
    <p:sldId id="523" r:id="rId14"/>
    <p:sldId id="524" r:id="rId15"/>
    <p:sldId id="525" r:id="rId16"/>
    <p:sldId id="526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1A3285C-9366-CC42-B4DE-4DACEDB8BF5A}">
          <p14:sldIdLst>
            <p14:sldId id="341"/>
            <p14:sldId id="342"/>
            <p14:sldId id="257"/>
            <p14:sldId id="513"/>
            <p14:sldId id="514"/>
            <p14:sldId id="515"/>
            <p14:sldId id="516"/>
            <p14:sldId id="517"/>
            <p14:sldId id="518"/>
            <p14:sldId id="520"/>
            <p14:sldId id="521"/>
            <p14:sldId id="522"/>
            <p14:sldId id="523"/>
            <p14:sldId id="524"/>
            <p14:sldId id="525"/>
            <p14:sldId id="5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392A688-8E21-C84D-8636-9F3060517C39}" type="datetime1">
              <a:rPr lang="en-US"/>
              <a:pPr>
                <a:defRPr/>
              </a:pPr>
              <a:t>2014-05-26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9AC59645-7736-8D4E-A7D4-667B416AA3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82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23CC51F-95F7-4443-893D-4A34C191EBA9}" type="datetime1">
              <a:rPr lang="en-US"/>
              <a:pPr>
                <a:defRPr/>
              </a:pPr>
              <a:t>2014-05-26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AF8950C-3CDA-5B4D-9C6D-2AC02652A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154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3" name="Picture 7" descr="bioinformatics.ca-logo-white-tex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82775"/>
            <a:ext cx="11922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07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2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8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1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6200" y="6429375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Module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705600" y="6396038"/>
            <a:ext cx="2362200" cy="457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b="1" smtClean="0">
                <a:cs typeface="Arial" charset="0"/>
              </a:rPr>
              <a:t>bio</a:t>
            </a:r>
            <a:r>
              <a:rPr lang="en-US" smtClean="0">
                <a:cs typeface="Arial" charset="0"/>
              </a:rPr>
              <a:t>informatics</a:t>
            </a:r>
            <a:r>
              <a:rPr lang="en-US" sz="1400" smtClean="0">
                <a:cs typeface="Arial" charset="0"/>
              </a:rPr>
              <a:t>.ca</a:t>
            </a:r>
            <a:endParaRPr lang="en-US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85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A62E0D6D-99FF-AF4C-BB5A-2D08A9CB123E}" type="datetime1">
              <a:rPr lang="en-US"/>
              <a:pPr>
                <a:defRPr/>
              </a:pPr>
              <a:t>2014-05-26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36E2A7D-D1A2-FB4C-8D96-6BCC64E47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2860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Canadian Bioinformatics Workshops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82688" y="3695700"/>
            <a:ext cx="6778625" cy="192722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www.bioinformatics.ca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Artifact fusion induced by repetitive genome sequence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part of the query sequence maps to many locations in the genome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2936"/>
            <a:ext cx="9361040" cy="2970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ourier"/>
                <a:cs typeface="Courier"/>
              </a:rPr>
              <a:t> ACTIONS      QUERY           SCORE START  END QSIZE IDENTITY CHRO STRAND  START    END      SPAN</a:t>
            </a:r>
          </a:p>
          <a:p>
            <a:r>
              <a:rPr lang="en-US" sz="1100" dirty="0">
                <a:latin typeface="Courier"/>
                <a:cs typeface="Courier"/>
              </a:rPr>
              <a:t>---------------------------------------------------------------------------------------------------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68    40   107   107 100.0%    22   -   32435560  32435627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64    40   107   107  97.1%    15   +   82824392  82824459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64    40   107   107  97.1%    15   +   83208735  83208802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62    40   107   107  95.6%     5   -  116052023 116052090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60    40   107   107  94.2%    17   -   29158008  29158075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58    40   107   107  92.7%     1   +  167131923 167131990     68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57    44   102   107  98.4%     6   -   63257401  63257459     59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54    44   107   107  92.2%     6   +   50825228  50825291     64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54    41   106   107  85.8%     3   +  143574838 143574900     63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37    44    88   107  91.2%     7   -   37156486  37156530     45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35     1    35   107 100.0%    15   -   82824833  82824867     35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35     1    35   107 100.0%    15   -   83209176  83209210     35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34    40    75   107  97.3%    11   +  110976470 110976505     36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30     8    39   107  96.9%    22   +   32435452  32435483     32</a:t>
            </a:r>
          </a:p>
          <a:p>
            <a:r>
              <a:rPr lang="en-US" sz="1100" dirty="0">
                <a:latin typeface="Courier"/>
                <a:cs typeface="Courier"/>
              </a:rPr>
              <a:t>browser details </a:t>
            </a:r>
            <a:r>
              <a:rPr lang="en-US" sz="1100" dirty="0" err="1">
                <a:latin typeface="Courier"/>
                <a:cs typeface="Courier"/>
              </a:rPr>
              <a:t>YourSeq</a:t>
            </a:r>
            <a:r>
              <a:rPr lang="en-US" sz="1100" dirty="0">
                <a:latin typeface="Courier"/>
                <a:cs typeface="Courier"/>
              </a:rPr>
              <a:t>           20     1    20   107 100.0%     5   +  144765194 144765213     20</a:t>
            </a:r>
          </a:p>
        </p:txBody>
      </p:sp>
    </p:spTree>
    <p:extLst>
      <p:ext uri="{BB962C8B-B14F-4D97-AF65-F5344CB8AC3E}">
        <p14:creationId xmlns:p14="http://schemas.microsoft.com/office/powerpoint/2010/main" val="125473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Artifact fusion induced by a NUMT 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the alignment is to a region annotated as </a:t>
            </a:r>
            <a:r>
              <a:rPr lang="en-US" b="1" i="1" dirty="0" smtClean="0"/>
              <a:t>NUMT</a:t>
            </a:r>
            <a:endParaRPr lang="en-US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920"/>
            <a:ext cx="9144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2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Read-through chimera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alignment to a contiguous section of the genome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179"/>
          <a:stretch/>
        </p:blipFill>
        <p:spPr>
          <a:xfrm>
            <a:off x="0" y="2492896"/>
            <a:ext cx="9144000" cy="384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2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Rearrangement inducing spurious </a:t>
            </a:r>
            <a:r>
              <a:rPr lang="en-US" dirty="0" err="1" smtClean="0"/>
              <a:t>intronic</a:t>
            </a:r>
            <a:r>
              <a:rPr lang="en-US" dirty="0" smtClean="0"/>
              <a:t> transcription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Alignments to </a:t>
            </a:r>
            <a:r>
              <a:rPr lang="en-US" dirty="0" err="1" smtClean="0"/>
              <a:t>intronic</a:t>
            </a:r>
            <a:r>
              <a:rPr lang="en-US" dirty="0" smtClean="0"/>
              <a:t> region of SLC6A17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914400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Rearrangement inducing spurious </a:t>
            </a:r>
            <a:r>
              <a:rPr lang="en-US" dirty="0" err="1"/>
              <a:t>intronic</a:t>
            </a:r>
            <a:r>
              <a:rPr lang="en-US" dirty="0"/>
              <a:t> transcription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Alignment to an exon of CA2, with the fusion boundary at the boundary of an exon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950"/>
          <a:stretch/>
        </p:blipFill>
        <p:spPr>
          <a:xfrm>
            <a:off x="0" y="2780928"/>
            <a:ext cx="9144000" cy="350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38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6: TMPRSS2-ERG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some predictions are spliced and there are many variants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30620"/>
          <a:stretch/>
        </p:blipFill>
        <p:spPr>
          <a:xfrm>
            <a:off x="32993" y="2636912"/>
            <a:ext cx="9144000" cy="377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25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6: TMPRSS2-ERG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Notice some predictions are spliced and there are many variants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263"/>
          <a:stretch/>
        </p:blipFill>
        <p:spPr>
          <a:xfrm>
            <a:off x="539552" y="2708920"/>
            <a:ext cx="8115976" cy="32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1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fld id="{EDF67B92-8379-B046-99D0-952402CD3AE5}" type="slidenum">
              <a:rPr lang="en-US" sz="1200"/>
              <a:pPr algn="r"/>
              <a:t>2</a:t>
            </a:fld>
            <a:endParaRPr lang="en-US" sz="1200"/>
          </a:p>
        </p:txBody>
      </p:sp>
      <p:sp>
        <p:nvSpPr>
          <p:cNvPr id="10242" name="Date Placeholder 2"/>
          <p:cNvSpPr txBox="1">
            <a:spLocks noGrp="1"/>
          </p:cNvSpPr>
          <p:nvPr/>
        </p:nvSpPr>
        <p:spPr bwMode="auto">
          <a:xfrm>
            <a:off x="762000" y="6248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200"/>
              <a:t>Module #: Title of Module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pic>
        <p:nvPicPr>
          <p:cNvPr id="10244" name="Content Placeholder 9" descr="Picture 1.png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73025"/>
            <a:ext cx="6858000" cy="6734175"/>
          </a:xfrm>
        </p:spPr>
      </p:pic>
      <p:sp>
        <p:nvSpPr>
          <p:cNvPr id="10245" name="Slide Number Placeholder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endParaRPr lang="en-US" sz="12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 dirty="0">
              <a:solidFill>
                <a:schemeClr val="tx1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sp>
        <p:nvSpPr>
          <p:cNvPr id="11266" name="Title 1"/>
          <p:cNvSpPr txBox="1">
            <a:spLocks/>
          </p:cNvSpPr>
          <p:nvPr/>
        </p:nvSpPr>
        <p:spPr bwMode="auto">
          <a:xfrm>
            <a:off x="603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r" eaLnBrk="1" hangingPunct="1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</a:t>
            </a:r>
            <a:r>
              <a:rPr lang="en-US" sz="2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4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Gene Fusion </a:t>
            </a:r>
            <a:r>
              <a:rPr lang="en-US" sz="28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Discovery Lab</a:t>
            </a:r>
            <a:endParaRPr lang="en-US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71600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atin typeface="Calibri"/>
                <a:ea typeface="+mj-ea"/>
                <a:cs typeface="Calibri"/>
              </a:rPr>
              <a:t>Andrew McPherson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j-ea"/>
                <a:cs typeface="Calibri"/>
              </a:rPr>
              <a:t>Bioinformatics for Cancer Genomics</a:t>
            </a:r>
            <a:endParaRPr lang="en-US" sz="1400" dirty="0" smtClean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ea typeface="+mn-ea"/>
              <a:cs typeface="Calibri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400" dirty="0" smtClean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ea typeface="+mn-ea"/>
                <a:cs typeface="Calibri"/>
              </a:rPr>
              <a:t>May 26-30, 2014</a:t>
            </a:r>
          </a:p>
        </p:txBody>
      </p:sp>
      <p:sp>
        <p:nvSpPr>
          <p:cNvPr id="11268" name="TextBox 6"/>
          <p:cNvSpPr txBox="1">
            <a:spLocks noChangeArrowheads="1"/>
          </p:cNvSpPr>
          <p:nvPr/>
        </p:nvSpPr>
        <p:spPr bwMode="auto">
          <a:xfrm>
            <a:off x="6516216" y="5013176"/>
            <a:ext cx="234010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awm3@sfu.ca</a:t>
            </a:r>
          </a:p>
          <a:p>
            <a:pPr eaLnBrk="1" hangingPunct="1"/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://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compbio.bccrc.ca</a:t>
            </a:r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/>
            <a:endParaRPr lang="en-US" sz="16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eaLnBrk="1" hangingPunct="1"/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http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://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compbio.cs.sfu.ca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2" name="Picture 1" descr="RNA-Seq-fusion-ge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8920"/>
            <a:ext cx="3888432" cy="3904567"/>
          </a:xfrm>
          <a:prstGeom prst="rect">
            <a:avLst/>
          </a:prstGeom>
        </p:spPr>
      </p:pic>
      <p:pic>
        <p:nvPicPr>
          <p:cNvPr id="4" name="Picture 3" descr="bccancer_log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284984"/>
            <a:ext cx="2019300" cy="584200"/>
          </a:xfrm>
          <a:prstGeom prst="rect">
            <a:avLst/>
          </a:prstGeom>
        </p:spPr>
      </p:pic>
      <p:pic>
        <p:nvPicPr>
          <p:cNvPr id="5" name="Picture 4" descr="sfu_log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077072"/>
            <a:ext cx="2258279" cy="525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332170" y="620688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dirty="0" smtClean="0">
                <a:latin typeface="Calibri" charset="0"/>
                <a:ea typeface="ＭＳ Ｐゴシック" charset="0"/>
              </a:rPr>
              <a:t>the Lab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alibri" charset="0"/>
                <a:ea typeface="ＭＳ Ｐゴシック" charset="0"/>
              </a:rPr>
              <a:t>Become familiar with fusion discovery tools</a:t>
            </a:r>
          </a:p>
          <a:p>
            <a:pPr marL="0" indent="0">
              <a:buNone/>
            </a:pPr>
            <a:endParaRPr lang="en-US" sz="2400" dirty="0" smtClean="0">
              <a:latin typeface="Calibri" charset="0"/>
              <a:ea typeface="ＭＳ Ｐゴシック" charset="0"/>
            </a:endParaRPr>
          </a:p>
          <a:p>
            <a:r>
              <a:rPr lang="en-US" sz="2400" dirty="0" smtClean="0">
                <a:latin typeface="Calibri" charset="0"/>
                <a:ea typeface="ＭＳ Ｐゴシック" charset="0"/>
              </a:rPr>
              <a:t>Identify </a:t>
            </a:r>
            <a:r>
              <a:rPr lang="en-US" sz="2400" dirty="0">
                <a:latin typeface="Calibri" charset="0"/>
                <a:ea typeface="ＭＳ Ｐゴシック" charset="0"/>
              </a:rPr>
              <a:t>common sources of false 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positives</a:t>
            </a:r>
          </a:p>
          <a:p>
            <a:endParaRPr lang="en-US" sz="2400" dirty="0" smtClean="0">
              <a:latin typeface="Calibri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artifact </a:t>
            </a:r>
            <a:r>
              <a:rPr lang="en-US" dirty="0"/>
              <a:t>chimera produced by a </a:t>
            </a:r>
            <a:r>
              <a:rPr lang="en-US" dirty="0" smtClean="0"/>
              <a:t>Simple repeat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chr20:6,759,757-6,760,925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0928"/>
            <a:ext cx="91440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1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artifact </a:t>
            </a:r>
            <a:r>
              <a:rPr lang="en-US" dirty="0"/>
              <a:t>chimera produced by a SINE </a:t>
            </a:r>
            <a:r>
              <a:rPr lang="en-US" dirty="0" smtClean="0"/>
              <a:t>repeat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chr20:18,467,148-18,469,269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904"/>
            <a:ext cx="91440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3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fusion assembly identified by Trinity/</a:t>
            </a:r>
            <a:r>
              <a:rPr lang="en-US" dirty="0" err="1" smtClean="0"/>
              <a:t>gmap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chr20:35,241,397-35,269,781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361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5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fusion assembly identified by Trinity/</a:t>
            </a:r>
            <a:r>
              <a:rPr lang="en-US" dirty="0" err="1" smtClean="0"/>
              <a:t>gmap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chr20:60,718,853-60,738,677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2204864"/>
            <a:ext cx="9144000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2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1: Artifact fusion induced by homology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</a:t>
            </a:r>
            <a:r>
              <a:rPr lang="en-US" dirty="0" smtClean="0"/>
              <a:t>the best </a:t>
            </a:r>
            <a:r>
              <a:rPr lang="en-US" dirty="0"/>
              <a:t>matches overlap in the query sequence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996952"/>
            <a:ext cx="89289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 ACTIONS      QUERY           SCORE START  END QSIZE IDENTITY CHRO STRAND  START    END      SPAN</a:t>
            </a:r>
          </a:p>
          <a:p>
            <a:r>
              <a:rPr lang="en-US" sz="1000" dirty="0">
                <a:latin typeface="Courier"/>
                <a:cs typeface="Courier"/>
              </a:rPr>
              <a:t>---------------------------------------------------------------------------------------------------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132     1   141   171  97.2%    17   +   62499145  62499374    230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96     2   154   171  88.8%    22   +   38890737  38890976    240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67   104   171   171 100.0%     Y   -   15027123  15027592    470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62   108   171   171  98.5%     X   -   73350813  73350876     64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40    88   141   171  87.1%     6   -   74118977  74119030     54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32    84   116   171 100.0%    22   -   49607171  49613016   5846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22    92   114   171 100.0%     4   +   72709432  72709456     25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21    95   116   171 100.0%     6   +  131014581 131014603     23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20    93   112   171 100.0%     2   -  157047083 157047102     20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20   101   122   171  95.5%    14   -   29461851  29461872     22</a:t>
            </a:r>
          </a:p>
          <a:p>
            <a:r>
              <a:rPr lang="en-US" sz="1000" dirty="0">
                <a:latin typeface="Courier"/>
                <a:cs typeface="Courier"/>
              </a:rPr>
              <a:t>browser details </a:t>
            </a:r>
            <a:r>
              <a:rPr lang="en-US" sz="1000" dirty="0" err="1">
                <a:latin typeface="Courier"/>
                <a:cs typeface="Courier"/>
              </a:rPr>
              <a:t>YourSeq</a:t>
            </a:r>
            <a:r>
              <a:rPr lang="en-US" sz="1000" dirty="0">
                <a:latin typeface="Courier"/>
                <a:cs typeface="Courier"/>
              </a:rPr>
              <a:t>           20     1    20   171 100.0%     3   +  175393751 175393770     20</a:t>
            </a:r>
          </a:p>
        </p:txBody>
      </p:sp>
    </p:spTree>
    <p:extLst>
      <p:ext uri="{BB962C8B-B14F-4D97-AF65-F5344CB8AC3E}">
        <p14:creationId xmlns:p14="http://schemas.microsoft.com/office/powerpoint/2010/main" val="2818107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14290</TotalTime>
  <Words>842</Words>
  <Application>Microsoft Macintosh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Canadian Bioinformatics Workshops</vt:lpstr>
      <vt:lpstr>PowerPoint Presentation</vt:lpstr>
      <vt:lpstr>PowerPoint Presentation</vt:lpstr>
      <vt:lpstr>Learning Objectives of the Lab</vt:lpstr>
      <vt:lpstr>Assembly artifact chimera produced by a Simple repeat</vt:lpstr>
      <vt:lpstr>Assembly artifact chimera produced by a SINE repeat</vt:lpstr>
      <vt:lpstr>True fusion assembly identified by Trinity/gmap</vt:lpstr>
      <vt:lpstr>True fusion assembly identified by Trinity/gmap</vt:lpstr>
      <vt:lpstr>Example 1: Artifact fusion induced by homology</vt:lpstr>
      <vt:lpstr>Example 2: Artifact fusion induced by repetitive genome sequence </vt:lpstr>
      <vt:lpstr>Example 3: Artifact fusion induced by a NUMT insertion</vt:lpstr>
      <vt:lpstr>Example 4: Read-through chimera</vt:lpstr>
      <vt:lpstr>Example 5: Rearrangement inducing spurious intronic transcription</vt:lpstr>
      <vt:lpstr>Example 5: Rearrangement inducing spurious intronic transcription</vt:lpstr>
      <vt:lpstr>Example 6: TMPRSS2-ERG</vt:lpstr>
      <vt:lpstr>Example 6: TMPRSS2-ERG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CompBio</cp:lastModifiedBy>
  <cp:revision>801</cp:revision>
  <dcterms:created xsi:type="dcterms:W3CDTF">2010-04-21T18:53:51Z</dcterms:created>
  <dcterms:modified xsi:type="dcterms:W3CDTF">2014-05-26T19:19:32Z</dcterms:modified>
</cp:coreProperties>
</file>