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sldIdLst>
    <p:sldId id="267" r:id="rId2"/>
    <p:sldId id="269" r:id="rId3"/>
    <p:sldId id="268" r:id="rId4"/>
    <p:sldId id="256" r:id="rId5"/>
    <p:sldId id="264" r:id="rId6"/>
    <p:sldId id="265" r:id="rId7"/>
    <p:sldId id="266" r:id="rId8"/>
    <p:sldId id="263" r:id="rId9"/>
    <p:sldId id="271" r:id="rId10"/>
    <p:sldId id="257" r:id="rId11"/>
    <p:sldId id="258" r:id="rId12"/>
    <p:sldId id="25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698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74A9-30C4-4EAA-BA5C-AD4B252E3A2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4F95-DEDD-42D9-BC4E-614F8736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7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74A9-30C4-4EAA-BA5C-AD4B252E3A2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4F95-DEDD-42D9-BC4E-614F8736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3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74A9-30C4-4EAA-BA5C-AD4B252E3A2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4F95-DEDD-42D9-BC4E-614F8736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5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74A9-30C4-4EAA-BA5C-AD4B252E3A2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4F95-DEDD-42D9-BC4E-614F8736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5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74A9-30C4-4EAA-BA5C-AD4B252E3A2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4F95-DEDD-42D9-BC4E-614F8736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74A9-30C4-4EAA-BA5C-AD4B252E3A2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4F95-DEDD-42D9-BC4E-614F8736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8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74A9-30C4-4EAA-BA5C-AD4B252E3A2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4F95-DEDD-42D9-BC4E-614F8736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8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74A9-30C4-4EAA-BA5C-AD4B252E3A2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4F95-DEDD-42D9-BC4E-614F8736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74A9-30C4-4EAA-BA5C-AD4B252E3A2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4F95-DEDD-42D9-BC4E-614F8736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74A9-30C4-4EAA-BA5C-AD4B252E3A2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4F95-DEDD-42D9-BC4E-614F8736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74A9-30C4-4EAA-BA5C-AD4B252E3A2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4F95-DEDD-42D9-BC4E-614F8736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274A9-30C4-4EAA-BA5C-AD4B252E3A2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54F95-DEDD-42D9-BC4E-614F8736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9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По-честному или по справедливости? Как поделят федеральный бюджет-2019 |  Экономика | Деньги | Аргументы и Фак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Горизонтальный свиток 3"/>
          <p:cNvSpPr/>
          <p:nvPr/>
        </p:nvSpPr>
        <p:spPr>
          <a:xfrm>
            <a:off x="2549236" y="854981"/>
            <a:ext cx="6109854" cy="2858037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53810" y="1222170"/>
            <a:ext cx="559768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 smtClean="0"/>
              <a:t>Курсовой проект </a:t>
            </a:r>
          </a:p>
          <a:p>
            <a:pPr algn="ctr"/>
            <a:r>
              <a:rPr lang="ru-RU" sz="4400" b="1" dirty="0" smtClean="0"/>
              <a:t>на тему</a:t>
            </a:r>
          </a:p>
          <a:p>
            <a:pPr algn="ctr"/>
            <a:r>
              <a:rPr lang="ru-RU" sz="4400" b="1" dirty="0" smtClean="0">
                <a:solidFill>
                  <a:srgbClr val="FFC000"/>
                </a:solidFill>
              </a:rPr>
              <a:t>«Домашний бюджет»</a:t>
            </a:r>
            <a:endParaRPr lang="en-US" sz="4400" b="1" dirty="0">
              <a:solidFill>
                <a:srgbClr val="FFC000"/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8853056" y="5417127"/>
            <a:ext cx="3338944" cy="144087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 smtClean="0">
                <a:solidFill>
                  <a:schemeClr val="tx1"/>
                </a:solidFill>
              </a:rPr>
              <a:t>Студентки </a:t>
            </a:r>
            <a:r>
              <a:rPr lang="ru-RU" sz="2400" dirty="0" err="1" smtClean="0">
                <a:solidFill>
                  <a:schemeClr val="tx1"/>
                </a:solidFill>
              </a:rPr>
              <a:t>групи</a:t>
            </a:r>
            <a:r>
              <a:rPr lang="ru-RU" sz="2400" dirty="0" smtClean="0">
                <a:solidFill>
                  <a:schemeClr val="tx1"/>
                </a:solidFill>
              </a:rPr>
              <a:t> ПВ921</a:t>
            </a:r>
          </a:p>
          <a:p>
            <a:r>
              <a:rPr lang="ru-RU" sz="2400" dirty="0" err="1" smtClean="0">
                <a:solidFill>
                  <a:schemeClr val="tx1"/>
                </a:solidFill>
              </a:rPr>
              <a:t>Земцовой</a:t>
            </a:r>
            <a:r>
              <a:rPr lang="ru-RU" sz="2400" dirty="0" smtClean="0">
                <a:solidFill>
                  <a:schemeClr val="tx1"/>
                </a:solidFill>
              </a:rPr>
              <a:t> Валерии Сергеевны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85063"/>
          <a:stretch/>
        </p:blipFill>
        <p:spPr>
          <a:xfrm>
            <a:off x="942975" y="387928"/>
            <a:ext cx="1689390" cy="58463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 flipV="1">
            <a:off x="2341418" y="2424545"/>
            <a:ext cx="1122218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071256" y="3311084"/>
            <a:ext cx="13923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223654" y="6012570"/>
            <a:ext cx="11222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341418" y="4447006"/>
            <a:ext cx="1496291" cy="695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223654" y="4904207"/>
            <a:ext cx="1129146" cy="1111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341418" y="3948242"/>
            <a:ext cx="11222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09775" y="2129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37709" y="4331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63636" y="3777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77490" y="3165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2793" y="48676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4357" y="5827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19823" y="494928"/>
            <a:ext cx="67043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1</a:t>
            </a:r>
            <a:r>
              <a:rPr lang="ru-RU" sz="2000" dirty="0" smtClean="0"/>
              <a:t> – редактирование профиля: изменение имени, логина, пароля, остатка на счету, фотографии (открывается новая форма);</a:t>
            </a:r>
          </a:p>
          <a:p>
            <a:endParaRPr lang="ru-RU" sz="2000" dirty="0" smtClean="0"/>
          </a:p>
          <a:p>
            <a:r>
              <a:rPr lang="ru-RU" sz="2000" b="1" dirty="0" smtClean="0">
                <a:solidFill>
                  <a:srgbClr val="FF0000"/>
                </a:solidFill>
              </a:rPr>
              <a:t>2</a:t>
            </a:r>
            <a:r>
              <a:rPr lang="ru-RU" sz="2000" dirty="0" smtClean="0"/>
              <a:t> – добавление Расходов/Доходов (открывается новая форма);</a:t>
            </a:r>
          </a:p>
          <a:p>
            <a:endParaRPr lang="ru-RU" sz="2000" dirty="0" smtClean="0"/>
          </a:p>
          <a:p>
            <a:r>
              <a:rPr lang="ru-RU" sz="2000" b="1" dirty="0" smtClean="0">
                <a:solidFill>
                  <a:srgbClr val="FF0000"/>
                </a:solidFill>
              </a:rPr>
              <a:t>3</a:t>
            </a:r>
            <a:r>
              <a:rPr lang="ru-RU" sz="2000" dirty="0" smtClean="0"/>
              <a:t> – отображение Доходов пользователя (в этой же форме);</a:t>
            </a:r>
          </a:p>
          <a:p>
            <a:endParaRPr lang="ru-RU" sz="2000" dirty="0" smtClean="0"/>
          </a:p>
          <a:p>
            <a:r>
              <a:rPr lang="ru-RU" sz="2000" b="1" dirty="0" smtClean="0">
                <a:solidFill>
                  <a:srgbClr val="FF0000"/>
                </a:solidFill>
              </a:rPr>
              <a:t>4</a:t>
            </a:r>
            <a:r>
              <a:rPr lang="ru-RU" sz="2000" dirty="0" smtClean="0"/>
              <a:t> – отображение Расходов пользователя (в этой же форме);</a:t>
            </a:r>
          </a:p>
          <a:p>
            <a:endParaRPr lang="ru-RU" sz="2000" dirty="0" smtClean="0"/>
          </a:p>
          <a:p>
            <a:r>
              <a:rPr lang="ru-RU" sz="2000" b="1" dirty="0" smtClean="0">
                <a:solidFill>
                  <a:srgbClr val="FF0000"/>
                </a:solidFill>
              </a:rPr>
              <a:t>5</a:t>
            </a:r>
            <a:r>
              <a:rPr lang="ru-RU" sz="2000" dirty="0" smtClean="0"/>
              <a:t> – статистика Расходов/Доходов (открывается новая форма);</a:t>
            </a:r>
          </a:p>
          <a:p>
            <a:endParaRPr lang="ru-RU" sz="2000" dirty="0" smtClean="0"/>
          </a:p>
          <a:p>
            <a:r>
              <a:rPr lang="ru-RU" sz="2000" b="1" dirty="0" smtClean="0">
                <a:solidFill>
                  <a:srgbClr val="FF0000"/>
                </a:solidFill>
              </a:rPr>
              <a:t>6</a:t>
            </a:r>
            <a:r>
              <a:rPr lang="ru-RU" sz="2000" dirty="0" smtClean="0"/>
              <a:t> – выход из личного кабинета.</a:t>
            </a:r>
          </a:p>
          <a:p>
            <a:endParaRPr lang="ru-RU" sz="2000" dirty="0"/>
          </a:p>
          <a:p>
            <a:r>
              <a:rPr lang="ru-RU" sz="2000" b="1" dirty="0" smtClean="0">
                <a:solidFill>
                  <a:srgbClr val="800080"/>
                </a:solidFill>
              </a:rPr>
              <a:t>Фиолетовым</a:t>
            </a:r>
            <a:r>
              <a:rPr lang="ru-RU" sz="2000" dirty="0" smtClean="0"/>
              <a:t> цветом отмечена та вкладка, которая сейчас активна!  (на протяжении всей программы)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702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3043"/>
          <a:stretch/>
        </p:blipFill>
        <p:spPr>
          <a:xfrm>
            <a:off x="600074" y="600075"/>
            <a:ext cx="7234237" cy="466860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314825" y="971551"/>
            <a:ext cx="3357563" cy="1628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00050" y="2466975"/>
            <a:ext cx="4100513" cy="2976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 flipV="1">
            <a:off x="1585913" y="300038"/>
            <a:ext cx="342901" cy="942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3052111" y="425219"/>
            <a:ext cx="558730" cy="8177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400050" y="1543050"/>
            <a:ext cx="1285872" cy="1245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752035" y="4757738"/>
            <a:ext cx="920353" cy="685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 flipH="1">
            <a:off x="1142997" y="1877451"/>
            <a:ext cx="2614611" cy="399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Прямая соединительная линия 30"/>
          <p:cNvCxnSpPr>
            <a:endCxn id="30" idx="3"/>
          </p:cNvCxnSpPr>
          <p:nvPr/>
        </p:nvCxnSpPr>
        <p:spPr>
          <a:xfrm>
            <a:off x="400050" y="2076964"/>
            <a:ext cx="7429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97051" y="710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FF0000"/>
                </a:solidFill>
              </a:rPr>
              <a:t>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53217" y="160693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FF0000"/>
                </a:solidFill>
              </a:rPr>
              <a:t>2</a:t>
            </a:r>
          </a:p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7942" y="1330336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FF0000"/>
                </a:solidFill>
              </a:rPr>
              <a:t>3</a:t>
            </a:r>
          </a:p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8816" y="1858142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</a:rPr>
              <a:t>6</a:t>
            </a:r>
            <a:endParaRPr lang="ru-RU" sz="1600" b="1" dirty="0" smtClean="0">
              <a:solidFill>
                <a:srgbClr val="FF0000"/>
              </a:solidFill>
            </a:endParaRPr>
          </a:p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72388" y="528161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FF0000"/>
                </a:solidFill>
              </a:rPr>
              <a:t>5</a:t>
            </a:r>
          </a:p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49175" y="63299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FF0000"/>
                </a:solidFill>
              </a:rPr>
              <a:t>7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2363" y="378597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376371" y="504349"/>
            <a:ext cx="3610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1</a:t>
            </a:r>
            <a:r>
              <a:rPr lang="ru-RU" dirty="0" smtClean="0"/>
              <a:t> – получить данные за конкретную дату;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2</a:t>
            </a:r>
            <a:r>
              <a:rPr lang="ru-RU" dirty="0" smtClean="0"/>
              <a:t> – получить все данные за выбранный месяц;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3</a:t>
            </a:r>
            <a:r>
              <a:rPr lang="ru-RU" dirty="0" smtClean="0"/>
              <a:t> – выбор даты или месяца</a:t>
            </a:r>
            <a:endParaRPr lang="en-US" dirty="0"/>
          </a:p>
        </p:txBody>
      </p:sp>
      <p:pic>
        <p:nvPicPr>
          <p:cNvPr id="47" name="Рисунок 46"/>
          <p:cNvPicPr>
            <a:picLocks noChangeAspect="1"/>
          </p:cNvPicPr>
          <p:nvPr/>
        </p:nvPicPr>
        <p:blipFill rotWithShape="1">
          <a:blip r:embed="rId3"/>
          <a:srcRect l="24267" t="5406" r="51770" b="73513"/>
          <a:stretch/>
        </p:blipFill>
        <p:spPr>
          <a:xfrm>
            <a:off x="8538295" y="2105539"/>
            <a:ext cx="2591668" cy="111442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391307" y="3343827"/>
            <a:ext cx="33889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4</a:t>
            </a:r>
            <a:r>
              <a:rPr lang="ru-RU" dirty="0" smtClean="0"/>
              <a:t> – список Расходов/Доходов за выбранное время;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5</a:t>
            </a:r>
            <a:r>
              <a:rPr lang="ru-RU" dirty="0" smtClean="0"/>
              <a:t> – круговая диаграмма по категориям в % (соответствует данным из списка);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6</a:t>
            </a:r>
            <a:r>
              <a:rPr lang="ru-RU" dirty="0" smtClean="0"/>
              <a:t> – остаток на счету (изменяется, когда вы вносите Доходы/Расходы, изменяете или удаляете их);</a:t>
            </a:r>
          </a:p>
          <a:p>
            <a:r>
              <a:rPr lang="ru-RU" b="1" dirty="0">
                <a:solidFill>
                  <a:srgbClr val="FF0000"/>
                </a:solidFill>
              </a:rPr>
              <a:t>7</a:t>
            </a:r>
            <a:r>
              <a:rPr lang="ru-RU" dirty="0" smtClean="0"/>
              <a:t> – фильтр категорий (галочкой отмечены те, что есть в списке). </a:t>
            </a:r>
          </a:p>
        </p:txBody>
      </p:sp>
    </p:spTree>
    <p:extLst>
      <p:ext uri="{BB962C8B-B14F-4D97-AF65-F5344CB8AC3E}">
        <p14:creationId xmlns:p14="http://schemas.microsoft.com/office/powerpoint/2010/main" val="16581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347662"/>
            <a:ext cx="8096250" cy="5305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43951" y="347662"/>
            <a:ext cx="2857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Интерфейс аналогичен главному окну: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 кнопки переключения Доходов/Расходов;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</a:t>
            </a:r>
            <a:r>
              <a:rPr lang="ru-RU" dirty="0" smtClean="0"/>
              <a:t>ильтр категорий (можно проанализировать сколько вы тратите или зарабатываете по одной конкретной категории).;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</a:t>
            </a:r>
            <a:r>
              <a:rPr lang="ru-RU" dirty="0" smtClean="0"/>
              <a:t>нализ по месяцу или году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22882" t="6104" r="49941" b="69120"/>
          <a:stretch/>
        </p:blipFill>
        <p:spPr>
          <a:xfrm>
            <a:off x="8886825" y="4871977"/>
            <a:ext cx="2200276" cy="12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82" y="353291"/>
            <a:ext cx="4048125" cy="57912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70162" y="1876416"/>
            <a:ext cx="4308764" cy="2396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2637556" y="1670212"/>
            <a:ext cx="2197287" cy="161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2637556" y="4641272"/>
            <a:ext cx="2134036" cy="316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3687904" y="5262342"/>
            <a:ext cx="1083688" cy="76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270162" y="779957"/>
            <a:ext cx="4308764" cy="728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2674789" y="5873020"/>
            <a:ext cx="21050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45981" y="5063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FF0000"/>
                </a:solidFill>
              </a:rPr>
              <a:t>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0555" y="13928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</a:rPr>
              <a:t>2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71592" y="43818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FF0000"/>
                </a:solidFill>
              </a:rPr>
              <a:t>4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71592" y="49908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FF0000"/>
                </a:solidFill>
              </a:rPr>
              <a:t>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9818" y="560684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</a:rPr>
              <a:t>6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8926" y="281657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</a:rPr>
              <a:t>3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39790" y="353291"/>
            <a:ext cx="250282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1</a:t>
            </a:r>
            <a:r>
              <a:rPr lang="ru-RU" sz="2000" dirty="0" smtClean="0"/>
              <a:t> – выбираем, что хотим добавить Расходы/Доходы;</a:t>
            </a:r>
          </a:p>
          <a:p>
            <a:r>
              <a:rPr lang="ru-RU" sz="2000" b="1" dirty="0" smtClean="0">
                <a:solidFill>
                  <a:srgbClr val="FF0000"/>
                </a:solidFill>
              </a:rPr>
              <a:t>2</a:t>
            </a:r>
            <a:r>
              <a:rPr lang="ru-RU" sz="2000" dirty="0" smtClean="0"/>
              <a:t> – вводим сумму;</a:t>
            </a:r>
          </a:p>
          <a:p>
            <a:r>
              <a:rPr lang="ru-RU" sz="2000" b="1" dirty="0" smtClean="0">
                <a:solidFill>
                  <a:srgbClr val="FF0000"/>
                </a:solidFill>
              </a:rPr>
              <a:t>3</a:t>
            </a:r>
            <a:r>
              <a:rPr lang="ru-RU" sz="2000" dirty="0" smtClean="0"/>
              <a:t> – выбираем категорию (выбранная категория становится </a:t>
            </a:r>
            <a:r>
              <a:rPr lang="ru-RU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светло-голубым </a:t>
            </a:r>
            <a:r>
              <a:rPr lang="ru-RU" sz="2000" dirty="0" smtClean="0"/>
              <a:t>цветом). </a:t>
            </a:r>
          </a:p>
          <a:p>
            <a:r>
              <a:rPr lang="ru-RU" sz="2000" b="1" dirty="0" smtClean="0">
                <a:solidFill>
                  <a:srgbClr val="FF0000"/>
                </a:solidFill>
              </a:rPr>
              <a:t>7 </a:t>
            </a:r>
            <a:r>
              <a:rPr lang="ru-RU" sz="2000" dirty="0" smtClean="0"/>
              <a:t>- на каждой категории предусмотрены подсказки;</a:t>
            </a:r>
          </a:p>
          <a:p>
            <a:r>
              <a:rPr lang="ru-RU" sz="2000" b="1" dirty="0" smtClean="0">
                <a:solidFill>
                  <a:srgbClr val="FF0000"/>
                </a:solidFill>
              </a:rPr>
              <a:t>4</a:t>
            </a:r>
            <a:r>
              <a:rPr lang="ru-RU" sz="2000" dirty="0" smtClean="0"/>
              <a:t> – выбираем дату;</a:t>
            </a:r>
          </a:p>
          <a:p>
            <a:r>
              <a:rPr lang="ru-RU" sz="2000" b="1" dirty="0" smtClean="0">
                <a:solidFill>
                  <a:srgbClr val="FF0000"/>
                </a:solidFill>
              </a:rPr>
              <a:t>5</a:t>
            </a:r>
            <a:r>
              <a:rPr lang="ru-RU" sz="2000" dirty="0" smtClean="0"/>
              <a:t> – на что потратили или как заработали? (можно оставить пустым);</a:t>
            </a:r>
          </a:p>
          <a:p>
            <a:r>
              <a:rPr lang="ru-RU" sz="2000" b="1" dirty="0" smtClean="0">
                <a:solidFill>
                  <a:srgbClr val="FF0000"/>
                </a:solidFill>
              </a:rPr>
              <a:t>6</a:t>
            </a:r>
            <a:r>
              <a:rPr lang="ru-RU" sz="2000" dirty="0" smtClean="0"/>
              <a:t> – подтверждаем.</a:t>
            </a:r>
            <a:endParaRPr lang="en-US" sz="2000" dirty="0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773" y="353291"/>
            <a:ext cx="4048125" cy="5791200"/>
          </a:xfrm>
          <a:prstGeom prst="rect">
            <a:avLst/>
          </a:prstGeom>
        </p:spPr>
      </p:pic>
      <p:cxnSp>
        <p:nvCxnSpPr>
          <p:cNvPr id="33" name="Прямая соединительная линия 32"/>
          <p:cNvCxnSpPr/>
          <p:nvPr/>
        </p:nvCxnSpPr>
        <p:spPr>
          <a:xfrm flipH="1">
            <a:off x="4989881" y="2745477"/>
            <a:ext cx="1158110" cy="8193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04537" y="3564788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FF0000"/>
                </a:solidFill>
              </a:rPr>
              <a:t>7</a:t>
            </a:r>
          </a:p>
          <a:p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5" y="253276"/>
            <a:ext cx="9210243" cy="6296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812" y="253278"/>
            <a:ext cx="2662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Изменение и удаление с помощью контекстного меню!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48812" y="1493073"/>
            <a:ext cx="25241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При изменении открывается форма аналогичная добавлению, где уже заполнены все поля и выбрана категория товара, который вы хотите изменить.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142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03" y="305233"/>
            <a:ext cx="2847975" cy="4391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0413" y="305233"/>
            <a:ext cx="28479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Редактирование профиля пользователя</a:t>
            </a:r>
          </a:p>
          <a:p>
            <a:pPr algn="ctr"/>
            <a:endParaRPr lang="ru-RU" dirty="0"/>
          </a:p>
          <a:p>
            <a:r>
              <a:rPr lang="ru-RU" dirty="0" smtClean="0"/>
              <a:t>Если «Новый пароль» не введен, то пароль остается прежним!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3" y="2151892"/>
            <a:ext cx="2847975" cy="4391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r="40821"/>
          <a:stretch/>
        </p:blipFill>
        <p:spPr>
          <a:xfrm>
            <a:off x="6345384" y="781482"/>
            <a:ext cx="5574724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36" y="271376"/>
            <a:ext cx="4911436" cy="309888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3" y="2013959"/>
            <a:ext cx="6761018" cy="46606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920" y="1392661"/>
            <a:ext cx="6741505" cy="4786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393" y="444125"/>
            <a:ext cx="35092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B050"/>
                </a:solidFill>
              </a:rPr>
              <a:t>Домашний бюджет раньше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смайлики скачать бесплатно - iPhone смайлики на iOS 11 - emojis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3653">
            <a:off x="9525230" y="91004"/>
            <a:ext cx="1238250" cy="1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7309" y="401782"/>
            <a:ext cx="6479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Преимущества данной программы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309" y="1034698"/>
            <a:ext cx="106541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упрощает процессы подсчета и записи расходов и </a:t>
            </a:r>
            <a:r>
              <a:rPr lang="ru-RU" sz="2000" dirty="0" smtClean="0"/>
              <a:t>доходов;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контролировать </a:t>
            </a:r>
            <a:r>
              <a:rPr lang="ru-RU" sz="2000" dirty="0"/>
              <a:t>доходы и расходы становится </a:t>
            </a:r>
            <a:r>
              <a:rPr lang="ru-RU" sz="2000" dirty="0" smtClean="0"/>
              <a:t>удобнее</a:t>
            </a:r>
            <a:r>
              <a:rPr lang="en-US" sz="2000" dirty="0" smtClean="0"/>
              <a:t>, </a:t>
            </a:r>
            <a:r>
              <a:rPr lang="ru-RU" sz="2000" dirty="0" smtClean="0"/>
              <a:t>проще, быстрее</a:t>
            </a:r>
            <a:r>
              <a:rPr lang="en-US" sz="20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программные средства приложения помогут наглядно увидеть отчеты о семейном </a:t>
            </a:r>
            <a:r>
              <a:rPr lang="ru-RU" sz="2000" dirty="0" smtClean="0"/>
              <a:t>бюджете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</a:t>
            </a:r>
            <a:r>
              <a:rPr lang="ru-RU" sz="2000" dirty="0" smtClean="0"/>
              <a:t>озможность следить </a:t>
            </a:r>
            <a:r>
              <a:rPr lang="ru-RU" sz="2000" dirty="0"/>
              <a:t>за актуальным балансом </a:t>
            </a:r>
            <a:r>
              <a:rPr lang="ru-RU" sz="2000" dirty="0" smtClean="0"/>
              <a:t>счетов;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</a:t>
            </a:r>
            <a:r>
              <a:rPr lang="ru-RU" sz="2000" dirty="0" smtClean="0"/>
              <a:t>величение финансовой грамотности населения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увеличение эффективности </a:t>
            </a:r>
            <a:r>
              <a:rPr lang="ru-RU" sz="2000" dirty="0"/>
              <a:t>распределения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денежных </a:t>
            </a:r>
            <a:r>
              <a:rPr lang="ru-RU" sz="2000" dirty="0"/>
              <a:t>средств семейного </a:t>
            </a:r>
            <a:r>
              <a:rPr lang="ru-RU" sz="2000" dirty="0" smtClean="0"/>
              <a:t>бюджета.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966" y="3001146"/>
            <a:ext cx="5810250" cy="3667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484548"/>
            <a:ext cx="4355523" cy="304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10" y="678873"/>
            <a:ext cx="9656618" cy="59574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364" y="138545"/>
            <a:ext cx="3089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Главная</a:t>
            </a:r>
          </a:p>
          <a:p>
            <a:r>
              <a:rPr lang="ru-RU" sz="4000" b="1" dirty="0" smtClean="0">
                <a:solidFill>
                  <a:srgbClr val="FF0000"/>
                </a:solidFill>
              </a:rPr>
              <a:t>диаграмма прецедентов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7037" y="124691"/>
            <a:ext cx="39485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Дополнительная</a:t>
            </a:r>
          </a:p>
          <a:p>
            <a:r>
              <a:rPr lang="ru-RU" sz="4000" b="1" dirty="0" smtClean="0">
                <a:solidFill>
                  <a:srgbClr val="FF0000"/>
                </a:solidFill>
              </a:rPr>
              <a:t>диаграмма прецедентов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45" y="692727"/>
            <a:ext cx="10016838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4" y="1274618"/>
            <a:ext cx="9282544" cy="52231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0772" y="277091"/>
            <a:ext cx="4609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Диаграмма классов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48145" y="1399310"/>
            <a:ext cx="1953494" cy="487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37165" y="1399310"/>
            <a:ext cx="1939636" cy="2313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37165" y="3837710"/>
            <a:ext cx="1939636" cy="246957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12328" y="1429178"/>
            <a:ext cx="1939636" cy="36138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112328" y="5197615"/>
            <a:ext cx="1939636" cy="107849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892144" y="1274618"/>
            <a:ext cx="33944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940641" y="2777855"/>
            <a:ext cx="339440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937176" y="4096426"/>
            <a:ext cx="339440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5940" y="2670795"/>
            <a:ext cx="1756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</a:t>
            </a:r>
            <a:r>
              <a:rPr lang="ru-RU" dirty="0"/>
              <a:t>ф</a:t>
            </a:r>
            <a:r>
              <a:rPr lang="ru-RU" dirty="0" smtClean="0"/>
              <a:t>ормы программы;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35941" y="1222922"/>
            <a:ext cx="1756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контекст базы данных и ее классы;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5941" y="3998957"/>
            <a:ext cx="1756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</a:t>
            </a:r>
            <a:r>
              <a:rPr lang="ru-RU" dirty="0"/>
              <a:t>и</a:t>
            </a:r>
            <a:r>
              <a:rPr lang="ru-RU" dirty="0" smtClean="0"/>
              <a:t>змененный </a:t>
            </a:r>
            <a:r>
              <a:rPr lang="en-US" dirty="0" err="1"/>
              <a:t>DateTimePicker</a:t>
            </a:r>
            <a:r>
              <a:rPr lang="ru-RU" dirty="0"/>
              <a:t>, позволяющий отображать и выбирать только месяц и год.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29" y="720436"/>
            <a:ext cx="7133772" cy="5898078"/>
          </a:xfrm>
          <a:prstGeom prst="rect">
            <a:avLst/>
          </a:prstGeom>
        </p:spPr>
      </p:pic>
      <p:pic>
        <p:nvPicPr>
          <p:cNvPr id="3" name="Рисунок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640" y="720436"/>
            <a:ext cx="3018559" cy="3708688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640" y="5101442"/>
            <a:ext cx="3018559" cy="1517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3350" y="135661"/>
            <a:ext cx="4394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00B0F0"/>
                </a:solidFill>
              </a:rPr>
              <a:t>Структура базы данных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7601" y="2113115"/>
            <a:ext cx="129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Категории расходов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375" y="5695184"/>
            <a:ext cx="129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B050"/>
                </a:solidFill>
              </a:rPr>
              <a:t>Категории доходов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1" name="Соединительная линия уступом 10"/>
          <p:cNvCxnSpPr>
            <a:stCxn id="6" idx="2"/>
          </p:cNvCxnSpPr>
          <p:nvPr/>
        </p:nvCxnSpPr>
        <p:spPr>
          <a:xfrm rot="16200000" flipH="1">
            <a:off x="8122341" y="2752839"/>
            <a:ext cx="634921" cy="64813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7" idx="0"/>
          </p:cNvCxnSpPr>
          <p:nvPr/>
        </p:nvCxnSpPr>
        <p:spPr>
          <a:xfrm rot="5400000" flipH="1" flipV="1">
            <a:off x="8325450" y="5256768"/>
            <a:ext cx="333475" cy="543358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1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443345" y="1246072"/>
            <a:ext cx="6220691" cy="51131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7872411" y="650327"/>
            <a:ext cx="2847975" cy="4391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5770" y="357939"/>
            <a:ext cx="3775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Вход и регистрация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4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1" y="832195"/>
            <a:ext cx="9351818" cy="573486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162470" y="188741"/>
            <a:ext cx="5322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Главное окно программы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5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431</Words>
  <Application>Microsoft Office PowerPoint</Application>
  <PresentationFormat>Широкоэкранный</PresentationFormat>
  <Paragraphs>86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21</cp:revision>
  <dcterms:created xsi:type="dcterms:W3CDTF">2020-11-12T08:59:38Z</dcterms:created>
  <dcterms:modified xsi:type="dcterms:W3CDTF">2020-11-12T15:01:06Z</dcterms:modified>
</cp:coreProperties>
</file>