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3" r:id="rId2"/>
    <p:sldId id="431" r:id="rId3"/>
    <p:sldId id="432" r:id="rId4"/>
    <p:sldId id="293" r:id="rId5"/>
    <p:sldId id="430" r:id="rId6"/>
    <p:sldId id="435" r:id="rId7"/>
    <p:sldId id="439" r:id="rId8"/>
    <p:sldId id="438" r:id="rId9"/>
    <p:sldId id="441" r:id="rId10"/>
    <p:sldId id="440" r:id="rId11"/>
    <p:sldId id="443" r:id="rId12"/>
    <p:sldId id="442" r:id="rId13"/>
    <p:sldId id="43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82449" autoAdjust="0"/>
  </p:normalViewPr>
  <p:slideViewPr>
    <p:cSldViewPr snapToGrid="0">
      <p:cViewPr varScale="1">
        <p:scale>
          <a:sx n="104" d="100"/>
          <a:sy n="104" d="100"/>
        </p:scale>
        <p:origin x="1472"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5DC73-CE72-445D-B252-F56BEDEAF9A6}" type="datetimeFigureOut">
              <a:rPr lang="en-IN" smtClean="0"/>
              <a:pPr/>
              <a:t>05/11/20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D41AB-8930-4431-BED6-3EDB475DD954}" type="slidenum">
              <a:rPr lang="en-IN" smtClean="0"/>
              <a:pPr/>
              <a:t>‹#›</a:t>
            </a:fld>
            <a:endParaRPr lang="en-IN"/>
          </a:p>
        </p:txBody>
      </p:sp>
    </p:spTree>
    <p:extLst>
      <p:ext uri="{BB962C8B-B14F-4D97-AF65-F5344CB8AC3E}">
        <p14:creationId xmlns:p14="http://schemas.microsoft.com/office/powerpoint/2010/main" val="98562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We will be talking about a very important aspect of Leadership. Looks very intangible and undefinable.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Let me ask you a question. Think of someone in your office (could be at offshore or onsite), who you trust. Let me know what is that you trust them about – let me hear it from each one of you.</a:t>
            </a:r>
          </a:p>
          <a:p>
            <a:endParaRPr lang="en-IN" dirty="0"/>
          </a:p>
          <a:p>
            <a:endParaRPr lang="en-IN" dirty="0"/>
          </a:p>
          <a:p>
            <a:r>
              <a:rPr lang="en-IN" dirty="0"/>
              <a:t>Picture from Forbes.com – Leadership conundrum</a:t>
            </a:r>
          </a:p>
        </p:txBody>
      </p:sp>
      <p:sp>
        <p:nvSpPr>
          <p:cNvPr id="4" name="Slide Number Placeholder 3"/>
          <p:cNvSpPr>
            <a:spLocks noGrp="1"/>
          </p:cNvSpPr>
          <p:nvPr>
            <p:ph type="sldNum" sz="quarter" idx="10"/>
          </p:nvPr>
        </p:nvSpPr>
        <p:spPr/>
        <p:txBody>
          <a:bodyPr/>
          <a:lstStyle/>
          <a:p>
            <a:fld id="{5B5D41AB-8930-4431-BED6-3EDB475DD954}" type="slidenum">
              <a:rPr lang="en-IN" smtClean="0"/>
              <a:pPr/>
              <a:t>1</a:t>
            </a:fld>
            <a:endParaRPr lang="en-IN"/>
          </a:p>
        </p:txBody>
      </p:sp>
    </p:spTree>
    <p:extLst>
      <p:ext uri="{BB962C8B-B14F-4D97-AF65-F5344CB8AC3E}">
        <p14:creationId xmlns:p14="http://schemas.microsoft.com/office/powerpoint/2010/main" val="73802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good at identifying problems. Even giving solutions. Most of the times, we complain. Find out who should have done and go all out blaming them. </a:t>
            </a:r>
          </a:p>
          <a:p>
            <a:endParaRPr lang="en-IN" dirty="0"/>
          </a:p>
          <a:p>
            <a:r>
              <a:rPr lang="en-IN" dirty="0"/>
              <a:t>To start building trust, we have to make a shift in our thinking or actions. Sukumar has been talking about it. What is it? </a:t>
            </a:r>
          </a:p>
          <a:p>
            <a:endParaRPr lang="en-IN" dirty="0"/>
          </a:p>
          <a:p>
            <a:r>
              <a:rPr lang="en-IN" dirty="0"/>
              <a:t>How many of you attend meetings on time? </a:t>
            </a:r>
          </a:p>
        </p:txBody>
      </p:sp>
      <p:sp>
        <p:nvSpPr>
          <p:cNvPr id="4" name="Slide Number Placeholder 3"/>
          <p:cNvSpPr>
            <a:spLocks noGrp="1"/>
          </p:cNvSpPr>
          <p:nvPr>
            <p:ph type="sldNum" sz="quarter" idx="5"/>
          </p:nvPr>
        </p:nvSpPr>
        <p:spPr/>
        <p:txBody>
          <a:bodyPr/>
          <a:lstStyle/>
          <a:p>
            <a:fld id="{5B5D41AB-8930-4431-BED6-3EDB475DD954}" type="slidenum">
              <a:rPr lang="en-IN" smtClean="0"/>
              <a:pPr/>
              <a:t>10</a:t>
            </a:fld>
            <a:endParaRPr lang="en-IN"/>
          </a:p>
        </p:txBody>
      </p:sp>
    </p:spTree>
    <p:extLst>
      <p:ext uri="{BB962C8B-B14F-4D97-AF65-F5344CB8AC3E}">
        <p14:creationId xmlns:p14="http://schemas.microsoft.com/office/powerpoint/2010/main" val="277835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others</a:t>
            </a:r>
          </a:p>
          <a:p>
            <a:endParaRPr lang="en-IN" dirty="0"/>
          </a:p>
          <a:p>
            <a:r>
              <a:rPr lang="en-IN" dirty="0"/>
              <a:t>You can assign tasks to others and have them complete it. </a:t>
            </a:r>
          </a:p>
        </p:txBody>
      </p:sp>
      <p:sp>
        <p:nvSpPr>
          <p:cNvPr id="4" name="Slide Number Placeholder 3"/>
          <p:cNvSpPr>
            <a:spLocks noGrp="1"/>
          </p:cNvSpPr>
          <p:nvPr>
            <p:ph type="sldNum" sz="quarter" idx="5"/>
          </p:nvPr>
        </p:nvSpPr>
        <p:spPr/>
        <p:txBody>
          <a:bodyPr/>
          <a:lstStyle/>
          <a:p>
            <a:fld id="{5B5D41AB-8930-4431-BED6-3EDB475DD954}" type="slidenum">
              <a:rPr lang="en-IN" smtClean="0"/>
              <a:pPr/>
              <a:t>11</a:t>
            </a:fld>
            <a:endParaRPr lang="en-IN"/>
          </a:p>
        </p:txBody>
      </p:sp>
    </p:spTree>
    <p:extLst>
      <p:ext uri="{BB962C8B-B14F-4D97-AF65-F5344CB8AC3E}">
        <p14:creationId xmlns:p14="http://schemas.microsoft.com/office/powerpoint/2010/main" val="3972304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L1 – Starting &amp; Ending the meeting on time</a:t>
            </a:r>
          </a:p>
          <a:p>
            <a:r>
              <a:rPr lang="en-IN" dirty="0"/>
              <a:t>L2 – L1+Publishing the agenda and sticking to the agenda</a:t>
            </a:r>
          </a:p>
          <a:p>
            <a:r>
              <a:rPr lang="en-IN" dirty="0"/>
              <a:t>L3 – Ensuring the time and agenda for meetings organized by others also.</a:t>
            </a:r>
          </a:p>
          <a:p>
            <a:endParaRPr lang="en-IN" dirty="0"/>
          </a:p>
        </p:txBody>
      </p:sp>
      <p:sp>
        <p:nvSpPr>
          <p:cNvPr id="4" name="Slide Number Placeholder 3"/>
          <p:cNvSpPr>
            <a:spLocks noGrp="1"/>
          </p:cNvSpPr>
          <p:nvPr>
            <p:ph type="sldNum" sz="quarter" idx="5"/>
          </p:nvPr>
        </p:nvSpPr>
        <p:spPr/>
        <p:txBody>
          <a:bodyPr/>
          <a:lstStyle/>
          <a:p>
            <a:fld id="{5B5D41AB-8930-4431-BED6-3EDB475DD954}" type="slidenum">
              <a:rPr lang="en-IN" smtClean="0"/>
              <a:pPr/>
              <a:t>12</a:t>
            </a:fld>
            <a:endParaRPr lang="en-IN"/>
          </a:p>
        </p:txBody>
      </p:sp>
    </p:spTree>
    <p:extLst>
      <p:ext uri="{BB962C8B-B14F-4D97-AF65-F5344CB8AC3E}">
        <p14:creationId xmlns:p14="http://schemas.microsoft.com/office/powerpoint/2010/main" val="3512289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you develop trust and move across the levels, your personal brand increases too. </a:t>
            </a:r>
          </a:p>
        </p:txBody>
      </p:sp>
      <p:sp>
        <p:nvSpPr>
          <p:cNvPr id="4" name="Slide Number Placeholder 3"/>
          <p:cNvSpPr>
            <a:spLocks noGrp="1"/>
          </p:cNvSpPr>
          <p:nvPr>
            <p:ph type="sldNum" sz="quarter" idx="5"/>
          </p:nvPr>
        </p:nvSpPr>
        <p:spPr/>
        <p:txBody>
          <a:bodyPr/>
          <a:lstStyle/>
          <a:p>
            <a:fld id="{5B5D41AB-8930-4431-BED6-3EDB475DD954}" type="slidenum">
              <a:rPr lang="en-IN" smtClean="0"/>
              <a:pPr/>
              <a:t>13</a:t>
            </a:fld>
            <a:endParaRPr lang="en-IN"/>
          </a:p>
        </p:txBody>
      </p:sp>
    </p:spTree>
    <p:extLst>
      <p:ext uri="{BB962C8B-B14F-4D97-AF65-F5344CB8AC3E}">
        <p14:creationId xmlns:p14="http://schemas.microsoft.com/office/powerpoint/2010/main" val="118059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What is trust?</a:t>
            </a:r>
          </a:p>
          <a:p>
            <a:r>
              <a:rPr lang="en-IN" dirty="0"/>
              <a:t>Oxytocin.</a:t>
            </a:r>
          </a:p>
          <a:p>
            <a:r>
              <a:rPr lang="en-IN" dirty="0"/>
              <a:t>Smile / Staring faces – Who would you trust</a:t>
            </a:r>
          </a:p>
          <a:p>
            <a:r>
              <a:rPr lang="en-IN" dirty="0"/>
              <a:t>Connectedness / Invisible Bonding like </a:t>
            </a:r>
            <a:r>
              <a:rPr lang="en-IN" dirty="0" err="1"/>
              <a:t>Munnabai</a:t>
            </a:r>
            <a:r>
              <a:rPr lang="en-IN" dirty="0"/>
              <a:t> MBBS </a:t>
            </a:r>
            <a:r>
              <a:rPr lang="en-IN" dirty="0" err="1"/>
              <a:t>Kattipudi</a:t>
            </a:r>
            <a:r>
              <a:rPr lang="en-IN" dirty="0"/>
              <a:t> </a:t>
            </a:r>
            <a:r>
              <a:rPr lang="en-IN" dirty="0" err="1"/>
              <a:t>vaidhyam</a:t>
            </a:r>
            <a:endParaRPr lang="en-IN" dirty="0"/>
          </a:p>
        </p:txBody>
      </p:sp>
      <p:sp>
        <p:nvSpPr>
          <p:cNvPr id="4" name="Slide Number Placeholder 3"/>
          <p:cNvSpPr>
            <a:spLocks noGrp="1"/>
          </p:cNvSpPr>
          <p:nvPr>
            <p:ph type="sldNum" sz="quarter" idx="5"/>
          </p:nvPr>
        </p:nvSpPr>
        <p:spPr/>
        <p:txBody>
          <a:bodyPr/>
          <a:lstStyle/>
          <a:p>
            <a:fld id="{5B5D41AB-8930-4431-BED6-3EDB475DD954}" type="slidenum">
              <a:rPr lang="en-IN" smtClean="0"/>
              <a:pPr/>
              <a:t>2</a:t>
            </a:fld>
            <a:endParaRPr lang="en-IN"/>
          </a:p>
        </p:txBody>
      </p:sp>
    </p:spTree>
    <p:extLst>
      <p:ext uri="{BB962C8B-B14F-4D97-AF65-F5344CB8AC3E}">
        <p14:creationId xmlns:p14="http://schemas.microsoft.com/office/powerpoint/2010/main" val="301571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BES – Leaders are sincere or trusting or trustworthy</a:t>
            </a:r>
          </a:p>
          <a:p>
            <a:r>
              <a:rPr lang="en-IN" dirty="0"/>
              <a:t>Once you created the personal branding of the trust, then, the branding (trust) can be carried forward for other activities also. </a:t>
            </a:r>
          </a:p>
        </p:txBody>
      </p:sp>
      <p:sp>
        <p:nvSpPr>
          <p:cNvPr id="4" name="Slide Number Placeholder 3"/>
          <p:cNvSpPr>
            <a:spLocks noGrp="1"/>
          </p:cNvSpPr>
          <p:nvPr>
            <p:ph type="sldNum" sz="quarter" idx="5"/>
          </p:nvPr>
        </p:nvSpPr>
        <p:spPr/>
        <p:txBody>
          <a:bodyPr/>
          <a:lstStyle/>
          <a:p>
            <a:fld id="{5B5D41AB-8930-4431-BED6-3EDB475DD954}" type="slidenum">
              <a:rPr lang="en-IN" smtClean="0"/>
              <a:pPr/>
              <a:t>3</a:t>
            </a:fld>
            <a:endParaRPr lang="en-IN"/>
          </a:p>
        </p:txBody>
      </p:sp>
    </p:spTree>
    <p:extLst>
      <p:ext uri="{BB962C8B-B14F-4D97-AF65-F5344CB8AC3E}">
        <p14:creationId xmlns:p14="http://schemas.microsoft.com/office/powerpoint/2010/main" val="135365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Picture from aimhighafrica.com</a:t>
            </a:r>
          </a:p>
          <a:p>
            <a:endParaRPr lang="en-IN" dirty="0"/>
          </a:p>
          <a:p>
            <a:r>
              <a:rPr lang="en-IN" dirty="0"/>
              <a:t>When you are driving transformation, it helps if you have a personal branding. </a:t>
            </a:r>
          </a:p>
        </p:txBody>
      </p:sp>
      <p:sp>
        <p:nvSpPr>
          <p:cNvPr id="4" name="Slide Number Placeholder 3"/>
          <p:cNvSpPr>
            <a:spLocks noGrp="1"/>
          </p:cNvSpPr>
          <p:nvPr>
            <p:ph type="sldNum" sz="quarter" idx="5"/>
          </p:nvPr>
        </p:nvSpPr>
        <p:spPr/>
        <p:txBody>
          <a:bodyPr/>
          <a:lstStyle/>
          <a:p>
            <a:fld id="{5B5D41AB-8930-4431-BED6-3EDB475DD954}" type="slidenum">
              <a:rPr lang="en-IN" smtClean="0"/>
              <a:pPr/>
              <a:t>4</a:t>
            </a:fld>
            <a:endParaRPr lang="en-IN"/>
          </a:p>
        </p:txBody>
      </p:sp>
    </p:spTree>
    <p:extLst>
      <p:ext uri="{BB962C8B-B14F-4D97-AF65-F5344CB8AC3E}">
        <p14:creationId xmlns:p14="http://schemas.microsoft.com/office/powerpoint/2010/main" val="54977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Trust is one of the ways personal branding can be built. </a:t>
            </a:r>
          </a:p>
          <a:p>
            <a:r>
              <a:rPr lang="en-IN" dirty="0"/>
              <a:t>Benefits of Trust:</a:t>
            </a:r>
          </a:p>
          <a:p>
            <a:r>
              <a:rPr lang="en-IN" dirty="0"/>
              <a:t>Increased retention</a:t>
            </a:r>
          </a:p>
          <a:p>
            <a:r>
              <a:rPr lang="en-IN" dirty="0"/>
              <a:t>Higher productivity</a:t>
            </a:r>
          </a:p>
          <a:p>
            <a:r>
              <a:rPr lang="en-IN" dirty="0"/>
              <a:t>Less stress</a:t>
            </a:r>
          </a:p>
          <a:p>
            <a:r>
              <a:rPr lang="en-IN" dirty="0"/>
              <a:t>More energy</a:t>
            </a:r>
          </a:p>
          <a:p>
            <a:r>
              <a:rPr lang="en-IN" dirty="0"/>
              <a:t>Increased engagement – (emotions and relationships)</a:t>
            </a:r>
          </a:p>
          <a:p>
            <a:r>
              <a:rPr lang="en-IN" dirty="0"/>
              <a:t>Knowledge sharing is better when team members trust each other</a:t>
            </a:r>
          </a:p>
          <a:p>
            <a:endParaRPr lang="en-IN" dirty="0"/>
          </a:p>
          <a:p>
            <a:r>
              <a:rPr lang="en-IN" dirty="0"/>
              <a:t>Team members would invest more of their time in your projects / activities. </a:t>
            </a:r>
          </a:p>
          <a:p>
            <a:endParaRPr lang="en-IN" dirty="0"/>
          </a:p>
        </p:txBody>
      </p:sp>
      <p:sp>
        <p:nvSpPr>
          <p:cNvPr id="4" name="Slide Number Placeholder 3"/>
          <p:cNvSpPr>
            <a:spLocks noGrp="1"/>
          </p:cNvSpPr>
          <p:nvPr>
            <p:ph type="sldNum" sz="quarter" idx="5"/>
          </p:nvPr>
        </p:nvSpPr>
        <p:spPr/>
        <p:txBody>
          <a:bodyPr/>
          <a:lstStyle/>
          <a:p>
            <a:fld id="{5B5D41AB-8930-4431-BED6-3EDB475DD954}" type="slidenum">
              <a:rPr lang="en-IN" smtClean="0"/>
              <a:pPr/>
              <a:t>5</a:t>
            </a:fld>
            <a:endParaRPr lang="en-IN"/>
          </a:p>
        </p:txBody>
      </p:sp>
    </p:spTree>
    <p:extLst>
      <p:ext uri="{BB962C8B-B14F-4D97-AF65-F5344CB8AC3E}">
        <p14:creationId xmlns:p14="http://schemas.microsoft.com/office/powerpoint/2010/main" val="268354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 you complete the review that you promised your team member by 2 pm? Did you give the inputs for the proposal that were asked by 5 pm? Did you show up in the meeting at 11 am? Did you finish the meeting on time? </a:t>
            </a:r>
          </a:p>
          <a:p>
            <a:endParaRPr lang="en-IN" dirty="0"/>
          </a:p>
          <a:p>
            <a:r>
              <a:rPr lang="en-IN" dirty="0"/>
              <a:t>If you need to break a commitment, communicate as early as possible. </a:t>
            </a:r>
          </a:p>
          <a:p>
            <a:endParaRPr lang="en-IN" dirty="0"/>
          </a:p>
          <a:p>
            <a:r>
              <a:rPr lang="en-IN" dirty="0"/>
              <a:t>What happens when you do this?  You show that you care for others’ time. You respect others’ time. You are compassionate about others. </a:t>
            </a:r>
          </a:p>
        </p:txBody>
      </p:sp>
      <p:sp>
        <p:nvSpPr>
          <p:cNvPr id="4" name="Slide Number Placeholder 3"/>
          <p:cNvSpPr>
            <a:spLocks noGrp="1"/>
          </p:cNvSpPr>
          <p:nvPr>
            <p:ph type="sldNum" sz="quarter" idx="5"/>
          </p:nvPr>
        </p:nvSpPr>
        <p:spPr/>
        <p:txBody>
          <a:bodyPr/>
          <a:lstStyle/>
          <a:p>
            <a:fld id="{5B5D41AB-8930-4431-BED6-3EDB475DD954}" type="slidenum">
              <a:rPr lang="en-IN" smtClean="0"/>
              <a:pPr/>
              <a:t>6</a:t>
            </a:fld>
            <a:endParaRPr lang="en-IN"/>
          </a:p>
        </p:txBody>
      </p:sp>
    </p:spTree>
    <p:extLst>
      <p:ext uri="{BB962C8B-B14F-4D97-AF65-F5344CB8AC3E}">
        <p14:creationId xmlns:p14="http://schemas.microsoft.com/office/powerpoint/2010/main" val="277874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Giving someone a transfer that you promised. Taking care of some work for a colleague when he is absent. </a:t>
            </a:r>
          </a:p>
          <a:p>
            <a:endParaRPr lang="en-IN" dirty="0"/>
          </a:p>
          <a:p>
            <a:r>
              <a:rPr lang="en-IN" dirty="0"/>
              <a:t>Buying something to your kids as promised. Taking them to a vacation or shopping mall over the weekend? </a:t>
            </a:r>
          </a:p>
          <a:p>
            <a:endParaRPr lang="en-IN" dirty="0"/>
          </a:p>
          <a:p>
            <a:r>
              <a:rPr lang="en-IN" dirty="0"/>
              <a:t>You show that you care for others. You are showing that you are having integrity. </a:t>
            </a:r>
          </a:p>
        </p:txBody>
      </p:sp>
      <p:sp>
        <p:nvSpPr>
          <p:cNvPr id="4" name="Slide Number Placeholder 3"/>
          <p:cNvSpPr>
            <a:spLocks noGrp="1"/>
          </p:cNvSpPr>
          <p:nvPr>
            <p:ph type="sldNum" sz="quarter" idx="5"/>
          </p:nvPr>
        </p:nvSpPr>
        <p:spPr/>
        <p:txBody>
          <a:bodyPr/>
          <a:lstStyle/>
          <a:p>
            <a:fld id="{5B5D41AB-8930-4431-BED6-3EDB475DD954}" type="slidenum">
              <a:rPr lang="en-IN" smtClean="0"/>
              <a:pPr/>
              <a:t>7</a:t>
            </a:fld>
            <a:endParaRPr lang="en-IN"/>
          </a:p>
        </p:txBody>
      </p:sp>
    </p:spTree>
    <p:extLst>
      <p:ext uri="{BB962C8B-B14F-4D97-AF65-F5344CB8AC3E}">
        <p14:creationId xmlns:p14="http://schemas.microsoft.com/office/powerpoint/2010/main" val="343966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Do you trust your spouse? If you are not well, she or he will take care of you well. What if you need to be operated upon? Would you give the surgical knife to your spouse? </a:t>
            </a:r>
          </a:p>
          <a:p>
            <a:endParaRPr lang="en-IN" dirty="0"/>
          </a:p>
          <a:p>
            <a:r>
              <a:rPr lang="en-IN" dirty="0"/>
              <a:t>Who would you trust in giving a technical task to in your team? A skilled person vs fresh graduate? Skilled person who has joined or skilled person who has demonstrated his or her skills already. Why? </a:t>
            </a:r>
          </a:p>
          <a:p>
            <a:endParaRPr lang="en-IN" dirty="0"/>
          </a:p>
        </p:txBody>
      </p:sp>
      <p:sp>
        <p:nvSpPr>
          <p:cNvPr id="4" name="Slide Number Placeholder 3"/>
          <p:cNvSpPr>
            <a:spLocks noGrp="1"/>
          </p:cNvSpPr>
          <p:nvPr>
            <p:ph type="sldNum" sz="quarter" idx="5"/>
          </p:nvPr>
        </p:nvSpPr>
        <p:spPr/>
        <p:txBody>
          <a:bodyPr/>
          <a:lstStyle/>
          <a:p>
            <a:fld id="{5B5D41AB-8930-4431-BED6-3EDB475DD954}" type="slidenum">
              <a:rPr lang="en-IN" smtClean="0"/>
              <a:pPr/>
              <a:t>8</a:t>
            </a:fld>
            <a:endParaRPr lang="en-IN"/>
          </a:p>
        </p:txBody>
      </p:sp>
    </p:spTree>
    <p:extLst>
      <p:ext uri="{BB962C8B-B14F-4D97-AF65-F5344CB8AC3E}">
        <p14:creationId xmlns:p14="http://schemas.microsoft.com/office/powerpoint/2010/main" val="384425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are different types of managers – Micro managers who give the task and keep checking it with you every 15 mins. Macro managers forget about it. Insecurity can be there.</a:t>
            </a:r>
          </a:p>
          <a:p>
            <a:r>
              <a:rPr lang="en-IN" dirty="0"/>
              <a:t>Follow-up is something different. </a:t>
            </a:r>
          </a:p>
          <a:p>
            <a:r>
              <a:rPr lang="en-IN" dirty="0"/>
              <a:t>All three are required to develop trust. Just skill is not enough (does the person have the right skill? Yes). Just keeping up the promise is not enough (Was it done? Yes). Just time alone is not enough (Was it done within the time? Yes). When all three are in place, you have a perfect recipe for building the trust. </a:t>
            </a:r>
          </a:p>
        </p:txBody>
      </p:sp>
      <p:sp>
        <p:nvSpPr>
          <p:cNvPr id="4" name="Slide Number Placeholder 3"/>
          <p:cNvSpPr>
            <a:spLocks noGrp="1"/>
          </p:cNvSpPr>
          <p:nvPr>
            <p:ph type="sldNum" sz="quarter" idx="5"/>
          </p:nvPr>
        </p:nvSpPr>
        <p:spPr/>
        <p:txBody>
          <a:bodyPr/>
          <a:lstStyle/>
          <a:p>
            <a:fld id="{5B5D41AB-8930-4431-BED6-3EDB475DD954}" type="slidenum">
              <a:rPr lang="en-IN" smtClean="0"/>
              <a:pPr/>
              <a:t>9</a:t>
            </a:fld>
            <a:endParaRPr lang="en-IN"/>
          </a:p>
        </p:txBody>
      </p:sp>
    </p:spTree>
    <p:extLst>
      <p:ext uri="{BB962C8B-B14F-4D97-AF65-F5344CB8AC3E}">
        <p14:creationId xmlns:p14="http://schemas.microsoft.com/office/powerpoint/2010/main" val="406439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23301-BE37-4BA6-BE74-EB55E5688D08}" type="datetimeFigureOut">
              <a:rPr lang="en-IN" smtClean="0"/>
              <a:pPr/>
              <a:t>05/11/20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2294168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223301-BE37-4BA6-BE74-EB55E5688D08}" type="datetimeFigureOut">
              <a:rPr lang="en-IN" smtClean="0"/>
              <a:pPr/>
              <a:t>05/11/20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1481719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223301-BE37-4BA6-BE74-EB55E5688D08}" type="datetimeFigureOut">
              <a:rPr lang="en-IN" smtClean="0"/>
              <a:pPr/>
              <a:t>05/11/20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11403653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223301-BE37-4BA6-BE74-EB55E5688D08}" type="datetimeFigureOut">
              <a:rPr lang="en-IN" smtClean="0"/>
              <a:pPr/>
              <a:t>05/11/20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374430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23301-BE37-4BA6-BE74-EB55E5688D08}" type="datetimeFigureOut">
              <a:rPr lang="en-IN" smtClean="0"/>
              <a:pPr/>
              <a:t>05/11/20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31220459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E223301-BE37-4BA6-BE74-EB55E5688D08}" type="datetimeFigureOut">
              <a:rPr lang="en-IN" smtClean="0"/>
              <a:pPr/>
              <a:t>05/11/20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18801172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E223301-BE37-4BA6-BE74-EB55E5688D08}" type="datetimeFigureOut">
              <a:rPr lang="en-IN" smtClean="0"/>
              <a:pPr/>
              <a:t>05/11/20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3028891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223301-BE37-4BA6-BE74-EB55E5688D08}" type="datetimeFigureOut">
              <a:rPr lang="en-IN" smtClean="0"/>
              <a:pPr/>
              <a:t>05/11/20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646853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3301-BE37-4BA6-BE74-EB55E5688D08}" type="datetimeFigureOut">
              <a:rPr lang="en-IN" smtClean="0"/>
              <a:pPr/>
              <a:t>05/11/20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4002177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23301-BE37-4BA6-BE74-EB55E5688D08}" type="datetimeFigureOut">
              <a:rPr lang="en-IN" smtClean="0"/>
              <a:pPr/>
              <a:t>05/11/20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672954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23301-BE37-4BA6-BE74-EB55E5688D08}" type="datetimeFigureOut">
              <a:rPr lang="en-IN" smtClean="0"/>
              <a:pPr/>
              <a:t>05/11/20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B9B67C-0BA0-4A4E-AF88-5BC5FC75B988}" type="slidenum">
              <a:rPr lang="en-IN" smtClean="0"/>
              <a:pPr/>
              <a:t>‹#›</a:t>
            </a:fld>
            <a:endParaRPr lang="en-IN"/>
          </a:p>
        </p:txBody>
      </p:sp>
    </p:spTree>
    <p:extLst>
      <p:ext uri="{BB962C8B-B14F-4D97-AF65-F5344CB8AC3E}">
        <p14:creationId xmlns:p14="http://schemas.microsoft.com/office/powerpoint/2010/main" val="3385003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23301-BE37-4BA6-BE74-EB55E5688D08}" type="datetimeFigureOut">
              <a:rPr lang="en-IN" smtClean="0"/>
              <a:pPr/>
              <a:t>05/11/20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9B67C-0BA0-4A4E-AF88-5BC5FC75B988}" type="slidenum">
              <a:rPr lang="en-IN" smtClean="0"/>
              <a:pPr/>
              <a:t>‹#›</a:t>
            </a:fld>
            <a:endParaRPr lang="en-IN"/>
          </a:p>
        </p:txBody>
      </p:sp>
    </p:spTree>
    <p:extLst>
      <p:ext uri="{BB962C8B-B14F-4D97-AF65-F5344CB8AC3E}">
        <p14:creationId xmlns:p14="http://schemas.microsoft.com/office/powerpoint/2010/main" val="11700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unset&#10;&#10;Description automatically generated">
            <a:extLst>
              <a:ext uri="{FF2B5EF4-FFF2-40B4-BE49-F238E27FC236}">
                <a16:creationId xmlns:a16="http://schemas.microsoft.com/office/drawing/2014/main" id="{5B020808-4047-412D-AC29-50B234210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51"/>
            <a:ext cx="12203310" cy="6851650"/>
          </a:xfrm>
          <a:prstGeom prst="rect">
            <a:avLst/>
          </a:prstGeom>
        </p:spPr>
      </p:pic>
      <p:sp>
        <p:nvSpPr>
          <p:cNvPr id="5" name="TextBox 4"/>
          <p:cNvSpPr txBox="1"/>
          <p:nvPr/>
        </p:nvSpPr>
        <p:spPr>
          <a:xfrm>
            <a:off x="7244775" y="4368473"/>
            <a:ext cx="4358069" cy="830997"/>
          </a:xfrm>
          <a:prstGeom prst="rect">
            <a:avLst/>
          </a:prstGeom>
          <a:noFill/>
        </p:spPr>
        <p:txBody>
          <a:bodyPr wrap="square" rtlCol="0">
            <a:spAutoFit/>
          </a:bodyPr>
          <a:lstStyle/>
          <a:p>
            <a:r>
              <a:rPr lang="en-IN" sz="4800" b="1" dirty="0">
                <a:solidFill>
                  <a:schemeClr val="bg1"/>
                </a:solidFill>
                <a:latin typeface="Franklin Gothic Demi Cond" panose="020B0706030402020204" pitchFamily="34" charset="0"/>
              </a:rPr>
              <a:t>Building</a:t>
            </a:r>
            <a:endParaRPr lang="en-IN" sz="4000" b="1" dirty="0">
              <a:solidFill>
                <a:schemeClr val="bg1"/>
              </a:solidFill>
              <a:latin typeface="Franklin Gothic Demi Cond" panose="020B0706030402020204" pitchFamily="34" charset="0"/>
            </a:endParaRPr>
          </a:p>
        </p:txBody>
      </p:sp>
      <p:sp>
        <p:nvSpPr>
          <p:cNvPr id="8" name="TextBox 7">
            <a:extLst>
              <a:ext uri="{FF2B5EF4-FFF2-40B4-BE49-F238E27FC236}">
                <a16:creationId xmlns:a16="http://schemas.microsoft.com/office/drawing/2014/main" id="{41FE383C-213D-4A29-A7CB-941232820505}"/>
              </a:ext>
            </a:extLst>
          </p:cNvPr>
          <p:cNvSpPr txBox="1"/>
          <p:nvPr/>
        </p:nvSpPr>
        <p:spPr>
          <a:xfrm>
            <a:off x="7289045" y="4612869"/>
            <a:ext cx="4453189" cy="1862048"/>
          </a:xfrm>
          <a:prstGeom prst="rect">
            <a:avLst/>
          </a:prstGeom>
          <a:noFill/>
        </p:spPr>
        <p:txBody>
          <a:bodyPr wrap="square" rtlCol="0">
            <a:spAutoFit/>
          </a:bodyPr>
          <a:lstStyle/>
          <a:p>
            <a:r>
              <a:rPr lang="en-IN" sz="11500" b="1" dirty="0">
                <a:solidFill>
                  <a:schemeClr val="bg1"/>
                </a:solidFill>
                <a:latin typeface="Franklin Gothic Demi Cond" panose="020B0706030402020204" pitchFamily="34" charset="0"/>
              </a:rPr>
              <a:t>TRUST</a:t>
            </a:r>
            <a:endParaRPr lang="en-IN" sz="4000" b="1"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367463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0C25D-F493-4E48-BA2F-D6A92EF32FD0}"/>
              </a:ext>
            </a:extLst>
          </p:cNvPr>
          <p:cNvSpPr/>
          <p:nvPr/>
        </p:nvSpPr>
        <p:spPr>
          <a:xfrm>
            <a:off x="2533570" y="2544628"/>
            <a:ext cx="1430690" cy="923330"/>
          </a:xfrm>
          <a:prstGeom prst="rect">
            <a:avLst/>
          </a:prstGeom>
        </p:spPr>
        <p:txBody>
          <a:bodyPr wrap="square">
            <a:spAutoFit/>
          </a:bodyPr>
          <a:lstStyle/>
          <a:p>
            <a:r>
              <a:rPr lang="en-IN" sz="5400" dirty="0">
                <a:solidFill>
                  <a:srgbClr val="00B0F0"/>
                </a:solidFill>
                <a:latin typeface="Franklin Gothic Demi Cond" panose="020B0706030402020204" pitchFamily="34" charset="0"/>
              </a:rPr>
              <a:t>FJP</a:t>
            </a:r>
          </a:p>
        </p:txBody>
      </p:sp>
      <p:sp>
        <p:nvSpPr>
          <p:cNvPr id="9" name="Rectangle 8">
            <a:extLst>
              <a:ext uri="{FF2B5EF4-FFF2-40B4-BE49-F238E27FC236}">
                <a16:creationId xmlns:a16="http://schemas.microsoft.com/office/drawing/2014/main" id="{818C3D69-FAFB-450B-A2B5-EA049CA9CE3C}"/>
              </a:ext>
            </a:extLst>
          </p:cNvPr>
          <p:cNvSpPr/>
          <p:nvPr/>
        </p:nvSpPr>
        <p:spPr>
          <a:xfrm>
            <a:off x="5792148" y="690334"/>
            <a:ext cx="2487633" cy="1200329"/>
          </a:xfrm>
          <a:prstGeom prst="rect">
            <a:avLst/>
          </a:prstGeom>
        </p:spPr>
        <p:txBody>
          <a:bodyPr wrap="square">
            <a:spAutoFit/>
          </a:bodyPr>
          <a:lstStyle/>
          <a:p>
            <a:r>
              <a:rPr lang="en-IN" sz="7200" dirty="0">
                <a:solidFill>
                  <a:srgbClr val="00B0F0"/>
                </a:solidFill>
                <a:latin typeface="Franklin Gothic Demi Cond" panose="020B0706030402020204" pitchFamily="34" charset="0"/>
              </a:rPr>
              <a:t>TRUST</a:t>
            </a:r>
          </a:p>
        </p:txBody>
      </p:sp>
      <p:sp>
        <p:nvSpPr>
          <p:cNvPr id="5" name="Rectangle 4">
            <a:extLst>
              <a:ext uri="{FF2B5EF4-FFF2-40B4-BE49-F238E27FC236}">
                <a16:creationId xmlns:a16="http://schemas.microsoft.com/office/drawing/2014/main" id="{2392C981-124C-4A30-8D8C-7CDE12E04180}"/>
              </a:ext>
            </a:extLst>
          </p:cNvPr>
          <p:cNvSpPr/>
          <p:nvPr/>
        </p:nvSpPr>
        <p:spPr>
          <a:xfrm>
            <a:off x="5746981" y="646150"/>
            <a:ext cx="1038537" cy="461665"/>
          </a:xfrm>
          <a:prstGeom prst="rect">
            <a:avLst/>
          </a:prstGeom>
        </p:spPr>
        <p:txBody>
          <a:bodyPr wrap="square">
            <a:spAutoFit/>
          </a:bodyPr>
          <a:lstStyle/>
          <a:p>
            <a:r>
              <a:rPr lang="en-IN" sz="2400" dirty="0">
                <a:solidFill>
                  <a:schemeClr val="bg1"/>
                </a:solidFill>
                <a:latin typeface="Average Sans" panose="02000503040000020003" pitchFamily="2" charset="0"/>
              </a:rPr>
              <a:t>Tiny</a:t>
            </a:r>
          </a:p>
        </p:txBody>
      </p:sp>
      <p:sp>
        <p:nvSpPr>
          <p:cNvPr id="6" name="Rectangle 5">
            <a:extLst>
              <a:ext uri="{FF2B5EF4-FFF2-40B4-BE49-F238E27FC236}">
                <a16:creationId xmlns:a16="http://schemas.microsoft.com/office/drawing/2014/main" id="{C67933CB-2354-427C-9A52-3AFF83B7AEBA}"/>
              </a:ext>
            </a:extLst>
          </p:cNvPr>
          <p:cNvSpPr/>
          <p:nvPr/>
        </p:nvSpPr>
        <p:spPr>
          <a:xfrm>
            <a:off x="4663452" y="2717158"/>
            <a:ext cx="3666509"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in </a:t>
            </a:r>
            <a:r>
              <a:rPr lang="en-IN" sz="3600" dirty="0" err="1">
                <a:solidFill>
                  <a:schemeClr val="bg1"/>
                </a:solidFill>
                <a:latin typeface="Franklin Gothic Demi Cond" panose="020B0706030402020204" pitchFamily="34" charset="0"/>
              </a:rPr>
              <a:t>MagiqSpark</a:t>
            </a:r>
            <a:r>
              <a:rPr lang="en-IN" sz="3600" dirty="0">
                <a:solidFill>
                  <a:schemeClr val="bg1"/>
                </a:solidFill>
                <a:latin typeface="Franklin Gothic Demi Cond" panose="020B0706030402020204" pitchFamily="34" charset="0"/>
              </a:rPr>
              <a:t> app</a:t>
            </a:r>
          </a:p>
        </p:txBody>
      </p:sp>
      <p:sp>
        <p:nvSpPr>
          <p:cNvPr id="7" name="Rectangle 6">
            <a:extLst>
              <a:ext uri="{FF2B5EF4-FFF2-40B4-BE49-F238E27FC236}">
                <a16:creationId xmlns:a16="http://schemas.microsoft.com/office/drawing/2014/main" id="{D4CBA6BB-1D2A-4DA4-97E0-0335F56CBB35}"/>
              </a:ext>
            </a:extLst>
          </p:cNvPr>
          <p:cNvSpPr/>
          <p:nvPr/>
        </p:nvSpPr>
        <p:spPr>
          <a:xfrm>
            <a:off x="2533570" y="3313749"/>
            <a:ext cx="1871162" cy="830997"/>
          </a:xfrm>
          <a:prstGeom prst="rect">
            <a:avLst/>
          </a:prstGeom>
        </p:spPr>
        <p:txBody>
          <a:bodyPr wrap="square">
            <a:spAutoFit/>
          </a:bodyPr>
          <a:lstStyle/>
          <a:p>
            <a:r>
              <a:rPr lang="en-IN" sz="4800" dirty="0">
                <a:solidFill>
                  <a:srgbClr val="00B0F0"/>
                </a:solidFill>
                <a:latin typeface="Franklin Gothic Demi Cond" panose="020B0706030402020204" pitchFamily="34" charset="0"/>
              </a:rPr>
              <a:t>fractal</a:t>
            </a:r>
          </a:p>
        </p:txBody>
      </p:sp>
      <p:sp>
        <p:nvSpPr>
          <p:cNvPr id="8" name="Rectangle 7">
            <a:extLst>
              <a:ext uri="{FF2B5EF4-FFF2-40B4-BE49-F238E27FC236}">
                <a16:creationId xmlns:a16="http://schemas.microsoft.com/office/drawing/2014/main" id="{27262D4B-8231-4A75-9405-C8E611020781}"/>
              </a:ext>
            </a:extLst>
          </p:cNvPr>
          <p:cNvSpPr/>
          <p:nvPr/>
        </p:nvSpPr>
        <p:spPr>
          <a:xfrm>
            <a:off x="4663452" y="3426679"/>
            <a:ext cx="3666509"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TT (Tiny Trust)</a:t>
            </a:r>
          </a:p>
        </p:txBody>
      </p:sp>
      <p:sp>
        <p:nvSpPr>
          <p:cNvPr id="10" name="Rectangle 9">
            <a:extLst>
              <a:ext uri="{FF2B5EF4-FFF2-40B4-BE49-F238E27FC236}">
                <a16:creationId xmlns:a16="http://schemas.microsoft.com/office/drawing/2014/main" id="{02169019-9A8A-4931-8467-59541D9B545F}"/>
              </a:ext>
            </a:extLst>
          </p:cNvPr>
          <p:cNvSpPr/>
          <p:nvPr/>
        </p:nvSpPr>
        <p:spPr>
          <a:xfrm>
            <a:off x="2533570" y="4073010"/>
            <a:ext cx="1871162" cy="830997"/>
          </a:xfrm>
          <a:prstGeom prst="rect">
            <a:avLst/>
          </a:prstGeom>
        </p:spPr>
        <p:txBody>
          <a:bodyPr wrap="square">
            <a:spAutoFit/>
          </a:bodyPr>
          <a:lstStyle/>
          <a:p>
            <a:r>
              <a:rPr lang="en-IN" sz="4800" dirty="0">
                <a:solidFill>
                  <a:srgbClr val="00B0F0"/>
                </a:solidFill>
                <a:latin typeface="Franklin Gothic Demi Cond" panose="020B0706030402020204" pitchFamily="34" charset="0"/>
              </a:rPr>
              <a:t>habit</a:t>
            </a:r>
          </a:p>
        </p:txBody>
      </p:sp>
      <p:sp>
        <p:nvSpPr>
          <p:cNvPr id="11" name="Rectangle 10">
            <a:extLst>
              <a:ext uri="{FF2B5EF4-FFF2-40B4-BE49-F238E27FC236}">
                <a16:creationId xmlns:a16="http://schemas.microsoft.com/office/drawing/2014/main" id="{96329B15-5A4E-49E9-9451-71BEE42BE054}"/>
              </a:ext>
            </a:extLst>
          </p:cNvPr>
          <p:cNvSpPr/>
          <p:nvPr/>
        </p:nvSpPr>
        <p:spPr>
          <a:xfrm>
            <a:off x="4662715" y="4165342"/>
            <a:ext cx="6733832" cy="1754326"/>
          </a:xfrm>
          <a:prstGeom prst="rect">
            <a:avLst/>
          </a:prstGeom>
        </p:spPr>
        <p:txBody>
          <a:bodyPr wrap="square">
            <a:spAutoFit/>
          </a:bodyPr>
          <a:lstStyle/>
          <a:p>
            <a:r>
              <a:rPr lang="en-IN" sz="3600" dirty="0">
                <a:solidFill>
                  <a:schemeClr val="bg1"/>
                </a:solidFill>
                <a:latin typeface="Franklin Gothic Demi Cond" panose="020B0706030402020204" pitchFamily="34" charset="0"/>
              </a:rPr>
              <a:t>Completing the task assigned.</a:t>
            </a:r>
          </a:p>
          <a:p>
            <a:r>
              <a:rPr lang="en-IN" sz="3600" dirty="0">
                <a:solidFill>
                  <a:schemeClr val="bg1"/>
                </a:solidFill>
                <a:latin typeface="Franklin Gothic Demi Cond" panose="020B0706030402020204" pitchFamily="34" charset="0"/>
              </a:rPr>
              <a:t>Attending meetings on time.</a:t>
            </a:r>
          </a:p>
          <a:p>
            <a:r>
              <a:rPr lang="en-IN" sz="3600" dirty="0">
                <a:solidFill>
                  <a:schemeClr val="bg1"/>
                </a:solidFill>
                <a:latin typeface="Franklin Gothic Demi Cond" panose="020B0706030402020204" pitchFamily="34" charset="0"/>
              </a:rPr>
              <a:t>Starting / Ending meetings on time</a:t>
            </a:r>
          </a:p>
        </p:txBody>
      </p:sp>
      <p:sp>
        <p:nvSpPr>
          <p:cNvPr id="12" name="Rectangle 11">
            <a:extLst>
              <a:ext uri="{FF2B5EF4-FFF2-40B4-BE49-F238E27FC236}">
                <a16:creationId xmlns:a16="http://schemas.microsoft.com/office/drawing/2014/main" id="{8AAE5292-0C04-4A03-950F-F6D74473FB0C}"/>
              </a:ext>
            </a:extLst>
          </p:cNvPr>
          <p:cNvSpPr/>
          <p:nvPr/>
        </p:nvSpPr>
        <p:spPr>
          <a:xfrm>
            <a:off x="3166946" y="746799"/>
            <a:ext cx="2713567" cy="1015663"/>
          </a:xfrm>
          <a:prstGeom prst="rect">
            <a:avLst/>
          </a:prstGeom>
        </p:spPr>
        <p:txBody>
          <a:bodyPr wrap="square">
            <a:spAutoFit/>
          </a:bodyPr>
          <a:lstStyle/>
          <a:p>
            <a:r>
              <a:rPr lang="en-IN" sz="6000" dirty="0">
                <a:solidFill>
                  <a:schemeClr val="bg1"/>
                </a:solidFill>
                <a:latin typeface="Franklin Gothic Demi Cond" panose="020B0706030402020204" pitchFamily="34" charset="0"/>
              </a:rPr>
              <a:t>Building</a:t>
            </a:r>
          </a:p>
        </p:txBody>
      </p:sp>
      <p:sp>
        <p:nvSpPr>
          <p:cNvPr id="13" name="Rectangle 12">
            <a:extLst>
              <a:ext uri="{FF2B5EF4-FFF2-40B4-BE49-F238E27FC236}">
                <a16:creationId xmlns:a16="http://schemas.microsoft.com/office/drawing/2014/main" id="{71B5DB61-5DAF-4942-9168-4C4683D6D697}"/>
              </a:ext>
            </a:extLst>
          </p:cNvPr>
          <p:cNvSpPr/>
          <p:nvPr/>
        </p:nvSpPr>
        <p:spPr>
          <a:xfrm rot="18424696">
            <a:off x="77079" y="1232679"/>
            <a:ext cx="2422811" cy="646331"/>
          </a:xfrm>
          <a:prstGeom prst="rect">
            <a:avLst/>
          </a:prstGeom>
        </p:spPr>
        <p:txBody>
          <a:bodyPr wrap="square">
            <a:spAutoFit/>
          </a:bodyPr>
          <a:lstStyle/>
          <a:p>
            <a:r>
              <a:rPr lang="en-IN" sz="3600" dirty="0">
                <a:solidFill>
                  <a:srgbClr val="00B050"/>
                </a:solidFill>
                <a:latin typeface="Franklin Gothic Demi Cond" panose="020B0706030402020204" pitchFamily="34" charset="0"/>
              </a:rPr>
              <a:t>TT Activity 1</a:t>
            </a:r>
          </a:p>
        </p:txBody>
      </p:sp>
    </p:spTree>
    <p:extLst>
      <p:ext uri="{BB962C8B-B14F-4D97-AF65-F5344CB8AC3E}">
        <p14:creationId xmlns:p14="http://schemas.microsoft.com/office/powerpoint/2010/main" val="1053074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8C3D69-FAFB-450B-A2B5-EA049CA9CE3C}"/>
              </a:ext>
            </a:extLst>
          </p:cNvPr>
          <p:cNvSpPr/>
          <p:nvPr/>
        </p:nvSpPr>
        <p:spPr>
          <a:xfrm>
            <a:off x="5792148" y="690334"/>
            <a:ext cx="2487633" cy="1200329"/>
          </a:xfrm>
          <a:prstGeom prst="rect">
            <a:avLst/>
          </a:prstGeom>
        </p:spPr>
        <p:txBody>
          <a:bodyPr wrap="square">
            <a:spAutoFit/>
          </a:bodyPr>
          <a:lstStyle/>
          <a:p>
            <a:r>
              <a:rPr lang="en-IN" sz="7200" dirty="0">
                <a:solidFill>
                  <a:srgbClr val="00B0F0"/>
                </a:solidFill>
                <a:latin typeface="Franklin Gothic Demi Cond" panose="020B0706030402020204" pitchFamily="34" charset="0"/>
              </a:rPr>
              <a:t>TRUST</a:t>
            </a:r>
          </a:p>
        </p:txBody>
      </p:sp>
      <p:sp>
        <p:nvSpPr>
          <p:cNvPr id="5" name="Rectangle 4">
            <a:extLst>
              <a:ext uri="{FF2B5EF4-FFF2-40B4-BE49-F238E27FC236}">
                <a16:creationId xmlns:a16="http://schemas.microsoft.com/office/drawing/2014/main" id="{2392C981-124C-4A30-8D8C-7CDE12E04180}"/>
              </a:ext>
            </a:extLst>
          </p:cNvPr>
          <p:cNvSpPr/>
          <p:nvPr/>
        </p:nvSpPr>
        <p:spPr>
          <a:xfrm>
            <a:off x="5746981" y="646150"/>
            <a:ext cx="1038537" cy="461665"/>
          </a:xfrm>
          <a:prstGeom prst="rect">
            <a:avLst/>
          </a:prstGeom>
        </p:spPr>
        <p:txBody>
          <a:bodyPr wrap="square">
            <a:spAutoFit/>
          </a:bodyPr>
          <a:lstStyle/>
          <a:p>
            <a:r>
              <a:rPr lang="en-IN" sz="2400" dirty="0">
                <a:solidFill>
                  <a:schemeClr val="bg1"/>
                </a:solidFill>
                <a:latin typeface="Average Sans" panose="02000503040000020003" pitchFamily="2" charset="0"/>
              </a:rPr>
              <a:t>Tiny</a:t>
            </a:r>
          </a:p>
        </p:txBody>
      </p:sp>
      <p:sp>
        <p:nvSpPr>
          <p:cNvPr id="12" name="Rectangle 11">
            <a:extLst>
              <a:ext uri="{FF2B5EF4-FFF2-40B4-BE49-F238E27FC236}">
                <a16:creationId xmlns:a16="http://schemas.microsoft.com/office/drawing/2014/main" id="{8AAE5292-0C04-4A03-950F-F6D74473FB0C}"/>
              </a:ext>
            </a:extLst>
          </p:cNvPr>
          <p:cNvSpPr/>
          <p:nvPr/>
        </p:nvSpPr>
        <p:spPr>
          <a:xfrm>
            <a:off x="3166946" y="746799"/>
            <a:ext cx="2713567" cy="1015663"/>
          </a:xfrm>
          <a:prstGeom prst="rect">
            <a:avLst/>
          </a:prstGeom>
        </p:spPr>
        <p:txBody>
          <a:bodyPr wrap="square">
            <a:spAutoFit/>
          </a:bodyPr>
          <a:lstStyle/>
          <a:p>
            <a:r>
              <a:rPr lang="en-IN" sz="6000" dirty="0">
                <a:solidFill>
                  <a:schemeClr val="bg1"/>
                </a:solidFill>
                <a:latin typeface="Franklin Gothic Demi Cond" panose="020B0706030402020204" pitchFamily="34" charset="0"/>
              </a:rPr>
              <a:t>Building</a:t>
            </a:r>
          </a:p>
        </p:txBody>
      </p:sp>
      <p:pic>
        <p:nvPicPr>
          <p:cNvPr id="3" name="Picture 2" descr="Graphical user interface, application&#10;&#10;Description automatically generated">
            <a:extLst>
              <a:ext uri="{FF2B5EF4-FFF2-40B4-BE49-F238E27FC236}">
                <a16:creationId xmlns:a16="http://schemas.microsoft.com/office/drawing/2014/main" id="{C0365508-EC94-6D46-981A-DE9392471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137" y="2119189"/>
            <a:ext cx="4156752" cy="4092661"/>
          </a:xfrm>
          <a:prstGeom prst="rect">
            <a:avLst/>
          </a:prstGeom>
        </p:spPr>
      </p:pic>
      <p:sp>
        <p:nvSpPr>
          <p:cNvPr id="14" name="Right Arrow 13">
            <a:extLst>
              <a:ext uri="{FF2B5EF4-FFF2-40B4-BE49-F238E27FC236}">
                <a16:creationId xmlns:a16="http://schemas.microsoft.com/office/drawing/2014/main" id="{308484F9-6E2B-5D49-9255-B063C2AA3922}"/>
              </a:ext>
            </a:extLst>
          </p:cNvPr>
          <p:cNvSpPr/>
          <p:nvPr/>
        </p:nvSpPr>
        <p:spPr>
          <a:xfrm>
            <a:off x="2693773" y="4337222"/>
            <a:ext cx="1445741" cy="34598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2662CE-62DA-3A4D-B117-C102B1467483}"/>
              </a:ext>
            </a:extLst>
          </p:cNvPr>
          <p:cNvSpPr/>
          <p:nvPr/>
        </p:nvSpPr>
        <p:spPr>
          <a:xfrm>
            <a:off x="4139514" y="4337222"/>
            <a:ext cx="2780270" cy="34598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0DD4E9-85A9-7347-B4FD-22102C03AB9E}"/>
              </a:ext>
            </a:extLst>
          </p:cNvPr>
          <p:cNvSpPr/>
          <p:nvPr/>
        </p:nvSpPr>
        <p:spPr>
          <a:xfrm rot="18424696">
            <a:off x="77079" y="1232679"/>
            <a:ext cx="2422811" cy="646331"/>
          </a:xfrm>
          <a:prstGeom prst="rect">
            <a:avLst/>
          </a:prstGeom>
        </p:spPr>
        <p:txBody>
          <a:bodyPr wrap="square">
            <a:spAutoFit/>
          </a:bodyPr>
          <a:lstStyle/>
          <a:p>
            <a:r>
              <a:rPr lang="en-IN" sz="3600" dirty="0">
                <a:solidFill>
                  <a:srgbClr val="00B050"/>
                </a:solidFill>
                <a:latin typeface="Franklin Gothic Demi Cond" panose="020B0706030402020204" pitchFamily="34" charset="0"/>
              </a:rPr>
              <a:t>TT Activity 2</a:t>
            </a:r>
          </a:p>
        </p:txBody>
      </p:sp>
    </p:spTree>
    <p:extLst>
      <p:ext uri="{BB962C8B-B14F-4D97-AF65-F5344CB8AC3E}">
        <p14:creationId xmlns:p14="http://schemas.microsoft.com/office/powerpoint/2010/main" val="41322663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8C3D69-FAFB-450B-A2B5-EA049CA9CE3C}"/>
              </a:ext>
            </a:extLst>
          </p:cNvPr>
          <p:cNvSpPr/>
          <p:nvPr/>
        </p:nvSpPr>
        <p:spPr>
          <a:xfrm>
            <a:off x="4002376" y="808601"/>
            <a:ext cx="3931717"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TRUST</a:t>
            </a:r>
          </a:p>
        </p:txBody>
      </p:sp>
      <p:sp>
        <p:nvSpPr>
          <p:cNvPr id="5" name="Rectangle 4">
            <a:extLst>
              <a:ext uri="{FF2B5EF4-FFF2-40B4-BE49-F238E27FC236}">
                <a16:creationId xmlns:a16="http://schemas.microsoft.com/office/drawing/2014/main" id="{2392C981-124C-4A30-8D8C-7CDE12E04180}"/>
              </a:ext>
            </a:extLst>
          </p:cNvPr>
          <p:cNvSpPr/>
          <p:nvPr/>
        </p:nvSpPr>
        <p:spPr>
          <a:xfrm>
            <a:off x="3957209" y="764417"/>
            <a:ext cx="1936211"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Levels of</a:t>
            </a:r>
          </a:p>
        </p:txBody>
      </p:sp>
      <p:pic>
        <p:nvPicPr>
          <p:cNvPr id="3" name="Graphic 2" descr="Stopwatch">
            <a:extLst>
              <a:ext uri="{FF2B5EF4-FFF2-40B4-BE49-F238E27FC236}">
                <a16:creationId xmlns:a16="http://schemas.microsoft.com/office/drawing/2014/main" id="{F4A5A55E-6597-46B2-8C50-81FF6ADFF5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6164" y="2938346"/>
            <a:ext cx="1655956" cy="1655956"/>
          </a:xfrm>
          <a:prstGeom prst="rect">
            <a:avLst/>
          </a:prstGeom>
        </p:spPr>
      </p:pic>
      <p:pic>
        <p:nvPicPr>
          <p:cNvPr id="7" name="Graphic 6" descr="Clipboard Checked">
            <a:extLst>
              <a:ext uri="{FF2B5EF4-FFF2-40B4-BE49-F238E27FC236}">
                <a16:creationId xmlns:a16="http://schemas.microsoft.com/office/drawing/2014/main" id="{05F0D236-47AF-4E6D-9FF8-44777DA59E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61566" y="2938344"/>
            <a:ext cx="1655956" cy="1655956"/>
          </a:xfrm>
          <a:prstGeom prst="rect">
            <a:avLst/>
          </a:prstGeom>
        </p:spPr>
      </p:pic>
      <p:pic>
        <p:nvPicPr>
          <p:cNvPr id="12" name="Graphic 11" descr="Employee badge">
            <a:extLst>
              <a:ext uri="{FF2B5EF4-FFF2-40B4-BE49-F238E27FC236}">
                <a16:creationId xmlns:a16="http://schemas.microsoft.com/office/drawing/2014/main" id="{B6F4E7D2-C61D-48AC-A798-759CA0249F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96968" y="2938344"/>
            <a:ext cx="1655956" cy="1655956"/>
          </a:xfrm>
          <a:prstGeom prst="rect">
            <a:avLst/>
          </a:prstGeom>
        </p:spPr>
      </p:pic>
      <p:sp>
        <p:nvSpPr>
          <p:cNvPr id="13" name="Rectangle 12">
            <a:extLst>
              <a:ext uri="{FF2B5EF4-FFF2-40B4-BE49-F238E27FC236}">
                <a16:creationId xmlns:a16="http://schemas.microsoft.com/office/drawing/2014/main" id="{8075FD86-B7BF-4779-B4B9-10B281CE1CB4}"/>
              </a:ext>
            </a:extLst>
          </p:cNvPr>
          <p:cNvSpPr/>
          <p:nvPr/>
        </p:nvSpPr>
        <p:spPr>
          <a:xfrm>
            <a:off x="2666998" y="4423876"/>
            <a:ext cx="695095"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L1</a:t>
            </a:r>
          </a:p>
        </p:txBody>
      </p:sp>
      <p:sp>
        <p:nvSpPr>
          <p:cNvPr id="14" name="Rectangle 13">
            <a:extLst>
              <a:ext uri="{FF2B5EF4-FFF2-40B4-BE49-F238E27FC236}">
                <a16:creationId xmlns:a16="http://schemas.microsoft.com/office/drawing/2014/main" id="{C537DEB9-4796-49F8-AF47-8A19C6C45346}"/>
              </a:ext>
            </a:extLst>
          </p:cNvPr>
          <p:cNvSpPr/>
          <p:nvPr/>
        </p:nvSpPr>
        <p:spPr>
          <a:xfrm>
            <a:off x="5245261" y="4423876"/>
            <a:ext cx="695095"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L2</a:t>
            </a:r>
          </a:p>
        </p:txBody>
      </p:sp>
      <p:sp>
        <p:nvSpPr>
          <p:cNvPr id="15" name="Rectangle 14">
            <a:extLst>
              <a:ext uri="{FF2B5EF4-FFF2-40B4-BE49-F238E27FC236}">
                <a16:creationId xmlns:a16="http://schemas.microsoft.com/office/drawing/2014/main" id="{D9BE5E48-5B21-4625-9BEB-B5BF602E6B13}"/>
              </a:ext>
            </a:extLst>
          </p:cNvPr>
          <p:cNvSpPr/>
          <p:nvPr/>
        </p:nvSpPr>
        <p:spPr>
          <a:xfrm>
            <a:off x="7930849" y="4423875"/>
            <a:ext cx="695095"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L3</a:t>
            </a:r>
          </a:p>
        </p:txBody>
      </p:sp>
      <p:sp>
        <p:nvSpPr>
          <p:cNvPr id="16" name="Rectangle 15">
            <a:extLst>
              <a:ext uri="{FF2B5EF4-FFF2-40B4-BE49-F238E27FC236}">
                <a16:creationId xmlns:a16="http://schemas.microsoft.com/office/drawing/2014/main" id="{8D7A1205-777A-49CA-B690-AB1E9A536BD6}"/>
              </a:ext>
            </a:extLst>
          </p:cNvPr>
          <p:cNvSpPr/>
          <p:nvPr/>
        </p:nvSpPr>
        <p:spPr>
          <a:xfrm>
            <a:off x="2430272" y="5000022"/>
            <a:ext cx="1248937" cy="707886"/>
          </a:xfrm>
          <a:prstGeom prst="rect">
            <a:avLst/>
          </a:prstGeom>
        </p:spPr>
        <p:txBody>
          <a:bodyPr wrap="square">
            <a:spAutoFit/>
          </a:bodyPr>
          <a:lstStyle/>
          <a:p>
            <a:r>
              <a:rPr lang="en-IN" sz="4000" dirty="0">
                <a:solidFill>
                  <a:srgbClr val="00B0F0"/>
                </a:solidFill>
                <a:latin typeface="Franklin Gothic Demi Cond" panose="020B0706030402020204" pitchFamily="34" charset="0"/>
              </a:rPr>
              <a:t>TIME</a:t>
            </a:r>
          </a:p>
        </p:txBody>
      </p:sp>
      <p:sp>
        <p:nvSpPr>
          <p:cNvPr id="17" name="Rectangle 16">
            <a:extLst>
              <a:ext uri="{FF2B5EF4-FFF2-40B4-BE49-F238E27FC236}">
                <a16:creationId xmlns:a16="http://schemas.microsoft.com/office/drawing/2014/main" id="{FF4142A5-0866-45E2-BFF4-B194C529C9A1}"/>
              </a:ext>
            </a:extLst>
          </p:cNvPr>
          <p:cNvSpPr/>
          <p:nvPr/>
        </p:nvSpPr>
        <p:spPr>
          <a:xfrm>
            <a:off x="4733928" y="5000022"/>
            <a:ext cx="1871547" cy="707886"/>
          </a:xfrm>
          <a:prstGeom prst="rect">
            <a:avLst/>
          </a:prstGeom>
        </p:spPr>
        <p:txBody>
          <a:bodyPr wrap="square">
            <a:spAutoFit/>
          </a:bodyPr>
          <a:lstStyle/>
          <a:p>
            <a:r>
              <a:rPr lang="en-IN" sz="4000" dirty="0">
                <a:solidFill>
                  <a:srgbClr val="00B0F0"/>
                </a:solidFill>
                <a:latin typeface="Franklin Gothic Demi Cond" panose="020B0706030402020204" pitchFamily="34" charset="0"/>
              </a:rPr>
              <a:t>AGENDA</a:t>
            </a:r>
          </a:p>
        </p:txBody>
      </p:sp>
      <p:sp>
        <p:nvSpPr>
          <p:cNvPr id="18" name="Rectangle 17">
            <a:extLst>
              <a:ext uri="{FF2B5EF4-FFF2-40B4-BE49-F238E27FC236}">
                <a16:creationId xmlns:a16="http://schemas.microsoft.com/office/drawing/2014/main" id="{5057B5A8-65D0-4892-87CE-B808058F3BCE}"/>
              </a:ext>
            </a:extLst>
          </p:cNvPr>
          <p:cNvSpPr/>
          <p:nvPr/>
        </p:nvSpPr>
        <p:spPr>
          <a:xfrm>
            <a:off x="7403497" y="5000022"/>
            <a:ext cx="1871547" cy="707886"/>
          </a:xfrm>
          <a:prstGeom prst="rect">
            <a:avLst/>
          </a:prstGeom>
        </p:spPr>
        <p:txBody>
          <a:bodyPr wrap="square">
            <a:spAutoFit/>
          </a:bodyPr>
          <a:lstStyle/>
          <a:p>
            <a:r>
              <a:rPr lang="en-IN" sz="4000" dirty="0">
                <a:solidFill>
                  <a:srgbClr val="00B0F0"/>
                </a:solidFill>
                <a:latin typeface="Franklin Gothic Demi Cond" panose="020B0706030402020204" pitchFamily="34" charset="0"/>
              </a:rPr>
              <a:t>OTHERS</a:t>
            </a:r>
          </a:p>
        </p:txBody>
      </p:sp>
    </p:spTree>
    <p:extLst>
      <p:ext uri="{BB962C8B-B14F-4D97-AF65-F5344CB8AC3E}">
        <p14:creationId xmlns:p14="http://schemas.microsoft.com/office/powerpoint/2010/main" val="437136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8C3D69-FAFB-450B-A2B5-EA049CA9CE3C}"/>
              </a:ext>
            </a:extLst>
          </p:cNvPr>
          <p:cNvSpPr/>
          <p:nvPr/>
        </p:nvSpPr>
        <p:spPr>
          <a:xfrm>
            <a:off x="4002376" y="808601"/>
            <a:ext cx="3931717"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TRUST</a:t>
            </a:r>
          </a:p>
        </p:txBody>
      </p:sp>
      <p:sp>
        <p:nvSpPr>
          <p:cNvPr id="5" name="Rectangle 4">
            <a:extLst>
              <a:ext uri="{FF2B5EF4-FFF2-40B4-BE49-F238E27FC236}">
                <a16:creationId xmlns:a16="http://schemas.microsoft.com/office/drawing/2014/main" id="{2392C981-124C-4A30-8D8C-7CDE12E04180}"/>
              </a:ext>
            </a:extLst>
          </p:cNvPr>
          <p:cNvSpPr/>
          <p:nvPr/>
        </p:nvSpPr>
        <p:spPr>
          <a:xfrm>
            <a:off x="3957209" y="764417"/>
            <a:ext cx="1936211"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Levels of</a:t>
            </a:r>
          </a:p>
        </p:txBody>
      </p:sp>
      <p:pic>
        <p:nvPicPr>
          <p:cNvPr id="3" name="Graphic 2" descr="Stopwatch">
            <a:extLst>
              <a:ext uri="{FF2B5EF4-FFF2-40B4-BE49-F238E27FC236}">
                <a16:creationId xmlns:a16="http://schemas.microsoft.com/office/drawing/2014/main" id="{F4A5A55E-6597-46B2-8C50-81FF6ADFF5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6164" y="2921618"/>
            <a:ext cx="1655956" cy="1655956"/>
          </a:xfrm>
          <a:prstGeom prst="rect">
            <a:avLst/>
          </a:prstGeom>
        </p:spPr>
      </p:pic>
      <p:pic>
        <p:nvPicPr>
          <p:cNvPr id="7" name="Graphic 6" descr="Clipboard Checked">
            <a:extLst>
              <a:ext uri="{FF2B5EF4-FFF2-40B4-BE49-F238E27FC236}">
                <a16:creationId xmlns:a16="http://schemas.microsoft.com/office/drawing/2014/main" id="{05F0D236-47AF-4E6D-9FF8-44777DA59E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61566" y="2938344"/>
            <a:ext cx="1655956" cy="1655956"/>
          </a:xfrm>
          <a:prstGeom prst="rect">
            <a:avLst/>
          </a:prstGeom>
        </p:spPr>
      </p:pic>
      <p:pic>
        <p:nvPicPr>
          <p:cNvPr id="12" name="Graphic 11" descr="Employee badge">
            <a:extLst>
              <a:ext uri="{FF2B5EF4-FFF2-40B4-BE49-F238E27FC236}">
                <a16:creationId xmlns:a16="http://schemas.microsoft.com/office/drawing/2014/main" id="{B6F4E7D2-C61D-48AC-A798-759CA0249F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96968" y="2938344"/>
            <a:ext cx="1655956" cy="1655956"/>
          </a:xfrm>
          <a:prstGeom prst="rect">
            <a:avLst/>
          </a:prstGeom>
        </p:spPr>
      </p:pic>
      <p:cxnSp>
        <p:nvCxnSpPr>
          <p:cNvPr id="20" name="Straight Connector 19">
            <a:extLst>
              <a:ext uri="{FF2B5EF4-FFF2-40B4-BE49-F238E27FC236}">
                <a16:creationId xmlns:a16="http://schemas.microsoft.com/office/drawing/2014/main" id="{4DD48D37-CFC0-4294-B493-0B2A14145AD4}"/>
              </a:ext>
            </a:extLst>
          </p:cNvPr>
          <p:cNvCxnSpPr/>
          <p:nvPr/>
        </p:nvCxnSpPr>
        <p:spPr>
          <a:xfrm>
            <a:off x="1828800" y="2475571"/>
            <a:ext cx="0" cy="3200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1D6453-F5B6-4F8A-BD3F-13EAC668984C}"/>
              </a:ext>
            </a:extLst>
          </p:cNvPr>
          <p:cNvCxnSpPr>
            <a:cxnSpLocks/>
          </p:cNvCxnSpPr>
          <p:nvPr/>
        </p:nvCxnSpPr>
        <p:spPr>
          <a:xfrm>
            <a:off x="1828800" y="5653669"/>
            <a:ext cx="78393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839D4F7-4E3E-40E5-A39D-555A11551319}"/>
              </a:ext>
            </a:extLst>
          </p:cNvPr>
          <p:cNvCxnSpPr/>
          <p:nvPr/>
        </p:nvCxnSpPr>
        <p:spPr>
          <a:xfrm flipV="1">
            <a:off x="1828800" y="4747040"/>
            <a:ext cx="2173576" cy="9066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1BFF96E-DD6C-45E0-91E7-0F0C23BD1E85}"/>
              </a:ext>
            </a:extLst>
          </p:cNvPr>
          <p:cNvCxnSpPr>
            <a:cxnSpLocks/>
          </p:cNvCxnSpPr>
          <p:nvPr/>
        </p:nvCxnSpPr>
        <p:spPr>
          <a:xfrm flipV="1">
            <a:off x="1806956" y="3682216"/>
            <a:ext cx="4789450" cy="19714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08FEE3C-DCFE-42C9-9FF6-0C02460A23FE}"/>
              </a:ext>
            </a:extLst>
          </p:cNvPr>
          <p:cNvCxnSpPr>
            <a:cxnSpLocks/>
          </p:cNvCxnSpPr>
          <p:nvPr/>
        </p:nvCxnSpPr>
        <p:spPr>
          <a:xfrm flipV="1">
            <a:off x="1806956" y="2756361"/>
            <a:ext cx="7008543" cy="29084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364E797-5AF8-4D68-917A-DBE3D36D9B75}"/>
              </a:ext>
            </a:extLst>
          </p:cNvPr>
          <p:cNvSpPr/>
          <p:nvPr/>
        </p:nvSpPr>
        <p:spPr>
          <a:xfrm rot="16200000">
            <a:off x="-588284" y="3249634"/>
            <a:ext cx="4126958" cy="523220"/>
          </a:xfrm>
          <a:prstGeom prst="rect">
            <a:avLst/>
          </a:prstGeom>
        </p:spPr>
        <p:txBody>
          <a:bodyPr wrap="square">
            <a:spAutoFit/>
          </a:bodyPr>
          <a:lstStyle/>
          <a:p>
            <a:r>
              <a:rPr lang="en-IN" sz="2800" dirty="0">
                <a:solidFill>
                  <a:srgbClr val="00B0F0"/>
                </a:solidFill>
                <a:latin typeface="Cooper Hewitt" pitchFamily="2" charset="0"/>
                <a:ea typeface="Cooper Hewitt" pitchFamily="2" charset="0"/>
              </a:rPr>
              <a:t>personal branding</a:t>
            </a:r>
          </a:p>
        </p:txBody>
      </p:sp>
      <p:sp>
        <p:nvSpPr>
          <p:cNvPr id="33" name="Rectangle 32">
            <a:extLst>
              <a:ext uri="{FF2B5EF4-FFF2-40B4-BE49-F238E27FC236}">
                <a16:creationId xmlns:a16="http://schemas.microsoft.com/office/drawing/2014/main" id="{C0EEA851-8354-4EEA-9B8A-55E8603280E6}"/>
              </a:ext>
            </a:extLst>
          </p:cNvPr>
          <p:cNvSpPr/>
          <p:nvPr/>
        </p:nvSpPr>
        <p:spPr>
          <a:xfrm>
            <a:off x="3534936" y="5694195"/>
            <a:ext cx="5467387" cy="523220"/>
          </a:xfrm>
          <a:prstGeom prst="rect">
            <a:avLst/>
          </a:prstGeom>
        </p:spPr>
        <p:txBody>
          <a:bodyPr wrap="square">
            <a:spAutoFit/>
          </a:bodyPr>
          <a:lstStyle/>
          <a:p>
            <a:r>
              <a:rPr lang="en-IN" sz="2800" dirty="0">
                <a:solidFill>
                  <a:srgbClr val="00B0F0"/>
                </a:solidFill>
                <a:latin typeface="Cooper Hewitt" pitchFamily="2" charset="0"/>
                <a:ea typeface="Cooper Hewitt" pitchFamily="2" charset="0"/>
              </a:rPr>
              <a:t>trust building at different levels</a:t>
            </a:r>
          </a:p>
        </p:txBody>
      </p:sp>
    </p:spTree>
    <p:extLst>
      <p:ext uri="{BB962C8B-B14F-4D97-AF65-F5344CB8AC3E}">
        <p14:creationId xmlns:p14="http://schemas.microsoft.com/office/powerpoint/2010/main" val="683121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7"/>
                                        </p:tgtEl>
                                      </p:cBhvr>
                                    </p:animEffect>
                                    <p:set>
                                      <p:cBhvr>
                                        <p:cTn id="42" dur="1" fill="hold">
                                          <p:stCondLst>
                                            <p:cond delay="499"/>
                                          </p:stCondLst>
                                        </p:cTn>
                                        <p:tgtEl>
                                          <p:spTgt spid="27"/>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A79ACB-47B6-43DF-B039-DFF50FA36D24}"/>
              </a:ext>
            </a:extLst>
          </p:cNvPr>
          <p:cNvPicPr>
            <a:picLocks noChangeAspect="1"/>
          </p:cNvPicPr>
          <p:nvPr/>
        </p:nvPicPr>
        <p:blipFill>
          <a:blip r:embed="rId3">
            <a:alphaModFix amt="53000"/>
            <a:extLst>
              <a:ext uri="{28A0092B-C50C-407E-A947-70E740481C1C}">
                <a14:useLocalDpi xmlns:a14="http://schemas.microsoft.com/office/drawing/2010/main" val="0"/>
              </a:ext>
            </a:extLst>
          </a:blip>
          <a:stretch>
            <a:fillRect/>
          </a:stretch>
        </p:blipFill>
        <p:spPr>
          <a:xfrm>
            <a:off x="-421105" y="-2341"/>
            <a:ext cx="12876259" cy="6974641"/>
          </a:xfrm>
          <a:prstGeom prst="rect">
            <a:avLst/>
          </a:prstGeom>
        </p:spPr>
      </p:pic>
      <p:sp>
        <p:nvSpPr>
          <p:cNvPr id="5" name="Rectangle 4">
            <a:extLst>
              <a:ext uri="{FF2B5EF4-FFF2-40B4-BE49-F238E27FC236}">
                <a16:creationId xmlns:a16="http://schemas.microsoft.com/office/drawing/2014/main" id="{D0224EB0-6775-48EF-8981-69F94335CC1E}"/>
              </a:ext>
            </a:extLst>
          </p:cNvPr>
          <p:cNvSpPr/>
          <p:nvPr/>
        </p:nvSpPr>
        <p:spPr>
          <a:xfrm>
            <a:off x="578157" y="2488129"/>
            <a:ext cx="6963936" cy="769441"/>
          </a:xfrm>
          <a:prstGeom prst="rect">
            <a:avLst/>
          </a:prstGeom>
        </p:spPr>
        <p:txBody>
          <a:bodyPr wrap="square">
            <a:spAutoFit/>
          </a:bodyPr>
          <a:lstStyle/>
          <a:p>
            <a:r>
              <a:rPr lang="en-IN" sz="4400" dirty="0">
                <a:solidFill>
                  <a:srgbClr val="00B0F0"/>
                </a:solidFill>
                <a:latin typeface="Franklin Gothic Demi Cond" panose="020B0706030402020204" pitchFamily="34" charset="0"/>
              </a:rPr>
              <a:t>central part of all relationships</a:t>
            </a:r>
          </a:p>
        </p:txBody>
      </p:sp>
      <p:sp>
        <p:nvSpPr>
          <p:cNvPr id="6" name="Rectangle 5">
            <a:extLst>
              <a:ext uri="{FF2B5EF4-FFF2-40B4-BE49-F238E27FC236}">
                <a16:creationId xmlns:a16="http://schemas.microsoft.com/office/drawing/2014/main" id="{BF576C5F-BBB8-4DD8-A3B3-8F7964E14B6C}"/>
              </a:ext>
            </a:extLst>
          </p:cNvPr>
          <p:cNvSpPr/>
          <p:nvPr/>
        </p:nvSpPr>
        <p:spPr>
          <a:xfrm>
            <a:off x="578157" y="3112603"/>
            <a:ext cx="6963936" cy="1384995"/>
          </a:xfrm>
          <a:prstGeom prst="rect">
            <a:avLst/>
          </a:prstGeom>
        </p:spPr>
        <p:txBody>
          <a:bodyPr wrap="square">
            <a:spAutoFit/>
          </a:bodyPr>
          <a:lstStyle/>
          <a:p>
            <a:r>
              <a:rPr lang="en-IN" sz="2800" dirty="0">
                <a:solidFill>
                  <a:schemeClr val="bg1">
                    <a:lumMod val="95000"/>
                  </a:schemeClr>
                </a:solidFill>
                <a:latin typeface="Cooper Hewitt" pitchFamily="2" charset="0"/>
                <a:ea typeface="Cooper Hewitt" pitchFamily="2" charset="0"/>
              </a:rPr>
              <a:t>an expectation of a behavior</a:t>
            </a:r>
          </a:p>
          <a:p>
            <a:r>
              <a:rPr lang="en-IN" sz="2800" dirty="0">
                <a:solidFill>
                  <a:schemeClr val="bg1">
                    <a:lumMod val="95000"/>
                  </a:schemeClr>
                </a:solidFill>
                <a:latin typeface="Cooper Hewitt" pitchFamily="2" charset="0"/>
                <a:ea typeface="Cooper Hewitt" pitchFamily="2" charset="0"/>
              </a:rPr>
              <a:t>a belief that someone is dependable</a:t>
            </a:r>
          </a:p>
          <a:p>
            <a:r>
              <a:rPr lang="en-IN" sz="2800" dirty="0">
                <a:solidFill>
                  <a:schemeClr val="bg1">
                    <a:lumMod val="95000"/>
                  </a:schemeClr>
                </a:solidFill>
                <a:latin typeface="Cooper Hewitt" pitchFamily="2" charset="0"/>
                <a:ea typeface="Cooper Hewitt" pitchFamily="2" charset="0"/>
              </a:rPr>
              <a:t>a feeling of safety &amp; confidence</a:t>
            </a:r>
          </a:p>
        </p:txBody>
      </p:sp>
    </p:spTree>
    <p:extLst>
      <p:ext uri="{BB962C8B-B14F-4D97-AF65-F5344CB8AC3E}">
        <p14:creationId xmlns:p14="http://schemas.microsoft.com/office/powerpoint/2010/main" val="169969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0DE7DEAA-B465-48EF-BA90-04B10511A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162421"/>
            <a:ext cx="3292524" cy="2527012"/>
          </a:xfrm>
          <a:prstGeom prst="rect">
            <a:avLst/>
          </a:prstGeom>
        </p:spPr>
      </p:pic>
      <p:cxnSp>
        <p:nvCxnSpPr>
          <p:cNvPr id="18" name="Straight Connector 17">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logo&#10;&#10;Description automatically generated">
            <a:extLst>
              <a:ext uri="{FF2B5EF4-FFF2-40B4-BE49-F238E27FC236}">
                <a16:creationId xmlns:a16="http://schemas.microsoft.com/office/drawing/2014/main" id="{796BF759-EC2F-4B9D-877A-3A9F46A82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676" y="1686514"/>
            <a:ext cx="6184580" cy="3478825"/>
          </a:xfrm>
          <a:prstGeom prst="rect">
            <a:avLst/>
          </a:prstGeom>
        </p:spPr>
      </p:pic>
    </p:spTree>
    <p:extLst>
      <p:ext uri="{BB962C8B-B14F-4D97-AF65-F5344CB8AC3E}">
        <p14:creationId xmlns:p14="http://schemas.microsoft.com/office/powerpoint/2010/main" val="972976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300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amp, light&#10;&#10;Description automatically generated">
            <a:extLst>
              <a:ext uri="{FF2B5EF4-FFF2-40B4-BE49-F238E27FC236}">
                <a16:creationId xmlns:a16="http://schemas.microsoft.com/office/drawing/2014/main" id="{BF7EDF41-D5F1-48A4-81E2-5C8BAD0E4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8" y="-164589"/>
            <a:ext cx="12402593" cy="7184281"/>
          </a:xfrm>
          <a:prstGeom prst="rect">
            <a:avLst/>
          </a:prstGeom>
        </p:spPr>
      </p:pic>
      <p:sp>
        <p:nvSpPr>
          <p:cNvPr id="4" name="Rectangle 3">
            <a:extLst>
              <a:ext uri="{FF2B5EF4-FFF2-40B4-BE49-F238E27FC236}">
                <a16:creationId xmlns:a16="http://schemas.microsoft.com/office/drawing/2014/main" id="{3FC5D7E8-D5D6-41F7-B5ED-864DDA2E2E5C}"/>
              </a:ext>
            </a:extLst>
          </p:cNvPr>
          <p:cNvSpPr/>
          <p:nvPr/>
        </p:nvSpPr>
        <p:spPr>
          <a:xfrm>
            <a:off x="5575609" y="621572"/>
            <a:ext cx="4202151" cy="769441"/>
          </a:xfrm>
          <a:prstGeom prst="rect">
            <a:avLst/>
          </a:prstGeom>
        </p:spPr>
        <p:txBody>
          <a:bodyPr wrap="square">
            <a:spAutoFit/>
          </a:bodyPr>
          <a:lstStyle/>
          <a:p>
            <a:r>
              <a:rPr lang="en-IN" sz="4400" dirty="0">
                <a:solidFill>
                  <a:srgbClr val="FF0000"/>
                </a:solidFill>
                <a:latin typeface="Franklin Gothic Demi Cond" panose="020B0706030402020204" pitchFamily="34" charset="0"/>
              </a:rPr>
              <a:t>Personal Branding</a:t>
            </a:r>
          </a:p>
        </p:txBody>
      </p:sp>
      <p:sp>
        <p:nvSpPr>
          <p:cNvPr id="8" name="Rectangle 7">
            <a:extLst>
              <a:ext uri="{FF2B5EF4-FFF2-40B4-BE49-F238E27FC236}">
                <a16:creationId xmlns:a16="http://schemas.microsoft.com/office/drawing/2014/main" id="{3EC4CB42-1934-402D-A1FE-D48FA08AD0EE}"/>
              </a:ext>
            </a:extLst>
          </p:cNvPr>
          <p:cNvSpPr/>
          <p:nvPr/>
        </p:nvSpPr>
        <p:spPr>
          <a:xfrm>
            <a:off x="2878876" y="5257181"/>
            <a:ext cx="6739052" cy="1200329"/>
          </a:xfrm>
          <a:prstGeom prst="rect">
            <a:avLst/>
          </a:prstGeom>
        </p:spPr>
        <p:txBody>
          <a:bodyPr wrap="square">
            <a:spAutoFit/>
          </a:bodyPr>
          <a:lstStyle/>
          <a:p>
            <a:r>
              <a:rPr lang="en-IN" sz="7200" dirty="0">
                <a:solidFill>
                  <a:srgbClr val="FF0000"/>
                </a:solidFill>
                <a:latin typeface="Franklin Gothic Demi Cond" panose="020B0706030402020204" pitchFamily="34" charset="0"/>
              </a:rPr>
              <a:t>TRANSFORMATION</a:t>
            </a:r>
            <a:endParaRPr lang="en-IN" sz="4400" dirty="0">
              <a:solidFill>
                <a:srgbClr val="FF0000"/>
              </a:solidFill>
              <a:latin typeface="Franklin Gothic Demi Cond" panose="020B0706030402020204" pitchFamily="34" charset="0"/>
            </a:endParaRPr>
          </a:p>
        </p:txBody>
      </p:sp>
    </p:spTree>
    <p:extLst>
      <p:ext uri="{BB962C8B-B14F-4D97-AF65-F5344CB8AC3E}">
        <p14:creationId xmlns:p14="http://schemas.microsoft.com/office/powerpoint/2010/main" val="709723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0C25D-F493-4E48-BA2F-D6A92EF32FD0}"/>
              </a:ext>
            </a:extLst>
          </p:cNvPr>
          <p:cNvSpPr/>
          <p:nvPr/>
        </p:nvSpPr>
        <p:spPr>
          <a:xfrm>
            <a:off x="4195102" y="3044279"/>
            <a:ext cx="3404454"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as a brand builder</a:t>
            </a:r>
          </a:p>
        </p:txBody>
      </p:sp>
      <p:sp>
        <p:nvSpPr>
          <p:cNvPr id="9" name="Rectangle 8">
            <a:extLst>
              <a:ext uri="{FF2B5EF4-FFF2-40B4-BE49-F238E27FC236}">
                <a16:creationId xmlns:a16="http://schemas.microsoft.com/office/drawing/2014/main" id="{818C3D69-FAFB-450B-A2B5-EA049CA9CE3C}"/>
              </a:ext>
            </a:extLst>
          </p:cNvPr>
          <p:cNvSpPr/>
          <p:nvPr/>
        </p:nvSpPr>
        <p:spPr>
          <a:xfrm>
            <a:off x="4002376" y="1700744"/>
            <a:ext cx="3931717"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TRUST</a:t>
            </a:r>
          </a:p>
        </p:txBody>
      </p:sp>
    </p:spTree>
    <p:extLst>
      <p:ext uri="{BB962C8B-B14F-4D97-AF65-F5344CB8AC3E}">
        <p14:creationId xmlns:p14="http://schemas.microsoft.com/office/powerpoint/2010/main" val="2351417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0C25D-F493-4E48-BA2F-D6A92EF32FD0}"/>
              </a:ext>
            </a:extLst>
          </p:cNvPr>
          <p:cNvSpPr/>
          <p:nvPr/>
        </p:nvSpPr>
        <p:spPr>
          <a:xfrm>
            <a:off x="4896733" y="3005249"/>
            <a:ext cx="2398531"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commitment</a:t>
            </a:r>
          </a:p>
        </p:txBody>
      </p:sp>
      <p:sp>
        <p:nvSpPr>
          <p:cNvPr id="9" name="Rectangle 8">
            <a:extLst>
              <a:ext uri="{FF2B5EF4-FFF2-40B4-BE49-F238E27FC236}">
                <a16:creationId xmlns:a16="http://schemas.microsoft.com/office/drawing/2014/main" id="{818C3D69-FAFB-450B-A2B5-EA049CA9CE3C}"/>
              </a:ext>
            </a:extLst>
          </p:cNvPr>
          <p:cNvSpPr/>
          <p:nvPr/>
        </p:nvSpPr>
        <p:spPr>
          <a:xfrm>
            <a:off x="4601280" y="1706319"/>
            <a:ext cx="2989439"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TIME</a:t>
            </a:r>
          </a:p>
        </p:txBody>
      </p:sp>
      <p:pic>
        <p:nvPicPr>
          <p:cNvPr id="6" name="Picture 5" descr="A clock in the middle of a watch&#10;&#10;Description automatically generated">
            <a:extLst>
              <a:ext uri="{FF2B5EF4-FFF2-40B4-BE49-F238E27FC236}">
                <a16:creationId xmlns:a16="http://schemas.microsoft.com/office/drawing/2014/main" id="{20917365-24BC-42EB-8943-DD053B796216}"/>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a:off x="6951" y="-394022"/>
            <a:ext cx="4124575" cy="7365310"/>
          </a:xfrm>
          <a:prstGeom prst="rect">
            <a:avLst/>
          </a:prstGeom>
        </p:spPr>
      </p:pic>
    </p:spTree>
    <p:extLst>
      <p:ext uri="{BB962C8B-B14F-4D97-AF65-F5344CB8AC3E}">
        <p14:creationId xmlns:p14="http://schemas.microsoft.com/office/powerpoint/2010/main" val="4275772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knife&#10;&#10;Description automatically generated">
            <a:extLst>
              <a:ext uri="{FF2B5EF4-FFF2-40B4-BE49-F238E27FC236}">
                <a16:creationId xmlns:a16="http://schemas.microsoft.com/office/drawing/2014/main" id="{FAAACD43-32DA-4168-878F-E54D1DFD03FA}"/>
              </a:ext>
            </a:extLst>
          </p:cNvPr>
          <p:cNvPicPr>
            <a:picLocks noChangeAspect="1"/>
          </p:cNvPicPr>
          <p:nvPr/>
        </p:nvPicPr>
        <p:blipFill>
          <a:blip r:embed="rId3">
            <a:alphaModFix amt="41000"/>
            <a:extLst>
              <a:ext uri="{28A0092B-C50C-407E-A947-70E740481C1C}">
                <a14:useLocalDpi xmlns:a14="http://schemas.microsoft.com/office/drawing/2010/main" val="0"/>
              </a:ext>
            </a:extLst>
          </a:blip>
          <a:stretch>
            <a:fillRect/>
          </a:stretch>
        </p:blipFill>
        <p:spPr>
          <a:xfrm>
            <a:off x="-22303" y="-63022"/>
            <a:ext cx="12483791" cy="7032535"/>
          </a:xfrm>
          <a:prstGeom prst="rect">
            <a:avLst/>
          </a:prstGeom>
        </p:spPr>
      </p:pic>
      <p:sp>
        <p:nvSpPr>
          <p:cNvPr id="4" name="Rectangle 3">
            <a:extLst>
              <a:ext uri="{FF2B5EF4-FFF2-40B4-BE49-F238E27FC236}">
                <a16:creationId xmlns:a16="http://schemas.microsoft.com/office/drawing/2014/main" id="{54E0C25D-F493-4E48-BA2F-D6A92EF32FD0}"/>
              </a:ext>
            </a:extLst>
          </p:cNvPr>
          <p:cNvSpPr/>
          <p:nvPr/>
        </p:nvSpPr>
        <p:spPr>
          <a:xfrm>
            <a:off x="5208292" y="3016400"/>
            <a:ext cx="2022599"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credibility</a:t>
            </a:r>
          </a:p>
        </p:txBody>
      </p:sp>
      <p:sp>
        <p:nvSpPr>
          <p:cNvPr id="9" name="Rectangle 8">
            <a:extLst>
              <a:ext uri="{FF2B5EF4-FFF2-40B4-BE49-F238E27FC236}">
                <a16:creationId xmlns:a16="http://schemas.microsoft.com/office/drawing/2014/main" id="{818C3D69-FAFB-450B-A2B5-EA049CA9CE3C}"/>
              </a:ext>
            </a:extLst>
          </p:cNvPr>
          <p:cNvSpPr/>
          <p:nvPr/>
        </p:nvSpPr>
        <p:spPr>
          <a:xfrm>
            <a:off x="3341647" y="1672866"/>
            <a:ext cx="5508701"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PROMISE</a:t>
            </a:r>
          </a:p>
        </p:txBody>
      </p:sp>
    </p:spTree>
    <p:extLst>
      <p:ext uri="{BB962C8B-B14F-4D97-AF65-F5344CB8AC3E}">
        <p14:creationId xmlns:p14="http://schemas.microsoft.com/office/powerpoint/2010/main" val="1943239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itting, table, food, red&#10;&#10;Description automatically generated">
            <a:extLst>
              <a:ext uri="{FF2B5EF4-FFF2-40B4-BE49-F238E27FC236}">
                <a16:creationId xmlns:a16="http://schemas.microsoft.com/office/drawing/2014/main" id="{71FE9D4C-A285-437E-8DE7-0EED68D4E63F}"/>
              </a:ext>
            </a:extLst>
          </p:cNvPr>
          <p:cNvPicPr>
            <a:picLocks noChangeAspect="1"/>
          </p:cNvPicPr>
          <p:nvPr/>
        </p:nvPicPr>
        <p:blipFill>
          <a:blip r:embed="rId3">
            <a:alphaModFix amt="41000"/>
            <a:extLst>
              <a:ext uri="{28A0092B-C50C-407E-A947-70E740481C1C}">
                <a14:useLocalDpi xmlns:a14="http://schemas.microsoft.com/office/drawing/2010/main" val="0"/>
              </a:ext>
            </a:extLst>
          </a:blip>
          <a:stretch>
            <a:fillRect/>
          </a:stretch>
        </p:blipFill>
        <p:spPr>
          <a:xfrm>
            <a:off x="-362414" y="-388377"/>
            <a:ext cx="9277814" cy="8915400"/>
          </a:xfrm>
          <a:prstGeom prst="rect">
            <a:avLst/>
          </a:prstGeom>
        </p:spPr>
      </p:pic>
      <p:sp>
        <p:nvSpPr>
          <p:cNvPr id="4" name="Rectangle 3">
            <a:extLst>
              <a:ext uri="{FF2B5EF4-FFF2-40B4-BE49-F238E27FC236}">
                <a16:creationId xmlns:a16="http://schemas.microsoft.com/office/drawing/2014/main" id="{54E0C25D-F493-4E48-BA2F-D6A92EF32FD0}"/>
              </a:ext>
            </a:extLst>
          </p:cNvPr>
          <p:cNvSpPr/>
          <p:nvPr/>
        </p:nvSpPr>
        <p:spPr>
          <a:xfrm>
            <a:off x="5090533" y="3005249"/>
            <a:ext cx="1923588"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capability</a:t>
            </a:r>
          </a:p>
        </p:txBody>
      </p:sp>
      <p:sp>
        <p:nvSpPr>
          <p:cNvPr id="9" name="Rectangle 8">
            <a:extLst>
              <a:ext uri="{FF2B5EF4-FFF2-40B4-BE49-F238E27FC236}">
                <a16:creationId xmlns:a16="http://schemas.microsoft.com/office/drawing/2014/main" id="{818C3D69-FAFB-450B-A2B5-EA049CA9CE3C}"/>
              </a:ext>
            </a:extLst>
          </p:cNvPr>
          <p:cNvSpPr/>
          <p:nvPr/>
        </p:nvSpPr>
        <p:spPr>
          <a:xfrm>
            <a:off x="4373135" y="1711895"/>
            <a:ext cx="3445726"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SKILL</a:t>
            </a:r>
          </a:p>
        </p:txBody>
      </p:sp>
    </p:spTree>
    <p:extLst>
      <p:ext uri="{BB962C8B-B14F-4D97-AF65-F5344CB8AC3E}">
        <p14:creationId xmlns:p14="http://schemas.microsoft.com/office/powerpoint/2010/main" val="3622456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0C25D-F493-4E48-BA2F-D6A92EF32FD0}"/>
              </a:ext>
            </a:extLst>
          </p:cNvPr>
          <p:cNvSpPr/>
          <p:nvPr/>
        </p:nvSpPr>
        <p:spPr>
          <a:xfrm>
            <a:off x="4195101" y="3044279"/>
            <a:ext cx="3599601" cy="646331"/>
          </a:xfrm>
          <a:prstGeom prst="rect">
            <a:avLst/>
          </a:prstGeom>
        </p:spPr>
        <p:txBody>
          <a:bodyPr wrap="square">
            <a:spAutoFit/>
          </a:bodyPr>
          <a:lstStyle/>
          <a:p>
            <a:r>
              <a:rPr lang="en-IN" sz="3600" dirty="0">
                <a:solidFill>
                  <a:schemeClr val="bg1"/>
                </a:solidFill>
                <a:latin typeface="Franklin Gothic Demi Cond" panose="020B0706030402020204" pitchFamily="34" charset="0"/>
              </a:rPr>
              <a:t>to develop big trust</a:t>
            </a:r>
          </a:p>
        </p:txBody>
      </p:sp>
      <p:sp>
        <p:nvSpPr>
          <p:cNvPr id="9" name="Rectangle 8">
            <a:extLst>
              <a:ext uri="{FF2B5EF4-FFF2-40B4-BE49-F238E27FC236}">
                <a16:creationId xmlns:a16="http://schemas.microsoft.com/office/drawing/2014/main" id="{818C3D69-FAFB-450B-A2B5-EA049CA9CE3C}"/>
              </a:ext>
            </a:extLst>
          </p:cNvPr>
          <p:cNvSpPr/>
          <p:nvPr/>
        </p:nvSpPr>
        <p:spPr>
          <a:xfrm>
            <a:off x="4002376" y="1700744"/>
            <a:ext cx="3931717" cy="1862048"/>
          </a:xfrm>
          <a:prstGeom prst="rect">
            <a:avLst/>
          </a:prstGeom>
        </p:spPr>
        <p:txBody>
          <a:bodyPr wrap="square">
            <a:spAutoFit/>
          </a:bodyPr>
          <a:lstStyle/>
          <a:p>
            <a:r>
              <a:rPr lang="en-IN" sz="11500" dirty="0">
                <a:solidFill>
                  <a:srgbClr val="00B0F0"/>
                </a:solidFill>
                <a:latin typeface="Franklin Gothic Demi Cond" panose="020B0706030402020204" pitchFamily="34" charset="0"/>
              </a:rPr>
              <a:t>TRUST</a:t>
            </a:r>
          </a:p>
        </p:txBody>
      </p:sp>
      <p:sp>
        <p:nvSpPr>
          <p:cNvPr id="5" name="Rectangle 4">
            <a:extLst>
              <a:ext uri="{FF2B5EF4-FFF2-40B4-BE49-F238E27FC236}">
                <a16:creationId xmlns:a16="http://schemas.microsoft.com/office/drawing/2014/main" id="{2392C981-124C-4A30-8D8C-7CDE12E04180}"/>
              </a:ext>
            </a:extLst>
          </p:cNvPr>
          <p:cNvSpPr/>
          <p:nvPr/>
        </p:nvSpPr>
        <p:spPr>
          <a:xfrm>
            <a:off x="3957209" y="1656560"/>
            <a:ext cx="1038537" cy="646331"/>
          </a:xfrm>
          <a:prstGeom prst="rect">
            <a:avLst/>
          </a:prstGeom>
        </p:spPr>
        <p:txBody>
          <a:bodyPr wrap="square">
            <a:spAutoFit/>
          </a:bodyPr>
          <a:lstStyle/>
          <a:p>
            <a:r>
              <a:rPr lang="en-IN" sz="3600" dirty="0">
                <a:solidFill>
                  <a:schemeClr val="bg1"/>
                </a:solidFill>
                <a:latin typeface="Average Sans" panose="02000503040000020003" pitchFamily="2" charset="0"/>
              </a:rPr>
              <a:t>Tiny</a:t>
            </a:r>
          </a:p>
        </p:txBody>
      </p:sp>
    </p:spTree>
    <p:extLst>
      <p:ext uri="{BB962C8B-B14F-4D97-AF65-F5344CB8AC3E}">
        <p14:creationId xmlns:p14="http://schemas.microsoft.com/office/powerpoint/2010/main" val="199318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2835</TotalTime>
  <Words>801</Words>
  <Application>Microsoft Macintosh PowerPoint</Application>
  <PresentationFormat>Widescreen</PresentationFormat>
  <Paragraphs>113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Average Sans</vt:lpstr>
      <vt:lpstr>Calibri</vt:lpstr>
      <vt:lpstr>Calibri Light</vt:lpstr>
      <vt:lpstr>Cooper Hewitt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Trust</dc:title>
  <dc:creator>Anbarasu Thangavelu</dc:creator>
  <cp:lastModifiedBy>Anbarasu Thangavelu</cp:lastModifiedBy>
  <cp:revision>49</cp:revision>
  <dcterms:created xsi:type="dcterms:W3CDTF">2020-01-07T08:33:26Z</dcterms:created>
  <dcterms:modified xsi:type="dcterms:W3CDTF">2020-11-05T09:29:04Z</dcterms:modified>
</cp:coreProperties>
</file>