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https://docs.google.com/document/d/1SRnpa6Rq8FfIDpHr8cFOuFllTG70-UcGAEj1zerWnAs/edit?usp=sharing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a86302f3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a86302f3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Equation (22.1) describes the concentration of hydrogen at the surface of the film ,  which should equal to the bulk concentration in the CL. The second boundary equation (22.2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steady state assumption for Fick’s Law. At the film-agglomerate interface , flux leaving the film layer should equal to flux entering the agglomerate. This allows us to rewrite our governing equations and boundary conditions as: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a86302f3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a86302f3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Equation (22.1) describes the concentration of hydrogen at the surface of the film ,  which should equal to the bulk concentration in the CL. The second boundary equation (22.2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describes steady state assumption for Fick’s Law. At the film-agglomerate interface , flux leaving the film layer should equal to flux entering the agglomerate. This allows us to rewrite our governing equations and boundary conditions as: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a0cfc68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a0cfc68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86302f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a86302f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Summarise bulk model vs agglom; concentration drops quickly within the agglomerate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Locally at Pt, conc of H2 is much lower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Bulk model: solvation of the gas into the film (S)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Predicts high current since concentration is high; agglom model shows ^ above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Next step: combine models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86302f3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a86302f3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Summarise bulk model vs agglom; concentration drops quickly within the agglomerate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Locally at Pt, conc of H2 is much lower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Bulk model: solvation of the gas into the film (S)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Predicts high current since concentration is high; agglom model shows ^ above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Next step: combine models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3c8caf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03c8caf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a0cfc68d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a0cfc68d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521ab85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521ab85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Gas transport in catalyst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 looks like this, gas transport throu, model this process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a86302f3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a86302f3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this model, we take a look at the CL bulk model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Gas transport in catalyst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 looks like this, gas transport throu, model this process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0cfc68d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0cfc68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BV is applicable at Pt site; emphasize that this is corrected later w the agglomerate model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a0cfc68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a0cfc68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At higher overpotential, poor Pt utilisation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86302f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86302f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Right plot: Show various concentration for c_feed in 0.2, 0.3, 0.4 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7df2c55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7df2c55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= y-axis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Current on x-axis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= polarisation curve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7acb22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7acb22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BV is only applicable at Pt surface so we need to know concentration fo H2 at the Pt surface. Gas diffusion thus is impacted by the agglomerate’s </a:t>
            </a:r>
            <a:r>
              <a:rPr lang="en"/>
              <a:t>surrounding</a:t>
            </a:r>
            <a:r>
              <a:rPr lang="en"/>
              <a:t> film.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a86302f3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a86302f3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epsilon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-53000"/>
            <a:ext cx="9144000" cy="396000"/>
          </a:xfrm>
          <a:prstGeom prst="rect">
            <a:avLst/>
          </a:prstGeom>
          <a:gradFill>
            <a:gsLst>
              <a:gs pos="0">
                <a:srgbClr val="034988"/>
              </a:gs>
              <a:gs pos="49000">
                <a:srgbClr val="715FA6"/>
              </a:gs>
              <a:gs pos="100000">
                <a:srgbClr val="FFC42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8318" r="69324" t="0"/>
          <a:stretch/>
        </p:blipFill>
        <p:spPr>
          <a:xfrm rot="5400000">
            <a:off x="1692226" y="-1939713"/>
            <a:ext cx="644024" cy="401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7219" l="0" r="3975" t="55240"/>
          <a:stretch/>
        </p:blipFill>
        <p:spPr>
          <a:xfrm>
            <a:off x="7391950" y="-53000"/>
            <a:ext cx="189872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069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0" y="-53000"/>
            <a:ext cx="9144000" cy="396000"/>
          </a:xfrm>
          <a:prstGeom prst="rect">
            <a:avLst/>
          </a:prstGeom>
          <a:gradFill>
            <a:gsLst>
              <a:gs pos="0">
                <a:srgbClr val="034988"/>
              </a:gs>
              <a:gs pos="49000">
                <a:srgbClr val="715FA6"/>
              </a:gs>
              <a:gs pos="100000">
                <a:srgbClr val="FFC42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8318" r="69324" t="0"/>
          <a:stretch/>
        </p:blipFill>
        <p:spPr>
          <a:xfrm rot="5400000">
            <a:off x="1692226" y="-1939713"/>
            <a:ext cx="644024" cy="401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b="7219" l="0" r="3975" t="55240"/>
          <a:stretch/>
        </p:blipFill>
        <p:spPr>
          <a:xfrm>
            <a:off x="7391950" y="-53000"/>
            <a:ext cx="189872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566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02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734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73388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566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566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928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2485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77425" y="4622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94900" y="351100"/>
            <a:ext cx="4548900" cy="479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432025"/>
            <a:ext cx="4045200" cy="17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1948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81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0" y="-53000"/>
            <a:ext cx="9144000" cy="396000"/>
          </a:xfrm>
          <a:prstGeom prst="rect">
            <a:avLst/>
          </a:prstGeom>
          <a:gradFill>
            <a:gsLst>
              <a:gs pos="0">
                <a:srgbClr val="034988"/>
              </a:gs>
              <a:gs pos="49000">
                <a:srgbClr val="715FA6"/>
              </a:gs>
              <a:gs pos="100000">
                <a:srgbClr val="FFC42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0" l="8318" r="69324" t="0"/>
          <a:stretch/>
        </p:blipFill>
        <p:spPr>
          <a:xfrm rot="5400000">
            <a:off x="1692226" y="-1939713"/>
            <a:ext cx="644024" cy="401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7219" l="0" r="3975" t="55240"/>
          <a:stretch/>
        </p:blipFill>
        <p:spPr>
          <a:xfrm>
            <a:off x="7391950" y="-53000"/>
            <a:ext cx="189872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09100" y="43845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0" y="-53000"/>
            <a:ext cx="9144000" cy="396000"/>
          </a:xfrm>
          <a:prstGeom prst="rect">
            <a:avLst/>
          </a:prstGeom>
          <a:gradFill>
            <a:gsLst>
              <a:gs pos="0">
                <a:srgbClr val="034988"/>
              </a:gs>
              <a:gs pos="49000">
                <a:srgbClr val="715FA6"/>
              </a:gs>
              <a:gs pos="100000">
                <a:srgbClr val="FFC42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8318" r="69324" t="0"/>
          <a:stretch/>
        </p:blipFill>
        <p:spPr>
          <a:xfrm rot="5400000">
            <a:off x="1692226" y="-1939713"/>
            <a:ext cx="644024" cy="401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7219" l="0" r="3975" t="55240"/>
          <a:stretch/>
        </p:blipFill>
        <p:spPr>
          <a:xfrm>
            <a:off x="7391950" y="-53000"/>
            <a:ext cx="1898724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740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467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8" y="979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transport through a porous electrode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306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Rosa Zhang, A. </a:t>
            </a:r>
            <a:r>
              <a:rPr lang="en" sz="1900"/>
              <a:t>Chowdhury, </a:t>
            </a:r>
            <a:r>
              <a:rPr lang="en" sz="1900"/>
              <a:t>C.J. Radke, A.Z. Weber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May 18th, 2021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</a:t>
            </a:r>
            <a:r>
              <a:rPr lang="en"/>
              <a:t>model set-up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5125975" y="1063700"/>
            <a:ext cx="38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Agglomerate region (r&lt;R</a:t>
            </a:r>
            <a:r>
              <a:rPr b="1" baseline="-25000" lang="en" sz="1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4545" l="3916" r="2607" t="5800"/>
          <a:stretch/>
        </p:blipFill>
        <p:spPr>
          <a:xfrm>
            <a:off x="5307900" y="1938950"/>
            <a:ext cx="3524400" cy="19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81188" y="1098975"/>
            <a:ext cx="42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Film region (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+δ</a:t>
            </a:r>
            <a:r>
              <a:rPr b="1" baseline="-25000" lang="en" sz="1800"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&gt; r &gt; R</a:t>
            </a:r>
            <a:r>
              <a:rPr b="1" baseline="-25000" lang="en" sz="1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11925"/>
            <a:ext cx="4557876" cy="17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2"/>
          <p:cNvCxnSpPr/>
          <p:nvPr/>
        </p:nvCxnSpPr>
        <p:spPr>
          <a:xfrm>
            <a:off x="4977800" y="1551050"/>
            <a:ext cx="18000" cy="27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model set-up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2571138" y="2849200"/>
            <a:ext cx="38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Agglomerate region (r&lt;R</a:t>
            </a:r>
            <a:r>
              <a:rPr b="1" baseline="-25000" lang="en" sz="1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2462538" y="1063700"/>
            <a:ext cx="42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Film region (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+δ</a:t>
            </a:r>
            <a:r>
              <a:rPr b="1" baseline="-25000" lang="en" sz="1800"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&gt; r &gt; R</a:t>
            </a:r>
            <a:r>
              <a:rPr b="1" baseline="-25000" lang="en" sz="1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112" y="3453525"/>
            <a:ext cx="5567875" cy="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550" y="1619575"/>
            <a:ext cx="4088976" cy="7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Agglomerate &amp; Film C</a:t>
            </a:r>
            <a:r>
              <a:rPr baseline="-25000" lang="en"/>
              <a:t>H2</a:t>
            </a:r>
            <a:r>
              <a:rPr lang="en"/>
              <a:t> at Varying Overpotential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3" y="900350"/>
            <a:ext cx="4082228" cy="40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941" y="900350"/>
            <a:ext cx="4204346" cy="40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311700" y="865712"/>
            <a:ext cx="421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Bulk model shows that concentration of H2 is higher than reality.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350" y="1604600"/>
            <a:ext cx="3228060" cy="32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589" y="1639698"/>
            <a:ext cx="3228060" cy="321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17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311700" y="865712"/>
            <a:ext cx="421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Bulk model predicts concentration of H2 that is higher than reality.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11700" y="1796776"/>
            <a:ext cx="482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Agglomerate model considers additional factors that strongly influence concentration.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11700" y="2763937"/>
            <a:ext cx="421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These include: solvation of the gas into agglomerate film (S), reduced available volume for reaction (epsilon).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3282450" y="17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4613250" y="865712"/>
            <a:ext cx="42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Feed agglomerate model into CL bulk.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418700" y="1445375"/>
            <a:ext cx="44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Sensitivity analysis of parameters such as: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5140200" y="1796775"/>
            <a:ext cx="352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gglomerate radius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Film thickness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Ratio of agglomerate volume versus ionomer volume (epsilon)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Ratio of agglomerate volume in CL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2041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776875"/>
            <a:ext cx="85206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Darling, R.; A Hierarchical Model for Oxygen Transport in Agglomerates in the Cathode Catalyst Layer of a Polymer-Electrolyte Fuel Cell; Journ. </a:t>
            </a:r>
            <a:r>
              <a:rPr lang="en" sz="1500">
                <a:solidFill>
                  <a:schemeClr val="dk1"/>
                </a:solidFill>
              </a:rPr>
              <a:t>o</a:t>
            </a:r>
            <a:r>
              <a:rPr lang="en" sz="1500">
                <a:solidFill>
                  <a:schemeClr val="dk1"/>
                </a:solidFill>
              </a:rPr>
              <a:t>f the Electrochem. Soc. </a:t>
            </a:r>
            <a:r>
              <a:rPr b="1" lang="en" sz="1500">
                <a:solidFill>
                  <a:schemeClr val="dk1"/>
                </a:solidFill>
              </a:rPr>
              <a:t>2018</a:t>
            </a:r>
            <a:r>
              <a:rPr lang="en" sz="1500">
                <a:solidFill>
                  <a:schemeClr val="dk1"/>
                </a:solidFill>
              </a:rPr>
              <a:t>, 165(9).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Schuler, T., Chowdhury, A., et al.; Fuel-cell catalyst-layer resistance via hydrogen limiting current measurements; J. of Electrochem. Soc </a:t>
            </a:r>
            <a:r>
              <a:rPr b="1" lang="en" sz="1500">
                <a:solidFill>
                  <a:schemeClr val="dk1"/>
                </a:solidFill>
              </a:rPr>
              <a:t>2019</a:t>
            </a:r>
            <a:r>
              <a:rPr lang="en" sz="1500">
                <a:solidFill>
                  <a:schemeClr val="dk1"/>
                </a:solidFill>
              </a:rPr>
              <a:t>, 166(7)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Yoon, W. &amp; A. Z. Weber.; Modeling low-platinum-loading effects in fuel-cell catalyst layers; J. </a:t>
            </a:r>
            <a:r>
              <a:rPr lang="en" sz="1500">
                <a:solidFill>
                  <a:schemeClr val="dk1"/>
                </a:solidFill>
              </a:rPr>
              <a:t>o</a:t>
            </a:r>
            <a:r>
              <a:rPr lang="en" sz="1500">
                <a:solidFill>
                  <a:schemeClr val="dk1"/>
                </a:solidFill>
              </a:rPr>
              <a:t>f Electrochem. Soc. </a:t>
            </a:r>
            <a:r>
              <a:rPr b="1" lang="en" sz="1500">
                <a:solidFill>
                  <a:schemeClr val="dk1"/>
                </a:solidFill>
              </a:rPr>
              <a:t>2018</a:t>
            </a:r>
            <a:r>
              <a:rPr lang="en" sz="1500">
                <a:solidFill>
                  <a:schemeClr val="dk1"/>
                </a:solidFill>
              </a:rPr>
              <a:t>, 158(8).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27701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3342850"/>
            <a:ext cx="85206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Thank you to Ana for mentoring me and being a fantastic guide throughout this semester! I sincerely appreciate Aaron He, Dr. Weber, Prof. Radke, and the Weber Group as a whole for supporting me in my work and learning.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Symbols used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50" y="1034338"/>
            <a:ext cx="4278026" cy="307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350" y="1208025"/>
            <a:ext cx="4387948" cy="27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transport into the catalyst layer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3512" l="4218" r="5250" t="0"/>
          <a:stretch/>
        </p:blipFill>
        <p:spPr>
          <a:xfrm>
            <a:off x="4277250" y="808375"/>
            <a:ext cx="4789200" cy="38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5127291" y="4693307"/>
            <a:ext cx="3089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Figure 1</a:t>
            </a:r>
            <a:r>
              <a:rPr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 Illustration of fuel cell.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41" y="1011850"/>
            <a:ext cx="3546476" cy="8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25" y="747725"/>
            <a:ext cx="2514061" cy="39455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7394550" y="1334625"/>
            <a:ext cx="667200" cy="48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11700" y="2078963"/>
            <a:ext cx="369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Diffusion through CL moves through multiple phases and length-scales.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11700" y="3266513"/>
            <a:ext cx="369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model these different regions to understand how they affect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overall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current output and implications for Pt utilization.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127291" y="4693307"/>
            <a:ext cx="3089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Figure 2</a:t>
            </a:r>
            <a:r>
              <a:rPr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 Illustration of CL structure.</a:t>
            </a:r>
            <a:r>
              <a:rPr baseline="30000"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30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components of model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733788" y="1354925"/>
            <a:ext cx="1674000" cy="91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CL gas transport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885963" y="3166025"/>
            <a:ext cx="1674000" cy="91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Electrode bulk transport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584038" y="3166025"/>
            <a:ext cx="1674000" cy="91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Agglomerate- scale transport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/>
          <p:nvPr/>
        </p:nvSpPr>
        <p:spPr>
          <a:xfrm rot="-2794401">
            <a:off x="3081041" y="2606118"/>
            <a:ext cx="834418" cy="221912"/>
          </a:xfrm>
          <a:prstGeom prst="leftArrow">
            <a:avLst>
              <a:gd fmla="val 50000" name="adj1"/>
              <a:gd fmla="val 82693" name="adj2"/>
            </a:avLst>
          </a:prstGeom>
          <a:solidFill>
            <a:schemeClr val="accent4"/>
          </a:solidFill>
          <a:ln cap="flat" cmpd="sng" w="1905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flipH="1" rot="2794401">
            <a:off x="5226116" y="2606118"/>
            <a:ext cx="834418" cy="221912"/>
          </a:xfrm>
          <a:prstGeom prst="leftArrow">
            <a:avLst>
              <a:gd fmla="val 50000" name="adj1"/>
              <a:gd fmla="val 82693" name="adj2"/>
            </a:avLst>
          </a:prstGeom>
          <a:solidFill>
            <a:schemeClr val="accent4"/>
          </a:solidFill>
          <a:ln cap="flat" cmpd="sng" w="1905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5"/>
          <p:cNvCxnSpPr>
            <a:stCxn id="88" idx="1"/>
            <a:endCxn id="87" idx="3"/>
          </p:cNvCxnSpPr>
          <p:nvPr/>
        </p:nvCxnSpPr>
        <p:spPr>
          <a:xfrm rot="10800000">
            <a:off x="3559938" y="3622625"/>
            <a:ext cx="202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stCxn id="86" idx="2"/>
          </p:cNvCxnSpPr>
          <p:nvPr/>
        </p:nvCxnSpPr>
        <p:spPr>
          <a:xfrm>
            <a:off x="4570788" y="2268125"/>
            <a:ext cx="8400" cy="139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93" name="Google Shape;93;p15"/>
          <p:cNvSpPr txBox="1"/>
          <p:nvPr/>
        </p:nvSpPr>
        <p:spPr>
          <a:xfrm>
            <a:off x="3871650" y="3622625"/>
            <a:ext cx="14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Combined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Electrode (CL) bulk model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238" y="945425"/>
            <a:ext cx="3792887" cy="27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833887" y="3786650"/>
            <a:ext cx="40596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05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Figure 2. </a:t>
            </a:r>
            <a:r>
              <a:rPr lang="en" sz="1050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Boundaries for dimensionless 1-D flow in bulk model. Computational model is restricted to the CL only, shown in the orange dashed-line boundaries.</a:t>
            </a:r>
            <a:endParaRPr sz="105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11700" y="847988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Governing equation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11700" y="3671113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Butler-Volmer kinetics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13" y="4132825"/>
            <a:ext cx="4500669" cy="6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75" y="1309700"/>
            <a:ext cx="4458061" cy="21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924" y="3489113"/>
            <a:ext cx="96494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063" y="1385475"/>
            <a:ext cx="2963425" cy="19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(CL-thickness) model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850" y="573875"/>
            <a:ext cx="3837500" cy="38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030150" y="4440400"/>
            <a:ext cx="3732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Figure 3.  </a:t>
            </a:r>
            <a:r>
              <a:rPr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Concentration versus relative distance from start of CL thickness in bulk model.</a:t>
            </a:r>
            <a:endParaRPr sz="105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11700" y="1019575"/>
            <a:ext cx="247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 high overpotentials,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Poor Pt utilisation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(Low conc of H2)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03900"/>
            <a:ext cx="4537901" cy="3866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5029423" y="871042"/>
            <a:ext cx="236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Left: 0.1 of original concentration for feed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046442" y="1670831"/>
            <a:ext cx="310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Negative overpotential has more drastic effect on backwards reaction.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029423" y="2842626"/>
            <a:ext cx="236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Other trends remain similar.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98100" y="4440400"/>
            <a:ext cx="3732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Figure 4. </a:t>
            </a:r>
            <a:r>
              <a:rPr lang="en" sz="105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Concentration at 10% of 1000ppm (right plot)  versus relative distance from start of CL thickness.</a:t>
            </a:r>
            <a:endParaRPr sz="105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(CL-thickness) model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7725"/>
            <a:ext cx="4118017" cy="40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525" y="757012"/>
            <a:ext cx="4041787" cy="40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vs Ohmic vs Kinetic Limited Regimes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260163" y="4551175"/>
            <a:ext cx="4350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Figure 6. </a:t>
            </a: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Coulomb/second generated vs applied potential.</a:t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11700" y="1050863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Kinetic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(Reaction Rate)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Limited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00" y="1463975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 &lt; +0.2V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00" y="3252975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Transport Limited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11700" y="3630925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 &lt; +0.6V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11700" y="2169488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Ohmic Losses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11700" y="2547438"/>
            <a:ext cx="369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 &lt; +0.2V &lt; +0.6V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304" y="800225"/>
            <a:ext cx="5060621" cy="37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Agglomerate-scale Model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538798" y="4116375"/>
            <a:ext cx="37647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Figure 7. </a:t>
            </a: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Dimensionless 1-D domain used in the agglomerate-scale model, where R</a:t>
            </a:r>
            <a:r>
              <a:rPr baseline="-25000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is the radius of the agglomerate and δ</a:t>
            </a:r>
            <a:r>
              <a:rPr baseline="-25000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is the ionomer film thickness.</a:t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572000" y="747725"/>
            <a:ext cx="421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Since no reaction occurs in the film,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Regions must be solved separately.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572000" y="1785512"/>
            <a:ext cx="42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Agglomerate region (r&lt;R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530600" y="2340900"/>
            <a:ext cx="37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	Film thickness (r&gt;R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4761"/>
          <a:stretch/>
        </p:blipFill>
        <p:spPr>
          <a:xfrm>
            <a:off x="473025" y="841350"/>
            <a:ext cx="3896226" cy="31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1750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Agglomerate model set-up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11700" y="1082137"/>
            <a:ext cx="42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Agglomerate region (r&lt;R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4545" l="3916" r="2607" t="5800"/>
          <a:stretch/>
        </p:blipFill>
        <p:spPr>
          <a:xfrm>
            <a:off x="311700" y="1634000"/>
            <a:ext cx="3719899" cy="202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700" y="754987"/>
            <a:ext cx="4218900" cy="335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700" y="747725"/>
            <a:ext cx="4218900" cy="335776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11700" y="1082137"/>
            <a:ext cx="42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Film region (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-2500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+δ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&gt; r &gt; R</a:t>
            </a:r>
            <a:r>
              <a:rPr baseline="-25000" lang="en" sz="18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695475"/>
            <a:ext cx="4461001" cy="175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999800" y="4121700"/>
            <a:ext cx="37647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Figure 8. </a:t>
            </a:r>
            <a:r>
              <a:rPr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Control volume used for mass balance to derive governing equations.</a:t>
            </a:r>
            <a:endParaRPr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4546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BL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