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2" r:id="rId3"/>
  </p:sldMasterIdLst>
  <p:notesMasterIdLst>
    <p:notesMasterId r:id="rId21"/>
  </p:notesMasterIdLst>
  <p:handoutMasterIdLst>
    <p:handoutMasterId r:id="rId22"/>
  </p:handoutMasterIdLst>
  <p:sldIdLst>
    <p:sldId id="256" r:id="rId4"/>
    <p:sldId id="278" r:id="rId5"/>
    <p:sldId id="265" r:id="rId6"/>
    <p:sldId id="280"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howGuides="1">
      <p:cViewPr varScale="1">
        <p:scale>
          <a:sx n="53" d="100"/>
          <a:sy n="53" d="100"/>
        </p:scale>
        <p:origin x="186"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kumimoji="1" lang="ja-JP" sz="1200"/>
            </a:lvl1pPr>
          </a:lstStyle>
          <a:p>
            <a:fld id="{24CE221E-83ED-4F6C-BA5F-3F9E6FDB6953}" type="datetimeFigureOut">
              <a:rPr kumimoji="1" lang="en-US" altLang="ja-JP"/>
              <a:t>4/8/2017</a:t>
            </a:fld>
            <a:endParaRPr kumimoji="1" lang="ja-JP"/>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kumimoji="1" lang="ja-JP" sz="1200"/>
            </a:lvl1pPr>
          </a:lstStyle>
          <a:p>
            <a:fld id="{CA4CBEF8-5CDE-472B-839B-B8BB0C881006}" type="slidenum">
              <a:rPr kumimoji="1" lang="ja-JP"/>
              <a:t>‹#›</a:t>
            </a:fld>
            <a:endParaRPr kumimoji="1" lang="ja-JP"/>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97853E5F-CE67-483C-A264-F17AC70E9CA2}" type="datetimeFigureOut">
              <a:t>2017/4/8</a:t>
            </a:fld>
            <a:endParaRPr kumimoji="1" lang="ja-JP"/>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6BB98AFB-CB0D-4DFE-87B9-B4B0D0DE73CD}" type="slidenum">
              <a:t>‹#›</a:t>
            </a:fld>
            <a:endParaRPr kumimoji="1" lang="ja-JP"/>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n-ea"/>
        <a:cs typeface="+mn-cs"/>
      </a:defRPr>
    </a:lvl1pPr>
    <a:lvl2pPr marL="457200" algn="l" defTabSz="914400" rtl="0" eaLnBrk="1" latinLnBrk="0" hangingPunct="1">
      <a:defRPr kumimoji="1" lang="ja-JP" sz="1200" kern="1200">
        <a:solidFill>
          <a:schemeClr val="tx1"/>
        </a:solidFill>
        <a:latin typeface="+mn-lt"/>
        <a:ea typeface="+mn-ea"/>
        <a:cs typeface="+mn-cs"/>
      </a:defRPr>
    </a:lvl2pPr>
    <a:lvl3pPr marL="914400" algn="l" defTabSz="914400" rtl="0" eaLnBrk="1" latinLnBrk="0" hangingPunct="1">
      <a:defRPr kumimoji="1" lang="ja-JP" sz="1200" kern="1200">
        <a:solidFill>
          <a:schemeClr val="tx1"/>
        </a:solidFill>
        <a:latin typeface="+mn-lt"/>
        <a:ea typeface="+mn-ea"/>
        <a:cs typeface="+mn-cs"/>
      </a:defRPr>
    </a:lvl3pPr>
    <a:lvl4pPr marL="1371600" algn="l" defTabSz="914400" rtl="0" eaLnBrk="1" latinLnBrk="0" hangingPunct="1">
      <a:defRPr kumimoji="1" lang="ja-JP" sz="1200" kern="1200">
        <a:solidFill>
          <a:schemeClr val="tx1"/>
        </a:solidFill>
        <a:latin typeface="+mn-lt"/>
        <a:ea typeface="+mn-ea"/>
        <a:cs typeface="+mn-cs"/>
      </a:defRPr>
    </a:lvl4pPr>
    <a:lvl5pPr marL="1828800" algn="l" defTabSz="914400" rtl="0" eaLnBrk="1" latinLnBrk="0" hangingPunct="1">
      <a:defRPr kumimoji="1" lang="ja-JP" sz="1200" kern="1200">
        <a:solidFill>
          <a:schemeClr val="tx1"/>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ja-JP" altLang="en-US"/>
              <a:t>マスター タイトルの書式設定</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164161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9078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362599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ja-JP" altLang="en-US"/>
              <a:t>マスター タイトルの書式設定</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27405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254252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273124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261047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8" name="Footer Placeholder 7"/>
          <p:cNvSpPr>
            <a:spLocks noGrp="1"/>
          </p:cNvSpPr>
          <p:nvPr>
            <p:ph type="ftr" sz="quarter" idx="11"/>
          </p:nvPr>
        </p:nvSpPr>
        <p:spPr/>
        <p:txBody>
          <a:bodyPr/>
          <a:lstStyle/>
          <a:p>
            <a:endParaRPr kumimoji="1" lang="ja-JP"/>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426789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4" name="Footer Placeholder 3"/>
          <p:cNvSpPr>
            <a:spLocks noGrp="1"/>
          </p:cNvSpPr>
          <p:nvPr>
            <p:ph type="ftr" sz="quarter" idx="11"/>
          </p:nvPr>
        </p:nvSpPr>
        <p:spPr/>
        <p:txBody>
          <a:bodyPr/>
          <a:lstStyle/>
          <a:p>
            <a:endParaRPr kumimoji="1" lang="ja-JP"/>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108224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3" name="Footer Placeholder 2"/>
          <p:cNvSpPr>
            <a:spLocks noGrp="1"/>
          </p:cNvSpPr>
          <p:nvPr>
            <p:ph type="ftr" sz="quarter" idx="11"/>
          </p:nvPr>
        </p:nvSpPr>
        <p:spPr/>
        <p:txBody>
          <a:bodyPr/>
          <a:lstStyle/>
          <a:p>
            <a:endParaRPr kumimoji="1" lang="ja-JP"/>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47776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ja-JP" altLang="en-US"/>
              <a:t>マスター タイトルの書式設定</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288072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372037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374940-A916-4C8B-9648-02A2D3898F9E}"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2861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3812533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AAEAE4A8-A6E5-453E-B946-FB774B73F48C}" type="slidenum">
              <a:rPr lang="en-US" altLang="ja-JP" smtClean="0"/>
              <a:pPr/>
              <a:t>‹#›</a:t>
            </a:fld>
            <a:endParaRPr lang="en-US" altLang="ja-JP"/>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57244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1352410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AAEAE4A8-A6E5-453E-B946-FB774B73F48C}" type="slidenum">
              <a:rPr lang="en-US" altLang="ja-JP" smtClean="0"/>
              <a:pPr/>
              <a:t>‹#›</a:t>
            </a:fld>
            <a:endParaRPr lang="en-US" altLang="ja-JP"/>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6345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179519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1504024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335035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424614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57164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4907" y="2507551"/>
            <a:ext cx="5154857"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0593" y="2507551"/>
            <a:ext cx="5180252"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2707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95360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ltLang="ja-JP" smtClean="0"/>
              <a:t>2017/4/8</a:t>
            </a:fld>
            <a:endParaRPr kumimoji="1" lang="ja-JP" altLang="en-US"/>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AAEAE4A8-A6E5-453E-B946-FB774B73F48C}" type="slidenum">
              <a:rPr lang="en-US" altLang="ja-JP" smtClean="0"/>
              <a:t>‹#›</a:t>
            </a:fld>
            <a:endParaRPr kumimoji="1" lang="ja-JP" altLang="en-US"/>
          </a:p>
        </p:txBody>
      </p:sp>
    </p:spTree>
    <p:extLst>
      <p:ext uri="{BB962C8B-B14F-4D97-AF65-F5344CB8AC3E}">
        <p14:creationId xmlns:p14="http://schemas.microsoft.com/office/powerpoint/2010/main" val="228094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ja-JP" altLang="en-US"/>
              <a:t>マスター タイトルの書式設定</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0FA9E5-6744-4841-888F-9E7CC0C2B7EC}" type="datetimeFigureOut">
              <a:rPr lang="en-US" altLang="ja-JP" smtClean="0"/>
              <a:pPr/>
              <a:t>4/8/2017</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224112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ja-JP" altLang="en-US"/>
              <a:t>図を追加</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374940-A916-4C8B-9648-02A2D3898F9E}"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3421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ja-JP" altLang="en-US"/>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1813276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kumimoji="1"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kumimoji="1"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kumimoji="1"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kumimoji="1"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kumimoji="1"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kumimoji="1"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kumimoji="1"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kumimoji="1"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kumimoji="1"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kumimoji="1" sz="1799" kern="1200">
          <a:solidFill>
            <a:schemeClr val="tx1"/>
          </a:solidFill>
          <a:latin typeface="+mn-lt"/>
          <a:ea typeface="+mn-ea"/>
          <a:cs typeface="+mn-cs"/>
        </a:defRPr>
      </a:lvl9pPr>
    </p:bodyStyle>
    <p:otherStyle>
      <a:defPPr>
        <a:defRPr lang="en-US"/>
      </a:defPPr>
      <a:lvl1pPr marL="0" algn="l" defTabSz="914126" rtl="0" eaLnBrk="1" latinLnBrk="0" hangingPunct="1">
        <a:defRPr kumimoji="1" sz="1799" kern="1200">
          <a:solidFill>
            <a:schemeClr val="tx1"/>
          </a:solidFill>
          <a:latin typeface="+mn-lt"/>
          <a:ea typeface="+mn-ea"/>
          <a:cs typeface="+mn-cs"/>
        </a:defRPr>
      </a:lvl1pPr>
      <a:lvl2pPr marL="457063" algn="l" defTabSz="914126" rtl="0" eaLnBrk="1" latinLnBrk="0" hangingPunct="1">
        <a:defRPr kumimoji="1" sz="1799" kern="1200">
          <a:solidFill>
            <a:schemeClr val="tx1"/>
          </a:solidFill>
          <a:latin typeface="+mn-lt"/>
          <a:ea typeface="+mn-ea"/>
          <a:cs typeface="+mn-cs"/>
        </a:defRPr>
      </a:lvl2pPr>
      <a:lvl3pPr marL="914126" algn="l" defTabSz="914126" rtl="0" eaLnBrk="1" latinLnBrk="0" hangingPunct="1">
        <a:defRPr kumimoji="1" sz="1799" kern="1200">
          <a:solidFill>
            <a:schemeClr val="tx1"/>
          </a:solidFill>
          <a:latin typeface="+mn-lt"/>
          <a:ea typeface="+mn-ea"/>
          <a:cs typeface="+mn-cs"/>
        </a:defRPr>
      </a:lvl3pPr>
      <a:lvl4pPr marL="1371189" algn="l" defTabSz="914126" rtl="0" eaLnBrk="1" latinLnBrk="0" hangingPunct="1">
        <a:defRPr kumimoji="1" sz="1799" kern="1200">
          <a:solidFill>
            <a:schemeClr val="tx1"/>
          </a:solidFill>
          <a:latin typeface="+mn-lt"/>
          <a:ea typeface="+mn-ea"/>
          <a:cs typeface="+mn-cs"/>
        </a:defRPr>
      </a:lvl4pPr>
      <a:lvl5pPr marL="1828251" algn="l" defTabSz="914126" rtl="0" eaLnBrk="1" latinLnBrk="0" hangingPunct="1">
        <a:defRPr kumimoji="1" sz="1799" kern="1200">
          <a:solidFill>
            <a:schemeClr val="tx1"/>
          </a:solidFill>
          <a:latin typeface="+mn-lt"/>
          <a:ea typeface="+mn-ea"/>
          <a:cs typeface="+mn-cs"/>
        </a:defRPr>
      </a:lvl5pPr>
      <a:lvl6pPr marL="2285314" algn="l" defTabSz="914126" rtl="0" eaLnBrk="1" latinLnBrk="0" hangingPunct="1">
        <a:defRPr kumimoji="1" sz="1799" kern="1200">
          <a:solidFill>
            <a:schemeClr val="tx1"/>
          </a:solidFill>
          <a:latin typeface="+mn-lt"/>
          <a:ea typeface="+mn-ea"/>
          <a:cs typeface="+mn-cs"/>
        </a:defRPr>
      </a:lvl6pPr>
      <a:lvl7pPr marL="2742377" algn="l" defTabSz="914126" rtl="0" eaLnBrk="1" latinLnBrk="0" hangingPunct="1">
        <a:defRPr kumimoji="1" sz="1799" kern="1200">
          <a:solidFill>
            <a:schemeClr val="tx1"/>
          </a:solidFill>
          <a:latin typeface="+mn-lt"/>
          <a:ea typeface="+mn-ea"/>
          <a:cs typeface="+mn-cs"/>
        </a:defRPr>
      </a:lvl7pPr>
      <a:lvl8pPr marL="3199440" algn="l" defTabSz="914126" rtl="0" eaLnBrk="1" latinLnBrk="0" hangingPunct="1">
        <a:defRPr kumimoji="1" sz="1799" kern="1200">
          <a:solidFill>
            <a:schemeClr val="tx1"/>
          </a:solidFill>
          <a:latin typeface="+mn-lt"/>
          <a:ea typeface="+mn-ea"/>
          <a:cs typeface="+mn-cs"/>
        </a:defRPr>
      </a:lvl8pPr>
      <a:lvl9pPr marL="3656503" algn="l" defTabSz="914126" rtl="0" eaLnBrk="1" latinLnBrk="0" hangingPunct="1">
        <a:defRPr kumimoji="1"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0FA9E5-6744-4841-888F-9E7CC0C2B7EC}" type="datetimeFigureOut">
              <a:rPr lang="en-US" altLang="ja-JP" smtClean="0"/>
              <a:pPr/>
              <a:t>4/8/2017</a:t>
            </a:fld>
            <a:endParaRPr lang="ja-JP" altLang="en-US"/>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ja-JP" altLang="en-US"/>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AAEAE4A8-A6E5-453E-B946-FB774B73F48C}" type="slidenum">
              <a:rPr lang="en-US" altLang="ja-JP" smtClean="0"/>
              <a:pPr/>
              <a:t>‹#›</a:t>
            </a:fld>
            <a:endParaRPr lang="en-US" altLang="ja-JP"/>
          </a:p>
        </p:txBody>
      </p:sp>
    </p:spTree>
    <p:extLst>
      <p:ext uri="{BB962C8B-B14F-4D97-AF65-F5344CB8AC3E}">
        <p14:creationId xmlns:p14="http://schemas.microsoft.com/office/powerpoint/2010/main" val="7193560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kumimoji="1" sz="3599"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kumimoji="1"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kumimoji="1" sz="1799" kern="1200">
          <a:solidFill>
            <a:schemeClr val="tx1"/>
          </a:solidFill>
          <a:latin typeface="+mn-lt"/>
          <a:ea typeface="+mn-ea"/>
          <a:cs typeface="+mn-cs"/>
        </a:defRPr>
      </a:lvl1pPr>
      <a:lvl2pPr marL="457063" algn="l" defTabSz="457063" rtl="0" eaLnBrk="1" latinLnBrk="0" hangingPunct="1">
        <a:defRPr kumimoji="1" sz="1799" kern="1200">
          <a:solidFill>
            <a:schemeClr val="tx1"/>
          </a:solidFill>
          <a:latin typeface="+mn-lt"/>
          <a:ea typeface="+mn-ea"/>
          <a:cs typeface="+mn-cs"/>
        </a:defRPr>
      </a:lvl2pPr>
      <a:lvl3pPr marL="914126" algn="l" defTabSz="457063" rtl="0" eaLnBrk="1" latinLnBrk="0" hangingPunct="1">
        <a:defRPr kumimoji="1" sz="1799" kern="1200">
          <a:solidFill>
            <a:schemeClr val="tx1"/>
          </a:solidFill>
          <a:latin typeface="+mn-lt"/>
          <a:ea typeface="+mn-ea"/>
          <a:cs typeface="+mn-cs"/>
        </a:defRPr>
      </a:lvl3pPr>
      <a:lvl4pPr marL="1371189" algn="l" defTabSz="457063" rtl="0" eaLnBrk="1" latinLnBrk="0" hangingPunct="1">
        <a:defRPr kumimoji="1" sz="1799" kern="1200">
          <a:solidFill>
            <a:schemeClr val="tx1"/>
          </a:solidFill>
          <a:latin typeface="+mn-lt"/>
          <a:ea typeface="+mn-ea"/>
          <a:cs typeface="+mn-cs"/>
        </a:defRPr>
      </a:lvl4pPr>
      <a:lvl5pPr marL="1828251" algn="l" defTabSz="457063" rtl="0" eaLnBrk="1" latinLnBrk="0" hangingPunct="1">
        <a:defRPr kumimoji="1" sz="1799" kern="1200">
          <a:solidFill>
            <a:schemeClr val="tx1"/>
          </a:solidFill>
          <a:latin typeface="+mn-lt"/>
          <a:ea typeface="+mn-ea"/>
          <a:cs typeface="+mn-cs"/>
        </a:defRPr>
      </a:lvl5pPr>
      <a:lvl6pPr marL="2285314" algn="l" defTabSz="457063" rtl="0" eaLnBrk="1" latinLnBrk="0" hangingPunct="1">
        <a:defRPr kumimoji="1" sz="1799" kern="1200">
          <a:solidFill>
            <a:schemeClr val="tx1"/>
          </a:solidFill>
          <a:latin typeface="+mn-lt"/>
          <a:ea typeface="+mn-ea"/>
          <a:cs typeface="+mn-cs"/>
        </a:defRPr>
      </a:lvl6pPr>
      <a:lvl7pPr marL="2742377" algn="l" defTabSz="457063" rtl="0" eaLnBrk="1" latinLnBrk="0" hangingPunct="1">
        <a:defRPr kumimoji="1" sz="1799" kern="1200">
          <a:solidFill>
            <a:schemeClr val="tx1"/>
          </a:solidFill>
          <a:latin typeface="+mn-lt"/>
          <a:ea typeface="+mn-ea"/>
          <a:cs typeface="+mn-cs"/>
        </a:defRPr>
      </a:lvl7pPr>
      <a:lvl8pPr marL="3199440" algn="l" defTabSz="457063" rtl="0" eaLnBrk="1" latinLnBrk="0" hangingPunct="1">
        <a:defRPr kumimoji="1" sz="1799" kern="1200">
          <a:solidFill>
            <a:schemeClr val="tx1"/>
          </a:solidFill>
          <a:latin typeface="+mn-lt"/>
          <a:ea typeface="+mn-ea"/>
          <a:cs typeface="+mn-cs"/>
        </a:defRPr>
      </a:lvl8pPr>
      <a:lvl9pPr marL="3656503" algn="l" defTabSz="457063" rtl="0" eaLnBrk="1" latinLnBrk="0" hangingPunct="1">
        <a:defRPr kumimoji="1"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tracpath.com/bootcamp/learning_git_git_flow.html" TargetMode="External"/><Relationship Id="rId2" Type="http://schemas.openxmlformats.org/officeDocument/2006/relationships/hyperlink" Target="https://git-scm.com/" TargetMode="External"/><Relationship Id="rId1" Type="http://schemas.openxmlformats.org/officeDocument/2006/relationships/slideLayout" Target="../slideLayouts/slideLayout13.xml"/><Relationship Id="rId4" Type="http://schemas.openxmlformats.org/officeDocument/2006/relationships/hyperlink" Target="http://qiita.com/KosukeSone/items/514dd24828b485c69a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codeiq.jp/magazine/2014/11/18748/"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4" y="533400"/>
            <a:ext cx="8485582" cy="2514601"/>
          </a:xfrm>
        </p:spPr>
        <p:txBody>
          <a:bodyPr>
            <a:normAutofit/>
          </a:bodyPr>
          <a:lstStyle/>
          <a:p>
            <a:r>
              <a:rPr kumimoji="1" lang="en-US" altLang="ja-JP" dirty="0"/>
              <a:t>Pull Request </a:t>
            </a:r>
            <a:r>
              <a:rPr kumimoji="1" lang="ja-JP" altLang="en-US" dirty="0"/>
              <a:t>を利用した</a:t>
            </a:r>
            <a:r>
              <a:rPr kumimoji="1" lang="en-US" altLang="ja-JP" dirty="0" err="1"/>
              <a:t>git</a:t>
            </a:r>
            <a:r>
              <a:rPr kumimoji="1" lang="ja-JP" altLang="en-US" dirty="0"/>
              <a:t>リポジトリの管理</a:t>
            </a:r>
            <a:endParaRPr kumimoji="1" lang="ja-JP" dirty="0"/>
          </a:p>
        </p:txBody>
      </p:sp>
      <p:sp>
        <p:nvSpPr>
          <p:cNvPr id="3" name="サブタイトル 2"/>
          <p:cNvSpPr>
            <a:spLocks noGrp="1"/>
          </p:cNvSpPr>
          <p:nvPr>
            <p:ph type="subTitle" idx="1"/>
          </p:nvPr>
        </p:nvSpPr>
        <p:spPr/>
        <p:txBody>
          <a:bodyPr/>
          <a:lstStyle/>
          <a:p>
            <a:endParaRPr kumimoji="1" lang="ja-JP"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fontScale="90000"/>
          </a:bodyPr>
          <a:lstStyle/>
          <a:p>
            <a:r>
              <a:rPr kumimoji="1" lang="en-US" altLang="ja-JP" dirty="0"/>
              <a:t>2.</a:t>
            </a:r>
            <a:r>
              <a:rPr lang="ja-JP" altLang="en-US" dirty="0"/>
              <a:t>更新をしながら定期的に </a:t>
            </a:r>
            <a:r>
              <a:rPr lang="en-US" altLang="ja-JP" dirty="0"/>
              <a:t>commit </a:t>
            </a:r>
            <a:r>
              <a:rPr lang="ja-JP" altLang="en-US" dirty="0"/>
              <a:t>し、開発が終わったらサーバ上の同名のブランチに </a:t>
            </a:r>
            <a:r>
              <a:rPr lang="en-US" altLang="ja-JP" dirty="0"/>
              <a:t>push </a:t>
            </a:r>
            <a:r>
              <a:rPr lang="ja-JP" altLang="en-US" dirty="0"/>
              <a:t>する</a:t>
            </a:r>
            <a:br>
              <a:rPr lang="en-US" altLang="ja-JP" dirty="0"/>
            </a:br>
            <a:endParaRPr kumimoji="1" lang="ja-JP" dirty="0"/>
          </a:p>
        </p:txBody>
      </p:sp>
      <p:sp>
        <p:nvSpPr>
          <p:cNvPr id="14" name="コンテンツ プレースホルダー 13"/>
          <p:cNvSpPr>
            <a:spLocks noGrp="1"/>
          </p:cNvSpPr>
          <p:nvPr>
            <p:ph idx="1"/>
          </p:nvPr>
        </p:nvSpPr>
        <p:spPr>
          <a:xfrm>
            <a:off x="2588538" y="2133600"/>
            <a:ext cx="8913078" cy="575320"/>
          </a:xfrm>
        </p:spPr>
        <p:txBody>
          <a:bodyPr>
            <a:normAutofit/>
          </a:bodyPr>
          <a:lstStyle/>
          <a:p>
            <a:pPr marL="502920" indent="-457200"/>
            <a:r>
              <a:rPr lang="ja-JP" altLang="en-US" dirty="0"/>
              <a:t>修正を実施後、</a:t>
            </a:r>
            <a:r>
              <a:rPr lang="en-US" altLang="ja-JP" dirty="0"/>
              <a:t>commit </a:t>
            </a:r>
            <a:r>
              <a:rPr lang="ja-JP" altLang="en-US" dirty="0"/>
              <a:t>し、変更内容を </a:t>
            </a:r>
            <a:r>
              <a:rPr lang="en-US" altLang="ja-JP" dirty="0"/>
              <a:t>GitHub </a:t>
            </a:r>
            <a:r>
              <a:rPr lang="ja-JP" altLang="en-US" dirty="0"/>
              <a:t>に </a:t>
            </a:r>
            <a:r>
              <a:rPr lang="en-US" altLang="ja-JP" dirty="0"/>
              <a:t>push </a:t>
            </a:r>
            <a:r>
              <a:rPr lang="ja-JP" altLang="en-US" dirty="0"/>
              <a:t>します</a:t>
            </a:r>
            <a:endParaRPr lang="en-US" altLang="ja-JP" dirty="0"/>
          </a:p>
        </p:txBody>
      </p:sp>
      <p:sp>
        <p:nvSpPr>
          <p:cNvPr id="3" name="テキスト ボックス 2"/>
          <p:cNvSpPr txBox="1"/>
          <p:nvPr/>
        </p:nvSpPr>
        <p:spPr>
          <a:xfrm>
            <a:off x="2592250" y="2700766"/>
            <a:ext cx="8909366" cy="3970318"/>
          </a:xfrm>
          <a:prstGeom prst="rect">
            <a:avLst/>
          </a:prstGeom>
          <a:noFill/>
        </p:spPr>
        <p:txBody>
          <a:bodyPr wrap="square" rtlCol="0">
            <a:spAutoFit/>
          </a:bodyPr>
          <a:lstStyle/>
          <a:p>
            <a:r>
              <a:rPr kumimoji="1" lang="en-US" altLang="ja-JP" dirty="0"/>
              <a:t>$ vi README.md</a:t>
            </a:r>
          </a:p>
          <a:p>
            <a:r>
              <a:rPr kumimoji="1" lang="en-US" altLang="ja-JP" dirty="0"/>
              <a:t>$ </a:t>
            </a:r>
            <a:r>
              <a:rPr kumimoji="1" lang="en-US" altLang="ja-JP" dirty="0" err="1"/>
              <a:t>git</a:t>
            </a:r>
            <a:r>
              <a:rPr kumimoji="1" lang="en-US" altLang="ja-JP" dirty="0"/>
              <a:t> add README.md</a:t>
            </a:r>
          </a:p>
          <a:p>
            <a:r>
              <a:rPr kumimoji="1" lang="en-US" altLang="ja-JP" dirty="0"/>
              <a:t>$ </a:t>
            </a:r>
            <a:r>
              <a:rPr kumimoji="1" lang="en-US" altLang="ja-JP" dirty="0" err="1"/>
              <a:t>git</a:t>
            </a:r>
            <a:r>
              <a:rPr kumimoji="1" lang="en-US" altLang="ja-JP" dirty="0"/>
              <a:t> commit</a:t>
            </a:r>
          </a:p>
          <a:p>
            <a:r>
              <a:rPr kumimoji="1" lang="en-US" altLang="ja-JP" dirty="0"/>
              <a:t>[work cbb6ac1] README.md </a:t>
            </a:r>
            <a:r>
              <a:rPr kumimoji="1" lang="ja-JP" altLang="en-US" dirty="0"/>
              <a:t>を追加</a:t>
            </a:r>
          </a:p>
          <a:p>
            <a:r>
              <a:rPr kumimoji="1" lang="ja-JP" altLang="en-US" dirty="0"/>
              <a:t> </a:t>
            </a:r>
            <a:r>
              <a:rPr kumimoji="1" lang="en-US" altLang="ja-JP" dirty="0"/>
              <a:t>1 files changed, 4 insertions(+), 0 deletions(-)</a:t>
            </a:r>
          </a:p>
          <a:p>
            <a:r>
              <a:rPr kumimoji="1" lang="en-US" altLang="ja-JP" dirty="0"/>
              <a:t> create mode 100644 README.md</a:t>
            </a:r>
          </a:p>
          <a:p>
            <a:r>
              <a:rPr kumimoji="1" lang="en-US" altLang="ja-JP" dirty="0"/>
              <a:t>$ </a:t>
            </a:r>
            <a:r>
              <a:rPr kumimoji="1" lang="en-US" altLang="ja-JP" dirty="0" err="1"/>
              <a:t>git</a:t>
            </a:r>
            <a:r>
              <a:rPr kumimoji="1" lang="en-US" altLang="ja-JP" dirty="0"/>
              <a:t> push origin work</a:t>
            </a:r>
          </a:p>
          <a:p>
            <a:r>
              <a:rPr kumimoji="1" lang="en-US" altLang="ja-JP" dirty="0"/>
              <a:t>Counting objects: 4, done.</a:t>
            </a:r>
          </a:p>
          <a:p>
            <a:r>
              <a:rPr kumimoji="1" lang="en-US" altLang="ja-JP" dirty="0"/>
              <a:t>Delta compression using up to 2 threads.</a:t>
            </a:r>
          </a:p>
          <a:p>
            <a:r>
              <a:rPr kumimoji="1" lang="en-US" altLang="ja-JP" dirty="0"/>
              <a:t>Compressing objects: 100% (3/3), done.</a:t>
            </a:r>
          </a:p>
          <a:p>
            <a:r>
              <a:rPr kumimoji="1" lang="en-US" altLang="ja-JP" dirty="0"/>
              <a:t>Writing objects: 100% (3/3), 362 bytes, done.</a:t>
            </a:r>
          </a:p>
          <a:p>
            <a:r>
              <a:rPr kumimoji="1" lang="en-US" altLang="ja-JP" dirty="0"/>
              <a:t>Total 3 (delta 0), reused 0 (delta 0)</a:t>
            </a:r>
          </a:p>
          <a:p>
            <a:r>
              <a:rPr kumimoji="1" lang="en-US" altLang="ja-JP" dirty="0"/>
              <a:t>To https://tinypiece@github.com/tinypiece/pullreq_test.git</a:t>
            </a:r>
          </a:p>
          <a:p>
            <a:r>
              <a:rPr kumimoji="1" lang="en-US" altLang="ja-JP" dirty="0"/>
              <a:t> * [new branch]      work -&gt; work</a:t>
            </a:r>
          </a:p>
        </p:txBody>
      </p:sp>
    </p:spTree>
    <p:extLst>
      <p:ext uri="{BB962C8B-B14F-4D97-AF65-F5344CB8AC3E}">
        <p14:creationId xmlns:p14="http://schemas.microsoft.com/office/powerpoint/2010/main" val="257598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3.</a:t>
            </a:r>
            <a:r>
              <a:rPr lang="ja-JP" altLang="en-US" dirty="0"/>
              <a:t> </a:t>
            </a:r>
            <a:r>
              <a:rPr lang="en-US" altLang="ja-JP" dirty="0"/>
              <a:t>Master</a:t>
            </a:r>
            <a:r>
              <a:rPr lang="ja-JP" altLang="en-US" dirty="0"/>
              <a:t>ブランチに取り込んでもらえるよう、</a:t>
            </a:r>
            <a:r>
              <a:rPr lang="en-US" altLang="ja-JP" dirty="0"/>
              <a:t>Pull Request </a:t>
            </a:r>
            <a:r>
              <a:rPr lang="ja-JP" altLang="en-US" dirty="0"/>
              <a:t>を出す</a:t>
            </a:r>
            <a:endParaRPr kumimoji="1" lang="ja-JP" dirty="0"/>
          </a:p>
        </p:txBody>
      </p:sp>
      <p:sp>
        <p:nvSpPr>
          <p:cNvPr id="14" name="コンテンツ プレースホルダー 13"/>
          <p:cNvSpPr>
            <a:spLocks noGrp="1"/>
          </p:cNvSpPr>
          <p:nvPr>
            <p:ph idx="1"/>
          </p:nvPr>
        </p:nvSpPr>
        <p:spPr>
          <a:xfrm>
            <a:off x="2588538" y="2133600"/>
            <a:ext cx="8913078" cy="575320"/>
          </a:xfrm>
        </p:spPr>
        <p:txBody>
          <a:bodyPr>
            <a:normAutofit fontScale="92500" lnSpcReduction="10000"/>
          </a:bodyPr>
          <a:lstStyle/>
          <a:p>
            <a:pPr marL="502920" indent="-457200"/>
            <a:r>
              <a:rPr lang="en-US" altLang="ja-JP" dirty="0"/>
              <a:t>GitHub </a:t>
            </a:r>
            <a:r>
              <a:rPr lang="ja-JP" altLang="en-US" dirty="0"/>
              <a:t>上に </a:t>
            </a:r>
            <a:r>
              <a:rPr lang="en-US" altLang="ja-JP" dirty="0"/>
              <a:t>push </a:t>
            </a:r>
            <a:r>
              <a:rPr lang="ja-JP" altLang="en-US" dirty="0"/>
              <a:t>したブランチが表示されるため、「</a:t>
            </a:r>
            <a:r>
              <a:rPr lang="en-US" altLang="ja-JP" dirty="0"/>
              <a:t>Compare &amp; pull request</a:t>
            </a:r>
            <a:r>
              <a:rPr lang="ja-JP" altLang="en-US" dirty="0"/>
              <a:t>」ボタンをクリックして </a:t>
            </a:r>
            <a:r>
              <a:rPr lang="en-US" altLang="ja-JP" dirty="0"/>
              <a:t>pull request </a:t>
            </a:r>
            <a:r>
              <a:rPr lang="ja-JP" altLang="en-US" dirty="0"/>
              <a:t>の送信画面に移動します</a:t>
            </a:r>
            <a:endParaRPr lang="en-US" altLang="ja-JP" dirty="0"/>
          </a:p>
        </p:txBody>
      </p:sp>
      <p:pic>
        <p:nvPicPr>
          <p:cNvPr id="2" name="図 1"/>
          <p:cNvPicPr>
            <a:picLocks noChangeAspect="1"/>
          </p:cNvPicPr>
          <p:nvPr/>
        </p:nvPicPr>
        <p:blipFill>
          <a:blip r:embed="rId2"/>
          <a:stretch>
            <a:fillRect/>
          </a:stretch>
        </p:blipFill>
        <p:spPr>
          <a:xfrm>
            <a:off x="3205721" y="2937520"/>
            <a:ext cx="7678712" cy="3722176"/>
          </a:xfrm>
          <a:prstGeom prst="rect">
            <a:avLst/>
          </a:prstGeom>
        </p:spPr>
      </p:pic>
    </p:spTree>
    <p:extLst>
      <p:ext uri="{BB962C8B-B14F-4D97-AF65-F5344CB8AC3E}">
        <p14:creationId xmlns:p14="http://schemas.microsoft.com/office/powerpoint/2010/main" val="28680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3. </a:t>
            </a:r>
            <a:r>
              <a:rPr lang="en-US" altLang="ja-JP" dirty="0"/>
              <a:t>Master</a:t>
            </a:r>
            <a:r>
              <a:rPr lang="ja-JP" altLang="en-US" dirty="0"/>
              <a:t>ブランチに取り込んでもらえるよう、</a:t>
            </a:r>
            <a:r>
              <a:rPr lang="en-US" altLang="ja-JP" dirty="0"/>
              <a:t>Pull Request </a:t>
            </a:r>
            <a:r>
              <a:rPr lang="ja-JP" altLang="en-US" dirty="0"/>
              <a:t>を出す</a:t>
            </a:r>
            <a:endParaRPr kumimoji="1" lang="ja-JP" dirty="0"/>
          </a:p>
        </p:txBody>
      </p:sp>
      <p:sp>
        <p:nvSpPr>
          <p:cNvPr id="14" name="コンテンツ プレースホルダー 13"/>
          <p:cNvSpPr>
            <a:spLocks noGrp="1"/>
          </p:cNvSpPr>
          <p:nvPr>
            <p:ph idx="1"/>
          </p:nvPr>
        </p:nvSpPr>
        <p:spPr>
          <a:xfrm>
            <a:off x="2588538" y="2133600"/>
            <a:ext cx="8913078" cy="575320"/>
          </a:xfrm>
        </p:spPr>
        <p:txBody>
          <a:bodyPr>
            <a:normAutofit fontScale="92500" lnSpcReduction="10000"/>
          </a:bodyPr>
          <a:lstStyle/>
          <a:p>
            <a:pPr marL="502920" indent="-457200"/>
            <a:r>
              <a:rPr lang="ja-JP" altLang="en-US" dirty="0"/>
              <a:t>承認要求に関するコメントを登録し、「</a:t>
            </a:r>
            <a:r>
              <a:rPr lang="en-US" altLang="ja-JP" dirty="0"/>
              <a:t>Create pull request</a:t>
            </a:r>
            <a:r>
              <a:rPr lang="ja-JP" altLang="en-US" dirty="0"/>
              <a:t>」ボタンをクリックします</a:t>
            </a:r>
            <a:endParaRPr lang="en-US" altLang="ja-JP" dirty="0"/>
          </a:p>
        </p:txBody>
      </p:sp>
      <p:pic>
        <p:nvPicPr>
          <p:cNvPr id="3" name="図 2"/>
          <p:cNvPicPr>
            <a:picLocks noChangeAspect="1"/>
          </p:cNvPicPr>
          <p:nvPr/>
        </p:nvPicPr>
        <p:blipFill>
          <a:blip r:embed="rId2"/>
          <a:stretch>
            <a:fillRect/>
          </a:stretch>
        </p:blipFill>
        <p:spPr>
          <a:xfrm>
            <a:off x="3502124" y="2937520"/>
            <a:ext cx="5709237" cy="3709735"/>
          </a:xfrm>
          <a:prstGeom prst="rect">
            <a:avLst/>
          </a:prstGeom>
        </p:spPr>
      </p:pic>
    </p:spTree>
    <p:extLst>
      <p:ext uri="{BB962C8B-B14F-4D97-AF65-F5344CB8AC3E}">
        <p14:creationId xmlns:p14="http://schemas.microsoft.com/office/powerpoint/2010/main" val="233845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fontScale="90000"/>
          </a:bodyPr>
          <a:lstStyle/>
          <a:p>
            <a:r>
              <a:rPr kumimoji="1" lang="en-US" altLang="ja-JP" dirty="0"/>
              <a:t>4.</a:t>
            </a:r>
            <a:r>
              <a:rPr lang="ja-JP" altLang="en-US" dirty="0"/>
              <a:t>コードレビューやフィードバックをもらいつつ、必要に応じてコードを修正し再度 </a:t>
            </a:r>
            <a:r>
              <a:rPr lang="en-US" altLang="ja-JP" dirty="0"/>
              <a:t>commit </a:t>
            </a:r>
            <a:r>
              <a:rPr lang="ja-JP" altLang="en-US" dirty="0"/>
              <a:t>および </a:t>
            </a:r>
            <a:r>
              <a:rPr lang="en-US" altLang="ja-JP" dirty="0"/>
              <a:t>push </a:t>
            </a:r>
            <a:r>
              <a:rPr lang="ja-JP" altLang="en-US" dirty="0"/>
              <a:t>を実施</a:t>
            </a:r>
            <a:endParaRPr kumimoji="1" lang="ja-JP" dirty="0"/>
          </a:p>
        </p:txBody>
      </p:sp>
      <p:sp>
        <p:nvSpPr>
          <p:cNvPr id="14" name="コンテンツ プレースホルダー 13"/>
          <p:cNvSpPr>
            <a:spLocks noGrp="1"/>
          </p:cNvSpPr>
          <p:nvPr>
            <p:ph idx="1"/>
          </p:nvPr>
        </p:nvSpPr>
        <p:spPr>
          <a:xfrm>
            <a:off x="2588538" y="2133600"/>
            <a:ext cx="8913078" cy="575320"/>
          </a:xfrm>
        </p:spPr>
        <p:txBody>
          <a:bodyPr>
            <a:normAutofit/>
          </a:bodyPr>
          <a:lstStyle/>
          <a:p>
            <a:pPr marL="502920" indent="-457200"/>
            <a:r>
              <a:rPr lang="ja-JP" altLang="en-US" dirty="0"/>
              <a:t>必要に応じて内容について議論します</a:t>
            </a:r>
            <a:endParaRPr lang="en-US" altLang="ja-JP" dirty="0"/>
          </a:p>
        </p:txBody>
      </p:sp>
      <p:pic>
        <p:nvPicPr>
          <p:cNvPr id="2" name="図 1"/>
          <p:cNvPicPr>
            <a:picLocks noChangeAspect="1"/>
          </p:cNvPicPr>
          <p:nvPr/>
        </p:nvPicPr>
        <p:blipFill>
          <a:blip r:embed="rId2"/>
          <a:stretch>
            <a:fillRect/>
          </a:stretch>
        </p:blipFill>
        <p:spPr>
          <a:xfrm>
            <a:off x="3502124" y="2697472"/>
            <a:ext cx="5832648" cy="3758817"/>
          </a:xfrm>
          <a:prstGeom prst="rect">
            <a:avLst/>
          </a:prstGeom>
        </p:spPr>
      </p:pic>
    </p:spTree>
    <p:extLst>
      <p:ext uri="{BB962C8B-B14F-4D97-AF65-F5344CB8AC3E}">
        <p14:creationId xmlns:p14="http://schemas.microsoft.com/office/powerpoint/2010/main" val="106281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5.</a:t>
            </a:r>
            <a:r>
              <a:rPr lang="ja-JP" altLang="en-US" dirty="0"/>
              <a:t>承認者が承認したら、</a:t>
            </a:r>
            <a:r>
              <a:rPr lang="en-US" altLang="ja-JP" dirty="0"/>
              <a:t>master </a:t>
            </a:r>
            <a:r>
              <a:rPr lang="ja-JP" altLang="en-US" dirty="0"/>
              <a:t>ブランチにマージする</a:t>
            </a:r>
            <a:endParaRPr kumimoji="1" lang="ja-JP" dirty="0"/>
          </a:p>
        </p:txBody>
      </p:sp>
      <p:sp>
        <p:nvSpPr>
          <p:cNvPr id="14" name="コンテンツ プレースホルダー 13"/>
          <p:cNvSpPr>
            <a:spLocks noGrp="1"/>
          </p:cNvSpPr>
          <p:nvPr>
            <p:ph idx="1"/>
          </p:nvPr>
        </p:nvSpPr>
        <p:spPr>
          <a:xfrm>
            <a:off x="2592250" y="2276872"/>
            <a:ext cx="8913078" cy="575320"/>
          </a:xfrm>
        </p:spPr>
        <p:txBody>
          <a:bodyPr>
            <a:normAutofit fontScale="92500" lnSpcReduction="10000"/>
          </a:bodyPr>
          <a:lstStyle/>
          <a:p>
            <a:pPr marL="502920" indent="-457200"/>
            <a:r>
              <a:rPr lang="ja-JP" altLang="en-US" dirty="0"/>
              <a:t>承認者が承認したら、「</a:t>
            </a:r>
            <a:r>
              <a:rPr lang="en-US" altLang="ja-JP" dirty="0"/>
              <a:t>Marge pull request</a:t>
            </a:r>
            <a:r>
              <a:rPr lang="ja-JP" altLang="en-US" dirty="0"/>
              <a:t>」ボタンをクリックし、</a:t>
            </a:r>
            <a:r>
              <a:rPr lang="en-US" altLang="ja-JP" dirty="0"/>
              <a:t>master</a:t>
            </a:r>
            <a:r>
              <a:rPr lang="ja-JP" altLang="en-US" dirty="0"/>
              <a:t> ブランチにマージします</a:t>
            </a:r>
            <a:endParaRPr lang="en-US" altLang="ja-JP" dirty="0"/>
          </a:p>
        </p:txBody>
      </p:sp>
      <p:pic>
        <p:nvPicPr>
          <p:cNvPr id="3" name="図 2"/>
          <p:cNvPicPr>
            <a:picLocks noChangeAspect="1"/>
          </p:cNvPicPr>
          <p:nvPr/>
        </p:nvPicPr>
        <p:blipFill>
          <a:blip r:embed="rId2"/>
          <a:stretch>
            <a:fillRect/>
          </a:stretch>
        </p:blipFill>
        <p:spPr>
          <a:xfrm>
            <a:off x="3311277" y="3284984"/>
            <a:ext cx="8521400" cy="2304256"/>
          </a:xfrm>
          <a:prstGeom prst="rect">
            <a:avLst/>
          </a:prstGeom>
        </p:spPr>
      </p:pic>
    </p:spTree>
    <p:extLst>
      <p:ext uri="{BB962C8B-B14F-4D97-AF65-F5344CB8AC3E}">
        <p14:creationId xmlns:p14="http://schemas.microsoft.com/office/powerpoint/2010/main" val="33582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5.</a:t>
            </a:r>
            <a:r>
              <a:rPr lang="ja-JP" altLang="en-US" dirty="0"/>
              <a:t>承認者が承認したら、</a:t>
            </a:r>
            <a:r>
              <a:rPr lang="en-US" altLang="ja-JP" dirty="0"/>
              <a:t>master </a:t>
            </a:r>
            <a:r>
              <a:rPr lang="ja-JP" altLang="en-US" dirty="0"/>
              <a:t>ブランチにマージする</a:t>
            </a:r>
            <a:endParaRPr kumimoji="1" lang="ja-JP" dirty="0"/>
          </a:p>
        </p:txBody>
      </p:sp>
      <p:sp>
        <p:nvSpPr>
          <p:cNvPr id="14" name="コンテンツ プレースホルダー 13"/>
          <p:cNvSpPr>
            <a:spLocks noGrp="1"/>
          </p:cNvSpPr>
          <p:nvPr>
            <p:ph idx="1"/>
          </p:nvPr>
        </p:nvSpPr>
        <p:spPr>
          <a:xfrm>
            <a:off x="2592250" y="2032118"/>
            <a:ext cx="8913078" cy="892825"/>
          </a:xfrm>
        </p:spPr>
        <p:txBody>
          <a:bodyPr>
            <a:normAutofit/>
          </a:bodyPr>
          <a:lstStyle/>
          <a:p>
            <a:pPr marL="502920" indent="-457200"/>
            <a:r>
              <a:rPr lang="ja-JP" altLang="en-US" dirty="0"/>
              <a:t>変更が </a:t>
            </a:r>
            <a:r>
              <a:rPr lang="en-US" altLang="ja-JP" dirty="0"/>
              <a:t>master </a:t>
            </a:r>
            <a:r>
              <a:rPr lang="ja-JP" altLang="en-US" dirty="0"/>
              <a:t>ブランチにマージされたことを確認します</a:t>
            </a:r>
            <a:endParaRPr lang="en-US" altLang="ja-JP" dirty="0"/>
          </a:p>
          <a:p>
            <a:pPr marL="902850" lvl="1" indent="-457200"/>
            <a:r>
              <a:rPr lang="ja-JP" altLang="en-US" dirty="0"/>
              <a:t>まずは更新をローカルに </a:t>
            </a:r>
            <a:r>
              <a:rPr lang="en-US" altLang="ja-JP" dirty="0"/>
              <a:t>pull </a:t>
            </a:r>
            <a:r>
              <a:rPr lang="ja-JP" altLang="en-US" dirty="0"/>
              <a:t>します</a:t>
            </a:r>
            <a:endParaRPr lang="en-US" altLang="ja-JP" dirty="0"/>
          </a:p>
        </p:txBody>
      </p:sp>
      <p:sp>
        <p:nvSpPr>
          <p:cNvPr id="5" name="テキスト ボックス 4"/>
          <p:cNvSpPr txBox="1"/>
          <p:nvPr/>
        </p:nvSpPr>
        <p:spPr>
          <a:xfrm>
            <a:off x="2592250" y="3284984"/>
            <a:ext cx="8909366" cy="2862322"/>
          </a:xfrm>
          <a:prstGeom prst="rect">
            <a:avLst/>
          </a:prstGeom>
          <a:noFill/>
        </p:spPr>
        <p:txBody>
          <a:bodyPr wrap="square" rtlCol="0">
            <a:spAutoFit/>
          </a:bodyPr>
          <a:lstStyle/>
          <a:p>
            <a:r>
              <a:rPr kumimoji="1" lang="en-US" altLang="ja-JP" dirty="0"/>
              <a:t>$ </a:t>
            </a:r>
            <a:r>
              <a:rPr kumimoji="1" lang="en-US" altLang="ja-JP" dirty="0" err="1"/>
              <a:t>git</a:t>
            </a:r>
            <a:r>
              <a:rPr kumimoji="1" lang="en-US" altLang="ja-JP" dirty="0"/>
              <a:t> pull origin master</a:t>
            </a:r>
          </a:p>
          <a:p>
            <a:r>
              <a:rPr kumimoji="1" lang="en-US" altLang="ja-JP" dirty="0"/>
              <a:t>Password:</a:t>
            </a:r>
          </a:p>
          <a:p>
            <a:r>
              <a:rPr kumimoji="1" lang="en-US" altLang="ja-JP" dirty="0"/>
              <a:t>remote: Counting objects: 1, done.</a:t>
            </a:r>
          </a:p>
          <a:p>
            <a:r>
              <a:rPr kumimoji="1" lang="en-US" altLang="ja-JP" dirty="0"/>
              <a:t>remote: Total 1 (delta 0), reused 0 (delta 0), pack-reused 0</a:t>
            </a:r>
          </a:p>
          <a:p>
            <a:r>
              <a:rPr kumimoji="1" lang="en-US" altLang="ja-JP" dirty="0"/>
              <a:t>Unpacking objects: 100% (1/1), done.</a:t>
            </a:r>
          </a:p>
          <a:p>
            <a:r>
              <a:rPr kumimoji="1" lang="en-US" altLang="ja-JP" dirty="0"/>
              <a:t>From https://github.com/tinypiece/pullreq_test</a:t>
            </a:r>
          </a:p>
          <a:p>
            <a:r>
              <a:rPr kumimoji="1" lang="en-US" altLang="ja-JP" dirty="0"/>
              <a:t> * branch            master     -&gt; FETCH_HEAD</a:t>
            </a:r>
          </a:p>
          <a:p>
            <a:r>
              <a:rPr kumimoji="1" lang="en-US" altLang="ja-JP" dirty="0"/>
              <a:t>Updating cbb6ac1..79d14b1</a:t>
            </a:r>
          </a:p>
          <a:p>
            <a:r>
              <a:rPr kumimoji="1" lang="en-US" altLang="ja-JP" dirty="0"/>
              <a:t>Fast-forward</a:t>
            </a:r>
          </a:p>
          <a:p>
            <a:endParaRPr kumimoji="1" lang="ja-JP" altLang="en-US" dirty="0"/>
          </a:p>
        </p:txBody>
      </p:sp>
    </p:spTree>
    <p:extLst>
      <p:ext uri="{BB962C8B-B14F-4D97-AF65-F5344CB8AC3E}">
        <p14:creationId xmlns:p14="http://schemas.microsoft.com/office/powerpoint/2010/main" val="293932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5.</a:t>
            </a:r>
            <a:r>
              <a:rPr lang="ja-JP" altLang="en-US" dirty="0"/>
              <a:t>承認者が承認したら、</a:t>
            </a:r>
            <a:r>
              <a:rPr lang="en-US" altLang="ja-JP" dirty="0"/>
              <a:t>master </a:t>
            </a:r>
            <a:r>
              <a:rPr lang="ja-JP" altLang="en-US" dirty="0"/>
              <a:t>ブランチにマージする</a:t>
            </a:r>
            <a:endParaRPr kumimoji="1" lang="ja-JP" dirty="0"/>
          </a:p>
        </p:txBody>
      </p:sp>
      <p:sp>
        <p:nvSpPr>
          <p:cNvPr id="14" name="コンテンツ プレースホルダー 13"/>
          <p:cNvSpPr>
            <a:spLocks noGrp="1"/>
          </p:cNvSpPr>
          <p:nvPr>
            <p:ph idx="1"/>
          </p:nvPr>
        </p:nvSpPr>
        <p:spPr>
          <a:xfrm>
            <a:off x="2592250" y="2032118"/>
            <a:ext cx="8913078" cy="1252866"/>
          </a:xfrm>
        </p:spPr>
        <p:txBody>
          <a:bodyPr>
            <a:normAutofit/>
          </a:bodyPr>
          <a:lstStyle/>
          <a:p>
            <a:pPr marL="502920" indent="-457200"/>
            <a:r>
              <a:rPr lang="ja-JP" altLang="en-US" dirty="0"/>
              <a:t>変更が </a:t>
            </a:r>
            <a:r>
              <a:rPr lang="en-US" altLang="ja-JP" dirty="0"/>
              <a:t>master </a:t>
            </a:r>
            <a:r>
              <a:rPr lang="ja-JP" altLang="en-US" dirty="0"/>
              <a:t>ブランチにマージされたことを確認します</a:t>
            </a:r>
            <a:endParaRPr lang="en-US" altLang="ja-JP" dirty="0"/>
          </a:p>
          <a:p>
            <a:pPr marL="902850" lvl="1" indent="-457200"/>
            <a:r>
              <a:rPr lang="ja-JP" altLang="en-US" dirty="0"/>
              <a:t>まずは更新をローカルに </a:t>
            </a:r>
            <a:r>
              <a:rPr lang="en-US" altLang="ja-JP" dirty="0"/>
              <a:t>pull </a:t>
            </a:r>
            <a:r>
              <a:rPr lang="ja-JP" altLang="en-US" dirty="0"/>
              <a:t>します</a:t>
            </a:r>
            <a:endParaRPr lang="en-US" altLang="ja-JP" dirty="0"/>
          </a:p>
          <a:p>
            <a:pPr marL="902850" lvl="1" indent="-457200"/>
            <a:r>
              <a:rPr lang="ja-JP" altLang="en-US" dirty="0"/>
              <a:t>次に、</a:t>
            </a:r>
            <a:r>
              <a:rPr lang="en-US" altLang="ja-JP" dirty="0" err="1"/>
              <a:t>git</a:t>
            </a:r>
            <a:r>
              <a:rPr lang="en-US" altLang="ja-JP" dirty="0"/>
              <a:t> log </a:t>
            </a:r>
            <a:r>
              <a:rPr lang="ja-JP" altLang="en-US" dirty="0"/>
              <a:t>で変更グラフを確認します</a:t>
            </a:r>
            <a:endParaRPr lang="en-US" altLang="ja-JP" dirty="0"/>
          </a:p>
        </p:txBody>
      </p:sp>
      <p:pic>
        <p:nvPicPr>
          <p:cNvPr id="2" name="図 1"/>
          <p:cNvPicPr>
            <a:picLocks noChangeAspect="1"/>
          </p:cNvPicPr>
          <p:nvPr/>
        </p:nvPicPr>
        <p:blipFill>
          <a:blip r:embed="rId2"/>
          <a:stretch>
            <a:fillRect/>
          </a:stretch>
        </p:blipFill>
        <p:spPr>
          <a:xfrm>
            <a:off x="3286101" y="3181350"/>
            <a:ext cx="5184576" cy="3592902"/>
          </a:xfrm>
          <a:prstGeom prst="rect">
            <a:avLst/>
          </a:prstGeom>
        </p:spPr>
      </p:pic>
    </p:spTree>
    <p:extLst>
      <p:ext uri="{BB962C8B-B14F-4D97-AF65-F5344CB8AC3E}">
        <p14:creationId xmlns:p14="http://schemas.microsoft.com/office/powerpoint/2010/main" val="28198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終わりに</a:t>
            </a:r>
          </a:p>
        </p:txBody>
      </p:sp>
      <p:sp>
        <p:nvSpPr>
          <p:cNvPr id="3" name="コンテンツ プレースホルダー 2"/>
          <p:cNvSpPr>
            <a:spLocks noGrp="1"/>
          </p:cNvSpPr>
          <p:nvPr>
            <p:ph idx="1"/>
          </p:nvPr>
        </p:nvSpPr>
        <p:spPr/>
        <p:txBody>
          <a:bodyPr/>
          <a:lstStyle/>
          <a:p>
            <a:r>
              <a:rPr kumimoji="1" lang="ja-JP" altLang="en-US" dirty="0"/>
              <a:t>以上で一通りの流れは終了です</a:t>
            </a:r>
            <a:endParaRPr kumimoji="1" lang="en-US" altLang="ja-JP" dirty="0"/>
          </a:p>
          <a:p>
            <a:endParaRPr kumimoji="1" lang="en-US" altLang="ja-JP" dirty="0"/>
          </a:p>
          <a:p>
            <a:r>
              <a:rPr lang="ja-JP" altLang="en-US" dirty="0"/>
              <a:t>実際の運用ではコンフリクトやデグレードなどの危険性を考慮した管理が求められますので注意して運用してください</a:t>
            </a:r>
            <a:endParaRPr lang="en-US" altLang="ja-JP" dirty="0"/>
          </a:p>
          <a:p>
            <a:endParaRPr lang="en-US" altLang="ja-JP" dirty="0"/>
          </a:p>
          <a:p>
            <a:r>
              <a:rPr kumimoji="1" lang="ja-JP" altLang="en-US" dirty="0"/>
              <a:t>本資料では、出来るだけシンプルに内容を説明するため、継続して開発するために必要な事項はあえて除いてありますのでご注意ください</a:t>
            </a:r>
          </a:p>
        </p:txBody>
      </p:sp>
    </p:spTree>
    <p:extLst>
      <p:ext uri="{BB962C8B-B14F-4D97-AF65-F5344CB8AC3E}">
        <p14:creationId xmlns:p14="http://schemas.microsoft.com/office/powerpoint/2010/main" val="412221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Pull Request </a:t>
            </a:r>
            <a:r>
              <a:rPr kumimoji="1" lang="ja-JP" altLang="en-US" dirty="0"/>
              <a:t>とは</a:t>
            </a:r>
            <a:endParaRPr kumimoji="1" lang="ja-JP" dirty="0"/>
          </a:p>
        </p:txBody>
      </p:sp>
      <p:sp>
        <p:nvSpPr>
          <p:cNvPr id="14" name="コンテンツ プレースホルダー 13"/>
          <p:cNvSpPr>
            <a:spLocks noGrp="1"/>
          </p:cNvSpPr>
          <p:nvPr>
            <p:ph idx="1"/>
          </p:nvPr>
        </p:nvSpPr>
        <p:spPr/>
        <p:txBody>
          <a:bodyPr>
            <a:normAutofit/>
          </a:bodyPr>
          <a:lstStyle/>
          <a:p>
            <a:r>
              <a:rPr kumimoji="1" lang="en-US" altLang="ja-JP" dirty="0"/>
              <a:t>Pull Request </a:t>
            </a:r>
            <a:r>
              <a:rPr kumimoji="1" lang="ja-JP" altLang="en-US" dirty="0"/>
              <a:t>は、最も簡単に説明すると、開発者がリポジトリの内容に変更を加えたので、取り込み</a:t>
            </a:r>
            <a:r>
              <a:rPr kumimoji="1" lang="en-US" altLang="ja-JP" dirty="0"/>
              <a:t>(merge)</a:t>
            </a:r>
            <a:r>
              <a:rPr kumimoji="1" lang="ja-JP" altLang="en-US" dirty="0"/>
              <a:t>して欲しいという承認要求です</a:t>
            </a:r>
            <a:endParaRPr kumimoji="1" lang="en-US" altLang="ja-JP" dirty="0"/>
          </a:p>
          <a:p>
            <a:endParaRPr lang="en-US" altLang="ja-JP" dirty="0"/>
          </a:p>
          <a:p>
            <a:r>
              <a:rPr kumimoji="1" lang="ja-JP" altLang="en-US" dirty="0"/>
              <a:t>リポジトリの管理者は、出された承認要求</a:t>
            </a:r>
            <a:r>
              <a:rPr kumimoji="1" lang="en-US" altLang="ja-JP" dirty="0"/>
              <a:t>(Pull Request)</a:t>
            </a:r>
            <a:r>
              <a:rPr kumimoji="1" lang="ja-JP" altLang="en-US" dirty="0"/>
              <a:t>に対し、変更を取り込むべきか内容を確認・議論し、問題ないと判断した場合のみ取り込み</a:t>
            </a:r>
            <a:r>
              <a:rPr kumimoji="1" lang="en-US" altLang="ja-JP" dirty="0"/>
              <a:t>(Merge)</a:t>
            </a:r>
            <a:r>
              <a:rPr kumimoji="1" lang="ja-JP" altLang="en-US" dirty="0"/>
              <a:t>します</a:t>
            </a:r>
            <a:endParaRPr kumimoji="1" lang="en-US" altLang="ja-JP" dirty="0"/>
          </a:p>
          <a:p>
            <a:endParaRPr lang="en-US" altLang="ja-JP" dirty="0"/>
          </a:p>
          <a:p>
            <a:r>
              <a:rPr kumimoji="1" lang="ja-JP" altLang="en-US" dirty="0"/>
              <a:t>昨今では、</a:t>
            </a:r>
            <a:r>
              <a:rPr kumimoji="1" lang="en-US" altLang="ja-JP" dirty="0"/>
              <a:t>GitHub</a:t>
            </a:r>
            <a:r>
              <a:rPr lang="ja-JP" altLang="en-US" dirty="0"/>
              <a:t>に限らず多くのリポジトリ管理ツールが </a:t>
            </a:r>
            <a:r>
              <a:rPr lang="en-US" altLang="ja-JP" dirty="0"/>
              <a:t>Pull Request </a:t>
            </a:r>
            <a:r>
              <a:rPr lang="ja-JP" altLang="en-US" dirty="0"/>
              <a:t>によるリポジトリの管理を手助けする仕組みが設けられています</a:t>
            </a:r>
            <a:endParaRPr kumimoji="1" lang="en-US" altLang="ja-JP" dirty="0"/>
          </a:p>
        </p:txBody>
      </p:sp>
    </p:spTree>
    <p:extLst>
      <p:ext uri="{BB962C8B-B14F-4D97-AF65-F5344CB8AC3E}">
        <p14:creationId xmlns:p14="http://schemas.microsoft.com/office/powerpoint/2010/main" val="73047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ja-JP" altLang="en-US" dirty="0"/>
              <a:t>リポジトリの管理モデル</a:t>
            </a:r>
            <a:r>
              <a:rPr kumimoji="1" lang="en-US" altLang="ja-JP" dirty="0"/>
              <a:t>(1)</a:t>
            </a:r>
            <a:endParaRPr kumimoji="1" lang="ja-JP" dirty="0"/>
          </a:p>
        </p:txBody>
      </p:sp>
      <p:sp>
        <p:nvSpPr>
          <p:cNvPr id="14" name="コンテンツ プレースホルダー 13"/>
          <p:cNvSpPr>
            <a:spLocks noGrp="1"/>
          </p:cNvSpPr>
          <p:nvPr>
            <p:ph idx="1"/>
          </p:nvPr>
        </p:nvSpPr>
        <p:spPr/>
        <p:txBody>
          <a:bodyPr>
            <a:normAutofit/>
          </a:bodyPr>
          <a:lstStyle/>
          <a:p>
            <a:r>
              <a:rPr kumimoji="1" lang="en-US" altLang="ja-JP" dirty="0" err="1"/>
              <a:t>Git</a:t>
            </a:r>
            <a:r>
              <a:rPr kumimoji="1" lang="en-US" altLang="ja-JP" dirty="0"/>
              <a:t> </a:t>
            </a:r>
            <a:r>
              <a:rPr kumimoji="1" lang="ja-JP" altLang="en-US" dirty="0"/>
              <a:t>をはじめとした分散型のバージョン管理ツールにおいて、リポジトリの管理を</a:t>
            </a:r>
            <a:r>
              <a:rPr lang="ja-JP" altLang="en-US" dirty="0"/>
              <a:t>効率的に行うため様々なリポジトリの管理モデル</a:t>
            </a:r>
            <a:r>
              <a:rPr lang="en-US" altLang="ja-JP" dirty="0"/>
              <a:t>(</a:t>
            </a:r>
            <a:r>
              <a:rPr lang="en-US" altLang="ja-JP" dirty="0" err="1"/>
              <a:t>Git</a:t>
            </a:r>
            <a:r>
              <a:rPr lang="en-US" altLang="ja-JP" dirty="0"/>
              <a:t> branching model)</a:t>
            </a:r>
            <a:r>
              <a:rPr lang="ja-JP" altLang="en-US" dirty="0"/>
              <a:t>が提唱されています</a:t>
            </a:r>
            <a:endParaRPr kumimoji="1" lang="ja-JP" dirty="0"/>
          </a:p>
          <a:p>
            <a:pPr lvl="1"/>
            <a:r>
              <a:rPr lang="ja-JP" altLang="en-US" dirty="0"/>
              <a:t>代表的なものに、</a:t>
            </a:r>
            <a:r>
              <a:rPr kumimoji="1" lang="en-US" altLang="ja-JP" dirty="0" err="1"/>
              <a:t>git</a:t>
            </a:r>
            <a:r>
              <a:rPr kumimoji="1" lang="en-US" altLang="ja-JP" dirty="0"/>
              <a:t>-flow</a:t>
            </a:r>
            <a:r>
              <a:rPr kumimoji="1" lang="ja-JP" altLang="en-US" dirty="0" err="1"/>
              <a:t>、</a:t>
            </a:r>
            <a:r>
              <a:rPr lang="en-US" altLang="ja-JP" dirty="0" err="1"/>
              <a:t>Github</a:t>
            </a:r>
            <a:r>
              <a:rPr lang="en-US" altLang="ja-JP" dirty="0"/>
              <a:t> Flow</a:t>
            </a:r>
            <a:r>
              <a:rPr lang="ja-JP" altLang="en-US" dirty="0"/>
              <a:t> 等があげられます</a:t>
            </a:r>
            <a:endParaRPr kumimoji="1" lang="ja-JP" dirty="0"/>
          </a:p>
          <a:p>
            <a:endParaRPr kumimoji="1" lang="en-US" altLang="ja-JP" dirty="0"/>
          </a:p>
          <a:p>
            <a:r>
              <a:rPr kumimoji="1" lang="ja-JP" altLang="en-US" dirty="0"/>
              <a:t>多くのリポジトリの管理モデルでは、</a:t>
            </a:r>
            <a:r>
              <a:rPr lang="ja-JP" altLang="en-US" dirty="0"/>
              <a:t>リポジトリ内で</a:t>
            </a:r>
            <a:r>
              <a:rPr kumimoji="1" lang="ja-JP" altLang="en-US" dirty="0"/>
              <a:t>開発の目的に応じたブランチを作成し、ブランチの中で開発を行います</a:t>
            </a:r>
            <a:endParaRPr kumimoji="1" lang="en-US" altLang="ja-JP" dirty="0"/>
          </a:p>
          <a:p>
            <a:endParaRPr lang="en-US" altLang="ja-JP" dirty="0"/>
          </a:p>
          <a:p>
            <a:r>
              <a:rPr lang="ja-JP" altLang="en-US" dirty="0"/>
              <a:t>目的の開発が完了すると、内容を確認する一定のプロセスを経てブランチをメインラインのブランチにマージします</a:t>
            </a:r>
            <a:endParaRPr kumimoji="1" lang="ja-JP"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33264" y="678257"/>
            <a:ext cx="6253336" cy="1066800"/>
          </a:xfrm>
        </p:spPr>
        <p:txBody>
          <a:bodyPr>
            <a:normAutofit/>
          </a:bodyPr>
          <a:lstStyle/>
          <a:p>
            <a:r>
              <a:rPr kumimoji="1" lang="ja-JP" altLang="en-US" dirty="0"/>
              <a:t>リポジトリの管理モデル</a:t>
            </a:r>
            <a:r>
              <a:rPr kumimoji="1" lang="en-US" altLang="ja-JP" dirty="0"/>
              <a:t>(2)</a:t>
            </a:r>
            <a:endParaRPr kumimoji="1" lang="ja-JP" dirty="0"/>
          </a:p>
        </p:txBody>
      </p:sp>
      <p:sp>
        <p:nvSpPr>
          <p:cNvPr id="14" name="コンテンツ プレースホルダー 13"/>
          <p:cNvSpPr>
            <a:spLocks noGrp="1"/>
          </p:cNvSpPr>
          <p:nvPr>
            <p:ph idx="1"/>
          </p:nvPr>
        </p:nvSpPr>
        <p:spPr>
          <a:xfrm>
            <a:off x="1573824" y="2032346"/>
            <a:ext cx="5744724" cy="4191000"/>
          </a:xfrm>
        </p:spPr>
        <p:txBody>
          <a:bodyPr>
            <a:normAutofit/>
          </a:bodyPr>
          <a:lstStyle/>
          <a:p>
            <a:r>
              <a:rPr lang="ja-JP" altLang="en-US" dirty="0"/>
              <a:t>右の図は、</a:t>
            </a:r>
            <a:r>
              <a:rPr lang="en-US" altLang="ja-JP" dirty="0"/>
              <a:t>A Successful </a:t>
            </a:r>
            <a:r>
              <a:rPr lang="en-US" altLang="ja-JP" dirty="0" err="1"/>
              <a:t>Git</a:t>
            </a:r>
            <a:r>
              <a:rPr lang="en-US" altLang="ja-JP" dirty="0"/>
              <a:t> Branching Model </a:t>
            </a:r>
            <a:r>
              <a:rPr lang="ja-JP" altLang="en-US" dirty="0"/>
              <a:t>という </a:t>
            </a:r>
            <a:r>
              <a:rPr lang="en-US" altLang="ja-JP" dirty="0"/>
              <a:t>Vincent </a:t>
            </a:r>
            <a:r>
              <a:rPr lang="en-US" altLang="ja-JP" dirty="0" err="1"/>
              <a:t>Driessen</a:t>
            </a:r>
            <a:r>
              <a:rPr lang="ja-JP" altLang="en-US" dirty="0"/>
              <a:t> 氏によって </a:t>
            </a:r>
            <a:r>
              <a:rPr lang="en-US" altLang="ja-JP" dirty="0"/>
              <a:t>2010 </a:t>
            </a:r>
            <a:r>
              <a:rPr lang="ja-JP" altLang="en-US" dirty="0"/>
              <a:t>年に提唱された </a:t>
            </a:r>
            <a:r>
              <a:rPr lang="en-US" altLang="ja-JP" dirty="0" err="1"/>
              <a:t>Git</a:t>
            </a:r>
            <a:r>
              <a:rPr lang="en-US" altLang="ja-JP" dirty="0"/>
              <a:t> </a:t>
            </a:r>
            <a:r>
              <a:rPr lang="ja-JP" altLang="en-US" dirty="0"/>
              <a:t>のリポジトリ管理モデルです</a:t>
            </a:r>
            <a:endParaRPr kumimoji="1" lang="ja-JP" dirty="0"/>
          </a:p>
          <a:p>
            <a:r>
              <a:rPr lang="ja-JP" altLang="en-US" dirty="0"/>
              <a:t>利用者に見せる </a:t>
            </a:r>
            <a:r>
              <a:rPr lang="en-US" altLang="ja-JP" dirty="0"/>
              <a:t>master </a:t>
            </a:r>
            <a:r>
              <a:rPr lang="ja-JP" altLang="en-US" dirty="0"/>
              <a:t>ブランチはいつ取得されても承認された正しい状態のデータのみ公開されています。</a:t>
            </a:r>
            <a:endParaRPr lang="en-US" altLang="ja-JP" dirty="0"/>
          </a:p>
          <a:p>
            <a:r>
              <a:rPr kumimoji="1" lang="ja-JP" altLang="en-US" dirty="0"/>
              <a:t>編集者はそれぞれの用途に沿ったブランチを作成し、適宜コミットを繰り返します。</a:t>
            </a:r>
            <a:endParaRPr kumimoji="1" lang="en-US" altLang="ja-JP" dirty="0"/>
          </a:p>
          <a:p>
            <a:r>
              <a:rPr lang="ja-JP" altLang="en-US" dirty="0"/>
              <a:t>その後、一定の修正が完了したのち、</a:t>
            </a:r>
            <a:r>
              <a:rPr lang="en-US" altLang="ja-JP" dirty="0"/>
              <a:t>master</a:t>
            </a:r>
            <a:r>
              <a:rPr lang="ja-JP" altLang="en-US" dirty="0"/>
              <a:t>ブランチに成果をフィードバックします</a:t>
            </a:r>
            <a:endParaRPr kumimoji="1" lang="ja-JP" dirty="0"/>
          </a:p>
        </p:txBody>
      </p:sp>
      <p:pic>
        <p:nvPicPr>
          <p:cNvPr id="4"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580" y="101784"/>
            <a:ext cx="4320480" cy="5725575"/>
          </a:xfrm>
          <a:prstGeom prst="rect">
            <a:avLst/>
          </a:prstGeom>
        </p:spPr>
      </p:pic>
      <p:sp>
        <p:nvSpPr>
          <p:cNvPr id="2" name="テキスト ボックス 1"/>
          <p:cNvSpPr txBox="1"/>
          <p:nvPr/>
        </p:nvSpPr>
        <p:spPr>
          <a:xfrm>
            <a:off x="7786600" y="5875710"/>
            <a:ext cx="3960440" cy="738664"/>
          </a:xfrm>
          <a:prstGeom prst="rect">
            <a:avLst/>
          </a:prstGeom>
          <a:solidFill>
            <a:schemeClr val="bg1">
              <a:alpha val="70000"/>
            </a:schemeClr>
          </a:solidFill>
        </p:spPr>
        <p:txBody>
          <a:bodyPr wrap="square" rtlCol="0">
            <a:spAutoFit/>
          </a:bodyPr>
          <a:lstStyle/>
          <a:p>
            <a:r>
              <a:rPr kumimoji="1" lang="en-US" altLang="ja-JP" sz="1400" dirty="0"/>
              <a:t>A Successful </a:t>
            </a:r>
            <a:r>
              <a:rPr kumimoji="1" lang="en-US" altLang="ja-JP" sz="1400" dirty="0" err="1"/>
              <a:t>Git</a:t>
            </a:r>
            <a:r>
              <a:rPr kumimoji="1" lang="en-US" altLang="ja-JP" sz="1400" dirty="0"/>
              <a:t> Branching Model </a:t>
            </a:r>
            <a:r>
              <a:rPr kumimoji="1" lang="ja-JP" altLang="en-US" sz="1400" dirty="0"/>
              <a:t>より引用</a:t>
            </a:r>
            <a:endParaRPr kumimoji="1" lang="en-US" altLang="ja-JP" sz="1400" dirty="0"/>
          </a:p>
          <a:p>
            <a:r>
              <a:rPr kumimoji="1" lang="en-US" altLang="ja-JP" sz="1400" dirty="0"/>
              <a:t>(http://nvie.com/posts/a-successful-git-branching-model/)</a:t>
            </a:r>
            <a:endParaRPr kumimoji="1" lang="ja-JP" altLang="en-US" sz="1400" dirty="0"/>
          </a:p>
        </p:txBody>
      </p:sp>
    </p:spTree>
    <p:extLst>
      <p:ext uri="{BB962C8B-B14F-4D97-AF65-F5344CB8AC3E}">
        <p14:creationId xmlns:p14="http://schemas.microsoft.com/office/powerpoint/2010/main" val="11468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lang="en-US" altLang="ja-JP" dirty="0" err="1"/>
              <a:t>g</a:t>
            </a:r>
            <a:r>
              <a:rPr kumimoji="1" lang="en-US" altLang="ja-JP" dirty="0" err="1"/>
              <a:t>it</a:t>
            </a:r>
            <a:r>
              <a:rPr kumimoji="1" lang="en-US" altLang="ja-JP" dirty="0"/>
              <a:t>-flow</a:t>
            </a:r>
            <a:endParaRPr kumimoji="1" lang="ja-JP" dirty="0"/>
          </a:p>
        </p:txBody>
      </p:sp>
      <p:sp>
        <p:nvSpPr>
          <p:cNvPr id="14" name="コンテンツ プレースホルダー 13"/>
          <p:cNvSpPr>
            <a:spLocks noGrp="1"/>
          </p:cNvSpPr>
          <p:nvPr>
            <p:ph idx="1"/>
          </p:nvPr>
        </p:nvSpPr>
        <p:spPr/>
        <p:txBody>
          <a:bodyPr>
            <a:normAutofit/>
          </a:bodyPr>
          <a:lstStyle/>
          <a:p>
            <a:r>
              <a:rPr lang="en-US" altLang="ja-JP" dirty="0" err="1"/>
              <a:t>git</a:t>
            </a:r>
            <a:r>
              <a:rPr lang="en-US" altLang="ja-JP" dirty="0"/>
              <a:t>-flow </a:t>
            </a:r>
            <a:r>
              <a:rPr lang="ja-JP" altLang="en-US" dirty="0"/>
              <a:t>は、前項で紹介した、</a:t>
            </a:r>
            <a:r>
              <a:rPr lang="en-US" altLang="ja-JP" dirty="0"/>
              <a:t>A Successful </a:t>
            </a:r>
            <a:r>
              <a:rPr lang="en-US" altLang="ja-JP" dirty="0" err="1"/>
              <a:t>Git</a:t>
            </a:r>
            <a:r>
              <a:rPr lang="en-US" altLang="ja-JP" dirty="0"/>
              <a:t> Branch Model </a:t>
            </a:r>
            <a:r>
              <a:rPr lang="ja-JP" altLang="en-US" dirty="0"/>
              <a:t>に沿ってコマンドラインベースのツール</a:t>
            </a:r>
            <a:r>
              <a:rPr lang="en-US" altLang="ja-JP" dirty="0"/>
              <a:t>(</a:t>
            </a:r>
            <a:r>
              <a:rPr lang="en-US" altLang="ja-JP" dirty="0" err="1"/>
              <a:t>Git</a:t>
            </a:r>
            <a:r>
              <a:rPr lang="ja-JP" altLang="en-US" dirty="0"/>
              <a:t>のプラグイン</a:t>
            </a:r>
            <a:r>
              <a:rPr lang="en-US" altLang="ja-JP" dirty="0"/>
              <a:t>)</a:t>
            </a:r>
            <a:r>
              <a:rPr lang="ja-JP" altLang="en-US" dirty="0" err="1"/>
              <a:t>です</a:t>
            </a:r>
            <a:endParaRPr lang="en-US" altLang="ja-JP" dirty="0"/>
          </a:p>
          <a:p>
            <a:pPr lvl="1"/>
            <a:r>
              <a:rPr lang="ja-JP" altLang="en-US" dirty="0"/>
              <a:t>公式サイト</a:t>
            </a:r>
            <a:r>
              <a:rPr lang="en-US" altLang="ja-JP" dirty="0"/>
              <a:t>: </a:t>
            </a:r>
            <a:r>
              <a:rPr lang="en-US" altLang="ja-JP" dirty="0">
                <a:hlinkClick r:id="rId2"/>
              </a:rPr>
              <a:t>https://git-scm.com/</a:t>
            </a:r>
            <a:endParaRPr kumimoji="1" lang="en-US" altLang="ja-JP" dirty="0"/>
          </a:p>
          <a:p>
            <a:endParaRPr kumimoji="1" lang="en-US" altLang="ja-JP" dirty="0"/>
          </a:p>
          <a:p>
            <a:r>
              <a:rPr lang="ja-JP" altLang="en-US" dirty="0"/>
              <a:t>本資料の趣旨からそれるため詳細は割愛しますが、開発に合わせてツールを使用すると、上記ブランチモデルに沿ったブランチ操作が自動的に行われます。</a:t>
            </a:r>
            <a:endParaRPr lang="en-US" altLang="ja-JP" dirty="0"/>
          </a:p>
          <a:p>
            <a:endParaRPr lang="en-US" altLang="ja-JP" dirty="0"/>
          </a:p>
          <a:p>
            <a:r>
              <a:rPr lang="ja-JP" altLang="en-US" dirty="0"/>
              <a:t>参考資料</a:t>
            </a:r>
            <a:endParaRPr lang="en-US" altLang="ja-JP" dirty="0"/>
          </a:p>
          <a:p>
            <a:pPr lvl="1"/>
            <a:r>
              <a:rPr lang="en-US" altLang="ja-JP" dirty="0">
                <a:hlinkClick r:id="rId3"/>
              </a:rPr>
              <a:t>http://tracpath.com/bootcamp/learning_git_git_flow.html</a:t>
            </a:r>
            <a:endParaRPr lang="en-US" altLang="ja-JP" dirty="0"/>
          </a:p>
          <a:p>
            <a:pPr lvl="1"/>
            <a:r>
              <a:rPr lang="en-US" altLang="ja-JP" dirty="0">
                <a:hlinkClick r:id="rId4"/>
              </a:rPr>
              <a:t>http://qiita.com/KosukeSone/items/514dd24828b485c69a05</a:t>
            </a:r>
            <a:endParaRPr lang="en-US" altLang="ja-JP" dirty="0"/>
          </a:p>
        </p:txBody>
      </p:sp>
    </p:spTree>
    <p:extLst>
      <p:ext uri="{BB962C8B-B14F-4D97-AF65-F5344CB8AC3E}">
        <p14:creationId xmlns:p14="http://schemas.microsoft.com/office/powerpoint/2010/main" val="8062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GitHub Flow</a:t>
            </a:r>
            <a:endParaRPr kumimoji="1" lang="ja-JP" dirty="0"/>
          </a:p>
        </p:txBody>
      </p:sp>
      <p:sp>
        <p:nvSpPr>
          <p:cNvPr id="14" name="コンテンツ プレースホルダー 13"/>
          <p:cNvSpPr>
            <a:spLocks noGrp="1"/>
          </p:cNvSpPr>
          <p:nvPr>
            <p:ph idx="1"/>
          </p:nvPr>
        </p:nvSpPr>
        <p:spPr/>
        <p:txBody>
          <a:bodyPr>
            <a:normAutofit/>
          </a:bodyPr>
          <a:lstStyle/>
          <a:p>
            <a:r>
              <a:rPr kumimoji="1" lang="en-US" altLang="ja-JP" dirty="0" err="1"/>
              <a:t>git</a:t>
            </a:r>
            <a:r>
              <a:rPr kumimoji="1" lang="en-US" altLang="ja-JP" dirty="0"/>
              <a:t>-flow </a:t>
            </a:r>
            <a:r>
              <a:rPr kumimoji="1" lang="ja-JP" altLang="en-US" dirty="0"/>
              <a:t>は「</a:t>
            </a:r>
            <a:r>
              <a:rPr kumimoji="1" lang="en-US" altLang="ja-JP" dirty="0"/>
              <a:t>A Successful </a:t>
            </a:r>
            <a:r>
              <a:rPr kumimoji="1" lang="en-US" altLang="ja-JP" dirty="0" err="1"/>
              <a:t>Git</a:t>
            </a:r>
            <a:r>
              <a:rPr kumimoji="1" lang="en-US" altLang="ja-JP" dirty="0"/>
              <a:t> Branchin</a:t>
            </a:r>
            <a:r>
              <a:rPr lang="en-US" altLang="ja-JP" dirty="0"/>
              <a:t>g Model</a:t>
            </a:r>
            <a:r>
              <a:rPr kumimoji="1" lang="ja-JP" altLang="en-US" dirty="0"/>
              <a:t>」という秀逸な概念に沿ったツールであり、ドキュメントが充実しており、よくテストされている洗練されたツールです</a:t>
            </a:r>
            <a:endParaRPr kumimoji="1" lang="en-US" altLang="ja-JP" dirty="0"/>
          </a:p>
          <a:p>
            <a:endParaRPr kumimoji="1" lang="en-US" altLang="ja-JP" dirty="0"/>
          </a:p>
          <a:p>
            <a:r>
              <a:rPr lang="ja-JP" altLang="en-US" dirty="0"/>
              <a:t>ただし、多くの実績を積んで多くの修正を取り込んできた分、複雑になったと考えられる部分が出てきたり、必要以上に型に沿った操作を要求しているように感じられる部分もあります</a:t>
            </a:r>
            <a:r>
              <a:rPr lang="en-US" altLang="ja-JP" dirty="0"/>
              <a:t>(</a:t>
            </a:r>
            <a:r>
              <a:rPr lang="en-US" altLang="ja-JP" dirty="0" err="1"/>
              <a:t>git</a:t>
            </a:r>
            <a:r>
              <a:rPr lang="en-US" altLang="ja-JP" dirty="0"/>
              <a:t>-flow</a:t>
            </a:r>
            <a:r>
              <a:rPr lang="ja-JP" altLang="en-US" dirty="0"/>
              <a:t>はコマンドラインのみのツールであることも複雑さを増しているように感じる一因となっています</a:t>
            </a:r>
            <a:r>
              <a:rPr lang="en-US" altLang="ja-JP" dirty="0"/>
              <a:t>)</a:t>
            </a:r>
          </a:p>
          <a:p>
            <a:endParaRPr lang="en-US" altLang="ja-JP" dirty="0"/>
          </a:p>
          <a:p>
            <a:r>
              <a:rPr lang="ja-JP" altLang="en-US" dirty="0"/>
              <a:t>そこで、</a:t>
            </a:r>
            <a:r>
              <a:rPr lang="en-US" altLang="ja-JP" dirty="0" err="1"/>
              <a:t>git</a:t>
            </a:r>
            <a:r>
              <a:rPr lang="en-US" altLang="ja-JP" dirty="0"/>
              <a:t>-flow </a:t>
            </a:r>
            <a:r>
              <a:rPr lang="ja-JP" altLang="en-US" dirty="0"/>
              <a:t>を簡略化し、</a:t>
            </a:r>
            <a:r>
              <a:rPr lang="en-US" altLang="ja-JP" dirty="0"/>
              <a:t>GitHub </a:t>
            </a:r>
            <a:r>
              <a:rPr lang="ja-JP" altLang="en-US" dirty="0"/>
              <a:t>の </a:t>
            </a:r>
            <a:r>
              <a:rPr lang="en-US" altLang="ja-JP" dirty="0"/>
              <a:t>Pull Request </a:t>
            </a:r>
            <a:r>
              <a:rPr lang="ja-JP" altLang="en-US" dirty="0"/>
              <a:t>機能を利用することで、よりシンプルにリポジトリを管理しようという思想のもと作られた概念です</a:t>
            </a:r>
            <a:endParaRPr lang="en-US" altLang="ja-JP" dirty="0"/>
          </a:p>
          <a:p>
            <a:endParaRPr lang="en-US" altLang="ja-JP" dirty="0"/>
          </a:p>
        </p:txBody>
      </p:sp>
    </p:spTree>
    <p:extLst>
      <p:ext uri="{BB962C8B-B14F-4D97-AF65-F5344CB8AC3E}">
        <p14:creationId xmlns:p14="http://schemas.microsoft.com/office/powerpoint/2010/main" val="16000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Pull Request </a:t>
            </a:r>
            <a:r>
              <a:rPr kumimoji="1" lang="ja-JP" altLang="en-US" dirty="0"/>
              <a:t>によるリポジトリの管理</a:t>
            </a:r>
            <a:endParaRPr kumimoji="1" lang="ja-JP" dirty="0"/>
          </a:p>
        </p:txBody>
      </p:sp>
      <p:sp>
        <p:nvSpPr>
          <p:cNvPr id="14" name="コンテンツ プレースホルダー 13"/>
          <p:cNvSpPr>
            <a:spLocks noGrp="1"/>
          </p:cNvSpPr>
          <p:nvPr>
            <p:ph idx="1"/>
          </p:nvPr>
        </p:nvSpPr>
        <p:spPr/>
        <p:txBody>
          <a:bodyPr>
            <a:normAutofit/>
          </a:bodyPr>
          <a:lstStyle/>
          <a:p>
            <a:pPr marL="502920" indent="-457200">
              <a:buFont typeface="+mj-lt"/>
              <a:buAutoNum type="arabicPeriod"/>
            </a:pPr>
            <a:r>
              <a:rPr lang="en-US" altLang="ja-JP" dirty="0"/>
              <a:t>master</a:t>
            </a:r>
            <a:r>
              <a:rPr lang="ja-JP" altLang="en-US" dirty="0"/>
              <a:t>ブランチから、適当な名前を付けたブランチを作成して開発</a:t>
            </a:r>
            <a:endParaRPr lang="en-US" altLang="ja-JP" dirty="0"/>
          </a:p>
          <a:p>
            <a:pPr marL="502920" indent="-457200">
              <a:buFont typeface="+mj-lt"/>
              <a:buAutoNum type="arabicPeriod"/>
            </a:pPr>
            <a:r>
              <a:rPr lang="ja-JP" altLang="en-US" dirty="0"/>
              <a:t>更新をしながら定期的に </a:t>
            </a:r>
            <a:r>
              <a:rPr lang="en-US" altLang="ja-JP" dirty="0"/>
              <a:t>commit </a:t>
            </a:r>
            <a:r>
              <a:rPr lang="ja-JP" altLang="en-US" dirty="0"/>
              <a:t>し、開発が終わったらサーバ上の同名のブランチに </a:t>
            </a:r>
            <a:r>
              <a:rPr lang="en-US" altLang="ja-JP" dirty="0"/>
              <a:t>push </a:t>
            </a:r>
            <a:r>
              <a:rPr lang="ja-JP" altLang="en-US" dirty="0"/>
              <a:t>する</a:t>
            </a:r>
            <a:endParaRPr lang="en-US" altLang="ja-JP" dirty="0"/>
          </a:p>
          <a:p>
            <a:pPr marL="502920" indent="-457200">
              <a:buFont typeface="+mj-lt"/>
              <a:buAutoNum type="arabicPeriod"/>
            </a:pPr>
            <a:r>
              <a:rPr lang="en-US" altLang="ja-JP" dirty="0"/>
              <a:t>Master</a:t>
            </a:r>
            <a:r>
              <a:rPr lang="ja-JP" altLang="en-US" dirty="0"/>
              <a:t>ブランチに取り込んでもらえるよう、</a:t>
            </a:r>
            <a:r>
              <a:rPr lang="en-US" altLang="ja-JP" dirty="0"/>
              <a:t>Pull Request </a:t>
            </a:r>
            <a:r>
              <a:rPr lang="ja-JP" altLang="en-US" dirty="0"/>
              <a:t>を出す</a:t>
            </a:r>
            <a:endParaRPr lang="en-US" altLang="ja-JP" dirty="0"/>
          </a:p>
          <a:p>
            <a:pPr marL="502920" indent="-457200">
              <a:buFont typeface="+mj-lt"/>
              <a:buAutoNum type="arabicPeriod"/>
            </a:pPr>
            <a:r>
              <a:rPr lang="ja-JP" altLang="en-US" dirty="0"/>
              <a:t>コードレビューやフィードバックをもらいつつ、必要に応じてコードを修正し再度 </a:t>
            </a:r>
            <a:r>
              <a:rPr lang="en-US" altLang="ja-JP" dirty="0"/>
              <a:t>commit </a:t>
            </a:r>
            <a:r>
              <a:rPr lang="ja-JP" altLang="en-US" dirty="0"/>
              <a:t>および </a:t>
            </a:r>
            <a:r>
              <a:rPr lang="en-US" altLang="ja-JP" dirty="0"/>
              <a:t>push </a:t>
            </a:r>
            <a:r>
              <a:rPr lang="ja-JP" altLang="en-US" dirty="0"/>
              <a:t>を実施</a:t>
            </a:r>
            <a:endParaRPr lang="en-US" altLang="ja-JP" dirty="0"/>
          </a:p>
          <a:p>
            <a:pPr marL="502920" indent="-457200">
              <a:buFont typeface="+mj-lt"/>
              <a:buAutoNum type="arabicPeriod"/>
            </a:pPr>
            <a:r>
              <a:rPr lang="ja-JP" altLang="en-US" dirty="0"/>
              <a:t>承認者が承認したら、</a:t>
            </a:r>
            <a:r>
              <a:rPr lang="en-US" altLang="ja-JP" dirty="0"/>
              <a:t>master </a:t>
            </a:r>
            <a:r>
              <a:rPr lang="ja-JP" altLang="en-US" dirty="0"/>
              <a:t>ブランチにマージする</a:t>
            </a:r>
            <a:endParaRPr lang="en-US" altLang="ja-JP" dirty="0"/>
          </a:p>
          <a:p>
            <a:pPr marL="502920" indent="-457200">
              <a:buFont typeface="+mj-lt"/>
              <a:buAutoNum type="arabicPeriod"/>
            </a:pPr>
            <a:endParaRPr lang="en-US" altLang="ja-JP" dirty="0"/>
          </a:p>
          <a:p>
            <a:pPr lvl="1"/>
            <a:r>
              <a:rPr lang="ja-JP" altLang="en-US" dirty="0"/>
              <a:t>参考資料</a:t>
            </a:r>
            <a:r>
              <a:rPr lang="en-US" altLang="ja-JP" dirty="0"/>
              <a:t>: </a:t>
            </a:r>
            <a:r>
              <a:rPr lang="en-US" altLang="ja-JP" dirty="0">
                <a:hlinkClick r:id="rId2"/>
              </a:rPr>
              <a:t>https://codeiq.jp/magazine/2014/11/18748/</a:t>
            </a:r>
            <a:endParaRPr lang="en-US" altLang="ja-JP" dirty="0"/>
          </a:p>
        </p:txBody>
      </p:sp>
    </p:spTree>
    <p:extLst>
      <p:ext uri="{BB962C8B-B14F-4D97-AF65-F5344CB8AC3E}">
        <p14:creationId xmlns:p14="http://schemas.microsoft.com/office/powerpoint/2010/main" val="31986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1.</a:t>
            </a:r>
            <a:r>
              <a:rPr lang="ja-JP" altLang="en-US" dirty="0"/>
              <a:t>  </a:t>
            </a:r>
            <a:r>
              <a:rPr lang="en-US" altLang="ja-JP" dirty="0"/>
              <a:t>master</a:t>
            </a:r>
            <a:r>
              <a:rPr lang="ja-JP" altLang="en-US" dirty="0"/>
              <a:t>ブランチから、適当な名前を付けたブランチを作成して開発</a:t>
            </a:r>
            <a:endParaRPr kumimoji="1" lang="ja-JP" dirty="0"/>
          </a:p>
        </p:txBody>
      </p:sp>
      <p:sp>
        <p:nvSpPr>
          <p:cNvPr id="14" name="コンテンツ プレースホルダー 13"/>
          <p:cNvSpPr>
            <a:spLocks noGrp="1"/>
          </p:cNvSpPr>
          <p:nvPr>
            <p:ph idx="1"/>
          </p:nvPr>
        </p:nvSpPr>
        <p:spPr>
          <a:xfrm>
            <a:off x="2588538" y="2133600"/>
            <a:ext cx="8913078" cy="2663552"/>
          </a:xfrm>
        </p:spPr>
        <p:txBody>
          <a:bodyPr>
            <a:normAutofit/>
          </a:bodyPr>
          <a:lstStyle/>
          <a:p>
            <a:pPr marL="502920" indent="-457200"/>
            <a:r>
              <a:rPr lang="en-US" altLang="ja-JP" dirty="0"/>
              <a:t>GitHub</a:t>
            </a:r>
            <a:r>
              <a:rPr lang="ja-JP" altLang="en-US" dirty="0"/>
              <a:t>上の変更したいリポジトリのクローン用</a:t>
            </a:r>
            <a:r>
              <a:rPr lang="en-US" altLang="ja-JP" dirty="0"/>
              <a:t>URL</a:t>
            </a:r>
            <a:r>
              <a:rPr lang="ja-JP" altLang="en-US" dirty="0"/>
              <a:t>をコピーします</a:t>
            </a:r>
            <a:endParaRPr lang="en-US" altLang="ja-JP" dirty="0"/>
          </a:p>
        </p:txBody>
      </p:sp>
      <p:pic>
        <p:nvPicPr>
          <p:cNvPr id="2" name="図 1"/>
          <p:cNvPicPr>
            <a:picLocks noChangeAspect="1"/>
          </p:cNvPicPr>
          <p:nvPr/>
        </p:nvPicPr>
        <p:blipFill>
          <a:blip r:embed="rId2"/>
          <a:stretch>
            <a:fillRect/>
          </a:stretch>
        </p:blipFill>
        <p:spPr>
          <a:xfrm>
            <a:off x="3286100" y="2564904"/>
            <a:ext cx="6444975" cy="4032448"/>
          </a:xfrm>
          <a:prstGeom prst="rect">
            <a:avLst/>
          </a:prstGeom>
        </p:spPr>
      </p:pic>
      <p:cxnSp>
        <p:nvCxnSpPr>
          <p:cNvPr id="5" name="直線矢印コネクタ 4"/>
          <p:cNvCxnSpPr/>
          <p:nvPr/>
        </p:nvCxnSpPr>
        <p:spPr>
          <a:xfrm flipH="1">
            <a:off x="9406780" y="4365104"/>
            <a:ext cx="864096" cy="43204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10054852" y="3717032"/>
            <a:ext cx="1728192" cy="646331"/>
          </a:xfrm>
          <a:prstGeom prst="rect">
            <a:avLst/>
          </a:prstGeom>
          <a:noFill/>
        </p:spPr>
        <p:txBody>
          <a:bodyPr wrap="square" rtlCol="0">
            <a:spAutoFit/>
          </a:bodyPr>
          <a:lstStyle/>
          <a:p>
            <a:r>
              <a:rPr kumimoji="1" lang="ja-JP" altLang="en-US" dirty="0"/>
              <a:t>クリックしてコピー</a:t>
            </a:r>
          </a:p>
        </p:txBody>
      </p:sp>
    </p:spTree>
    <p:extLst>
      <p:ext uri="{BB962C8B-B14F-4D97-AF65-F5344CB8AC3E}">
        <p14:creationId xmlns:p14="http://schemas.microsoft.com/office/powerpoint/2010/main" val="404375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1.</a:t>
            </a:r>
            <a:r>
              <a:rPr lang="ja-JP" altLang="en-US" dirty="0"/>
              <a:t>  </a:t>
            </a:r>
            <a:r>
              <a:rPr lang="en-US" altLang="ja-JP" dirty="0"/>
              <a:t>master</a:t>
            </a:r>
            <a:r>
              <a:rPr lang="ja-JP" altLang="en-US" dirty="0"/>
              <a:t>ブランチから、適当な名前を付けたブランチを作成して開発</a:t>
            </a:r>
            <a:endParaRPr kumimoji="1" lang="ja-JP" dirty="0"/>
          </a:p>
        </p:txBody>
      </p:sp>
      <p:sp>
        <p:nvSpPr>
          <p:cNvPr id="14" name="コンテンツ プレースホルダー 13"/>
          <p:cNvSpPr>
            <a:spLocks noGrp="1"/>
          </p:cNvSpPr>
          <p:nvPr>
            <p:ph idx="1"/>
          </p:nvPr>
        </p:nvSpPr>
        <p:spPr>
          <a:xfrm>
            <a:off x="2588538" y="2133600"/>
            <a:ext cx="8913078" cy="575320"/>
          </a:xfrm>
        </p:spPr>
        <p:txBody>
          <a:bodyPr>
            <a:normAutofit/>
          </a:bodyPr>
          <a:lstStyle/>
          <a:p>
            <a:pPr marL="502920" indent="-457200"/>
            <a:r>
              <a:rPr lang="ja-JP" altLang="en-US" dirty="0"/>
              <a:t>開発環境にクローンして開発用のブランチを切ります</a:t>
            </a:r>
            <a:endParaRPr lang="en-US" altLang="ja-JP" dirty="0"/>
          </a:p>
        </p:txBody>
      </p:sp>
      <p:sp>
        <p:nvSpPr>
          <p:cNvPr id="3" name="テキスト ボックス 2"/>
          <p:cNvSpPr txBox="1"/>
          <p:nvPr/>
        </p:nvSpPr>
        <p:spPr>
          <a:xfrm>
            <a:off x="2592250" y="2734559"/>
            <a:ext cx="8909366" cy="3416320"/>
          </a:xfrm>
          <a:prstGeom prst="rect">
            <a:avLst/>
          </a:prstGeom>
          <a:noFill/>
        </p:spPr>
        <p:txBody>
          <a:bodyPr wrap="square" rtlCol="0">
            <a:spAutoFit/>
          </a:bodyPr>
          <a:lstStyle/>
          <a:p>
            <a:r>
              <a:rPr kumimoji="1" lang="en-US" altLang="ja-JP" dirty="0"/>
              <a:t>$ </a:t>
            </a:r>
            <a:r>
              <a:rPr kumimoji="1" lang="en-US" altLang="ja-JP" dirty="0" err="1"/>
              <a:t>git</a:t>
            </a:r>
            <a:r>
              <a:rPr kumimoji="1" lang="en-US" altLang="ja-JP" dirty="0"/>
              <a:t> clone https://github.com/tinypiece/pullreq_test.git</a:t>
            </a:r>
          </a:p>
          <a:p>
            <a:r>
              <a:rPr kumimoji="1" lang="en-US" altLang="ja-JP" dirty="0"/>
              <a:t>Initialized empty </a:t>
            </a:r>
            <a:r>
              <a:rPr kumimoji="1" lang="en-US" altLang="ja-JP" dirty="0" err="1"/>
              <a:t>Git</a:t>
            </a:r>
            <a:r>
              <a:rPr kumimoji="1" lang="en-US" altLang="ja-JP" dirty="0"/>
              <a:t> repository in /home/</a:t>
            </a:r>
            <a:r>
              <a:rPr kumimoji="1" lang="en-US" altLang="ja-JP" dirty="0" err="1"/>
              <a:t>ghiblar</a:t>
            </a:r>
            <a:r>
              <a:rPr kumimoji="1" lang="en-US" altLang="ja-JP" dirty="0"/>
              <a:t>/</a:t>
            </a:r>
            <a:r>
              <a:rPr kumimoji="1" lang="en-US" altLang="ja-JP" dirty="0" err="1"/>
              <a:t>git</a:t>
            </a:r>
            <a:r>
              <a:rPr kumimoji="1" lang="en-US" altLang="ja-JP" dirty="0"/>
              <a:t>/</a:t>
            </a:r>
            <a:r>
              <a:rPr kumimoji="1" lang="en-US" altLang="ja-JP" dirty="0" err="1"/>
              <a:t>pullreq_test</a:t>
            </a:r>
            <a:r>
              <a:rPr kumimoji="1" lang="en-US" altLang="ja-JP" dirty="0"/>
              <a:t>/.</a:t>
            </a:r>
            <a:r>
              <a:rPr kumimoji="1" lang="en-US" altLang="ja-JP" dirty="0" err="1"/>
              <a:t>git</a:t>
            </a:r>
            <a:r>
              <a:rPr kumimoji="1" lang="en-US" altLang="ja-JP" dirty="0"/>
              <a:t>/</a:t>
            </a:r>
          </a:p>
          <a:p>
            <a:r>
              <a:rPr kumimoji="1" lang="en-US" altLang="ja-JP" dirty="0"/>
              <a:t>remote: Counting objects: 3, done.</a:t>
            </a:r>
          </a:p>
          <a:p>
            <a:r>
              <a:rPr kumimoji="1" lang="en-US" altLang="ja-JP" dirty="0"/>
              <a:t>remote: Compressing objects: 100% (2/2), done.</a:t>
            </a:r>
          </a:p>
          <a:p>
            <a:r>
              <a:rPr kumimoji="1" lang="en-US" altLang="ja-JP" dirty="0"/>
              <a:t>remote: Total 3 (delta 0), reused 0 (delta 0), pack-reused 0</a:t>
            </a:r>
          </a:p>
          <a:p>
            <a:r>
              <a:rPr kumimoji="1" lang="en-US" altLang="ja-JP" dirty="0"/>
              <a:t>Unpacking objects: 100% (3/3), done.</a:t>
            </a:r>
          </a:p>
          <a:p>
            <a:r>
              <a:rPr kumimoji="1" lang="en-US" altLang="ja-JP" dirty="0"/>
              <a:t>$ </a:t>
            </a:r>
            <a:r>
              <a:rPr kumimoji="1" lang="en-US" altLang="ja-JP" dirty="0" err="1"/>
              <a:t>git</a:t>
            </a:r>
            <a:r>
              <a:rPr kumimoji="1" lang="en-US" altLang="ja-JP" dirty="0"/>
              <a:t> checkout -b work</a:t>
            </a:r>
          </a:p>
          <a:p>
            <a:r>
              <a:rPr kumimoji="1" lang="en-US" altLang="ja-JP" dirty="0"/>
              <a:t>Switched to a new branch 'work‘</a:t>
            </a:r>
          </a:p>
          <a:p>
            <a:r>
              <a:rPr kumimoji="1" lang="en-US" altLang="ja-JP" dirty="0"/>
              <a:t>$ </a:t>
            </a:r>
            <a:r>
              <a:rPr kumimoji="1" lang="en-US" altLang="ja-JP" dirty="0" err="1"/>
              <a:t>git</a:t>
            </a:r>
            <a:r>
              <a:rPr kumimoji="1" lang="en-US" altLang="ja-JP" dirty="0"/>
              <a:t> branch</a:t>
            </a:r>
          </a:p>
          <a:p>
            <a:r>
              <a:rPr kumimoji="1" lang="en-US" altLang="ja-JP" dirty="0"/>
              <a:t>  master</a:t>
            </a:r>
          </a:p>
          <a:p>
            <a:r>
              <a:rPr kumimoji="1" lang="en-US" altLang="ja-JP" dirty="0"/>
              <a:t>* work</a:t>
            </a:r>
          </a:p>
          <a:p>
            <a:endParaRPr kumimoji="1" lang="ja-JP" altLang="en-US" dirty="0"/>
          </a:p>
        </p:txBody>
      </p:sp>
    </p:spTree>
    <p:extLst>
      <p:ext uri="{BB962C8B-B14F-4D97-AF65-F5344CB8AC3E}">
        <p14:creationId xmlns:p14="http://schemas.microsoft.com/office/powerpoint/2010/main" val="30827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TM02900722[[fn=イオン ボードルーム]]</Template>
  <TotalTime>0</TotalTime>
  <Words>1303</Words>
  <Application>Microsoft Office PowerPoint</Application>
  <PresentationFormat>ユーザー設定</PresentationFormat>
  <Paragraphs>106</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17</vt:i4>
      </vt:variant>
    </vt:vector>
  </HeadingPairs>
  <TitlesOfParts>
    <vt:vector size="29" baseType="lpstr">
      <vt:lpstr>HG創英角ｺﾞｼｯｸUB</vt:lpstr>
      <vt:lpstr>ＭＳ Ｐゴシック</vt:lpstr>
      <vt:lpstr>メイリオ</vt:lpstr>
      <vt:lpstr>Arial</vt:lpstr>
      <vt:lpstr>Calibri</vt:lpstr>
      <vt:lpstr>Calibri Light</vt:lpstr>
      <vt:lpstr>Century Gothic</vt:lpstr>
      <vt:lpstr>Franklin Gothic Medium</vt:lpstr>
      <vt:lpstr>Wingdings 2</vt:lpstr>
      <vt:lpstr>Wingdings 3</vt:lpstr>
      <vt:lpstr>HDOfficeLightV0</vt:lpstr>
      <vt:lpstr>ウィスプ</vt:lpstr>
      <vt:lpstr>Pull Request を利用したgitリポジトリの管理</vt:lpstr>
      <vt:lpstr>Pull Request とは</vt:lpstr>
      <vt:lpstr>リポジトリの管理モデル(1)</vt:lpstr>
      <vt:lpstr>リポジトリの管理モデル(2)</vt:lpstr>
      <vt:lpstr>git-flow</vt:lpstr>
      <vt:lpstr>GitHub Flow</vt:lpstr>
      <vt:lpstr>Pull Request によるリポジトリの管理</vt:lpstr>
      <vt:lpstr>1.  masterブランチから、適当な名前を付けたブランチを作成して開発</vt:lpstr>
      <vt:lpstr>1.  masterブランチから、適当な名前を付けたブランチを作成して開発</vt:lpstr>
      <vt:lpstr>2.更新をしながら定期的に commit し、開発が終わったらサーバ上の同名のブランチに push する </vt:lpstr>
      <vt:lpstr>3. Masterブランチに取り込んでもらえるよう、Pull Request を出す</vt:lpstr>
      <vt:lpstr>3. Masterブランチに取り込んでもらえるよう、Pull Request を出す</vt:lpstr>
      <vt:lpstr>4.コードレビューやフィードバックをもらいつつ、必要に応じてコードを修正し再度 commit および push を実施</vt:lpstr>
      <vt:lpstr>5.承認者が承認したら、master ブランチにマージする</vt:lpstr>
      <vt:lpstr>5.承認者が承認したら、master ブランチにマージする</vt:lpstr>
      <vt:lpstr>5.承認者が承認したら、master ブランチにマージする</vt:lpstr>
      <vt:lpstr>終わりに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2017-04-07T15:39:29Z</dcterms:created>
  <dcterms:modified xsi:type="dcterms:W3CDTF">2017-04-08T16:17:09Z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